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7" r:id="rId4"/>
  </p:sldMasterIdLst>
  <p:notesMasterIdLst>
    <p:notesMasterId r:id="rId25"/>
  </p:notesMasterIdLst>
  <p:handoutMasterIdLst>
    <p:handoutMasterId r:id="rId26"/>
  </p:handoutMasterIdLst>
  <p:sldIdLst>
    <p:sldId id="256" r:id="rId5"/>
    <p:sldId id="296" r:id="rId6"/>
    <p:sldId id="270" r:id="rId7"/>
    <p:sldId id="285" r:id="rId8"/>
    <p:sldId id="293" r:id="rId9"/>
    <p:sldId id="286" r:id="rId10"/>
    <p:sldId id="272" r:id="rId11"/>
    <p:sldId id="289" r:id="rId12"/>
    <p:sldId id="275" r:id="rId13"/>
    <p:sldId id="295" r:id="rId14"/>
    <p:sldId id="290" r:id="rId15"/>
    <p:sldId id="287" r:id="rId16"/>
    <p:sldId id="278" r:id="rId17"/>
    <p:sldId id="294" r:id="rId18"/>
    <p:sldId id="273" r:id="rId19"/>
    <p:sldId id="280" r:id="rId20"/>
    <p:sldId id="291" r:id="rId21"/>
    <p:sldId id="281" r:id="rId22"/>
    <p:sldId id="292" r:id="rId23"/>
    <p:sldId id="282" r:id="rId24"/>
  </p:sldIdLst>
  <p:sldSz cx="9144000" cy="6858000" type="screen4x3"/>
  <p:notesSz cx="6799263" cy="99298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BC298F-9468-290C-5E18-CF446A501C59}" v="20" dt="2026-09-06T19:11:07.418"/>
    <p1510:client id="{9F444187-C24A-123E-15E8-6737C31F1296}" v="15" dt="2026-09-08T14:25:56.9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28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B312322-609B-4D8F-83DD-A677A5B894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7B864-3938-41EB-ADCF-4AAE3E5B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B8C48632-B9E8-4F14-820C-34CD7A538CB4}" type="datetimeFigureOut">
              <a:rPr lang="en-GB"/>
              <a:pPr>
                <a:defRPr/>
              </a:pPr>
              <a:t>13/09/2026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1FFD62-F572-4472-920A-FBB42DA7EF0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1806D-0D0A-4047-8C8F-D33E900616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457C83A-937A-4978-B221-C0B509A8DDC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585E4FE-A5BD-490A-B69B-FB8AE4A738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7F511A-8117-47FD-8FAD-87EE9CF303C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E8BAF0A8-3CF7-4D5F-8030-A7BC124F6A57}" type="datetimeFigureOut">
              <a:rPr lang="en-GB"/>
              <a:pPr>
                <a:defRPr/>
              </a:pPr>
              <a:t>13/09/2026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5837D68-5A5C-47CD-BA16-ECA592F091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882D630-FC09-46E0-BBB2-030459F684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40363" cy="4468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5318FE-DBC0-4A2B-8F19-F3284CAF148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E16702-930A-44FF-B327-82918503FE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C1BE6096-3962-48EB-BB83-BA4E622037D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4E944B92-18C6-D426-B924-7EF49F426D1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F954E00E-4BA1-BEA2-98F6-844116846F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CD823EE9-4E4B-DA12-0B93-8DF8BAD0EF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A929728-BF7D-4337-A65E-46BB80EFF281}" type="slidenum">
              <a:rPr lang="en-GB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en-GB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>
            <a:extLst>
              <a:ext uri="{FF2B5EF4-FFF2-40B4-BE49-F238E27FC236}">
                <a16:creationId xmlns:a16="http://schemas.microsoft.com/office/drawing/2014/main" id="{F53D4B7F-141A-955F-1F12-BE94C8A46A10}"/>
              </a:ext>
            </a:extLst>
          </p:cNvPr>
          <p:cNvGrpSpPr>
            <a:grpSpLocks/>
          </p:cNvGrpSpPr>
          <p:nvPr/>
        </p:nvGrpSpPr>
        <p:grpSpPr bwMode="auto">
          <a:xfrm>
            <a:off x="-7938" y="-7938"/>
            <a:ext cx="9170988" cy="6873876"/>
            <a:chOff x="-8466" y="-8468"/>
            <a:chExt cx="9171316" cy="687493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58756A5-6FEC-327B-6AAB-F59C7312DB04}"/>
                </a:ext>
              </a:extLst>
            </p:cNvPr>
            <p:cNvCxnSpPr/>
            <p:nvPr/>
          </p:nvCxnSpPr>
          <p:spPr>
            <a:xfrm flipV="1">
              <a:off x="5130456" y="4175239"/>
              <a:ext cx="4022869" cy="268328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9F9221D-1C77-F6C7-DA62-A12BBF82AC79}"/>
                </a:ext>
              </a:extLst>
            </p:cNvPr>
            <p:cNvCxnSpPr/>
            <p:nvPr/>
          </p:nvCxnSpPr>
          <p:spPr>
            <a:xfrm>
              <a:off x="7043462" y="-529"/>
              <a:ext cx="1217656" cy="685905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C82279D2-A20C-1928-7F78-38F550DB25E6}"/>
                </a:ext>
              </a:extLst>
            </p:cNvPr>
            <p:cNvSpPr/>
            <p:nvPr/>
          </p:nvSpPr>
          <p:spPr>
            <a:xfrm>
              <a:off x="6892644" y="-529"/>
              <a:ext cx="2268619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22EF8CC1-3A3E-C132-456C-2FB98E01CFB3}"/>
                </a:ext>
              </a:extLst>
            </p:cNvPr>
            <p:cNvSpPr/>
            <p:nvPr/>
          </p:nvSpPr>
          <p:spPr>
            <a:xfrm>
              <a:off x="7205393" y="-8468"/>
              <a:ext cx="1947932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C4CFB7D2-193A-4214-FB37-C84B589366D7}"/>
                </a:ext>
              </a:extLst>
            </p:cNvPr>
            <p:cNvSpPr/>
            <p:nvPr/>
          </p:nvSpPr>
          <p:spPr>
            <a:xfrm>
              <a:off x="6638635" y="3919613"/>
              <a:ext cx="251310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" name="Freeform 23">
              <a:extLst>
                <a:ext uri="{FF2B5EF4-FFF2-40B4-BE49-F238E27FC236}">
                  <a16:creationId xmlns:a16="http://schemas.microsoft.com/office/drawing/2014/main" id="{8398ACDF-1B10-2E73-AB7B-C4476DDAC818}"/>
                </a:ext>
              </a:extLst>
            </p:cNvPr>
            <p:cNvSpPr/>
            <p:nvPr/>
          </p:nvSpPr>
          <p:spPr>
            <a:xfrm>
              <a:off x="7010123" y="-8468"/>
              <a:ext cx="2143202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1" name="Freeform 24">
              <a:extLst>
                <a:ext uri="{FF2B5EF4-FFF2-40B4-BE49-F238E27FC236}">
                  <a16:creationId xmlns:a16="http://schemas.microsoft.com/office/drawing/2014/main" id="{0077718E-C8FA-16F2-9B47-9DA952ACD75A}"/>
                </a:ext>
              </a:extLst>
            </p:cNvPr>
            <p:cNvSpPr/>
            <p:nvPr/>
          </p:nvSpPr>
          <p:spPr>
            <a:xfrm>
              <a:off x="8296044" y="-8468"/>
              <a:ext cx="857281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2" name="Freeform 25">
              <a:extLst>
                <a:ext uri="{FF2B5EF4-FFF2-40B4-BE49-F238E27FC236}">
                  <a16:creationId xmlns:a16="http://schemas.microsoft.com/office/drawing/2014/main" id="{55B06EBB-5950-AE71-5168-9EBD130A21FB}"/>
                </a:ext>
              </a:extLst>
            </p:cNvPr>
            <p:cNvSpPr/>
            <p:nvPr/>
          </p:nvSpPr>
          <p:spPr>
            <a:xfrm>
              <a:off x="8094425" y="-8468"/>
              <a:ext cx="1066838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Freeform 26">
              <a:extLst>
                <a:ext uri="{FF2B5EF4-FFF2-40B4-BE49-F238E27FC236}">
                  <a16:creationId xmlns:a16="http://schemas.microsoft.com/office/drawing/2014/main" id="{29FE3D89-C34C-6D93-C4AC-2A36D5D1D79B}"/>
                </a:ext>
              </a:extLst>
            </p:cNvPr>
            <p:cNvSpPr/>
            <p:nvPr/>
          </p:nvSpPr>
          <p:spPr>
            <a:xfrm>
              <a:off x="8069024" y="4894488"/>
              <a:ext cx="1093826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B9A7BB25-CAAA-0F26-0FA2-E184F0927832}"/>
                </a:ext>
              </a:extLst>
            </p:cNvPr>
            <p:cNvSpPr/>
            <p:nvPr/>
          </p:nvSpPr>
          <p:spPr>
            <a:xfrm>
              <a:off x="-8466" y="-8468"/>
              <a:ext cx="863632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D9C3F553-238F-6902-C31B-0505243A9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79BCFED-3E4E-8F99-2EA3-CC6D0A754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84753A8F-92A2-7168-36B3-09BFD54F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0716E-971C-488C-A73C-6C896908DF7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71142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B8A17-7D55-0B3F-9568-A2E0E919E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37E6B-AAF6-FF90-79B0-BDA82B438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60191-5930-321A-9571-276CDC8EE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193172-868D-4FBF-BA59-BA1039C1B30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29794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61E6B-64F0-B906-5205-9D857AE74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CC198-71BC-BC84-EF47-8C2A7C1EC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3B358-E027-B2B6-4A7C-73849EC1C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9C522C-2944-44DA-A0A2-78574D69E65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84979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4F29B54-2CAF-8613-1A07-CA474C993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11279EF-3BD9-E54B-39EE-F9CB0CF66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DC922EA-BC7E-1EEB-E509-787534D25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E60A53-0374-4226-B771-0C1520698BD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67834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0BB3C9B-A6EE-0CE8-E9EF-2097AB170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2E5CDEB-BF99-15C4-A177-CFE8C1EA1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C50EA0-6036-403B-B8C7-280370CEE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5E841B-F0BD-4665-9483-38883D8D911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97191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5261A9F-D424-1302-FA15-21C0AB621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919009D-DF03-C78C-4802-361D915BA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1D40978-BE0D-CBEB-AD2D-91AC15944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CA2FA9-9EAF-4743-8BCC-DFF0938C24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70287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B68E08-E3D1-10A6-3A38-6553D0512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39BC7C9-F2EC-B9E0-B28C-59B5E9111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FA00A5F-85D5-09E5-3DC9-36CFB51D7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540C4C-3EFE-454F-A8C3-D4804708CF8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468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B90CA60-D938-7C72-CF90-D35454791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670BF51-EDCA-6F9C-B264-9CF15DA6F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48A5EBA-7537-ACF8-46C4-0456C9BE7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64E628-1A18-4204-A286-12E8D113D02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6827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5F17DA-CC0D-9785-DE50-C996FD085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876F6-94F1-9576-C508-057ED62FD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0D4CA-2961-240F-D2DC-BDE25B338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B6D784-044B-4929-AD8E-2E95A1050D8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80256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D161B2-A2AD-5AB5-B416-4DE7599EF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63602-AE88-C2BD-BCAD-772B75DEB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99E8E-EC5B-521B-DF31-AFDA4A239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A37553-980C-4CC6-8985-D114B77D40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1236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0F1A1A-6972-79E0-0E66-0848ACF21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8000">
                <a:solidFill>
                  <a:srgbClr val="9FE0F5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B4880-DA62-96EA-409B-772EF49F3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8000">
                <a:solidFill>
                  <a:srgbClr val="9FE0F5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78594DA-8B3E-F290-FCDB-1DED820B03A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47AB536-C160-C478-8E43-0A302727016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539F72A-ECD5-5975-F60F-890CE34AB1C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33A242D8-131F-4293-98D4-BFB7842E79A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14077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B0009-3F02-80C3-F6F1-211BCF17B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61669-C41D-0C28-2D32-AC7E6218D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F240F-F903-CC28-43B0-B5AAFB024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D5E937-77EE-48F4-9F73-F634CC0F582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0615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79D12D1-097F-4357-58B4-18F09A47B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8000">
                <a:solidFill>
                  <a:srgbClr val="9FE0F5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829153-2C78-1D30-05F4-3E677C7E6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8000">
                <a:solidFill>
                  <a:srgbClr val="9FE0F5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AB7EEE3-3385-19ED-FE53-FF0D2A2297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5C2D96B-A50D-8F10-E936-7145FEB4BD1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A6431D-604B-3D71-5B9C-4E8B3F4BCE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150809D-6022-4BAF-B17E-90451379358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80758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DDA383-2BEF-7EF5-5850-4A4A353EF77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2BA07-7CF2-45CC-467D-2845492794E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74860-CAE2-A64C-F6A6-AD27C5472D5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38EEF0B-AB23-4264-9E9B-CD3F7F91E87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30555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35AF2-AC4D-5FD2-F0AA-8430840C5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7C127B-C875-A43B-4A34-532D21EC3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75D9A0-175E-991D-9427-0B2D6AB7B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60B92C-CD88-4017-A83A-1557A0E7F5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05068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48642-DF43-FF8E-760E-75D5C303F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BEFA9-F915-1200-E3A3-2BD413EA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D85A2-B2F8-13E8-CDD2-3D567B658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EEFCC-A95D-45CF-BDE6-70CB8EFA74D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77242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>
            <a:extLst>
              <a:ext uri="{FF2B5EF4-FFF2-40B4-BE49-F238E27FC236}">
                <a16:creationId xmlns:a16="http://schemas.microsoft.com/office/drawing/2014/main" id="{B5A5271A-8557-12C6-E334-FCB2FD605F2C}"/>
              </a:ext>
            </a:extLst>
          </p:cNvPr>
          <p:cNvGrpSpPr>
            <a:grpSpLocks/>
          </p:cNvGrpSpPr>
          <p:nvPr/>
        </p:nvGrpSpPr>
        <p:grpSpPr bwMode="auto">
          <a:xfrm>
            <a:off x="-7938" y="-7938"/>
            <a:ext cx="9170988" cy="6873876"/>
            <a:chOff x="-8467" y="-8468"/>
            <a:chExt cx="9171317" cy="6874935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1E3E787-E5B0-48E7-9F6F-C1777A41F48A}"/>
                </a:ext>
              </a:extLst>
            </p:cNvPr>
            <p:cNvSpPr/>
            <p:nvPr/>
          </p:nvSpPr>
          <p:spPr>
            <a:xfrm>
              <a:off x="-8467" y="4013290"/>
              <a:ext cx="457217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78A9BE6-FABF-4915-B43C-7BA94C59B1D4}"/>
                </a:ext>
              </a:extLst>
            </p:cNvPr>
            <p:cNvCxnSpPr/>
            <p:nvPr/>
          </p:nvCxnSpPr>
          <p:spPr>
            <a:xfrm flipV="1">
              <a:off x="5130455" y="4175239"/>
              <a:ext cx="4022869" cy="268328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6B63D00-F11C-4E78-AD1A-0A14DA05C0A6}"/>
                </a:ext>
              </a:extLst>
            </p:cNvPr>
            <p:cNvCxnSpPr/>
            <p:nvPr/>
          </p:nvCxnSpPr>
          <p:spPr>
            <a:xfrm>
              <a:off x="7043462" y="-529"/>
              <a:ext cx="1217656" cy="685905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A82560D-507D-4B44-A49A-DC52EAB88E01}"/>
                </a:ext>
              </a:extLst>
            </p:cNvPr>
            <p:cNvSpPr/>
            <p:nvPr/>
          </p:nvSpPr>
          <p:spPr>
            <a:xfrm>
              <a:off x="6892644" y="-529"/>
              <a:ext cx="2268619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013F89F-08B8-48CC-8749-C5E7F16421D9}"/>
                </a:ext>
              </a:extLst>
            </p:cNvPr>
            <p:cNvSpPr/>
            <p:nvPr/>
          </p:nvSpPr>
          <p:spPr>
            <a:xfrm>
              <a:off x="7205393" y="-8468"/>
              <a:ext cx="1947932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1A6A11C-6A27-41B2-87B7-572DF346EE61}"/>
                </a:ext>
              </a:extLst>
            </p:cNvPr>
            <p:cNvSpPr/>
            <p:nvPr/>
          </p:nvSpPr>
          <p:spPr>
            <a:xfrm>
              <a:off x="6638634" y="3919613"/>
              <a:ext cx="251310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42C86C5-EBAD-4B12-83BA-9C8776A68F9E}"/>
                </a:ext>
              </a:extLst>
            </p:cNvPr>
            <p:cNvSpPr/>
            <p:nvPr/>
          </p:nvSpPr>
          <p:spPr>
            <a:xfrm>
              <a:off x="7010123" y="-8468"/>
              <a:ext cx="2143202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B3EA8D0-930D-45D4-99FA-55466CE6D9E5}"/>
                </a:ext>
              </a:extLst>
            </p:cNvPr>
            <p:cNvSpPr/>
            <p:nvPr/>
          </p:nvSpPr>
          <p:spPr>
            <a:xfrm>
              <a:off x="8296044" y="-8468"/>
              <a:ext cx="857281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3D0898D-06EF-424E-BCEF-B6526ED274DA}"/>
                </a:ext>
              </a:extLst>
            </p:cNvPr>
            <p:cNvSpPr/>
            <p:nvPr/>
          </p:nvSpPr>
          <p:spPr>
            <a:xfrm>
              <a:off x="8094425" y="-8468"/>
              <a:ext cx="1066838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DEFC9EC-9AF0-4F94-B04E-E576B74BC1E9}"/>
                </a:ext>
              </a:extLst>
            </p:cNvPr>
            <p:cNvSpPr/>
            <p:nvPr/>
          </p:nvSpPr>
          <p:spPr>
            <a:xfrm>
              <a:off x="8069024" y="4894488"/>
              <a:ext cx="1093826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C1BED73B-8AB8-7447-2FD8-519DDB35CA1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9016DD96-D0F5-DB0B-AB21-C0908CD06C6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D9625-8A14-4843-9322-88BD8C6E35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C0953-B96A-4668-BE09-97F57DA96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0EDC-69A9-424F-B3F5-840123E92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1AE94E8-BE0A-4EB9-A153-2DE0CB8C371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101" r:id="rId9"/>
    <p:sldLayoutId id="2147484095" r:id="rId10"/>
    <p:sldLayoutId id="2147484102" r:id="rId11"/>
    <p:sldLayoutId id="2147484096" r:id="rId12"/>
    <p:sldLayoutId id="2147484103" r:id="rId13"/>
    <p:sldLayoutId id="2147484097" r:id="rId14"/>
    <p:sldLayoutId id="2147484098" r:id="rId15"/>
    <p:sldLayoutId id="2147484099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andiway.cheshire.sch.uk/class/year-2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>
            <a:extLst>
              <a:ext uri="{FF2B5EF4-FFF2-40B4-BE49-F238E27FC236}">
                <a16:creationId xmlns:a16="http://schemas.microsoft.com/office/drawing/2014/main" id="{B0A46342-AD02-91C9-FB30-B62E10FDB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2775" y="3800475"/>
            <a:ext cx="6505575" cy="2292350"/>
          </a:xfrm>
        </p:spPr>
        <p:txBody>
          <a:bodyPr/>
          <a:lstStyle/>
          <a:p>
            <a:pPr algn="ctr" eaLnBrk="1" hangingPunct="1"/>
            <a:r>
              <a:rPr lang="en-GB" altLang="en-US" sz="4800">
                <a:solidFill>
                  <a:schemeClr val="tx1"/>
                </a:solidFill>
                <a:latin typeface="Arial"/>
                <a:cs typeface="Arial"/>
              </a:rPr>
              <a:t>Class Welcome Meeting</a:t>
            </a:r>
          </a:p>
          <a:p>
            <a:pPr algn="ctr" eaLnBrk="1" hangingPunct="1"/>
            <a:r>
              <a:rPr lang="en-GB" altLang="en-US" sz="4000">
                <a:solidFill>
                  <a:schemeClr val="tx1"/>
                </a:solidFill>
                <a:latin typeface="Arial"/>
                <a:cs typeface="Arial"/>
              </a:rPr>
              <a:t>9th September '26</a:t>
            </a:r>
            <a:endParaRPr lang="en-GB" altLang="en-US" sz="4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5" name="Picture 5" descr="See the source image">
            <a:extLst>
              <a:ext uri="{FF2B5EF4-FFF2-40B4-BE49-F238E27FC236}">
                <a16:creationId xmlns:a16="http://schemas.microsoft.com/office/drawing/2014/main" id="{0334511F-4EDF-54DF-2F6F-116C937E3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92150"/>
            <a:ext cx="808672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3">
            <a:extLst>
              <a:ext uri="{FF2B5EF4-FFF2-40B4-BE49-F238E27FC236}">
                <a16:creationId xmlns:a16="http://schemas.microsoft.com/office/drawing/2014/main" id="{09D4B60C-8FB4-0BEF-5A0C-CD87B9DFB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800475"/>
            <a:ext cx="2359025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837A9-CCF8-51DF-1423-60CD776CF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      Who we are...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D2BA4A3-03CE-B24B-71AA-35E358D133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3665" y="1465210"/>
            <a:ext cx="4232534" cy="236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66F132-9B03-5C2F-CEAF-446B9C45CC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407" t="19533" r="21889" b="32957"/>
          <a:stretch>
            <a:fillRect/>
          </a:stretch>
        </p:blipFill>
        <p:spPr>
          <a:xfrm>
            <a:off x="6756698" y="1467146"/>
            <a:ext cx="2091525" cy="23590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6B7DAD-4B4F-262A-D565-4B3A987C1F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764" t="18647" r="8750" b="24013"/>
          <a:stretch>
            <a:fillRect/>
          </a:stretch>
        </p:blipFill>
        <p:spPr>
          <a:xfrm>
            <a:off x="4405698" y="1463793"/>
            <a:ext cx="2342614" cy="23762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FDB84A-A835-46A2-F83A-7AA928F7F6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20" y="3836837"/>
            <a:ext cx="3189768" cy="23421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5F1DED-7130-2EBA-7023-A8A5DE96DBC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63" t="16889" r="-578" b="1718"/>
          <a:stretch>
            <a:fillRect/>
          </a:stretch>
        </p:blipFill>
        <p:spPr>
          <a:xfrm>
            <a:off x="3362787" y="3838353"/>
            <a:ext cx="2217972" cy="234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756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80289BB7-EA67-D623-0EA5-A18F1A5C7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8" y="404813"/>
            <a:ext cx="6348412" cy="1320800"/>
          </a:xfrm>
        </p:spPr>
        <p:txBody>
          <a:bodyPr/>
          <a:lstStyle/>
          <a:p>
            <a:pPr eaLnBrk="1" hangingPunct="1"/>
            <a:r>
              <a:rPr lang="en-GB" altLang="en-US">
                <a:latin typeface="Comic Sans MS" panose="030F0702030302020204" pitchFamily="66" charset="0"/>
              </a:rPr>
              <a:t>Who is Who?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12736CE0-600D-45DD-92B5-57AE53393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525962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GB" sz="3200" dirty="0">
                <a:latin typeface="Arial"/>
                <a:cs typeface="Arial"/>
              </a:rPr>
              <a:t>Mrs Nicoll will be teaching the class. Monday to Thursday.</a:t>
            </a:r>
            <a:endParaRPr lang="en-US" sz="3200" dirty="0">
              <a:latin typeface="Arial"/>
              <a:cs typeface="Arial"/>
            </a:endParaRPr>
          </a:p>
          <a:p>
            <a:pPr>
              <a:spcAft>
                <a:spcPts val="0"/>
              </a:spcAft>
              <a:buClr>
                <a:srgbClr val="17B0E4"/>
              </a:buClr>
              <a:defRPr/>
            </a:pPr>
            <a:r>
              <a:rPr lang="en-GB" sz="3200" dirty="0">
                <a:latin typeface="Arial"/>
                <a:cs typeface="Arial"/>
              </a:rPr>
              <a:t>Mrs Forsyth will be teaching all day on Friday. </a:t>
            </a: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GB" sz="3200" dirty="0">
                <a:latin typeface="Trebuchet MS"/>
                <a:cs typeface="Arial"/>
              </a:rPr>
              <a:t>Mrs Tucker will be teaching in Year 2 on Monday before break. She will be teaching Music and Phonics/Spelling. </a:t>
            </a:r>
          </a:p>
          <a:p>
            <a:pPr>
              <a:spcAft>
                <a:spcPts val="0"/>
              </a:spcAft>
              <a:buClr>
                <a:srgbClr val="17B0E4"/>
              </a:buClr>
              <a:defRPr/>
            </a:pPr>
            <a:r>
              <a:rPr lang="en-GB" sz="3200" dirty="0">
                <a:latin typeface="Trebuchet MS"/>
                <a:cs typeface="Arial"/>
              </a:rPr>
              <a:t>Mrs Grindel will be supporting specific children in Year 2</a:t>
            </a:r>
            <a:endParaRPr lang="en-GB" sz="3200" dirty="0">
              <a:latin typeface="Trebuchet MS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buClr>
                <a:srgbClr val="17B0E4"/>
              </a:buClr>
              <a:defRPr/>
            </a:pPr>
            <a:endParaRPr lang="en-GB" sz="3200">
              <a:latin typeface="Trebuchet MS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endParaRPr lang="en-GB" altLang="en-US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None/>
              <a:defRPr/>
            </a:pPr>
            <a:endParaRPr lang="en-GB" altLang="en-US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316A2456-1296-8319-447A-B8FD9F8A1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" y="323850"/>
            <a:ext cx="8229600" cy="852488"/>
          </a:xfrm>
        </p:spPr>
        <p:txBody>
          <a:bodyPr/>
          <a:lstStyle/>
          <a:p>
            <a:pPr algn="ctr" eaLnBrk="1" hangingPunct="1"/>
            <a:r>
              <a:rPr lang="en-GB" altLang="en-US" sz="4000">
                <a:latin typeface="Comic Sans MS" panose="030F0702030302020204" pitchFamily="66" charset="0"/>
              </a:rPr>
              <a:t>Learning in Year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B4B99-88E2-461E-B02F-3955EC9B5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300" y="1176338"/>
            <a:ext cx="8362950" cy="5492750"/>
          </a:xfrm>
        </p:spPr>
        <p:txBody>
          <a:bodyPr>
            <a:normAutofit fontScale="92500" lnSpcReduction="20000"/>
          </a:bodyPr>
          <a:lstStyle/>
          <a:p>
            <a:pPr marL="0" indent="0" algn="ctr" eaLnBrk="1" hangingPunct="1">
              <a:buFont typeface="Wingdings 3" panose="05040102010807070707" pitchFamily="18" charset="2"/>
              <a:buNone/>
              <a:defRPr/>
            </a:pPr>
            <a:r>
              <a:rPr lang="en-GB" sz="3000" b="1">
                <a:solidFill>
                  <a:schemeClr val="tx1"/>
                </a:solidFill>
                <a:latin typeface="Arial"/>
                <a:cs typeface="Arial"/>
              </a:rPr>
              <a:t>GROWING AND ACHIEVING TOGETHER</a:t>
            </a:r>
          </a:p>
          <a:p>
            <a:pPr marL="0" indent="0">
              <a:buFont typeface="Wingdings 3" panose="05040102010807070707" pitchFamily="18" charset="2"/>
              <a:buNone/>
              <a:defRPr/>
            </a:pPr>
            <a:r>
              <a:rPr lang="en-GB" sz="2800" b="1"/>
              <a:t>Together we take ownership, care for and respect each other, our environment and our community.</a:t>
            </a:r>
            <a:endParaRPr lang="en-GB" sz="2800"/>
          </a:p>
          <a:p>
            <a:pPr marL="0" indent="0">
              <a:buFont typeface="Wingdings 3" panose="05040102010807070707" pitchFamily="18" charset="2"/>
              <a:buNone/>
              <a:defRPr/>
            </a:pPr>
            <a:endParaRPr lang="en-GB" sz="3200" b="1"/>
          </a:p>
          <a:p>
            <a:pPr marL="0" indent="0">
              <a:buFont typeface="Wingdings 3" panose="05040102010807070707" pitchFamily="18" charset="2"/>
              <a:buNone/>
              <a:defRPr/>
            </a:pPr>
            <a:r>
              <a:rPr lang="en-GB" sz="3200" b="1"/>
              <a:t>We </a:t>
            </a:r>
            <a:r>
              <a:rPr lang="en-GB" sz="3200" b="1">
                <a:solidFill>
                  <a:srgbClr val="FF0000"/>
                </a:solidFill>
              </a:rPr>
              <a:t>ROCK</a:t>
            </a:r>
            <a:r>
              <a:rPr lang="en-GB" sz="3200" b="1"/>
              <a:t>!</a:t>
            </a:r>
            <a:endParaRPr lang="en-GB" sz="3200"/>
          </a:p>
          <a:p>
            <a:pPr marL="0" indent="0">
              <a:buFont typeface="Wingdings 3" panose="05040102010807070707" pitchFamily="18" charset="2"/>
              <a:buNone/>
              <a:defRPr/>
            </a:pPr>
            <a:r>
              <a:rPr lang="en-GB" sz="3200" b="1"/>
              <a:t>	     We show </a:t>
            </a:r>
            <a:r>
              <a:rPr lang="en-GB" sz="3200" b="1">
                <a:solidFill>
                  <a:srgbClr val="FF0000"/>
                </a:solidFill>
              </a:rPr>
              <a:t>R</a:t>
            </a:r>
            <a:r>
              <a:rPr lang="en-GB" sz="3200" b="1"/>
              <a:t>espect </a:t>
            </a:r>
            <a:endParaRPr lang="en-GB" sz="3200"/>
          </a:p>
          <a:p>
            <a:pPr marL="0" indent="0">
              <a:buFont typeface="Wingdings 3" panose="05040102010807070707" pitchFamily="18" charset="2"/>
              <a:buNone/>
              <a:defRPr/>
            </a:pPr>
            <a:r>
              <a:rPr lang="en-GB" sz="3200" b="1"/>
              <a:t>          We take </a:t>
            </a:r>
            <a:r>
              <a:rPr lang="en-GB" sz="3200" b="1">
                <a:solidFill>
                  <a:srgbClr val="FF0000"/>
                </a:solidFill>
              </a:rPr>
              <a:t>O</a:t>
            </a:r>
            <a:r>
              <a:rPr lang="en-GB" sz="3200" b="1"/>
              <a:t>wnership of our actions</a:t>
            </a:r>
            <a:endParaRPr lang="en-GB" sz="3200"/>
          </a:p>
          <a:p>
            <a:pPr marL="0" indent="0">
              <a:buFont typeface="Wingdings 3" panose="05040102010807070707" pitchFamily="18" charset="2"/>
              <a:buNone/>
              <a:defRPr/>
            </a:pPr>
            <a:r>
              <a:rPr lang="en-GB" sz="3200" b="1"/>
              <a:t>			We are </a:t>
            </a:r>
            <a:r>
              <a:rPr lang="en-GB" sz="3200" b="1">
                <a:solidFill>
                  <a:srgbClr val="FF0000"/>
                </a:solidFill>
              </a:rPr>
              <a:t>C</a:t>
            </a:r>
            <a:r>
              <a:rPr lang="en-GB" sz="3200" b="1"/>
              <a:t>aring</a:t>
            </a:r>
            <a:endParaRPr lang="en-GB" sz="3200"/>
          </a:p>
          <a:p>
            <a:pPr marL="0" indent="0">
              <a:buFont typeface="Wingdings 3" panose="05040102010807070707" pitchFamily="18" charset="2"/>
              <a:buNone/>
              <a:defRPr/>
            </a:pPr>
            <a:r>
              <a:rPr lang="en-GB" sz="3200" b="1"/>
              <a:t>	  and we are </a:t>
            </a:r>
            <a:r>
              <a:rPr lang="en-GB" sz="3200" b="1">
                <a:solidFill>
                  <a:srgbClr val="FF0000"/>
                </a:solidFill>
              </a:rPr>
              <a:t>K</a:t>
            </a:r>
            <a:r>
              <a:rPr lang="en-GB" sz="3200" b="1"/>
              <a:t>ind</a:t>
            </a:r>
            <a:endParaRPr lang="en-GB" sz="3200"/>
          </a:p>
          <a:p>
            <a:pPr marL="0" indent="0">
              <a:buNone/>
              <a:defRPr/>
            </a:pPr>
            <a:r>
              <a:rPr lang="en-GB" sz="3200" b="1"/>
              <a:t>This term our focus is being SAFE and being KIND. </a:t>
            </a:r>
          </a:p>
          <a:p>
            <a:pPr>
              <a:defRPr/>
            </a:pPr>
            <a:endParaRPr lang="en-GB" sz="3200"/>
          </a:p>
          <a:p>
            <a:pPr marL="0" indent="0" algn="ctr" eaLnBrk="1" hangingPunct="1">
              <a:buFont typeface="Wingdings 3" panose="05040102010807070707" pitchFamily="18" charset="2"/>
              <a:buNone/>
              <a:defRPr/>
            </a:pPr>
            <a:endParaRPr lang="en-GB" sz="2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just" eaLnBrk="1" hangingPunct="1">
              <a:buFont typeface="Wingdings 3" panose="05040102010807070707" pitchFamily="18" charset="2"/>
              <a:buNone/>
              <a:defRPr/>
            </a:pPr>
            <a:endParaRPr lang="en-GB" sz="2000">
              <a:latin typeface="Comic Sans MS" panose="030F0702030302020204" pitchFamily="66" charset="0"/>
              <a:cs typeface="Arial" pitchFamily="34" charset="0"/>
            </a:endParaRPr>
          </a:p>
          <a:p>
            <a:pPr lvl="1" algn="just" eaLnBrk="1" hangingPunct="1">
              <a:defRPr/>
            </a:pPr>
            <a:endParaRPr lang="en-GB" sz="20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>
            <a:extLst>
              <a:ext uri="{FF2B5EF4-FFF2-40B4-BE49-F238E27FC236}">
                <a16:creationId xmlns:a16="http://schemas.microsoft.com/office/drawing/2014/main" id="{8854AF30-7916-0373-B7FB-8041F155E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09600"/>
            <a:ext cx="7346950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buFont typeface="Wingdings 3" panose="05040102010807070707" pitchFamily="18" charset="2"/>
              <a:buNone/>
            </a:pPr>
            <a:endParaRPr lang="en-GB" altLang="en-US" b="1"/>
          </a:p>
          <a:p>
            <a:pPr>
              <a:buFont typeface="Wingdings 3" panose="05040102010807070707" pitchFamily="18" charset="2"/>
              <a:buNone/>
            </a:pPr>
            <a:r>
              <a:rPr lang="en-GB" altLang="en-US" b="1">
                <a:latin typeface="Trebuchet MS"/>
                <a:cs typeface="Arial"/>
              </a:rPr>
              <a:t>Our Curriculum Intent…</a:t>
            </a:r>
          </a:p>
          <a:p>
            <a:pPr>
              <a:buFont typeface="Wingdings 3" panose="05040102010807070707" pitchFamily="18" charset="2"/>
              <a:buNone/>
            </a:pPr>
            <a:endParaRPr lang="en-GB" altLang="en-US" b="1"/>
          </a:p>
          <a:p>
            <a:pPr>
              <a:buFont typeface="Wingdings 3" panose="05040102010807070707" pitchFamily="18" charset="2"/>
              <a:buNone/>
            </a:pPr>
            <a:r>
              <a:rPr lang="en-GB" altLang="en-US" b="1">
                <a:latin typeface="Trebuchet MS"/>
                <a:cs typeface="Arial"/>
              </a:rPr>
              <a:t>By the time our pupils leave </a:t>
            </a:r>
            <a:r>
              <a:rPr lang="en-GB" altLang="en-US" b="1" err="1">
                <a:latin typeface="Trebuchet MS"/>
                <a:cs typeface="Arial"/>
              </a:rPr>
              <a:t>Sandiway</a:t>
            </a:r>
            <a:r>
              <a:rPr lang="en-GB" altLang="en-US" b="1">
                <a:latin typeface="Trebuchet MS"/>
                <a:cs typeface="Arial"/>
              </a:rPr>
              <a:t> they have a broad range of skills and knowledge across a variety of subject areas and are ready for the next phase of their education. They foster a life- long curiosity in their own learning and that of others from a diverse range of traditions, times and cultures. Our progressive, enquiry-based curriculum engages, excites and empowers our pupils.</a:t>
            </a:r>
            <a:endParaRPr lang="en-GB" altLang="en-US">
              <a:latin typeface="Trebuchet MS"/>
              <a:cs typeface="Arial"/>
            </a:endParaRPr>
          </a:p>
        </p:txBody>
      </p:sp>
      <p:sp>
        <p:nvSpPr>
          <p:cNvPr id="12291" name="TextBox 3">
            <a:extLst>
              <a:ext uri="{FF2B5EF4-FFF2-40B4-BE49-F238E27FC236}">
                <a16:creationId xmlns:a16="http://schemas.microsoft.com/office/drawing/2014/main" id="{F681889A-A839-0BC5-323F-464EA7AC6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4641850"/>
            <a:ext cx="783748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8001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lvl="1"/>
            <a:endParaRPr lang="en-GB" altLang="en-US" sz="2000">
              <a:latin typeface="Arial" panose="020B0604020202020204" pitchFamily="34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endParaRPr lang="en-GB" altLang="en-US" sz="2000">
              <a:latin typeface="Arial" panose="020B0604020202020204" pitchFamily="34" charset="0"/>
            </a:endParaRPr>
          </a:p>
          <a:p>
            <a:pPr marL="0" lvl="1"/>
            <a:endParaRPr lang="en-GB" altLang="en-US" sz="2000">
              <a:latin typeface="Arial" panose="020B0604020202020204" pitchFamily="34" charset="0"/>
            </a:endParaRPr>
          </a:p>
          <a:p>
            <a:endParaRPr lang="en-GB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F9968392-061B-BE2C-D02A-25B61AF20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404813"/>
            <a:ext cx="8229600" cy="1143000"/>
          </a:xfrm>
        </p:spPr>
        <p:txBody>
          <a:bodyPr/>
          <a:lstStyle/>
          <a:p>
            <a:pPr algn="ctr" eaLnBrk="1" hangingPunct="1"/>
            <a:r>
              <a:rPr lang="en-GB" altLang="en-US" sz="4800">
                <a:latin typeface="Comic Sans MS" panose="030F0702030302020204" pitchFamily="66" charset="0"/>
              </a:rPr>
              <a:t>Our Curriculum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80307418-B652-4C27-AA2B-7033954E6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412875"/>
            <a:ext cx="8435975" cy="4257675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GB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Broad and balanced curriculum</a:t>
            </a:r>
          </a:p>
          <a:p>
            <a:pPr eaLnBrk="1" hangingPunct="1">
              <a:defRPr/>
            </a:pPr>
            <a:r>
              <a:rPr lang="en-GB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Subject specific knowledge and skills</a:t>
            </a:r>
          </a:p>
          <a:p>
            <a:pPr eaLnBrk="1" hangingPunct="1">
              <a:defRPr/>
            </a:pPr>
            <a:r>
              <a:rPr lang="en-GB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lessons </a:t>
            </a:r>
          </a:p>
          <a:p>
            <a:pPr eaLnBrk="1" hangingPunct="1">
              <a:defRPr/>
            </a:pPr>
            <a:r>
              <a:rPr lang="en-GB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Retrieval of previous learning</a:t>
            </a:r>
          </a:p>
          <a:p>
            <a:pPr eaLnBrk="1" hangingPunct="1"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Well-Being and Personal Development</a:t>
            </a:r>
          </a:p>
          <a:p>
            <a:pPr eaLnBrk="1" hangingPunct="1">
              <a:defRPr/>
            </a:pPr>
            <a:r>
              <a:rPr lang="en-GB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Visits/visitors/trips to enhance learning</a:t>
            </a:r>
          </a:p>
          <a:p>
            <a:pPr marL="0" indent="0" eaLnBrk="1" hangingPunct="1">
              <a:buFont typeface="Wingdings 3" panose="05040102010807070707" pitchFamily="18" charset="2"/>
              <a:buNone/>
              <a:defRPr/>
            </a:pPr>
            <a:endParaRPr lang="en-GB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hangingPunct="1">
              <a:buFont typeface="Wingdings 3" panose="05040102010807070707" pitchFamily="18" charset="2"/>
              <a:buNone/>
              <a:defRPr/>
            </a:pPr>
            <a:r>
              <a:rPr lang="en-GB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 2 CLASS PAGE – WEBSITE</a:t>
            </a:r>
          </a:p>
          <a:p>
            <a:pPr marL="0" indent="0" algn="ctr" eaLnBrk="1" hangingPunct="1">
              <a:buFont typeface="Wingdings 3" panose="05040102010807070707" pitchFamily="18" charset="2"/>
              <a:buNone/>
              <a:defRPr/>
            </a:pPr>
            <a:r>
              <a:rPr lang="en-GB" sz="2400">
                <a:hlinkClick r:id="rId2"/>
              </a:rPr>
              <a:t>Sandiway Primary School: Year 2</a:t>
            </a:r>
            <a:endParaRPr lang="en-GB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Font typeface="Wingdings 3" panose="05040102010807070707" pitchFamily="18" charset="2"/>
              <a:buNone/>
              <a:defRPr/>
            </a:pPr>
            <a:endParaRPr lang="en-GB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endParaRPr lang="en-GB" sz="240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endParaRPr lang="en-GB" sz="24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5E1E136D-A04F-4768-A469-7A9997443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115888"/>
            <a:ext cx="8229600" cy="813391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>
                <a:latin typeface="Comic Sans MS"/>
              </a:rPr>
              <a:t>What does our week look like? </a:t>
            </a:r>
            <a:br>
              <a:rPr lang="en-GB" altLang="en-US" dirty="0">
                <a:latin typeface="Comic Sans MS" panose="030F0702030302020204" pitchFamily="66" charset="0"/>
              </a:rPr>
            </a:br>
            <a:br>
              <a:rPr lang="en-GB" altLang="en-US" dirty="0">
                <a:latin typeface="Comic Sans MS" panose="030F0702030302020204" pitchFamily="66" charset="0"/>
              </a:rPr>
            </a:br>
            <a:br>
              <a:rPr lang="en-GB" altLang="en-US" dirty="0">
                <a:latin typeface="Comic Sans MS" panose="030F0702030302020204" pitchFamily="66" charset="0"/>
              </a:rPr>
            </a:br>
            <a:r>
              <a:rPr lang="en-GB" altLang="en-US" dirty="0">
                <a:latin typeface="Comic Sans MS"/>
              </a:rPr>
              <a:t>  </a:t>
            </a:r>
            <a:br>
              <a:rPr lang="en-GB" altLang="en-US" dirty="0">
                <a:latin typeface="Comic Sans MS" panose="030F0702030302020204" pitchFamily="66" charset="0"/>
              </a:rPr>
            </a:br>
            <a:endParaRPr lang="en-GB" altLang="en-US" dirty="0">
              <a:latin typeface="Comic Sans MS" panose="030F070203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7B070C-22A8-4CC8-997B-3A3EC2C7B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272" y="1009440"/>
            <a:ext cx="7323455" cy="4839119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10E946E5-172D-3C88-0865-2AE915DC9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775" y="115888"/>
            <a:ext cx="1871663" cy="1143000"/>
          </a:xfrm>
        </p:spPr>
        <p:txBody>
          <a:bodyPr/>
          <a:lstStyle/>
          <a:p>
            <a:r>
              <a:rPr lang="en-GB" altLang="en-US">
                <a:latin typeface="Comic Sans MS" panose="030F0702030302020204" pitchFamily="66" charset="0"/>
              </a:rPr>
              <a:t>English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59F8A-51F3-4AC3-9171-2F84166AA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963" y="688975"/>
            <a:ext cx="8362950" cy="5548313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GB"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Reading</a:t>
            </a:r>
          </a:p>
          <a:p>
            <a:pPr lvl="1"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Focus on establishing a Love of Reading</a:t>
            </a:r>
          </a:p>
          <a:p>
            <a:pPr lvl="1"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Both word reading and comprehension. </a:t>
            </a:r>
          </a:p>
          <a:p>
            <a:pPr lvl="1"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Read aloud sessions every day after lunch</a:t>
            </a:r>
          </a:p>
          <a:p>
            <a:pPr marL="457200" lvl="1" indent="0">
              <a:buFont typeface="Wingdings 3" panose="05040102010807070707" pitchFamily="18" charset="2"/>
              <a:buNone/>
              <a:defRPr/>
            </a:pPr>
            <a:endParaRPr lang="en-GB" sz="24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Writing</a:t>
            </a:r>
          </a:p>
          <a:p>
            <a:pPr lvl="1"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Range of genres, both fiction and non-fiction across the year. </a:t>
            </a:r>
          </a:p>
          <a:p>
            <a:pPr lvl="1"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Focus on creativity and exciting writing. </a:t>
            </a:r>
          </a:p>
          <a:p>
            <a:pPr lvl="1"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Consistently applying capital letters, full stops and finger spaces</a:t>
            </a:r>
          </a:p>
          <a:p>
            <a:pPr lvl="1">
              <a:defRPr/>
            </a:pPr>
            <a:endParaRPr lang="en-GB" sz="24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Grammar, Punctuation and Spelling</a:t>
            </a:r>
          </a:p>
          <a:p>
            <a:pPr lvl="1">
              <a:defRPr/>
            </a:pPr>
            <a:r>
              <a:rPr lang="en-GB" sz="24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Taught both discretely and during English lessons. </a:t>
            </a:r>
          </a:p>
          <a:p>
            <a:pPr lvl="1">
              <a:defRPr/>
            </a:pPr>
            <a:r>
              <a:rPr lang="en-GB" sz="24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List of Y1/Y2 spellings displayed on class page of the website. </a:t>
            </a:r>
          </a:p>
          <a:p>
            <a:pPr marL="393065" lvl="1" indent="0">
              <a:buFont typeface="Wingdings 3" panose="05040102010807070707" pitchFamily="18" charset="2"/>
              <a:buNone/>
              <a:defRPr/>
            </a:pPr>
            <a:endParaRPr lang="en-GB" sz="24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93065" lvl="1" indent="0">
              <a:buFont typeface="Wingdings 3" panose="05040102010807070707" pitchFamily="18" charset="2"/>
              <a:buNone/>
              <a:defRPr/>
            </a:pPr>
            <a:r>
              <a:rPr lang="en-GB" sz="2400" b="1" u="sng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Handwriting to be cursive</a:t>
            </a:r>
          </a:p>
          <a:p>
            <a:pPr lvl="1">
              <a:defRPr/>
            </a:pPr>
            <a:endParaRPr lang="en-GB">
              <a:latin typeface="Arial" pitchFamily="34" charset="0"/>
              <a:cs typeface="Arial" pitchFamily="34" charset="0"/>
            </a:endParaRPr>
          </a:p>
          <a:p>
            <a:pPr marL="393065" lvl="1" indent="0">
              <a:buFont typeface="Wingdings 3" panose="05040102010807070707" pitchFamily="18" charset="2"/>
              <a:buNone/>
              <a:defRPr/>
            </a:pPr>
            <a:endParaRPr lang="en-GB">
              <a:latin typeface="Arial" pitchFamily="34" charset="0"/>
              <a:cs typeface="Arial" pitchFamily="34" charset="0"/>
            </a:endParaRPr>
          </a:p>
          <a:p>
            <a:pPr lvl="2">
              <a:defRPr/>
            </a:pPr>
            <a:endParaRPr lang="en-GB">
              <a:latin typeface="Arial" pitchFamily="34" charset="0"/>
              <a:cs typeface="Arial" pitchFamily="34" charset="0"/>
            </a:endParaRPr>
          </a:p>
          <a:p>
            <a:pPr lvl="2">
              <a:defRPr/>
            </a:pPr>
            <a:endParaRPr lang="en-GB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99F9DDAA-22C2-05A8-9085-196A0ED58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166688"/>
            <a:ext cx="8612188" cy="898525"/>
          </a:xfrm>
        </p:spPr>
        <p:txBody>
          <a:bodyPr/>
          <a:lstStyle/>
          <a:p>
            <a:pPr algn="ctr" eaLnBrk="1" hangingPunct="1"/>
            <a:r>
              <a:rPr lang="en-GB" altLang="en-US" b="1">
                <a:latin typeface="Comic Sans MS" panose="030F0702030302020204" pitchFamily="66" charset="0"/>
              </a:rPr>
              <a:t>Reading Expectations</a:t>
            </a:r>
            <a:endParaRPr lang="en-GB" altLang="en-US">
              <a:latin typeface="Comic Sans MS" panose="030F0702030302020204" pitchFamily="66" charset="0"/>
            </a:endParaRP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271A229B-A605-445B-9E22-AA9236282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50" y="909896"/>
            <a:ext cx="8767282" cy="5673467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z="2000">
                <a:solidFill>
                  <a:schemeClr val="tx1"/>
                </a:solidFill>
                <a:latin typeface="Arial"/>
                <a:cs typeface="Arial"/>
              </a:rPr>
              <a:t>Pathways to Read</a:t>
            </a:r>
          </a:p>
          <a:p>
            <a:pPr eaLnBrk="1" hangingPunct="1">
              <a:defRPr/>
            </a:pPr>
            <a:r>
              <a:rPr lang="en-GB" altLang="en-US" sz="2000">
                <a:solidFill>
                  <a:schemeClr val="tx1"/>
                </a:solidFill>
                <a:latin typeface="Arial"/>
                <a:cs typeface="Arial"/>
              </a:rPr>
              <a:t>Whole Class Guided Reading</a:t>
            </a:r>
          </a:p>
          <a:p>
            <a:pPr eaLnBrk="1" hangingPunct="1">
              <a:defRPr/>
            </a:pPr>
            <a:r>
              <a:rPr lang="en-GB" altLang="en-US" sz="2000">
                <a:solidFill>
                  <a:schemeClr val="tx1"/>
                </a:solidFill>
                <a:latin typeface="Arial"/>
                <a:cs typeface="Arial"/>
              </a:rPr>
              <a:t>Continue with phonic development and application learnt </a:t>
            </a:r>
          </a:p>
          <a:p>
            <a:pPr eaLnBrk="1" hangingPunct="1">
              <a:defRPr/>
            </a:pPr>
            <a:r>
              <a:rPr lang="en-GB" altLang="en-US" sz="2000">
                <a:solidFill>
                  <a:schemeClr val="tx1"/>
                </a:solidFill>
                <a:latin typeface="Arial"/>
                <a:cs typeface="Arial"/>
              </a:rPr>
              <a:t>Recognise words automatically</a:t>
            </a:r>
          </a:p>
          <a:p>
            <a:pPr eaLnBrk="1" hangingPunct="1">
              <a:defRPr/>
            </a:pPr>
            <a:r>
              <a:rPr lang="en-GB" altLang="en-US" sz="2000">
                <a:solidFill>
                  <a:schemeClr val="tx1"/>
                </a:solidFill>
                <a:latin typeface="Arial"/>
                <a:cs typeface="Arial"/>
              </a:rPr>
              <a:t>Read aloud with greater fluency, using punctuation marks</a:t>
            </a:r>
          </a:p>
          <a:p>
            <a:pPr eaLnBrk="1" hangingPunct="1">
              <a:defRPr/>
            </a:pPr>
            <a:r>
              <a:rPr lang="en-GB" altLang="en-US" sz="2000">
                <a:solidFill>
                  <a:schemeClr val="tx1"/>
                </a:solidFill>
                <a:latin typeface="Arial"/>
                <a:cs typeface="Arial"/>
              </a:rPr>
              <a:t>Re-tell stories and poems</a:t>
            </a:r>
          </a:p>
          <a:p>
            <a:pPr eaLnBrk="1" hangingPunct="1">
              <a:defRPr/>
            </a:pPr>
            <a:r>
              <a:rPr lang="en-GB" altLang="en-US" sz="2000">
                <a:solidFill>
                  <a:schemeClr val="tx1"/>
                </a:solidFill>
                <a:latin typeface="Arial"/>
                <a:cs typeface="Arial"/>
              </a:rPr>
              <a:t>Make predictions</a:t>
            </a:r>
          </a:p>
          <a:p>
            <a:pPr eaLnBrk="1" hangingPunct="1">
              <a:defRPr/>
            </a:pPr>
            <a:r>
              <a:rPr lang="en-GB" altLang="en-US" sz="2000">
                <a:solidFill>
                  <a:schemeClr val="tx1"/>
                </a:solidFill>
                <a:latin typeface="Arial"/>
                <a:cs typeface="Arial"/>
              </a:rPr>
              <a:t>Recognise fiction/non-fiction</a:t>
            </a:r>
          </a:p>
          <a:p>
            <a:pPr>
              <a:defRPr/>
            </a:pPr>
            <a:endParaRPr lang="en-GB" altLang="en-US" sz="2000">
              <a:solidFill>
                <a:schemeClr val="tx1"/>
              </a:solidFill>
              <a:latin typeface="Arial"/>
              <a:cs typeface="Arial"/>
            </a:endParaRPr>
          </a:p>
          <a:p>
            <a:pPr eaLnBrk="1" hangingPunct="1">
              <a:defRPr/>
            </a:pPr>
            <a:r>
              <a:rPr lang="en-GB" altLang="en-US" sz="2000">
                <a:solidFill>
                  <a:schemeClr val="tx1"/>
                </a:solidFill>
                <a:latin typeface="Arial"/>
                <a:cs typeface="Arial"/>
              </a:rPr>
              <a:t>Children will be listened to read weekly</a:t>
            </a:r>
          </a:p>
          <a:p>
            <a:pPr eaLnBrk="1" hangingPunct="1">
              <a:defRPr/>
            </a:pPr>
            <a:r>
              <a:rPr lang="en-GB" altLang="en-US" sz="2000">
                <a:solidFill>
                  <a:schemeClr val="tx1"/>
                </a:solidFill>
                <a:latin typeface="Arial"/>
                <a:cs typeface="Arial"/>
              </a:rPr>
              <a:t>Books will be changed weekly (have reading</a:t>
            </a:r>
          </a:p>
          <a:p>
            <a:pPr marL="0" indent="0" eaLnBrk="1" hangingPunct="1">
              <a:buFont typeface="Wingdings 3" panose="05040102010807070707" pitchFamily="18" charset="2"/>
              <a:buNone/>
              <a:defRPr/>
            </a:pPr>
            <a:r>
              <a:rPr lang="en-GB" altLang="en-US" sz="2000">
                <a:solidFill>
                  <a:schemeClr val="tx1"/>
                </a:solidFill>
                <a:latin typeface="Arial"/>
                <a:cs typeface="Arial"/>
              </a:rPr>
              <a:t>     records and books in school every day please).</a:t>
            </a:r>
          </a:p>
          <a:p>
            <a:pPr marL="0" indent="0">
              <a:buNone/>
              <a:defRPr/>
            </a:pPr>
            <a:r>
              <a:rPr lang="en-GB" altLang="en-US" sz="2000">
                <a:solidFill>
                  <a:schemeClr val="tx1"/>
                </a:solidFill>
                <a:latin typeface="Arial"/>
                <a:cs typeface="Arial"/>
              </a:rPr>
              <a:t>There will be access to Reading books online. </a:t>
            </a:r>
          </a:p>
          <a:p>
            <a:pPr marL="0" indent="0" eaLnBrk="1" hangingPunct="1">
              <a:buFont typeface="Wingdings 3" panose="05040102010807070707" pitchFamily="18" charset="2"/>
              <a:buNone/>
              <a:defRPr/>
            </a:pPr>
            <a:r>
              <a:rPr lang="en-GB" altLang="en-US" sz="2000">
                <a:solidFill>
                  <a:schemeClr val="tx1"/>
                </a:solidFill>
                <a:latin typeface="Arial"/>
                <a:cs typeface="Arial"/>
              </a:rPr>
              <a:t> 	</a:t>
            </a:r>
          </a:p>
        </p:txBody>
      </p:sp>
      <p:pic>
        <p:nvPicPr>
          <p:cNvPr id="16388" name="Picture 1">
            <a:extLst>
              <a:ext uri="{FF2B5EF4-FFF2-40B4-BE49-F238E27FC236}">
                <a16:creationId xmlns:a16="http://schemas.microsoft.com/office/drawing/2014/main" id="{C61FCBDF-E6E8-AE14-41D6-4580E66D2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075" y="4581525"/>
            <a:ext cx="2944813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C87A9E0C-668F-BC05-8758-E6C98AD5D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Moving on from Phonics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4A1435A0-35CE-D748-83C8-8D4105A89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/>
              <a:t>Those that still require Phonics will continue to access the ELS programme.</a:t>
            </a:r>
          </a:p>
          <a:p>
            <a:r>
              <a:rPr lang="en-GB" altLang="en-US"/>
              <a:t>Regular retrieval of phonics </a:t>
            </a:r>
          </a:p>
          <a:p>
            <a:r>
              <a:rPr lang="en-GB" altLang="en-US"/>
              <a:t>Transition to Spellings</a:t>
            </a:r>
          </a:p>
          <a:p>
            <a:r>
              <a:rPr lang="en-GB" altLang="en-US"/>
              <a:t>ELS Spelling</a:t>
            </a:r>
          </a:p>
          <a:p>
            <a:r>
              <a:rPr lang="en-GB" altLang="en-US"/>
              <a:t>Spelling homework each week- largely based on harder to read and spell words or spelling families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143533A9-5F17-7780-14F1-CD1343920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r>
              <a:rPr lang="en-GB" altLang="en-US">
                <a:latin typeface="Comic Sans MS" panose="030F0702030302020204" pitchFamily="66" charset="0"/>
              </a:rPr>
              <a:t>Maths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653CAFA0-1D19-1E1F-084E-2CFCBF0A0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196975"/>
            <a:ext cx="8497888" cy="4968875"/>
          </a:xfrm>
        </p:spPr>
        <p:txBody>
          <a:bodyPr/>
          <a:lstStyle/>
          <a:p>
            <a:pPr algn="just"/>
            <a:r>
              <a:rPr lang="en-GB" altLang="en-US" sz="2400">
                <a:solidFill>
                  <a:schemeClr val="tx1"/>
                </a:solidFill>
                <a:latin typeface="Arial"/>
                <a:cs typeface="Arial"/>
              </a:rPr>
              <a:t>Count, read and write numbers to 100</a:t>
            </a:r>
          </a:p>
          <a:p>
            <a:pPr algn="just"/>
            <a:r>
              <a:rPr lang="en-GB" altLang="en-US" sz="2400">
                <a:solidFill>
                  <a:schemeClr val="tx1"/>
                </a:solidFill>
                <a:latin typeface="Arial"/>
                <a:cs typeface="Arial"/>
              </a:rPr>
              <a:t>Know 10 more /10 less of a given number to 100</a:t>
            </a:r>
          </a:p>
          <a:p>
            <a:r>
              <a:rPr lang="en-GB" altLang="en-US" sz="2400">
                <a:solidFill>
                  <a:schemeClr val="tx1"/>
                </a:solidFill>
                <a:latin typeface="Arial"/>
                <a:cs typeface="Arial"/>
              </a:rPr>
              <a:t>Count in steps of 2, 3, 5 and 10</a:t>
            </a:r>
          </a:p>
          <a:p>
            <a:r>
              <a:rPr lang="en-GB" altLang="en-US" sz="2400">
                <a:solidFill>
                  <a:schemeClr val="tx1"/>
                </a:solidFill>
                <a:latin typeface="Arial"/>
                <a:cs typeface="Arial"/>
              </a:rPr>
              <a:t>Recall and use multiplication facts for 2, 5,10</a:t>
            </a:r>
          </a:p>
          <a:p>
            <a:r>
              <a:rPr lang="en-US" altLang="en-US" sz="2400">
                <a:solidFill>
                  <a:schemeClr val="tx1"/>
                </a:solidFill>
                <a:latin typeface="Arial"/>
                <a:cs typeface="Arial"/>
              </a:rPr>
              <a:t>Tell the time o’clock, half past, quarter to/past</a:t>
            </a:r>
          </a:p>
          <a:p>
            <a:r>
              <a:rPr lang="en-US" altLang="en-US" sz="2400">
                <a:solidFill>
                  <a:schemeClr val="tx1"/>
                </a:solidFill>
                <a:latin typeface="Arial"/>
                <a:cs typeface="Arial"/>
              </a:rPr>
              <a:t>Use different coins to make the same amount</a:t>
            </a:r>
            <a:endParaRPr lang="en-GB" altLang="en-US" sz="2400">
              <a:solidFill>
                <a:schemeClr val="tx1"/>
              </a:solidFill>
              <a:latin typeface="Arial"/>
              <a:cs typeface="Arial"/>
            </a:endParaRPr>
          </a:p>
          <a:p>
            <a:pPr marL="666750" lvl="2" indent="0" algn="just">
              <a:buFont typeface="Wingdings 3" panose="05040102010807070707" pitchFamily="18" charset="2"/>
              <a:buNone/>
            </a:pPr>
            <a:endParaRPr lang="en-GB" altLang="en-US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altLang="en-US" sz="2400">
                <a:solidFill>
                  <a:schemeClr val="tx1"/>
                </a:solidFill>
                <a:latin typeface="Arial"/>
                <a:cs typeface="Arial"/>
              </a:rPr>
              <a:t>Times tables up to 12x12 at a good pace of recall should be known by the </a:t>
            </a:r>
            <a:r>
              <a:rPr lang="en-GB" altLang="en-US" sz="2400" b="1">
                <a:solidFill>
                  <a:schemeClr val="tx1"/>
                </a:solidFill>
                <a:latin typeface="Arial"/>
                <a:cs typeface="Arial"/>
              </a:rPr>
              <a:t>end of Year 4</a:t>
            </a:r>
            <a:r>
              <a:rPr lang="en-GB" altLang="en-US" sz="2400">
                <a:solidFill>
                  <a:schemeClr val="tx1"/>
                </a:solidFill>
                <a:latin typeface="Arial"/>
                <a:cs typeface="Arial"/>
              </a:rPr>
              <a:t>. </a:t>
            </a:r>
          </a:p>
          <a:p>
            <a:pPr lvl="1" algn="just"/>
            <a:r>
              <a:rPr lang="en-GB" altLang="en-US" sz="2400">
                <a:solidFill>
                  <a:schemeClr val="tx1"/>
                </a:solidFill>
                <a:latin typeface="Arial"/>
                <a:cs typeface="Arial"/>
              </a:rPr>
              <a:t>Year 2 focus on 2, 5 and 10. TTRS to start after Christmas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DAB82EFE-42A8-C3F7-130A-7BD8AA427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654050"/>
          </a:xfrm>
        </p:spPr>
        <p:txBody>
          <a:bodyPr/>
          <a:lstStyle/>
          <a:p>
            <a:pPr algn="ctr" eaLnBrk="1" hangingPunct="1"/>
            <a:r>
              <a:rPr lang="en-GB" altLang="en-US">
                <a:latin typeface="Comic Sans MS" panose="030F0702030302020204" pitchFamily="66" charset="0"/>
              </a:rPr>
              <a:t>Teacher Assessments 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82F71C6D-06CF-4A70-97DC-3C790FF1A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4413"/>
            <a:ext cx="8229600" cy="5056187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lang="en-GB" sz="2400"/>
              <a:t>ngoing throughout</a:t>
            </a: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 the year to build up a picture of your child’s achievement  and progress through: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Formal tests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Comprehensions,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Dictated sentences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Marking, observation and feedback.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Discussion and questioning</a:t>
            </a:r>
          </a:p>
          <a:p>
            <a:pPr marL="393065" lvl="1" indent="0" eaLnBrk="1" hangingPunct="1">
              <a:lnSpc>
                <a:spcPct val="80000"/>
              </a:lnSpc>
              <a:buFont typeface="Wingdings 3" panose="05040102010807070707" pitchFamily="18" charset="2"/>
              <a:buNone/>
              <a:defRPr/>
            </a:pPr>
            <a:endParaRPr lang="en-GB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well as us assessing the children, we encourage them to assess themselves, reflect and evaluate on their own learning. 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en-GB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 2 NTS papers</a:t>
            </a:r>
          </a:p>
          <a:p>
            <a:pPr marL="393065" lvl="1" indent="0" algn="just" eaLnBrk="1" hangingPunct="1">
              <a:lnSpc>
                <a:spcPct val="80000"/>
              </a:lnSpc>
              <a:buFont typeface="Wingdings 3" panose="05040102010807070707" pitchFamily="18" charset="2"/>
              <a:buNone/>
              <a:defRPr/>
            </a:pPr>
            <a:endParaRPr lang="en-GB" sz="2200">
              <a:latin typeface="Arial" pitchFamily="34" charset="0"/>
              <a:cs typeface="Arial" pitchFamily="34" charset="0"/>
            </a:endParaRPr>
          </a:p>
          <a:p>
            <a:pPr lvl="1" algn="just" eaLnBrk="1" hangingPunct="1">
              <a:lnSpc>
                <a:spcPct val="80000"/>
              </a:lnSpc>
              <a:defRPr/>
            </a:pPr>
            <a:endParaRPr lang="en-GB" sz="220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GB" sz="300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2CD62A68-6AE6-D540-10DC-C9CEB71A7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8" y="115888"/>
            <a:ext cx="7056437" cy="1400175"/>
          </a:xfrm>
        </p:spPr>
        <p:txBody>
          <a:bodyPr/>
          <a:lstStyle/>
          <a:p>
            <a:pPr algn="ctr" eaLnBrk="1" hangingPunct="1"/>
            <a:r>
              <a:rPr lang="en-GB" altLang="en-US">
                <a:latin typeface="Comic Sans MS" panose="030F0702030302020204" pitchFamily="66" charset="0"/>
              </a:rPr>
              <a:t>Homework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CEC415F-94D6-493E-9D4A-F4B42172C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815975"/>
            <a:ext cx="7920038" cy="3594100"/>
          </a:xfrm>
        </p:spPr>
        <p:txBody>
          <a:bodyPr/>
          <a:lstStyle/>
          <a:p>
            <a:pPr marL="0" indent="0">
              <a:buFont typeface="Wingdings 3" panose="05040102010807070707" pitchFamily="18" charset="2"/>
              <a:buNone/>
              <a:defRPr/>
            </a:pPr>
            <a:r>
              <a:rPr lang="en-GB" sz="2400"/>
              <a:t>KS1</a:t>
            </a:r>
            <a:r>
              <a:rPr lang="en-GB" sz="2400" b="1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Weekly expectation:</a:t>
            </a:r>
          </a:p>
          <a:p>
            <a:pPr marL="0" indent="0">
              <a:buFont typeface="Arial" charset="0"/>
              <a:buNone/>
              <a:defRPr/>
            </a:pPr>
            <a:r>
              <a:rPr lang="en-GB" sz="2400" u="sng">
                <a:solidFill>
                  <a:schemeClr val="tx1"/>
                </a:solidFill>
                <a:latin typeface="Arial"/>
                <a:cs typeface="Arial"/>
              </a:rPr>
              <a:t>Reading and mental maths practise</a:t>
            </a: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.</a:t>
            </a:r>
          </a:p>
          <a:p>
            <a:pPr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Reading at least 4 times a week</a:t>
            </a:r>
          </a:p>
          <a:p>
            <a:pPr marL="0" indent="0">
              <a:buFont typeface="Wingdings 3" panose="05040102010807070707" pitchFamily="18" charset="2"/>
              <a:buNone/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Reading records – please </a:t>
            </a:r>
            <a:r>
              <a:rPr lang="en-GB" sz="2400"/>
              <a:t>sign and comment in</a:t>
            </a: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 the reading record for any reading. </a:t>
            </a:r>
          </a:p>
          <a:p>
            <a:pPr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Mental Maths: Practise of mental maths skills, times tables, doubling, halving etc. </a:t>
            </a:r>
            <a:r>
              <a:rPr lang="en-GB" sz="2400" err="1">
                <a:solidFill>
                  <a:schemeClr val="tx1"/>
                </a:solidFill>
                <a:latin typeface="Arial"/>
                <a:cs typeface="Arial"/>
              </a:rPr>
              <a:t>Numbots</a:t>
            </a: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 will also be used.</a:t>
            </a:r>
          </a:p>
          <a:p>
            <a:pPr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Spelling activity.</a:t>
            </a:r>
          </a:p>
          <a:p>
            <a:pPr>
              <a:defRPr/>
            </a:pP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Home work tasks will be set on See-Saw every Thursday (not on the website). Physical Homework books will be handed out on a </a:t>
            </a:r>
            <a:r>
              <a:rPr lang="en-GB" sz="2400"/>
              <a:t>Thursday to record the tasks and collected in on a Tuesday</a:t>
            </a:r>
            <a:r>
              <a:rPr lang="en-GB" sz="2400">
                <a:solidFill>
                  <a:schemeClr val="tx1"/>
                </a:solidFill>
                <a:latin typeface="Arial"/>
                <a:cs typeface="Arial"/>
              </a:rPr>
              <a:t>.  Please maintain these books to show high expectation at home and at school. </a:t>
            </a:r>
          </a:p>
          <a:p>
            <a:pPr>
              <a:defRPr/>
            </a:pPr>
            <a:endParaRPr lang="en-GB"/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8984E4F8-7F58-8502-0701-0B2BB0D23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25E74F10-C963-4845-922C-D94E7F21B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1508" name="Picture 2" descr="reading record clipart 20 free Cliparts | Download images on Clipground ...">
            <a:extLst>
              <a:ext uri="{FF2B5EF4-FFF2-40B4-BE49-F238E27FC236}">
                <a16:creationId xmlns:a16="http://schemas.microsoft.com/office/drawing/2014/main" id="{71E13BF9-AF75-F250-2D5B-19F3BD33A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97888">
            <a:off x="522288" y="820738"/>
            <a:ext cx="3168650" cy="449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4">
            <a:extLst>
              <a:ext uri="{FF2B5EF4-FFF2-40B4-BE49-F238E27FC236}">
                <a16:creationId xmlns:a16="http://schemas.microsoft.com/office/drawing/2014/main" id="{F021269F-1B0F-81D8-B389-A37293C9AC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5276">
            <a:off x="4049713" y="1017588"/>
            <a:ext cx="3159125" cy="22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5">
            <a:extLst>
              <a:ext uri="{FF2B5EF4-FFF2-40B4-BE49-F238E27FC236}">
                <a16:creationId xmlns:a16="http://schemas.microsoft.com/office/drawing/2014/main" id="{7A084C05-CA52-EA54-E8D8-98B24096E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288" y="4576763"/>
            <a:ext cx="2781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FC7C3365-9B47-8A19-FC7D-068C78331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404813"/>
            <a:ext cx="6348413" cy="1320800"/>
          </a:xfrm>
        </p:spPr>
        <p:txBody>
          <a:bodyPr/>
          <a:lstStyle/>
          <a:p>
            <a:pPr eaLnBrk="1" hangingPunct="1"/>
            <a:r>
              <a:rPr lang="en-GB" altLang="en-US">
                <a:latin typeface="Comic Sans MS" panose="030F0702030302020204" pitchFamily="66" charset="0"/>
              </a:rPr>
              <a:t>Useful Information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2E17C2BB-43C1-453B-9318-CCE0934C4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1341438"/>
            <a:ext cx="8066087" cy="48355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2400" dirty="0"/>
              <a:t>PE is currently on Tuesday and Friday. Come to school in PE kit.</a:t>
            </a:r>
            <a:endParaRPr lang="en-US" sz="24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400" dirty="0"/>
              <a:t>Forest School is during Spring 1.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400" dirty="0"/>
              <a:t>Reading books are changed once a week.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400" dirty="0"/>
              <a:t>Homework will be given out on a Thursday and is due in on Tuesday the following week.</a:t>
            </a:r>
          </a:p>
          <a:p>
            <a:pPr eaLnBrk="1" hangingPunct="1">
              <a:defRPr/>
            </a:pPr>
            <a:r>
              <a:rPr lang="en-GB" sz="2400" dirty="0">
                <a:solidFill>
                  <a:schemeClr val="tx1"/>
                </a:solidFill>
                <a:latin typeface="Arial"/>
                <a:cs typeface="Arial"/>
              </a:rPr>
              <a:t>Our class page on the website, alongside Seesaw posts, keep you up to date about </a:t>
            </a:r>
            <a:r>
              <a:rPr lang="en-GB" sz="2400" b="1" dirty="0">
                <a:solidFill>
                  <a:schemeClr val="tx1"/>
                </a:solidFill>
                <a:latin typeface="Arial"/>
                <a:cs typeface="Arial"/>
              </a:rPr>
              <a:t>what we have been learning</a:t>
            </a:r>
            <a:r>
              <a:rPr lang="en-GB" sz="2400" dirty="0">
                <a:solidFill>
                  <a:schemeClr val="tx1"/>
                </a:solidFill>
                <a:latin typeface="Arial"/>
                <a:cs typeface="Arial"/>
              </a:rPr>
              <a:t>.</a:t>
            </a:r>
          </a:p>
          <a:p>
            <a:pPr eaLnBrk="1" hangingPunct="1">
              <a:defRPr/>
            </a:pPr>
            <a:r>
              <a:rPr lang="en-GB" sz="2400" dirty="0">
                <a:solidFill>
                  <a:schemeClr val="tx1"/>
                </a:solidFill>
                <a:latin typeface="Arial"/>
                <a:cs typeface="Arial"/>
              </a:rPr>
              <a:t>Additional notes/class info will be sent out via homework books wherever possible and Seesaw.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GB" altLang="en-US" sz="280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D70D815B-B29A-A925-9F64-56675F871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260350"/>
            <a:ext cx="7056437" cy="1400175"/>
          </a:xfrm>
        </p:spPr>
        <p:txBody>
          <a:bodyPr/>
          <a:lstStyle/>
          <a:p>
            <a:pPr eaLnBrk="1" hangingPunct="1"/>
            <a:r>
              <a:rPr lang="en-GB" altLang="en-US">
                <a:latin typeface="Comic Sans MS" panose="030F0702030302020204" pitchFamily="66" charset="0"/>
              </a:rPr>
              <a:t>How can I help at home?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FE43B289-281D-49B0-8D71-0E9A4BFE6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836613"/>
            <a:ext cx="8335962" cy="4691062"/>
          </a:xfrm>
        </p:spPr>
        <p:txBody>
          <a:bodyPr rtlCol="0">
            <a:noAutofit/>
          </a:bodyPr>
          <a:lstStyle/>
          <a:p>
            <a:pPr defTabSz="457207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endParaRPr lang="en-GB" altLang="en-US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7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Read, read, read (great list of recommended reads on the Year 2 class page, including first chapter books)</a:t>
            </a:r>
          </a:p>
          <a:p>
            <a:pPr defTabSz="457207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with homework </a:t>
            </a:r>
            <a:r>
              <a:rPr lang="en-GB" alt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spelling activities, revisit spellings over the week.</a:t>
            </a:r>
          </a:p>
          <a:p>
            <a:pPr defTabSz="457207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 letter and number formation to 100.</a:t>
            </a:r>
          </a:p>
          <a:p>
            <a:pPr defTabSz="457207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</a:t>
            </a:r>
            <a:r>
              <a:rPr lang="en-GB" alt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both effort and positive attitude</a:t>
            </a:r>
          </a:p>
          <a:p>
            <a:pPr defTabSz="457207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Talk about your child’s learning use the curriculum overview and seesaw as a guide. </a:t>
            </a:r>
          </a:p>
          <a:p>
            <a:pPr defTabSz="457207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GB" sz="2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Encourage your child to be </a:t>
            </a:r>
            <a:r>
              <a:rPr lang="en-GB" sz="2000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independent</a:t>
            </a:r>
            <a:r>
              <a:rPr lang="en-GB" sz="200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taking responsibility for own property, their own behaviour and their own attitude to learning</a:t>
            </a:r>
            <a:endParaRPr lang="en-GB" altLang="en-US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7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 us know of any significant changes.</a:t>
            </a:r>
          </a:p>
          <a:p>
            <a:pPr defTabSz="457207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Order lunches at home (via school gateway) and let your child know what they are having.</a:t>
            </a:r>
          </a:p>
          <a:p>
            <a:pPr defTabSz="457207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endParaRPr lang="en-GB" altLang="en-US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556" name="Picture 5" descr="See the source image">
            <a:extLst>
              <a:ext uri="{FF2B5EF4-FFF2-40B4-BE49-F238E27FC236}">
                <a16:creationId xmlns:a16="http://schemas.microsoft.com/office/drawing/2014/main" id="{1E3E503C-FAE4-C989-0958-1DFF98C49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9" b="14700"/>
          <a:stretch>
            <a:fillRect/>
          </a:stretch>
        </p:blipFill>
        <p:spPr bwMode="auto">
          <a:xfrm>
            <a:off x="6353175" y="34925"/>
            <a:ext cx="2374900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17AE4034-831B-CD6D-7A55-8A8D5992A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latin typeface="Comic Sans MS" panose="030F0702030302020204" pitchFamily="66" charset="0"/>
              </a:rPr>
              <a:t>Looking ahead: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7921D-ED3C-491B-8FA4-1AC3DEA7E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260475"/>
            <a:ext cx="7858125" cy="5048250"/>
          </a:xfrm>
        </p:spPr>
        <p:txBody>
          <a:bodyPr>
            <a:normAutofit/>
          </a:bodyPr>
          <a:lstStyle/>
          <a:p>
            <a:pPr marL="0" indent="0">
              <a:buFont typeface="Wingdings 3" panose="05040102010807070707" pitchFamily="18" charset="2"/>
              <a:buNone/>
              <a:defRPr/>
            </a:pPr>
            <a:endParaRPr lang="en-GB" sz="240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2000" b="1">
                <a:solidFill>
                  <a:schemeClr val="tx1"/>
                </a:solidFill>
                <a:latin typeface="Arial"/>
                <a:cs typeface="Arial"/>
              </a:rPr>
              <a:t>Class Visits/trips – Shire Horse Centre at Christmas TBC</a:t>
            </a:r>
          </a:p>
          <a:p>
            <a:pPr>
              <a:defRPr/>
            </a:pPr>
            <a:r>
              <a:rPr lang="en-GB" sz="2000" b="1">
                <a:solidFill>
                  <a:schemeClr val="tx1"/>
                </a:solidFill>
                <a:latin typeface="Arial"/>
                <a:cs typeface="Arial"/>
              </a:rPr>
              <a:t>Cauliflower Christmas card orders – in the coming weeks</a:t>
            </a:r>
            <a:endParaRPr lang="en-GB" sz="200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2000" b="1">
                <a:solidFill>
                  <a:schemeClr val="tx1"/>
                </a:solidFill>
                <a:latin typeface="Arial"/>
                <a:cs typeface="Arial"/>
              </a:rPr>
              <a:t>Christmas: </a:t>
            </a:r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Y2 will have main parts in the Christmas Performance</a:t>
            </a:r>
          </a:p>
          <a:p>
            <a:pPr>
              <a:defRPr/>
            </a:pPr>
            <a:r>
              <a:rPr lang="en-US" sz="2000" b="1">
                <a:solidFill>
                  <a:schemeClr val="tx1"/>
                </a:solidFill>
                <a:latin typeface="Arial"/>
                <a:cs typeface="Arial"/>
              </a:rPr>
              <a:t>Forest School – Spring 1</a:t>
            </a:r>
          </a:p>
          <a:p>
            <a:pPr>
              <a:defRPr/>
            </a:pPr>
            <a:r>
              <a:rPr lang="en-GB" sz="2000" b="1">
                <a:solidFill>
                  <a:schemeClr val="tx1"/>
                </a:solidFill>
                <a:latin typeface="Arial"/>
                <a:cs typeface="Arial"/>
              </a:rPr>
              <a:t>Fox Howl Residential</a:t>
            </a:r>
          </a:p>
          <a:p>
            <a:pPr lvl="1">
              <a:defRPr/>
            </a:pPr>
            <a:r>
              <a:rPr lang="en-GB" sz="2000">
                <a:solidFill>
                  <a:schemeClr val="tx1"/>
                </a:solidFill>
                <a:latin typeface="Arial"/>
                <a:cs typeface="Arial"/>
              </a:rPr>
              <a:t>Date Wednesday 24</a:t>
            </a:r>
            <a:r>
              <a:rPr lang="en-GB" sz="2000" baseline="30000">
                <a:solidFill>
                  <a:schemeClr val="tx1"/>
                </a:solidFill>
                <a:latin typeface="Arial"/>
                <a:cs typeface="Arial"/>
              </a:rPr>
              <a:t>th</a:t>
            </a:r>
            <a:r>
              <a:rPr lang="en-GB" sz="2000">
                <a:solidFill>
                  <a:schemeClr val="tx1"/>
                </a:solidFill>
                <a:latin typeface="Arial"/>
                <a:cs typeface="Arial"/>
              </a:rPr>
              <a:t> – Thursday 25</a:t>
            </a:r>
            <a:r>
              <a:rPr lang="en-GB" sz="2000" baseline="30000">
                <a:solidFill>
                  <a:schemeClr val="tx1"/>
                </a:solidFill>
                <a:latin typeface="Arial"/>
                <a:cs typeface="Arial"/>
              </a:rPr>
              <a:t>th</a:t>
            </a:r>
            <a:r>
              <a:rPr lang="en-GB" sz="2000">
                <a:solidFill>
                  <a:schemeClr val="tx1"/>
                </a:solidFill>
                <a:latin typeface="Arial"/>
                <a:cs typeface="Arial"/>
              </a:rPr>
              <a:t> March 2027, Spring 2</a:t>
            </a:r>
            <a:endParaRPr lang="en-GB" sz="20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r>
              <a:rPr lang="en-GB" sz="2000">
                <a:solidFill>
                  <a:schemeClr val="tx1"/>
                </a:solidFill>
                <a:latin typeface="Arial"/>
                <a:cs typeface="Arial"/>
              </a:rPr>
              <a:t>One night</a:t>
            </a:r>
            <a:endParaRPr lang="en-US" sz="2000">
              <a:solidFill>
                <a:schemeClr val="tx1"/>
              </a:solidFill>
              <a:latin typeface="Arial"/>
              <a:cs typeface="Arial"/>
            </a:endParaRPr>
          </a:p>
          <a:p>
            <a:pPr marL="393065" lvl="1" indent="0">
              <a:buFont typeface="Wingdings 3" panose="05040102010807070707" pitchFamily="18" charset="2"/>
              <a:buNone/>
              <a:defRPr/>
            </a:pPr>
            <a:endParaRPr lang="en-US" sz="20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80" name="Picture 5">
            <a:extLst>
              <a:ext uri="{FF2B5EF4-FFF2-40B4-BE49-F238E27FC236}">
                <a16:creationId xmlns:a16="http://schemas.microsoft.com/office/drawing/2014/main" id="{82FB9110-1B45-373E-02BF-3A90FCEEA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508500"/>
            <a:ext cx="1665287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AFFFBF28-E9FA-2D36-7F46-EF6E5B474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8" y="115888"/>
            <a:ext cx="6348412" cy="1320800"/>
          </a:xfrm>
        </p:spPr>
        <p:txBody>
          <a:bodyPr/>
          <a:lstStyle/>
          <a:p>
            <a:pPr eaLnBrk="1" hangingPunct="1"/>
            <a:r>
              <a:rPr lang="en-GB" altLang="en-US">
                <a:latin typeface="Comic Sans MS" panose="030F0702030302020204" pitchFamily="66" charset="0"/>
              </a:rPr>
              <a:t>Communication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669B739A-DB81-44B4-9DBA-72C229922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798513"/>
            <a:ext cx="8186737" cy="5545137"/>
          </a:xfrm>
        </p:spPr>
        <p:txBody>
          <a:bodyPr rtlCol="0">
            <a:normAutofit/>
          </a:bodyPr>
          <a:lstStyle/>
          <a:p>
            <a:pPr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lang="en-GB" alt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website - check homepage, class newsletters, homework</a:t>
            </a:r>
          </a:p>
          <a:p>
            <a:pPr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lang="en-GB" alt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 admin@sandiway.cheshire.sch.uk</a:t>
            </a:r>
          </a:p>
          <a:p>
            <a:pPr marL="0" indent="0" defTabSz="457207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Wingdings 3" panose="05040102010807070707" pitchFamily="18" charset="2"/>
              <a:buNone/>
              <a:defRPr/>
            </a:pPr>
            <a:endParaRPr lang="en-GB" altLang="en-US" sz="280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 charset="0"/>
              <a:buNone/>
              <a:defRPr/>
            </a:pPr>
            <a:r>
              <a:rPr lang="en-GB" altLang="en-US" sz="280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25604" name="Picture 1">
            <a:extLst>
              <a:ext uri="{FF2B5EF4-FFF2-40B4-BE49-F238E27FC236}">
                <a16:creationId xmlns:a16="http://schemas.microsoft.com/office/drawing/2014/main" id="{B16ABD08-CB4D-1139-730B-59ECE630C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138" y="2492375"/>
            <a:ext cx="5761037" cy="368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69684E6C-14AE-F277-59CA-53722A84B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975" y="431800"/>
            <a:ext cx="7954963" cy="1320800"/>
          </a:xfrm>
        </p:spPr>
        <p:txBody>
          <a:bodyPr/>
          <a:lstStyle/>
          <a:p>
            <a:pPr algn="ctr"/>
            <a:r>
              <a:rPr lang="en-GB" altLang="en-US">
                <a:latin typeface="Comic Sans MS" panose="030F0702030302020204" pitchFamily="66" charset="0"/>
              </a:rPr>
              <a:t>Use of social media relating to 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01E90-53D5-4143-BA76-0B0623A97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63" y="2060575"/>
            <a:ext cx="7489825" cy="3881438"/>
          </a:xfrm>
        </p:spPr>
        <p:txBody>
          <a:bodyPr/>
          <a:lstStyle/>
          <a:p>
            <a:pPr>
              <a:defRPr/>
            </a:pPr>
            <a:r>
              <a:rPr lang="en-GB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politely ask that any photos of children taken are not to be shared online. </a:t>
            </a:r>
          </a:p>
          <a:p>
            <a:pPr marL="0" indent="0">
              <a:buFont typeface="Wingdings 3" panose="05040102010807070707" pitchFamily="18" charset="2"/>
              <a:buNone/>
              <a:defRPr/>
            </a:pPr>
            <a:endParaRPr lang="en-GB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voice questions/ queries directly with school so we can help directly.</a:t>
            </a:r>
          </a:p>
          <a:p>
            <a:pPr marL="0" indent="0">
              <a:buFont typeface="Wingdings 3" panose="05040102010807070707" pitchFamily="18" charset="2"/>
              <a:buNone/>
              <a:defRPr/>
            </a:pPr>
            <a:endParaRPr lang="en-GB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Font typeface="Wingdings 3" panose="05040102010807070707" pitchFamily="18" charset="2"/>
              <a:buNone/>
              <a:defRPr/>
            </a:pPr>
            <a:r>
              <a:rPr lang="en-GB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appreciate your understanding in this matter.</a:t>
            </a:r>
          </a:p>
          <a:p>
            <a:pPr>
              <a:defRPr/>
            </a:pPr>
            <a:endParaRPr lang="en-GB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894D91F5-D861-B2DF-3CC3-A66F79517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260350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>
                <a:latin typeface="Comic Sans MS" panose="030F0702030302020204" pitchFamily="66" charset="0"/>
              </a:rPr>
              <a:t>....and finally!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546E655A-8E89-4D3B-8B70-0E4F19833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052513"/>
            <a:ext cx="8137525" cy="5184775"/>
          </a:xfrm>
        </p:spPr>
        <p:txBody>
          <a:bodyPr rtlCol="0">
            <a:normAutofit/>
          </a:bodyPr>
          <a:lstStyle/>
          <a:p>
            <a:pPr marL="342906" indent="-342906" defTabSz="457207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toys, please limit things that are being brought into school. </a:t>
            </a:r>
          </a:p>
          <a:p>
            <a:pPr marL="342906" indent="-342906" defTabSz="457207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jumpers and cardigans must be named</a:t>
            </a:r>
          </a:p>
          <a:p>
            <a:pPr defTabSz="457207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provide healthy snacks for school, fruit/veg is provided in afternoon break. Please remember no nuts! Avoid chocolate, sweets, cake and crisps please.</a:t>
            </a:r>
          </a:p>
          <a:p>
            <a:pPr marL="342906" indent="-342906" defTabSz="457207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bottles – No juice, only water and please name bottles too.</a:t>
            </a:r>
          </a:p>
          <a:p>
            <a:pPr marL="342906" indent="-342906" defTabSz="457207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 need to learn how to tie their own laces please.</a:t>
            </a:r>
          </a:p>
          <a:p>
            <a:pPr marL="342906" indent="-342906" defTabSz="457207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Wherever possible, please keep the gate areas free at the beginning of the school day.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c4dbbce-08ae-4f80-8b74-91353ba901b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45A77457AF9240A74651ED7A5C9B3F" ma:contentTypeVersion="13" ma:contentTypeDescription="Create a new document." ma:contentTypeScope="" ma:versionID="6d8b6964ffe322800eb74ad45a51a755">
  <xsd:schema xmlns:xsd="http://www.w3.org/2001/XMLSchema" xmlns:xs="http://www.w3.org/2001/XMLSchema" xmlns:p="http://schemas.microsoft.com/office/2006/metadata/properties" xmlns:ns3="cc4dbbce-08ae-4f80-8b74-91353ba901b2" targetNamespace="http://schemas.microsoft.com/office/2006/metadata/properties" ma:root="true" ma:fieldsID="f13ee46dc62eb10d1fc7d0826a34555d" ns3:_="">
    <xsd:import namespace="cc4dbbce-08ae-4f80-8b74-91353ba901b2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4dbbce-08ae-4f80-8b74-91353ba901b2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CDFAB1-3FFE-425A-BD24-B181753D08E5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cc4dbbce-08ae-4f80-8b74-91353ba901b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30D5CCF-B1E8-4561-A544-102862B3D4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4dbbce-08ae-4f80-8b74-91353ba901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74CD465-726C-42F1-AC34-C2DB56C4FF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1161</Words>
  <Application>Microsoft Office PowerPoint</Application>
  <PresentationFormat>On-screen Show (4:3)</PresentationFormat>
  <Paragraphs>154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Comic Sans MS</vt:lpstr>
      <vt:lpstr>Times New Roman</vt:lpstr>
      <vt:lpstr>Trebuchet MS</vt:lpstr>
      <vt:lpstr>Wingdings 3</vt:lpstr>
      <vt:lpstr>Facet</vt:lpstr>
      <vt:lpstr>PowerPoint Presentation</vt:lpstr>
      <vt:lpstr>      Who we are...</vt:lpstr>
      <vt:lpstr>Who is Who?</vt:lpstr>
      <vt:lpstr>Learning in Year 2</vt:lpstr>
      <vt:lpstr>PowerPoint Presentation</vt:lpstr>
      <vt:lpstr>Our Curriculum</vt:lpstr>
      <vt:lpstr>What does our week look like?       </vt:lpstr>
      <vt:lpstr>English</vt:lpstr>
      <vt:lpstr>Reading Expectations</vt:lpstr>
      <vt:lpstr>Moving on from Phonics</vt:lpstr>
      <vt:lpstr>Maths</vt:lpstr>
      <vt:lpstr>Teacher Assessments </vt:lpstr>
      <vt:lpstr>Homework </vt:lpstr>
      <vt:lpstr>PowerPoint Presentation</vt:lpstr>
      <vt:lpstr>Useful Information</vt:lpstr>
      <vt:lpstr>How can I help at home?</vt:lpstr>
      <vt:lpstr>Looking ahead:</vt:lpstr>
      <vt:lpstr>Communication</vt:lpstr>
      <vt:lpstr>Use of social media relating to school</vt:lpstr>
      <vt:lpstr>....and finally!</vt:lpstr>
    </vt:vector>
  </TitlesOfParts>
  <Company>St Johns CE Primary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1!</dc:title>
  <dc:creator>jk</dc:creator>
  <cp:lastModifiedBy>Fiona Nicoll</cp:lastModifiedBy>
  <cp:revision>24</cp:revision>
  <cp:lastPrinted>2013-09-26T13:28:16Z</cp:lastPrinted>
  <dcterms:created xsi:type="dcterms:W3CDTF">2009-10-07T15:24:48Z</dcterms:created>
  <dcterms:modified xsi:type="dcterms:W3CDTF">2026-09-13T20:20:48Z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0x010100B745A77457AF9240A74651ED7A5C9B3F</vt:lpwstr>
  </property>
  <property fmtid="{D5CDD505-2E9C-101B-9397-08002B2CF9AE}" pid="3" name="_activity">
    <vt:lpwstr/>
  </property>
  <property fmtid="{D5CDD505-2E9C-101B-9397-08002B2CF9AE}" pid="4" name="MediaServiceImageTags">
    <vt:lpwstr/>
  </property>
</Properties>
</file>