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6" r:id="rId4"/>
    <p:sldId id="258" r:id="rId5"/>
    <p:sldId id="286" r:id="rId6"/>
    <p:sldId id="268" r:id="rId7"/>
    <p:sldId id="269" r:id="rId8"/>
    <p:sldId id="270" r:id="rId9"/>
    <p:sldId id="259" r:id="rId10"/>
    <p:sldId id="290" r:id="rId11"/>
    <p:sldId id="287" r:id="rId12"/>
    <p:sldId id="278" r:id="rId13"/>
    <p:sldId id="291" r:id="rId14"/>
    <p:sldId id="280" r:id="rId15"/>
    <p:sldId id="292" r:id="rId16"/>
    <p:sldId id="281" r:id="rId17"/>
    <p:sldId id="293" r:id="rId18"/>
    <p:sldId id="282" r:id="rId19"/>
    <p:sldId id="297" r:id="rId20"/>
  </p:sldIdLst>
  <p:sldSz cx="18288000" cy="10287000"/>
  <p:notesSz cx="6858000" cy="9144000"/>
  <p:embeddedFontLst>
    <p:embeddedFont>
      <p:font typeface="Comic Sans MS" panose="030F0702030302020204" pitchFamily="66" charset="0"/>
      <p:regular r:id="rId22"/>
      <p:bold r:id="rId23"/>
      <p:italic r:id="rId24"/>
      <p:boldItalic r:id="rId25"/>
    </p:embeddedFont>
    <p:embeddedFont>
      <p:font typeface="Playpen Sans" panose="020B0604020202020204" charset="0"/>
      <p:regular r:id="rId26"/>
    </p:embeddedFont>
    <p:embeddedFont>
      <p:font typeface="Playpen Sans Light" panose="020B0604020202020204" charset="0"/>
      <p:regular r:id="rId27"/>
    </p:embeddedFont>
    <p:embeddedFont>
      <p:font typeface="Playpen Sans Medium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FFCC"/>
    <a:srgbClr val="F5DAE9"/>
    <a:srgbClr val="CCFFCC"/>
    <a:srgbClr val="D6C2D5"/>
    <a:srgbClr val="FFFF99"/>
    <a:srgbClr val="CFC9CE"/>
    <a:srgbClr val="CC99FF"/>
    <a:srgbClr val="FECD81"/>
    <a:srgbClr val="F8E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70" autoAdjust="0"/>
    <p:restoredTop sz="94622" autoAdjust="0"/>
  </p:normalViewPr>
  <p:slideViewPr>
    <p:cSldViewPr>
      <p:cViewPr varScale="1">
        <p:scale>
          <a:sx n="39" d="100"/>
          <a:sy n="39" d="100"/>
        </p:scale>
        <p:origin x="45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091A0-B6BC-4181-9620-8E13080F24ED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EFD46-C8E7-4E9F-BC66-DAAFDD301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30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EFD46-C8E7-4E9F-BC66-DAAFDD3016E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549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microsoft.com/office/2007/relationships/hdphoto" Target="../media/hdphoto1.wdp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s.schoolspider.co.uk/uploads/134/grade/39287543_grade_file.pdf" TargetMode="External"/><Relationship Id="rId2" Type="http://schemas.openxmlformats.org/officeDocument/2006/relationships/hyperlink" Target="https://www.sandiway.cheshire.sch.uk/class/year-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spaces.schoolspider.co.uk/uploads/134/grade/7779027_grade_file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378870" y="7153650"/>
            <a:ext cx="3909130" cy="3280389"/>
          </a:xfrm>
          <a:custGeom>
            <a:avLst/>
            <a:gdLst/>
            <a:ahLst/>
            <a:cxnLst/>
            <a:rect l="l" t="t" r="r" b="b"/>
            <a:pathLst>
              <a:path w="3909130" h="3280389">
                <a:moveTo>
                  <a:pt x="0" y="0"/>
                </a:moveTo>
                <a:lnTo>
                  <a:pt x="3909130" y="0"/>
                </a:lnTo>
                <a:lnTo>
                  <a:pt x="3909130" y="3280389"/>
                </a:lnTo>
                <a:lnTo>
                  <a:pt x="0" y="3280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806384">
            <a:off x="8833" y="1760189"/>
            <a:ext cx="1625966" cy="5712852"/>
          </a:xfrm>
          <a:custGeom>
            <a:avLst/>
            <a:gdLst/>
            <a:ahLst/>
            <a:cxnLst/>
            <a:rect l="l" t="t" r="r" b="b"/>
            <a:pathLst>
              <a:path w="1625966" h="5712852">
                <a:moveTo>
                  <a:pt x="0" y="0"/>
                </a:moveTo>
                <a:lnTo>
                  <a:pt x="1625965" y="0"/>
                </a:lnTo>
                <a:lnTo>
                  <a:pt x="1625965" y="5712852"/>
                </a:lnTo>
                <a:lnTo>
                  <a:pt x="0" y="57128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614134">
            <a:off x="15863150" y="4988680"/>
            <a:ext cx="2792301" cy="3023160"/>
          </a:xfrm>
          <a:custGeom>
            <a:avLst/>
            <a:gdLst/>
            <a:ahLst/>
            <a:cxnLst/>
            <a:rect l="l" t="t" r="r" b="b"/>
            <a:pathLst>
              <a:path w="2792301" h="3023160">
                <a:moveTo>
                  <a:pt x="0" y="0"/>
                </a:moveTo>
                <a:lnTo>
                  <a:pt x="2792300" y="0"/>
                </a:lnTo>
                <a:lnTo>
                  <a:pt x="2792300" y="3023160"/>
                </a:lnTo>
                <a:lnTo>
                  <a:pt x="0" y="30231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EB237F-3F97-4EFB-A294-4BEE23F43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684" y="4256314"/>
            <a:ext cx="6057900" cy="6057900"/>
          </a:xfrm>
          <a:prstGeom prst="rect">
            <a:avLst/>
          </a:prstGeom>
        </p:spPr>
      </p:pic>
      <p:pic>
        <p:nvPicPr>
          <p:cNvPr id="7" name="Picture 6" descr="Year 4 | Hollymount School">
            <a:extLst>
              <a:ext uri="{FF2B5EF4-FFF2-40B4-BE49-F238E27FC236}">
                <a16:creationId xmlns:a16="http://schemas.microsoft.com/office/drawing/2014/main" id="{0989ACC3-9245-C29F-3BFE-BA1528C877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734" b="99771" l="2051" r="96973">
                        <a14:foregroundMark x1="21777" y1="31881" x2="12695" y2="24771"/>
                        <a14:foregroundMark x1="12695" y1="24771" x2="8398" y2="16514"/>
                        <a14:foregroundMark x1="8398" y1="16514" x2="5078" y2="39908"/>
                        <a14:foregroundMark x1="1367" y1="41972" x2="3418" y2="24312"/>
                        <a14:foregroundMark x1="3418" y1="24312" x2="2148" y2="34404"/>
                        <a14:foregroundMark x1="2148" y1="34404" x2="2441" y2="35780"/>
                        <a14:foregroundMark x1="91504" y1="25688" x2="93750" y2="35780"/>
                        <a14:foregroundMark x1="93750" y1="35780" x2="90430" y2="41972"/>
                        <a14:foregroundMark x1="90430" y1="41972" x2="96582" y2="36468"/>
                        <a14:foregroundMark x1="96582" y1="36468" x2="99121" y2="43578"/>
                        <a14:foregroundMark x1="99121" y1="43578" x2="96973" y2="5734"/>
                        <a14:foregroundMark x1="96973" y1="5734" x2="75195" y2="13532"/>
                        <a14:foregroundMark x1="75195" y1="13532" x2="73145" y2="10780"/>
                        <a14:foregroundMark x1="34863" y1="73624" x2="34863" y2="73624"/>
                        <a14:foregroundMark x1="35059" y1="74541" x2="36523" y2="79587"/>
                        <a14:foregroundMark x1="38086" y1="79587" x2="38574" y2="82339"/>
                        <a14:foregroundMark x1="46973" y1="76606" x2="47363" y2="82569"/>
                        <a14:foregroundMark x1="49512" y1="80963" x2="49707" y2="83945"/>
                        <a14:foregroundMark x1="53223" y1="78211" x2="53125" y2="80963"/>
                        <a14:foregroundMark x1="58105" y1="81422" x2="58301" y2="77294"/>
                        <a14:foregroundMark x1="66211" y1="78670" x2="66797" y2="74541"/>
                        <a14:foregroundMark x1="45020" y1="82798" x2="44336" y2="80275"/>
                        <a14:foregroundMark x1="91797" y1="52523" x2="91797" y2="52523"/>
                        <a14:foregroundMark x1="86816" y1="86009" x2="86523" y2="77294"/>
                        <a14:foregroundMark x1="96875" y1="50459" x2="89844" y2="58028"/>
                        <a14:foregroundMark x1="71973" y1="67431" x2="74121" y2="69725"/>
                        <a14:foregroundMark x1="50293" y1="66284" x2="51758" y2="71789"/>
                        <a14:foregroundMark x1="61230" y1="88761" x2="63281" y2="94495"/>
                        <a14:foregroundMark x1="39063" y1="88991" x2="38867" y2="99771"/>
                        <a14:foregroundMark x1="27148" y1="66055" x2="28711" y2="68119"/>
                        <a14:foregroundMark x1="14160" y1="82339" x2="16992" y2="86009"/>
                        <a14:foregroundMark x1="8203" y1="52294" x2="8887" y2="587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6400" y="-72582"/>
            <a:ext cx="15678150" cy="66754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51930">
            <a:off x="5709398" y="875754"/>
            <a:ext cx="12858393" cy="9152933"/>
          </a:xfrm>
          <a:custGeom>
            <a:avLst/>
            <a:gdLst/>
            <a:ahLst/>
            <a:cxnLst/>
            <a:rect l="l" t="t" r="r" b="b"/>
            <a:pathLst>
              <a:path w="12858393" h="6745998">
                <a:moveTo>
                  <a:pt x="0" y="0"/>
                </a:moveTo>
                <a:lnTo>
                  <a:pt x="12858394" y="0"/>
                </a:lnTo>
                <a:lnTo>
                  <a:pt x="12858394" y="6745997"/>
                </a:lnTo>
                <a:lnTo>
                  <a:pt x="0" y="6745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360979" y="-122711"/>
            <a:ext cx="11566041" cy="1410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23"/>
              </a:lnSpc>
              <a:spcBef>
                <a:spcPct val="0"/>
              </a:spcBef>
            </a:pPr>
            <a:r>
              <a:rPr lang="en-US" sz="8231" spc="-428" dirty="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Get to know me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2396B0-B89E-4D98-A3E1-22897FDE41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809254"/>
            <a:ext cx="5068214" cy="6890993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A2DC9740-4FA2-873A-2610-BA7BC3934642}"/>
              </a:ext>
            </a:extLst>
          </p:cNvPr>
          <p:cNvSpPr txBox="1"/>
          <p:nvPr/>
        </p:nvSpPr>
        <p:spPr>
          <a:xfrm>
            <a:off x="5943600" y="982699"/>
            <a:ext cx="12115800" cy="9743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2800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I </a:t>
            </a:r>
            <a:r>
              <a:rPr lang="en-GB" sz="2800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am so excited to begin this new journey at </a:t>
            </a:r>
            <a:r>
              <a:rPr lang="en-GB" sz="2800" spc="-218" dirty="0" err="1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Sandiway</a:t>
            </a:r>
            <a:r>
              <a:rPr lang="en-GB" sz="2800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with all of you! My name is Ciara, I am 26 years old and originally from Ireland. I graduated from university in 2024 and have spent the last two years teaching Year 2 in a school in Manchester. I have loved every moment of my teaching journey so far and am now looking forward to this exciting new adventure with you all in Year 4.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2800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One of the main reasons I became a teacher is because I love seeing children grow in confidence and achieve their goals. When I was in primary school, I had a wonderful teacher who made a huge difference in my life. She believed in me, encouraged me to work hard, and inspired me to aim high. I still admire her today, and she is a big reason why I chose to become a teacher. My hope is to be that same source of encouragement and support for my own pupils, helping them to believe in themselves and reach their full potential.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2800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267200" y="266700"/>
            <a:ext cx="9567634" cy="122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054"/>
              </a:lnSpc>
              <a:spcBef>
                <a:spcPct val="0"/>
              </a:spcBef>
            </a:pPr>
            <a:r>
              <a:rPr lang="en-US" sz="7181" b="1" u="none" strike="noStrike" spc="-373" dirty="0">
                <a:solidFill>
                  <a:srgbClr val="000000"/>
                </a:solidFill>
                <a:latin typeface="Playpen Sans Medium"/>
                <a:ea typeface="Playpen Sans Medium"/>
                <a:cs typeface="Playpen Sans Medium"/>
                <a:sym typeface="Playpen Sans Medium"/>
              </a:rPr>
              <a:t>Learning in Year 4;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23472" y="2171700"/>
            <a:ext cx="14455089" cy="8279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b="1" u="sng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GROWING AND ACHIEVING TOGETHER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Together we take ownership, care for and respect each other, our environment and our community.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endParaRPr lang="en-GB" sz="4199" spc="-218" dirty="0">
              <a:solidFill>
                <a:srgbClr val="000000"/>
              </a:solidFill>
              <a:latin typeface="Playpen Sans Light"/>
              <a:ea typeface="Playpen Sans Light"/>
              <a:cs typeface="Playpen Sans Light"/>
              <a:sym typeface="Playpen Sans Light"/>
            </a:endParaRP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b="1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We ROCK!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b="1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	     We show Respect 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b="1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         We take Ownership of our actions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b="1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We are Caring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b="1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	  and we are Kind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GB" sz="4199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 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spc="-218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3864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178371"/>
            <a:ext cx="4718516" cy="5108629"/>
          </a:xfrm>
          <a:custGeom>
            <a:avLst/>
            <a:gdLst/>
            <a:ahLst/>
            <a:cxnLst/>
            <a:rect l="l" t="t" r="r" b="b"/>
            <a:pathLst>
              <a:path w="4718516" h="5108629">
                <a:moveTo>
                  <a:pt x="0" y="0"/>
                </a:moveTo>
                <a:lnTo>
                  <a:pt x="4718516" y="0"/>
                </a:lnTo>
                <a:lnTo>
                  <a:pt x="4718516" y="5108629"/>
                </a:lnTo>
                <a:lnTo>
                  <a:pt x="0" y="510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26912" y="2237062"/>
            <a:ext cx="4064691" cy="4472519"/>
          </a:xfrm>
          <a:custGeom>
            <a:avLst/>
            <a:gdLst/>
            <a:ahLst/>
            <a:cxnLst/>
            <a:rect l="l" t="t" r="r" b="b"/>
            <a:pathLst>
              <a:path w="4064691" h="4472519">
                <a:moveTo>
                  <a:pt x="0" y="0"/>
                </a:moveTo>
                <a:lnTo>
                  <a:pt x="4064691" y="0"/>
                </a:lnTo>
                <a:lnTo>
                  <a:pt x="4064691" y="4472520"/>
                </a:lnTo>
                <a:lnTo>
                  <a:pt x="0" y="44725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486400" y="2857500"/>
            <a:ext cx="10923610" cy="6886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3873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By the time our pupils leave </a:t>
            </a:r>
            <a:r>
              <a:rPr lang="en-GB" sz="3873" spc="-201" dirty="0" err="1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Sandiway</a:t>
            </a:r>
            <a:r>
              <a:rPr lang="en-GB" sz="3873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they have a broad range of skills and knowledge across a variety of subject areas and are ready for the next phase of their education. They foster a life- long curiosity in their own learning and that of others from a diverse range of traditions, times and cultures. Our progressive, enquiry- based curriculum engages, excites and empowers our pupils.</a:t>
            </a:r>
          </a:p>
          <a:p>
            <a:pPr algn="l">
              <a:lnSpc>
                <a:spcPts val="5423"/>
              </a:lnSpc>
              <a:spcBef>
                <a:spcPct val="0"/>
              </a:spcBef>
            </a:pPr>
            <a:endParaRPr lang="en-US" sz="3873" spc="-201" dirty="0">
              <a:solidFill>
                <a:srgbClr val="000000"/>
              </a:solidFill>
              <a:latin typeface="Playpen Sans Light"/>
              <a:ea typeface="Playpen Sans Light"/>
              <a:cs typeface="Playpen Sans Light"/>
              <a:sym typeface="Playpen Sans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962400" y="819331"/>
            <a:ext cx="11415094" cy="14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07"/>
              </a:lnSpc>
              <a:spcBef>
                <a:spcPct val="0"/>
              </a:spcBef>
            </a:pPr>
            <a:r>
              <a:rPr lang="en-US" sz="8290" spc="-431" dirty="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Our curriculum intent;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D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C357FA08-3DA8-28F3-C8AA-714AEA94A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082" y="607220"/>
            <a:ext cx="12344400" cy="1714500"/>
          </a:xfrm>
        </p:spPr>
        <p:txBody>
          <a:bodyPr/>
          <a:lstStyle/>
          <a:p>
            <a:pPr algn="ctr" eaLnBrk="1" hangingPunct="1"/>
            <a:r>
              <a:rPr lang="en-GB" altLang="en-US" sz="7200">
                <a:latin typeface="Comic Sans MS" panose="030F0702030302020204" pitchFamily="66" charset="0"/>
              </a:rPr>
              <a:t>Our Curriculum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18BEEC40-E600-2D5A-7E88-B06745BFC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26" y="2119313"/>
            <a:ext cx="12653963" cy="70199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Broad and balanced curriculum</a:t>
            </a:r>
          </a:p>
          <a:p>
            <a:pPr eaLnBrk="1" hangingPunct="1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Subject specific knowledge and skills</a:t>
            </a:r>
          </a:p>
          <a:p>
            <a:pPr eaLnBrk="1" hangingPunct="1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Retrieval of previous learning</a:t>
            </a:r>
          </a:p>
          <a:p>
            <a:pPr eaLnBrk="1" hangingPunct="1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Well Being and Personal Development</a:t>
            </a:r>
          </a:p>
          <a:p>
            <a:pPr eaLnBrk="1" hangingPunct="1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Visits/visitors/trips to enhance learning</a:t>
            </a:r>
          </a:p>
          <a:p>
            <a:pPr marL="0" indent="0" algn="ctr">
              <a:buNone/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YEAR 4 CLASS PAGE – WEBSITE</a:t>
            </a:r>
          </a:p>
          <a:p>
            <a:pPr marL="0" indent="0" algn="ctr">
              <a:buNone/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hlinkClick r:id="rId2"/>
              </a:rPr>
              <a:t>Sandiway Primary School: Year 4</a:t>
            </a:r>
            <a:r>
              <a:rPr lang="en-GB" sz="3600" dirty="0">
                <a:latin typeface="Playpen Sans" panose="020B0604020202020204" charset="0"/>
                <a:ea typeface="Playpen Sans" panose="020B0604020202020204" charset="0"/>
              </a:rPr>
              <a:t> </a:t>
            </a:r>
          </a:p>
          <a:p>
            <a:pPr marL="0" indent="0" algn="ctr">
              <a:buNone/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</a:rPr>
              <a:t>YEAR 4 CURRICULUM</a:t>
            </a:r>
          </a:p>
          <a:p>
            <a:pPr marL="0" indent="0" algn="ctr">
              <a:buNone/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hlinkClick r:id="rId3"/>
              </a:rPr>
              <a:t>39287543_grade_file.pdf</a:t>
            </a:r>
            <a:endParaRPr lang="en-GB" sz="3600" dirty="0">
              <a:latin typeface="Playpen Sans" panose="020B0604020202020204" charset="0"/>
              <a:ea typeface="Playpen Sans" panose="020B0604020202020204" charset="0"/>
            </a:endParaRPr>
          </a:p>
          <a:p>
            <a:pPr marL="0" indent="0" algn="ctr">
              <a:buNone/>
              <a:defRPr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4FF62CD7-030A-40A3-904F-E9AEC4A2FD0F}"/>
              </a:ext>
            </a:extLst>
          </p:cNvPr>
          <p:cNvSpPr txBox="1"/>
          <p:nvPr/>
        </p:nvSpPr>
        <p:spPr>
          <a:xfrm>
            <a:off x="1790700" y="266700"/>
            <a:ext cx="16078200" cy="1402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07"/>
              </a:lnSpc>
              <a:spcBef>
                <a:spcPct val="0"/>
              </a:spcBef>
            </a:pPr>
            <a:r>
              <a:rPr lang="en-US" sz="8290" spc="-431" dirty="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What does our day look like?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CBDF1-84A1-3A48-AE04-2F5210025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686" y="1927493"/>
            <a:ext cx="13218627" cy="807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0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15B62B86-F0EE-4BB3-9DB4-EA0D68BAF88F}"/>
              </a:ext>
            </a:extLst>
          </p:cNvPr>
          <p:cNvSpPr txBox="1"/>
          <p:nvPr/>
        </p:nvSpPr>
        <p:spPr>
          <a:xfrm>
            <a:off x="1709058" y="2816997"/>
            <a:ext cx="8229600" cy="62464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23"/>
              </a:lnSpc>
              <a:spcBef>
                <a:spcPct val="0"/>
              </a:spcBef>
            </a:pPr>
            <a:r>
              <a:rPr lang="en-US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In everything we do, we strive for five!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Trying our best with…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Presentation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Handwriting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Spellings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Punctuation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54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Quantity and Quality</a:t>
            </a:r>
          </a:p>
          <a:p>
            <a:pPr algn="l">
              <a:lnSpc>
                <a:spcPts val="5423"/>
              </a:lnSpc>
              <a:spcBef>
                <a:spcPct val="0"/>
              </a:spcBef>
            </a:pPr>
            <a:endParaRPr lang="en-US" sz="5400" b="1" spc="-201" dirty="0">
              <a:solidFill>
                <a:srgbClr val="000000"/>
              </a:solidFill>
              <a:latin typeface="Playpen Sans Light"/>
              <a:ea typeface="Playpen Sans Light"/>
              <a:cs typeface="Playpen Sans Light"/>
              <a:sym typeface="Playpen Sans Light"/>
            </a:endParaRP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4FF62CD7-030A-40A3-904F-E9AEC4A2FD0F}"/>
              </a:ext>
            </a:extLst>
          </p:cNvPr>
          <p:cNvSpPr txBox="1"/>
          <p:nvPr/>
        </p:nvSpPr>
        <p:spPr>
          <a:xfrm>
            <a:off x="5791200" y="266700"/>
            <a:ext cx="9448800" cy="1402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07"/>
              </a:lnSpc>
              <a:spcBef>
                <a:spcPct val="0"/>
              </a:spcBef>
            </a:pPr>
            <a:r>
              <a:rPr lang="en-US" sz="8290" spc="-431" dirty="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Strive for five!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E62889-E581-4C2A-A782-2EC215D1B109}"/>
              </a:ext>
            </a:extLst>
          </p:cNvPr>
          <p:cNvGrpSpPr/>
          <p:nvPr/>
        </p:nvGrpSpPr>
        <p:grpSpPr>
          <a:xfrm>
            <a:off x="9922329" y="0"/>
            <a:ext cx="10287000" cy="10287000"/>
            <a:chOff x="9122229" y="0"/>
            <a:chExt cx="10287000" cy="10287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023600-2EBB-4D06-83FD-6841D78BB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70" b="98086" l="9809" r="89793">
                          <a14:foregroundMark x1="41786" y1="9490" x2="47368" y2="8214"/>
                          <a14:foregroundMark x1="47368" y1="8214" x2="50957" y2="8612"/>
                          <a14:foregroundMark x1="41946" y1="3349" x2="48884" y2="4386"/>
                          <a14:foregroundMark x1="46651" y1="72488" x2="33971" y2="62759"/>
                          <a14:foregroundMark x1="33971" y1="62759" x2="44418" y2="84530"/>
                          <a14:foregroundMark x1="44418" y1="84530" x2="59410" y2="86683"/>
                          <a14:foregroundMark x1="59410" y1="86683" x2="64833" y2="86443"/>
                          <a14:foregroundMark x1="64833" y1="86443" x2="66348" y2="81659"/>
                          <a14:foregroundMark x1="66348" y1="81659" x2="65869" y2="76794"/>
                          <a14:foregroundMark x1="65869" y1="76794" x2="69059" y2="66188"/>
                          <a14:foregroundMark x1="69059" y1="66188" x2="65391" y2="62839"/>
                          <a14:foregroundMark x1="65391" y1="62839" x2="51914" y2="60845"/>
                          <a14:foregroundMark x1="51914" y1="60845" x2="40112" y2="63876"/>
                          <a14:foregroundMark x1="38118" y1="59968" x2="39314" y2="66188"/>
                          <a14:foregroundMark x1="32057" y1="57177" x2="54306" y2="57496"/>
                          <a14:foregroundMark x1="54306" y1="57496" x2="71132" y2="56858"/>
                          <a14:foregroundMark x1="41148" y1="65311" x2="46013" y2="65470"/>
                          <a14:foregroundMark x1="46013" y1="65470" x2="53270" y2="65391"/>
                          <a14:foregroundMark x1="53270" y1="65391" x2="65072" y2="65710"/>
                          <a14:foregroundMark x1="65072" y1="65710" x2="70175" y2="65470"/>
                          <a14:foregroundMark x1="70175" y1="65470" x2="70494" y2="65470"/>
                          <a14:foregroundMark x1="39872" y1="69139" x2="46013" y2="69537"/>
                          <a14:foregroundMark x1="46013" y1="69537" x2="63477" y2="68820"/>
                          <a14:foregroundMark x1="63477" y1="68820" x2="64992" y2="68820"/>
                          <a14:foregroundMark x1="31260" y1="95694" x2="36204" y2="92105"/>
                          <a14:foregroundMark x1="36204" y1="92105" x2="42265" y2="90989"/>
                          <a14:foregroundMark x1="42265" y1="90989" x2="46571" y2="93780"/>
                          <a14:foregroundMark x1="46571" y1="93780" x2="49761" y2="98485"/>
                          <a14:foregroundMark x1="49761" y1="98485" x2="55502" y2="98485"/>
                          <a14:foregroundMark x1="55502" y1="98485" x2="68900" y2="94099"/>
                          <a14:foregroundMark x1="68900" y1="94099" x2="68900" y2="93939"/>
                          <a14:foregroundMark x1="68501" y1="93301" x2="65231" y2="90431"/>
                          <a14:foregroundMark x1="29984" y1="95933" x2="48166" y2="98086"/>
                          <a14:foregroundMark x1="45455" y1="91547" x2="50319" y2="92105"/>
                          <a14:foregroundMark x1="50319" y1="92105" x2="62759" y2="91308"/>
                          <a14:foregroundMark x1="62759" y1="91308" x2="63397" y2="91308"/>
                          <a14:foregroundMark x1="63158" y1="92026" x2="59490" y2="937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2229" y="0"/>
              <a:ext cx="10287000" cy="102870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F635F3-05D6-4DB9-B34C-3D1A90991BA6}"/>
                </a:ext>
              </a:extLst>
            </p:cNvPr>
            <p:cNvSpPr/>
            <p:nvPr/>
          </p:nvSpPr>
          <p:spPr>
            <a:xfrm>
              <a:off x="12700000" y="6057900"/>
              <a:ext cx="327660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50451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15B62B86-F0EE-4BB3-9DB4-EA0D68BAF88F}"/>
              </a:ext>
            </a:extLst>
          </p:cNvPr>
          <p:cNvSpPr txBox="1"/>
          <p:nvPr/>
        </p:nvSpPr>
        <p:spPr>
          <a:xfrm>
            <a:off x="1219200" y="968174"/>
            <a:ext cx="16764000" cy="9694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b="1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Reading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Focus on establishing a Love of Reading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Both building fluency and comprehension. 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Read aloud sessions every day 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b="1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Writing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Range of genres, both fiction and non fiction across the year. 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Focus on creativity and exciting writing. 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b="1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Grammar, Punctuation and Spelling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Taught both discretely and during English lessons. 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List of Y1/Y2 spellings and Y3/4spellings displayed on class page of the website.  Spelling linked to homework.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b="1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Handwriting</a:t>
            </a:r>
          </a:p>
          <a:p>
            <a:pPr>
              <a:lnSpc>
                <a:spcPts val="5423"/>
              </a:lnSpc>
              <a:spcBef>
                <a:spcPct val="0"/>
              </a:spcBef>
            </a:pPr>
            <a:r>
              <a:rPr lang="en-GB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Cursive, joined handwriting</a:t>
            </a:r>
          </a:p>
          <a:p>
            <a:pPr algn="l">
              <a:lnSpc>
                <a:spcPts val="5423"/>
              </a:lnSpc>
              <a:spcBef>
                <a:spcPct val="0"/>
              </a:spcBef>
            </a:pPr>
            <a:r>
              <a:rPr lang="en-US" sz="40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4FF62CD7-030A-40A3-904F-E9AEC4A2FD0F}"/>
              </a:ext>
            </a:extLst>
          </p:cNvPr>
          <p:cNvSpPr txBox="1"/>
          <p:nvPr/>
        </p:nvSpPr>
        <p:spPr>
          <a:xfrm>
            <a:off x="5791200" y="266700"/>
            <a:ext cx="7010400" cy="1402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07"/>
              </a:lnSpc>
              <a:spcBef>
                <a:spcPct val="0"/>
              </a:spcBef>
            </a:pPr>
            <a:r>
              <a:rPr lang="en-US" sz="8290" spc="-431" dirty="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English </a:t>
            </a:r>
          </a:p>
        </p:txBody>
      </p:sp>
    </p:spTree>
    <p:extLst>
      <p:ext uri="{BB962C8B-B14F-4D97-AF65-F5344CB8AC3E}">
        <p14:creationId xmlns:p14="http://schemas.microsoft.com/office/powerpoint/2010/main" val="94974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971750">
            <a:off x="13742242" y="1271798"/>
            <a:ext cx="6070317" cy="7523773"/>
          </a:xfrm>
          <a:custGeom>
            <a:avLst/>
            <a:gdLst/>
            <a:ahLst/>
            <a:cxnLst/>
            <a:rect l="l" t="t" r="r" b="b"/>
            <a:pathLst>
              <a:path w="6070317" h="7523773">
                <a:moveTo>
                  <a:pt x="0" y="0"/>
                </a:moveTo>
                <a:lnTo>
                  <a:pt x="6070317" y="0"/>
                </a:lnTo>
                <a:lnTo>
                  <a:pt x="6070317" y="7523773"/>
                </a:lnTo>
                <a:lnTo>
                  <a:pt x="0" y="75237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474940" y="1286214"/>
            <a:ext cx="12575481" cy="976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Whole Class Guided Reading (Use of Pathways to Read)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Read aloud with greater fluency and speed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Re-tell and sequence stories and poems (Storyhouse)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Continue to retrieve information and develop inference skills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Children will be listened to read in school regularly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Books will be changed weekly (have reading records and books in school every day please)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Use of Seesaw to record books going home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- 1 instructional book and 1 reading for pleasure book.</a:t>
            </a:r>
          </a:p>
          <a:p>
            <a:pPr>
              <a:lnSpc>
                <a:spcPts val="7043"/>
              </a:lnSpc>
            </a:pPr>
            <a:r>
              <a:rPr lang="en-GB" sz="3200" spc="-201" dirty="0">
                <a:solidFill>
                  <a:srgbClr val="000000"/>
                </a:solidFill>
                <a:latin typeface="Playpen Sans Light"/>
                <a:ea typeface="Playpen Sans Light"/>
                <a:cs typeface="Playpen Sans Light"/>
                <a:sym typeface="Playpen Sans Light"/>
              </a:rPr>
              <a:t> 	</a:t>
            </a:r>
          </a:p>
          <a:p>
            <a:pPr algn="l">
              <a:lnSpc>
                <a:spcPts val="7043"/>
              </a:lnSpc>
            </a:pPr>
            <a:endParaRPr lang="en-US" sz="3200" spc="-201" dirty="0">
              <a:solidFill>
                <a:srgbClr val="000000"/>
              </a:solidFill>
              <a:latin typeface="Playpen Sans Light"/>
              <a:ea typeface="Playpen Sans Light"/>
              <a:cs typeface="Playpen Sans Light"/>
              <a:sym typeface="Playpen Sans Light"/>
            </a:endParaRPr>
          </a:p>
        </p:txBody>
      </p:sp>
      <p:sp>
        <p:nvSpPr>
          <p:cNvPr id="4" name="Freeform 4"/>
          <p:cNvSpPr/>
          <p:nvPr/>
        </p:nvSpPr>
        <p:spPr>
          <a:xfrm rot="-2261580">
            <a:off x="15870686" y="6227169"/>
            <a:ext cx="1046565" cy="3677119"/>
          </a:xfrm>
          <a:custGeom>
            <a:avLst/>
            <a:gdLst/>
            <a:ahLst/>
            <a:cxnLst/>
            <a:rect l="l" t="t" r="r" b="b"/>
            <a:pathLst>
              <a:path w="1046565" h="3677119">
                <a:moveTo>
                  <a:pt x="0" y="0"/>
                </a:moveTo>
                <a:lnTo>
                  <a:pt x="1046565" y="0"/>
                </a:lnTo>
                <a:lnTo>
                  <a:pt x="1046565" y="3677119"/>
                </a:lnTo>
                <a:lnTo>
                  <a:pt x="0" y="36771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1764587">
            <a:off x="15853154" y="1923006"/>
            <a:ext cx="1081629" cy="3807527"/>
          </a:xfrm>
          <a:custGeom>
            <a:avLst/>
            <a:gdLst/>
            <a:ahLst/>
            <a:cxnLst/>
            <a:rect l="l" t="t" r="r" b="b"/>
            <a:pathLst>
              <a:path w="1081629" h="3807527">
                <a:moveTo>
                  <a:pt x="0" y="0"/>
                </a:moveTo>
                <a:lnTo>
                  <a:pt x="1081629" y="0"/>
                </a:lnTo>
                <a:lnTo>
                  <a:pt x="1081629" y="3807527"/>
                </a:lnTo>
                <a:lnTo>
                  <a:pt x="0" y="38075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172496">
            <a:off x="13427330" y="388679"/>
            <a:ext cx="1027817" cy="3363050"/>
          </a:xfrm>
          <a:custGeom>
            <a:avLst/>
            <a:gdLst/>
            <a:ahLst/>
            <a:cxnLst/>
            <a:rect l="l" t="t" r="r" b="b"/>
            <a:pathLst>
              <a:path w="1027817" h="3363050">
                <a:moveTo>
                  <a:pt x="0" y="0"/>
                </a:moveTo>
                <a:lnTo>
                  <a:pt x="1027817" y="0"/>
                </a:lnTo>
                <a:lnTo>
                  <a:pt x="1027817" y="3363050"/>
                </a:lnTo>
                <a:lnTo>
                  <a:pt x="0" y="33630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399275" y="149267"/>
            <a:ext cx="12230100" cy="1220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054"/>
              </a:lnSpc>
              <a:spcBef>
                <a:spcPct val="0"/>
              </a:spcBef>
            </a:pPr>
            <a:r>
              <a:rPr lang="en-US" sz="7181" spc="-373" dirty="0">
                <a:solidFill>
                  <a:srgbClr val="000000"/>
                </a:solidFill>
                <a:latin typeface="Playpen Sans"/>
                <a:ea typeface="Playpen Sans"/>
                <a:cs typeface="Playpen Sans"/>
                <a:sym typeface="Playpen Sans"/>
              </a:rPr>
              <a:t>Reading expectations </a:t>
            </a:r>
            <a:endParaRPr lang="en-US" sz="7181" u="none" strike="noStrike" spc="-373" dirty="0">
              <a:solidFill>
                <a:srgbClr val="000000"/>
              </a:solidFill>
              <a:latin typeface="Playpen Sans"/>
              <a:ea typeface="Playpen Sans"/>
              <a:cs typeface="Playpen Sans"/>
              <a:sym typeface="Play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5C366E7-FEB6-037B-DB06-AA06545B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102734"/>
            <a:ext cx="12344400" cy="1714500"/>
          </a:xfrm>
        </p:spPr>
        <p:txBody>
          <a:bodyPr>
            <a:normAutofit/>
          </a:bodyPr>
          <a:lstStyle/>
          <a:p>
            <a:r>
              <a:rPr lang="en-GB" altLang="en-US" sz="8000" dirty="0">
                <a:latin typeface="Comic Sans MS" panose="030F0702030302020204" pitchFamily="66" charset="0"/>
              </a:rPr>
              <a:t>Maths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421A77EF-F60F-2200-C49B-627248CB3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852" y="1409700"/>
            <a:ext cx="15304295" cy="8491537"/>
          </a:xfrm>
        </p:spPr>
        <p:txBody>
          <a:bodyPr>
            <a:normAutofit fontScale="92500"/>
          </a:bodyPr>
          <a:lstStyle/>
          <a:p>
            <a:pPr algn="just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Mathematics: Developing mental and written methods.</a:t>
            </a:r>
          </a:p>
          <a:p>
            <a:pPr algn="just"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Mastery Approach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Fluency: learning and practising a skill, concept or method.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Reasoning and Problem Solving: applying and explaining their knowledge in various contexts as well as solving problems.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Only then can we really say they have ‘mastered’ that skill. </a:t>
            </a:r>
          </a:p>
          <a:p>
            <a:pPr marL="1001268" lvl="2" indent="0" algn="just">
              <a:buNone/>
              <a:defRPr/>
            </a:pPr>
            <a:endParaRPr lang="en-GB" sz="28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  <a:p>
            <a:pPr algn="just">
              <a:defRPr/>
            </a:pPr>
            <a:r>
              <a:rPr lang="en-GB" sz="44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Times tables up to 12x12 at a good pace of recall  should be known by the </a:t>
            </a:r>
            <a:r>
              <a:rPr lang="en-GB" sz="4400" b="1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end of Year 4</a:t>
            </a:r>
            <a:r>
              <a:rPr lang="en-GB" sz="44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. 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Year 4 focus is on 6, 7, 9, 11 and 12. 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But, we will also continue to work on 2, 5,10, 3, 4 and 8 where needed. 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Homework focus. Support from home in hugely important!</a:t>
            </a:r>
          </a:p>
          <a:p>
            <a:pPr lvl="1" algn="just">
              <a:defRPr/>
            </a:pPr>
            <a:r>
              <a:rPr lang="en-GB" sz="32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Children in Year 4 are also expected to undertake a statutory Times Table Check. </a:t>
            </a:r>
          </a:p>
          <a:p>
            <a:pPr marL="685811" lvl="1" indent="0" algn="just">
              <a:buNone/>
              <a:defRPr/>
            </a:pPr>
            <a:r>
              <a:rPr lang="en-GB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(June, x25 questions, 6 seconds per question)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95A819C-4991-FE0E-AFD1-E5DDE388E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500063"/>
            <a:ext cx="12344400" cy="9810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en-US" sz="6000" dirty="0">
                <a:latin typeface="Playpen Sans" panose="020B0604020202020204" charset="0"/>
                <a:ea typeface="Playpen Sans" panose="020B0604020202020204" charset="0"/>
              </a:rPr>
              <a:t>Teacher Assessments 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077C8116-FB90-8EE5-ABDE-2DC27853A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08352"/>
            <a:ext cx="15087600" cy="826531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GB" sz="4800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Ongoing throughout</a:t>
            </a: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 the year to build up a picture of your child’s achievement  and progress through: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Formal tests (NTS paper 2 x per year, statutory MTC)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Comprehensions,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Dictated sentences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Marking, observation and feedback.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Discussion and questioning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GB" sz="4800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Encouraging independence</a:t>
            </a:r>
          </a:p>
          <a:p>
            <a:pPr marL="589788" lvl="1" indent="0">
              <a:lnSpc>
                <a:spcPct val="80000"/>
              </a:lnSpc>
              <a:buNone/>
              <a:defRPr/>
            </a:pPr>
            <a:endParaRPr lang="en-GB" sz="4800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GB" sz="4800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  <a:p>
            <a:pPr marL="589788" lvl="1" indent="0" algn="just">
              <a:lnSpc>
                <a:spcPct val="80000"/>
              </a:lnSpc>
              <a:buNone/>
              <a:defRPr/>
            </a:pPr>
            <a:endParaRPr lang="en-GB" sz="44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  <a:p>
            <a:pPr lvl="1" algn="just" eaLnBrk="1" hangingPunct="1">
              <a:lnSpc>
                <a:spcPct val="80000"/>
              </a:lnSpc>
              <a:defRPr/>
            </a:pPr>
            <a:endParaRPr lang="en-GB" sz="44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en-GB" sz="6000" dirty="0">
              <a:latin typeface="Playpen Sans" panose="020B0604020202020204" charset="0"/>
              <a:ea typeface="Playpen Sans" panose="020B060402020202020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D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DA52CCC-1E1B-5D39-AA7C-0ED5F99E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783" y="173833"/>
            <a:ext cx="10584656" cy="21002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6000" dirty="0">
                <a:latin typeface="Playpen Sans" panose="020B0604020202020204" charset="0"/>
                <a:ea typeface="Playpen Sans" panose="020B0604020202020204" charset="0"/>
              </a:rPr>
              <a:t>Homework in KS2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1D1283-0832-BE37-AF54-973657CA3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714500"/>
            <a:ext cx="15544800" cy="82034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Reading at least 4 times a week</a:t>
            </a:r>
          </a:p>
          <a:p>
            <a:pPr marL="0" indent="0">
              <a:buNone/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Reading records – please encourage children to </a:t>
            </a:r>
            <a:r>
              <a:rPr lang="en-GB" sz="3600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sign and comment in</a:t>
            </a: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 the reading record for any reading or complete yourselves. What is their reading diet?</a:t>
            </a:r>
          </a:p>
          <a:p>
            <a:pPr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Mental Maths: Practise of mental maths skills, times tables, doubling, halving etc.</a:t>
            </a:r>
          </a:p>
          <a:p>
            <a:pPr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Spelling activity.</a:t>
            </a:r>
          </a:p>
          <a:p>
            <a:pPr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Homework books are handed out on a </a:t>
            </a:r>
            <a:r>
              <a:rPr lang="en-GB" sz="3600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Thursday and collected in on a Tuesday</a:t>
            </a: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.  Please maintain these books to show high expectation at home and at school.</a:t>
            </a:r>
          </a:p>
          <a:p>
            <a:pPr>
              <a:defRPr/>
            </a:pPr>
            <a:r>
              <a:rPr lang="en-GB" sz="36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To be set on Seesaw.  Please use the QR codes to get set up ready. </a:t>
            </a:r>
          </a:p>
          <a:p>
            <a:pPr>
              <a:defRPr/>
            </a:pPr>
            <a:endParaRPr lang="en-GB" sz="3600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latin typeface="Playpen Sans" panose="020B0604020202020204" charset="0"/>
              <a:ea typeface="Playpen Sans" panose="020B06040202020202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24695524-1839-08AB-876D-1BFCFF3F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689" y="571500"/>
            <a:ext cx="9522620" cy="19812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6600" dirty="0">
                <a:latin typeface="Playpen Sans" panose="020B0604020202020204" charset="0"/>
                <a:ea typeface="Playpen Sans" panose="020B0604020202020204" charset="0"/>
              </a:rPr>
              <a:t>Useful Information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1694E259-4EF9-E397-EDBC-D0A75DB99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266" y="2324100"/>
            <a:ext cx="15561467" cy="766762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altLang="en-US" sz="4400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PE</a:t>
            </a:r>
            <a:r>
              <a:rPr lang="en-GB" altLang="en-US" sz="44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 is currently on Wednesday (swimming until Christmas) and Thursday. Come to school in PE kit.</a:t>
            </a:r>
          </a:p>
          <a:p>
            <a:pPr>
              <a:defRPr/>
            </a:pPr>
            <a:r>
              <a:rPr lang="en-GB" altLang="en-US" sz="44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Forest School during Spring 2</a:t>
            </a:r>
          </a:p>
          <a:p>
            <a:pPr>
              <a:defRPr/>
            </a:pPr>
            <a:r>
              <a:rPr lang="en-GB" altLang="en-US" sz="44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Reading books- aim to change them once a week.</a:t>
            </a:r>
          </a:p>
          <a:p>
            <a:pPr eaLnBrk="1" hangingPunct="1">
              <a:defRPr/>
            </a:pPr>
            <a:r>
              <a:rPr lang="en-GB" sz="44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Seesaw and class page on website to keep up to date about </a:t>
            </a:r>
            <a:r>
              <a:rPr lang="en-GB" sz="4400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what we have been learning about</a:t>
            </a:r>
            <a:r>
              <a:rPr lang="en-GB" sz="44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defRPr/>
            </a:pPr>
            <a:r>
              <a:rPr lang="en-GB" sz="4400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Additional notes/class info will be sent out via homework wherever possible.</a:t>
            </a:r>
          </a:p>
          <a:p>
            <a:pPr marL="0" indent="0">
              <a:buNone/>
              <a:defRPr/>
            </a:pPr>
            <a:endParaRPr lang="en-GB" altLang="en-US" sz="4800" dirty="0">
              <a:latin typeface="Playpen Sans" panose="020B0604020202020204" charset="0"/>
              <a:ea typeface="Playpen Sans" panose="020B060402020202020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2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8ABD2FF6-0301-3301-EFFE-F386428E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282" y="-396477"/>
            <a:ext cx="10584656" cy="21002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6600" dirty="0">
                <a:latin typeface="Playpen Sans" panose="020B0604020202020204" charset="0"/>
                <a:ea typeface="Playpen Sans" panose="020B0604020202020204" charset="0"/>
              </a:rPr>
              <a:t>How can I help at home?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0C46AFF1-E8F7-30FA-CFB0-A9FB2E32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33525"/>
            <a:ext cx="17297399" cy="8753475"/>
          </a:xfrm>
        </p:spPr>
        <p:txBody>
          <a:bodyPr rtlCol="0">
            <a:noAutofit/>
          </a:bodyPr>
          <a:lstStyle/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Read, read, read (great list of recommended reads on the Year 4 class page, including first chapter books) </a:t>
            </a:r>
            <a:r>
              <a:rPr lang="en-GB" dirty="0">
                <a:latin typeface="Playpen Sans" panose="020B0604020202020204" charset="0"/>
                <a:ea typeface="Playpen Sans" panose="020B0604020202020204" charset="0"/>
                <a:hlinkClick r:id="rId2"/>
              </a:rPr>
              <a:t>7779027_grade_file.pdf</a:t>
            </a:r>
            <a:endParaRPr lang="en-GB" altLang="en-US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Support with homework </a:t>
            </a: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and spelling activities, revisit spellings over the week.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Practice letter and number formation- presentation/handwriting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b="1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Encourage</a:t>
            </a: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 both effort and positive attitude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Talk about your child’s learning use the curriculum overview and seesaw as a guide. 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Encourage your child to be </a:t>
            </a:r>
            <a:r>
              <a:rPr lang="en-GB" b="1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independent</a:t>
            </a:r>
            <a:r>
              <a:rPr lang="en-GB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 – taking responsibility for own property (names in please), their own behaviour and their own attitude to learning</a:t>
            </a:r>
            <a:endParaRPr lang="en-GB" altLang="en-US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Let us know of any significant changes.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Order lunches at home (via school gateway) and let your child know what they are having.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dirty="0">
                <a:latin typeface="Playpen Sans" panose="020B0604020202020204" charset="0"/>
                <a:ea typeface="Playpen Sans" panose="020B0604020202020204" charset="0"/>
                <a:cs typeface="Arial" panose="020B0604020202020204" pitchFamily="34" charset="0"/>
              </a:rPr>
              <a:t>Add what you have been up to onto Seesaw to discuss with the children.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endParaRPr lang="en-GB" altLang="en-US" dirty="0">
              <a:latin typeface="Playpen Sans" panose="020B0604020202020204" charset="0"/>
              <a:ea typeface="Playpen Sans" panose="020B0604020202020204" charset="0"/>
              <a:cs typeface="Arial" panose="020B0604020202020204" pitchFamily="34" charset="0"/>
            </a:endParaRPr>
          </a:p>
        </p:txBody>
      </p:sp>
      <p:pic>
        <p:nvPicPr>
          <p:cNvPr id="23556" name="Picture 5" descr="See the source image">
            <a:extLst>
              <a:ext uri="{FF2B5EF4-FFF2-40B4-BE49-F238E27FC236}">
                <a16:creationId xmlns:a16="http://schemas.microsoft.com/office/drawing/2014/main" id="{672D7CFD-FA80-8D24-6982-202C49D77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9" b="14700"/>
          <a:stretch>
            <a:fillRect/>
          </a:stretch>
        </p:blipFill>
        <p:spPr bwMode="auto">
          <a:xfrm>
            <a:off x="14249400" y="8753475"/>
            <a:ext cx="3562350" cy="1678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C2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58C369B1-4D33-A6A5-1764-C36617B24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461961"/>
            <a:ext cx="8229600" cy="1143000"/>
          </a:xfrm>
        </p:spPr>
        <p:txBody>
          <a:bodyPr>
            <a:normAutofit/>
          </a:bodyPr>
          <a:lstStyle/>
          <a:p>
            <a:r>
              <a:rPr lang="en-GB" altLang="en-US" sz="6600" dirty="0">
                <a:latin typeface="Playpen Sans" panose="020B0604020202020204" charset="0"/>
                <a:ea typeface="Playpen Sans" panose="020B0604020202020204" charset="0"/>
              </a:rPr>
              <a:t>Looking ahead: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85F0A-106D-8FD1-58CD-55ABA3866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1776" y="1890713"/>
            <a:ext cx="11787188" cy="75723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GB" sz="60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  <a:p>
            <a:pPr>
              <a:defRPr/>
            </a:pPr>
            <a:r>
              <a:rPr lang="en-GB" sz="4800" b="1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First Access Music- Spring term </a:t>
            </a:r>
            <a:endParaRPr lang="en-GB" sz="48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  <a:p>
            <a:pPr>
              <a:defRPr/>
            </a:pPr>
            <a:r>
              <a:rPr lang="en-GB" sz="4800" b="1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Class Visits/trips – </a:t>
            </a: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TBC</a:t>
            </a:r>
          </a:p>
          <a:p>
            <a:pPr>
              <a:defRPr/>
            </a:pPr>
            <a:r>
              <a:rPr lang="en-US" sz="4800" b="1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Forest School – </a:t>
            </a:r>
            <a:r>
              <a:rPr lang="en-US" sz="48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Spring 2</a:t>
            </a:r>
          </a:p>
          <a:p>
            <a:pPr>
              <a:defRPr/>
            </a:pPr>
            <a:r>
              <a:rPr lang="en-GB" sz="4800" b="1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Ironbridge Residential</a:t>
            </a:r>
          </a:p>
          <a:p>
            <a:pPr lvl="1"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Date TBC</a:t>
            </a:r>
          </a:p>
          <a:p>
            <a:pPr lvl="1">
              <a:defRPr/>
            </a:pPr>
            <a:r>
              <a:rPr lang="en-GB" sz="4800" dirty="0">
                <a:latin typeface="Playpen Sans" panose="020B0604020202020204" charset="0"/>
                <a:ea typeface="Playpen Sans" panose="020B0604020202020204" charset="0"/>
                <a:cs typeface="Arial" pitchFamily="34" charset="0"/>
              </a:rPr>
              <a:t>Two nights</a:t>
            </a:r>
          </a:p>
          <a:p>
            <a:pPr marL="685800" lvl="1" indent="0">
              <a:buNone/>
              <a:defRPr/>
            </a:pPr>
            <a:endParaRPr lang="en-GB" sz="30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  <a:p>
            <a:pPr marL="589788" lvl="1" indent="0">
              <a:buNone/>
              <a:defRPr/>
            </a:pPr>
            <a:endParaRPr lang="en-US" sz="3000" dirty="0">
              <a:latin typeface="Playpen Sans" panose="020B0604020202020204" charset="0"/>
              <a:ea typeface="Playpen Sans" panose="020B0604020202020204" charset="0"/>
              <a:cs typeface="Arial" pitchFamily="34" charset="0"/>
            </a:endParaRPr>
          </a:p>
        </p:txBody>
      </p:sp>
      <p:pic>
        <p:nvPicPr>
          <p:cNvPr id="24580" name="Picture 5">
            <a:extLst>
              <a:ext uri="{FF2B5EF4-FFF2-40B4-BE49-F238E27FC236}">
                <a16:creationId xmlns:a16="http://schemas.microsoft.com/office/drawing/2014/main" id="{CD6570F1-FB74-BD70-A578-9BF222841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0" y="7353300"/>
            <a:ext cx="2497931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8571BA10-2CC4-B8EA-3DDA-53A36679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2782" y="173832"/>
            <a:ext cx="9522618" cy="1981200"/>
          </a:xfrm>
        </p:spPr>
        <p:txBody>
          <a:bodyPr/>
          <a:lstStyle/>
          <a:p>
            <a:pPr eaLnBrk="1" hangingPunct="1"/>
            <a:r>
              <a:rPr lang="en-GB" altLang="en-US">
                <a:latin typeface="Comic Sans MS" panose="030F0702030302020204" pitchFamily="66" charset="0"/>
              </a:rPr>
              <a:t>Communication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685B8152-142A-E9F1-6801-393C5C21A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933" y="1562100"/>
            <a:ext cx="12280106" cy="8317706"/>
          </a:xfrm>
        </p:spPr>
        <p:txBody>
          <a:bodyPr rtlCol="0">
            <a:normAutofit/>
          </a:bodyPr>
          <a:lstStyle/>
          <a:p>
            <a:pPr defTabSz="685811"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School website - check homepage, class newsletters, homework, seesaw</a:t>
            </a:r>
          </a:p>
          <a:p>
            <a:pPr defTabSz="685811"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Email admin@sandiway.cheshire.sch.uk</a:t>
            </a:r>
          </a:p>
          <a:p>
            <a:pPr marL="0" indent="0" defTabSz="685811">
              <a:buClr>
                <a:schemeClr val="accent1">
                  <a:lumMod val="75000"/>
                </a:schemeClr>
              </a:buClr>
              <a:buNone/>
              <a:defRPr/>
            </a:pPr>
            <a:endParaRPr lang="en-GB" altLang="en-US" sz="4200" dirty="0">
              <a:latin typeface="Comic Sans MS" panose="030F0702030302020204" pitchFamily="66" charset="0"/>
            </a:endParaRPr>
          </a:p>
          <a:p>
            <a:pPr algn="ctr" defTabSz="685811"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GB" altLang="en-US" sz="4200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25604" name="Picture 1">
            <a:extLst>
              <a:ext uri="{FF2B5EF4-FFF2-40B4-BE49-F238E27FC236}">
                <a16:creationId xmlns:a16="http://schemas.microsoft.com/office/drawing/2014/main" id="{543A611C-2984-23FA-491C-C0F5B9D9D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08" y="3738563"/>
            <a:ext cx="8641556" cy="553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D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CE0D3645-FD50-C579-3DA7-36877C61C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4538" y="647700"/>
            <a:ext cx="11932445" cy="1981200"/>
          </a:xfrm>
        </p:spPr>
        <p:txBody>
          <a:bodyPr/>
          <a:lstStyle/>
          <a:p>
            <a:pPr algn="ctr"/>
            <a:r>
              <a:rPr lang="en-GB" altLang="en-US" b="1" dirty="0">
                <a:latin typeface="Comic Sans MS" panose="030F0702030302020204" pitchFamily="66" charset="0"/>
              </a:rPr>
              <a:t>Use of social media relating to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E7355-655F-81E7-A977-DBC37CEF2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2245" y="3090863"/>
            <a:ext cx="11234738" cy="5822157"/>
          </a:xfrm>
        </p:spPr>
        <p:txBody>
          <a:bodyPr/>
          <a:lstStyle/>
          <a:p>
            <a:pPr>
              <a:defRPr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We politely ask that any photos of children taken are not to be shared online. </a:t>
            </a:r>
          </a:p>
          <a:p>
            <a:pPr marL="0" indent="0">
              <a:buNone/>
              <a:defRPr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Please voice questions/ queries directly with school so we can help directly.</a:t>
            </a:r>
          </a:p>
          <a:p>
            <a:pPr marL="0" indent="0">
              <a:buNone/>
              <a:defRPr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We appreciate your understanding in this matter.</a:t>
            </a: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C07FE53-C48C-7DAA-8FE9-5FB6DE970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25" y="390525"/>
            <a:ext cx="12344400" cy="1714500"/>
          </a:xfrm>
        </p:spPr>
        <p:txBody>
          <a:bodyPr/>
          <a:lstStyle/>
          <a:p>
            <a:pPr eaLnBrk="1" hangingPunct="1"/>
            <a:r>
              <a:rPr lang="en-GB" altLang="en-US" b="1" dirty="0">
                <a:latin typeface="Comic Sans MS" panose="030F0702030302020204" pitchFamily="66" charset="0"/>
              </a:rPr>
              <a:t>....and finally!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33B0330A-3983-3CC7-0E9E-A01DE9934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1776" y="1578770"/>
            <a:ext cx="12206288" cy="7777163"/>
          </a:xfrm>
        </p:spPr>
        <p:txBody>
          <a:bodyPr rtlCol="0">
            <a:normAutofit/>
          </a:bodyPr>
          <a:lstStyle/>
          <a:p>
            <a:pPr marL="514359" indent="-514359"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No toys, please limit things that are being brought into school. </a:t>
            </a:r>
          </a:p>
          <a:p>
            <a:pPr marL="514359" indent="-514359"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All jumpers and cardigans must be named</a:t>
            </a:r>
          </a:p>
          <a:p>
            <a:pPr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Please provide healthy snacks for school, fruit/veg in afternoon break please except after swimming. Please remember no nuts! Avoid chocolate, sweets, cake and crisps please.</a:t>
            </a:r>
          </a:p>
          <a:p>
            <a:pPr marL="514359" indent="-514359"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Water bottles – No juice, only water and please name bottles too.</a:t>
            </a:r>
          </a:p>
          <a:p>
            <a:pPr marL="514359" indent="-514359" defTabSz="685811">
              <a:buClr>
                <a:schemeClr val="accent1">
                  <a:lumMod val="75000"/>
                </a:schemeClr>
              </a:buClr>
              <a:defRPr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need to learn how to tie their own laces please.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215FAD5-5C84-CCE6-7D64-2DDB2A272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8751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altLang="en-US" sz="6000" b="1" dirty="0"/>
              <a:t>Any questions?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DF7283EF-CE53-6D36-7305-B87C725E2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3863181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altLang="en-US" sz="4200" dirty="0"/>
              <a:t>We look forward to an exciting year full of challenges and new experiences for our children.</a:t>
            </a:r>
          </a:p>
          <a:p>
            <a:pPr marL="0" indent="0" algn="ctr">
              <a:buNone/>
            </a:pPr>
            <a:endParaRPr lang="en-GB" altLang="en-US" sz="4200" dirty="0"/>
          </a:p>
          <a:p>
            <a:pPr marL="0" indent="0" algn="ctr">
              <a:buNone/>
            </a:pPr>
            <a:r>
              <a:rPr lang="en-GB" altLang="en-US" sz="4200" dirty="0"/>
              <a:t>Many thanks for joining us this evening</a:t>
            </a:r>
            <a:r>
              <a:rPr lang="en-GB" altLang="en-US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1D4D86-950F-C2B6-FFFC-BEFA5CD317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2" y="1249363"/>
            <a:ext cx="9753600" cy="975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1311</Words>
  <Application>Microsoft Office PowerPoint</Application>
  <PresentationFormat>Custom</PresentationFormat>
  <Paragraphs>139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Playpen Sans</vt:lpstr>
      <vt:lpstr>Aptos</vt:lpstr>
      <vt:lpstr>Calibri</vt:lpstr>
      <vt:lpstr>Playpen Sans Medium</vt:lpstr>
      <vt:lpstr>Comic Sans MS</vt:lpstr>
      <vt:lpstr>Playpen Sans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Our Curriculum</vt:lpstr>
      <vt:lpstr>PowerPoint Presentation</vt:lpstr>
      <vt:lpstr>PowerPoint Presentation</vt:lpstr>
      <vt:lpstr>PowerPoint Presentation</vt:lpstr>
      <vt:lpstr>PowerPoint Presentation</vt:lpstr>
      <vt:lpstr>Maths</vt:lpstr>
      <vt:lpstr>Teacher Assessments </vt:lpstr>
      <vt:lpstr>Homework in KS2</vt:lpstr>
      <vt:lpstr>Useful Information</vt:lpstr>
      <vt:lpstr>How can I help at home?</vt:lpstr>
      <vt:lpstr>Looking ahead:</vt:lpstr>
      <vt:lpstr>Communication</vt:lpstr>
      <vt:lpstr>Use of social media relating to school</vt:lpstr>
      <vt:lpstr>....and finally!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Ciara Quinn</dc:creator>
  <cp:lastModifiedBy>Ciara Quinn</cp:lastModifiedBy>
  <cp:revision>16</cp:revision>
  <dcterms:created xsi:type="dcterms:W3CDTF">2006-08-16T00:00:00Z</dcterms:created>
  <dcterms:modified xsi:type="dcterms:W3CDTF">2026-09-08T20:05:46Z</dcterms:modified>
  <dc:identifier>DAHOtepffRw</dc:identifier>
</cp:coreProperties>
</file>