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256" r:id="rId3"/>
    <p:sldId id="292" r:id="rId4"/>
    <p:sldId id="257" r:id="rId5"/>
    <p:sldId id="293" r:id="rId6"/>
    <p:sldId id="288" r:id="rId7"/>
    <p:sldId id="280" r:id="rId8"/>
    <p:sldId id="299" r:id="rId9"/>
    <p:sldId id="298" r:id="rId10"/>
    <p:sldId id="300" r:id="rId11"/>
    <p:sldId id="301" r:id="rId12"/>
    <p:sldId id="302" r:id="rId13"/>
    <p:sldId id="303" r:id="rId14"/>
    <p:sldId id="296" r:id="rId15"/>
    <p:sldId id="304" r:id="rId16"/>
    <p:sldId id="281" r:id="rId17"/>
    <p:sldId id="294" r:id="rId18"/>
    <p:sldId id="282" r:id="rId19"/>
    <p:sldId id="283" r:id="rId20"/>
    <p:sldId id="297" r:id="rId21"/>
    <p:sldId id="279" r:id="rId22"/>
    <p:sldId id="285" r:id="rId23"/>
    <p:sldId id="308" r:id="rId24"/>
    <p:sldId id="268" r:id="rId25"/>
    <p:sldId id="274" r:id="rId26"/>
    <p:sldId id="291" r:id="rId27"/>
    <p:sldId id="305" r:id="rId28"/>
    <p:sldId id="306" r:id="rId29"/>
    <p:sldId id="307" r:id="rId3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2895" autoAdjust="0"/>
  </p:normalViewPr>
  <p:slideViewPr>
    <p:cSldViewPr>
      <p:cViewPr varScale="1">
        <p:scale>
          <a:sx n="79" d="100"/>
          <a:sy n="79" d="100"/>
        </p:scale>
        <p:origin x="17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41696A-1C76-4BE1-814C-6E6D844906DF}" type="datetimeFigureOut">
              <a:rPr lang="en-US"/>
              <a:pPr>
                <a:defRPr/>
              </a:pPr>
              <a:t>9/9/2025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6B374-0A99-49B1-8520-2B14C71589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321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B4CE7-8D75-42D8-8368-6C4A9E3CF8CE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113CA-B6EF-436F-8758-1B709D130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79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F5324-0AD4-48C5-B08C-6D7234DBAB0A}" type="datetimeFigureOut">
              <a:rPr lang="en-US" smtClean="0"/>
              <a:pPr>
                <a:defRPr/>
              </a:pPr>
              <a:t>9/9/2025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A6AFF-4D64-4776-993D-67EFD7845F6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688C6-8761-4EB1-BFDE-4C98087501B5}" type="datetimeFigureOut">
              <a:rPr lang="en-US" smtClean="0"/>
              <a:pPr>
                <a:defRPr/>
              </a:pPr>
              <a:t>9/9/2025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EF4C8-124A-474B-A6EE-5F707246A2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2E0DEB-5076-4A76-B569-1C8D761E0311}" type="datetimeFigureOut">
              <a:rPr lang="en-US" smtClean="0"/>
              <a:pPr>
                <a:defRPr/>
              </a:pPr>
              <a:t>9/9/2025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2EE35-AB34-439D-894A-968E92D7C86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DCCE04-5C3E-41C7-B5E5-04DFCC7B0B9B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57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3D0E1E-BDE6-4D29-A440-0F6BF7CB7CC6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5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4D7D1-41B2-43D6-B8E0-7386B9DD04C6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6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B42258-D048-40FD-9085-21EC6052D863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6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01ED36-D014-49C3-8855-CA64D2535B90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86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15F12F-E07F-4249-BAFA-3CA20227BA69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56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047EC-EDFC-4180-B675-DE65D9C01BDC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76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30159-4CF1-4187-A0D1-10125C1DBDC0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3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2D3E1-A64D-469D-BD47-767EBBC9E2AD}" type="datetimeFigureOut">
              <a:rPr lang="en-US" smtClean="0"/>
              <a:pPr>
                <a:defRPr/>
              </a:pPr>
              <a:t>9/9/2025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AF990-8E26-4D95-A289-9AC0D0BADB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44E03F-E05C-4E4D-8BCA-095D21CE0B0F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56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5E993-46A4-4DFD-8091-7BD309D54FAA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86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CA3BDD-7045-47F5-A784-51931CE26602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60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6688B5-7049-44E7-BE77-2EB0449CA300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50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9AE1DD-6A40-4044-95FA-53FFC40C9FB2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03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EE23E3-0E49-4588-8C60-4D16053DC84C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03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8DF81B-73CA-453C-A1BE-BDE4759773A6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71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51F461-9A7B-48D6-BE73-9A9FFD5590E1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3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E6056-248C-4556-ACF5-F6879B0D7AEB}" type="datetimeFigureOut">
              <a:rPr lang="en-US" smtClean="0"/>
              <a:pPr>
                <a:defRPr/>
              </a:pPr>
              <a:t>9/9/2025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FAA5B-D544-4904-BD76-342E74F3A3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8AD01-5D2B-4B38-8212-7795925107AB}" type="datetimeFigureOut">
              <a:rPr lang="en-US" smtClean="0"/>
              <a:pPr>
                <a:defRPr/>
              </a:pPr>
              <a:t>9/9/2025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F41D8-F3C3-4458-8572-C48505A659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8B46CD-9EB1-4FC9-8AD6-8199A8EBD5B9}" type="datetimeFigureOut">
              <a:rPr lang="en-US" smtClean="0"/>
              <a:pPr>
                <a:defRPr/>
              </a:pPr>
              <a:t>9/9/2025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48D8A-66FB-46C3-9D76-01613E1A221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0932F-52BC-4C79-8DF6-E91DA14F6CCA}" type="datetimeFigureOut">
              <a:rPr lang="en-US" smtClean="0"/>
              <a:pPr>
                <a:defRPr/>
              </a:pPr>
              <a:t>9/9/2025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2EE2B-5711-44A0-877B-766F7AB714C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495C86-2D4E-4FA8-A788-F169B8D64CD4}" type="datetimeFigureOut">
              <a:rPr lang="en-US" smtClean="0"/>
              <a:pPr>
                <a:defRPr/>
              </a:pPr>
              <a:t>9/9/2025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7DB6E-748B-4B5B-B936-6EEE35EE2E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72479D-8966-4181-B265-0E769548D0DF}" type="datetimeFigureOut">
              <a:rPr lang="en-US" smtClean="0"/>
              <a:pPr>
                <a:defRPr/>
              </a:pPr>
              <a:t>9/9/2025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A2B89-6126-4CD4-BF90-D0D91C0C05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047BD-713F-42C1-83E9-15730F1E868A}" type="datetimeFigureOut">
              <a:rPr lang="en-US" smtClean="0"/>
              <a:pPr>
                <a:defRPr/>
              </a:pPr>
              <a:t>9/9/2025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8859F1B-EE36-442D-AAC3-34C1F48F3F8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040953-EF35-42AD-A9FA-36A183070125}" type="datetimeFigureOut">
              <a:rPr lang="en-US" smtClean="0"/>
              <a:pPr>
                <a:defRPr/>
              </a:pPr>
              <a:t>9/9/2025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60809BF-BC05-4640-ADDA-47F0DAFBC5B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FEB227-2102-4501-B437-09918E9446EB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1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73957" y="5877272"/>
            <a:ext cx="7796086" cy="60900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8900" dirty="0">
                <a:solidFill>
                  <a:srgbClr val="FFFFFF"/>
                </a:solidFill>
                <a:latin typeface="Century Gothic" panose="020B0502020202020204" pitchFamily="34" charset="0"/>
              </a:rPr>
              <a:t>Welcome to</a:t>
            </a:r>
            <a:br>
              <a:rPr lang="en-GB" sz="89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GB" sz="8900" dirty="0">
                <a:solidFill>
                  <a:srgbClr val="FFFFFF"/>
                </a:solidFill>
                <a:latin typeface="Century Gothic" panose="020B0502020202020204" pitchFamily="34" charset="0"/>
              </a:rPr>
              <a:t> Year Three </a:t>
            </a:r>
            <a:r>
              <a:rPr lang="en-GB" sz="6700" dirty="0">
                <a:solidFill>
                  <a:srgbClr val="FFFFFF"/>
                </a:solidFill>
                <a:latin typeface="Century Gothic" panose="020B0502020202020204" pitchFamily="34" charset="0"/>
              </a:rPr>
              <a:t>(KS2)</a:t>
            </a:r>
            <a:br>
              <a:rPr lang="en-GB" sz="89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GB" sz="4900" dirty="0">
                <a:solidFill>
                  <a:srgbClr val="FFFFFF"/>
                </a:solidFill>
                <a:latin typeface="Century Gothic" panose="020B0502020202020204" pitchFamily="34" charset="0"/>
              </a:rPr>
              <a:t>2025 - 2026</a:t>
            </a:r>
            <a:br>
              <a:rPr lang="en-GB" sz="66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br>
              <a:rPr lang="en-GB" sz="6600" dirty="0">
                <a:solidFill>
                  <a:srgbClr val="FFFFFF"/>
                </a:solidFill>
                <a:latin typeface="Comic Sans MS" pitchFamily="66" charset="0"/>
              </a:rPr>
            </a:br>
            <a:endParaRPr lang="en-GB" sz="66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4569FA-D4AE-4DEA-8C99-7BDA1674E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3" y="495046"/>
            <a:ext cx="8702794" cy="58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4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13962-C536-4AAA-9C4E-141C1EF7D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4" y="655079"/>
            <a:ext cx="8664691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2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2EF0D1-A40D-4B82-8DCD-4E942940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92" y="1767696"/>
            <a:ext cx="8710415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4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9935">
            <a:off x="369523" y="304180"/>
            <a:ext cx="2079427" cy="14957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67" y="1753540"/>
            <a:ext cx="1815763" cy="1760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935" y="168080"/>
            <a:ext cx="265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Forces and Magnets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186" y="2523075"/>
            <a:ext cx="2362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Computing systems and Networks</a:t>
            </a: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84" y="190190"/>
            <a:ext cx="1961180" cy="13666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8064" y="704601"/>
            <a:ext cx="236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Stone Age</a:t>
            </a:r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29160" y="3933056"/>
            <a:ext cx="2757723" cy="14401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766" y="5343037"/>
            <a:ext cx="345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Weather, Climate and biomes</a:t>
            </a:r>
          </a:p>
        </p:txBody>
      </p:sp>
      <p:pic>
        <p:nvPicPr>
          <p:cNvPr id="13" name="Picture 12" descr="See the source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626">
            <a:off x="6876256" y="262621"/>
            <a:ext cx="1678305" cy="12217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440079" y="1514040"/>
            <a:ext cx="345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Can Rubbish be art?</a:t>
            </a:r>
          </a:p>
        </p:txBody>
      </p:sp>
      <p:pic>
        <p:nvPicPr>
          <p:cNvPr id="15" name="Picture 14"/>
          <p:cNvPicPr/>
          <p:nvPr/>
        </p:nvPicPr>
        <p:blipFill>
          <a:blip r:embed="rId7"/>
          <a:stretch>
            <a:fillRect/>
          </a:stretch>
        </p:blipFill>
        <p:spPr>
          <a:xfrm>
            <a:off x="5033825" y="1088315"/>
            <a:ext cx="1286510" cy="10820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75746" y="1626016"/>
            <a:ext cx="204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Healthy and varied diet</a:t>
            </a:r>
          </a:p>
        </p:txBody>
      </p:sp>
      <p:pic>
        <p:nvPicPr>
          <p:cNvPr id="17" name="Picture 16"/>
          <p:cNvPicPr/>
          <p:nvPr/>
        </p:nvPicPr>
        <p:blipFill>
          <a:blip r:embed="rId8"/>
          <a:stretch>
            <a:fillRect/>
          </a:stretch>
        </p:blipFill>
        <p:spPr>
          <a:xfrm>
            <a:off x="6440078" y="2184737"/>
            <a:ext cx="1228265" cy="1079252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99" y="2696047"/>
            <a:ext cx="1099886" cy="1161871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0"/>
          <a:stretch>
            <a:fillRect/>
          </a:stretch>
        </p:blipFill>
        <p:spPr>
          <a:xfrm>
            <a:off x="3841936" y="5085184"/>
            <a:ext cx="1954199" cy="14661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73872" y="4438853"/>
            <a:ext cx="281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Families and relationships</a:t>
            </a:r>
          </a:p>
        </p:txBody>
      </p:sp>
      <p:pic>
        <p:nvPicPr>
          <p:cNvPr id="21" name="Picture 20" descr="Image result for learning french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30" y="3861955"/>
            <a:ext cx="2011859" cy="158236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5985809" y="5447711"/>
            <a:ext cx="281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new start - greetings</a:t>
            </a:r>
          </a:p>
        </p:txBody>
      </p:sp>
      <p:pic>
        <p:nvPicPr>
          <p:cNvPr id="2050" name="Picture 2" descr="Image result for hinduis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49" y="2393685"/>
            <a:ext cx="2228551" cy="11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193390" y="3550972"/>
            <a:ext cx="281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Hinduism</a:t>
            </a:r>
          </a:p>
        </p:txBody>
      </p:sp>
    </p:spTree>
    <p:extLst>
      <p:ext uri="{BB962C8B-B14F-4D97-AF65-F5344CB8AC3E}">
        <p14:creationId xmlns:p14="http://schemas.microsoft.com/office/powerpoint/2010/main" val="410546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54B530-37AD-4F7E-85F1-B426A06BB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908"/>
            <a:ext cx="9144000" cy="46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75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4130"/>
            <a:ext cx="86868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Writing</a:t>
            </a:r>
          </a:p>
          <a:p>
            <a:pPr lvl="1"/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Pathways to Write</a:t>
            </a:r>
          </a:p>
          <a:p>
            <a:pPr lvl="1"/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Range of genres, both fiction and non fiction across the year. </a:t>
            </a:r>
          </a:p>
          <a:p>
            <a:pPr lvl="1"/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Focus on creativity and exciting writing. </a:t>
            </a: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marL="393192" lvl="1" indent="0"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marL="393192" lvl="1" indent="0"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70" y="3789040"/>
            <a:ext cx="9217024" cy="20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6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Grammar, Punctuation and Spelling</a:t>
            </a:r>
          </a:p>
          <a:p>
            <a:pPr lvl="1"/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Taught both discretely and during English lessons. </a:t>
            </a:r>
          </a:p>
          <a:p>
            <a:pPr lvl="1"/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Pathways to Spell. </a:t>
            </a:r>
            <a:endParaRPr lang="en-GB" dirty="0">
              <a:latin typeface="Century Gothic" panose="020B0502020202020204" pitchFamily="34" charset="0"/>
              <a:cs typeface="Arial" pitchFamily="34" charset="0"/>
            </a:endParaRPr>
          </a:p>
          <a:p>
            <a:pPr lvl="1"/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List of  Year 3/4 spellings are displayed on the Year 3 page of the website. (set as homework)</a:t>
            </a: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marL="393192" lvl="1" indent="0"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Reading</a:t>
            </a:r>
          </a:p>
          <a:p>
            <a:pPr lvl="1"/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Pathways to Read</a:t>
            </a:r>
          </a:p>
          <a:p>
            <a:pPr lvl="1"/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Both word reading and comprehension. Increased focus on higher level comprehension skills as Y3 progresses. </a:t>
            </a:r>
          </a:p>
          <a:p>
            <a:pPr marL="393192" lvl="1" indent="0">
              <a:buNone/>
            </a:pPr>
            <a:endParaRPr lang="en-GB" dirty="0">
              <a:latin typeface="Century Gothic" panose="020B0502020202020204" pitchFamily="34" charset="0"/>
              <a:cs typeface="Arial" pitchFamily="34" charset="0"/>
            </a:endParaRPr>
          </a:p>
          <a:p>
            <a:pPr lvl="2"/>
            <a:endParaRPr lang="en-GB" dirty="0">
              <a:latin typeface="Arial" pitchFamily="34" charset="0"/>
              <a:cs typeface="Arial" pitchFamily="34" charset="0"/>
            </a:endParaRPr>
          </a:p>
          <a:p>
            <a:pPr lvl="2"/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40" y="2852936"/>
            <a:ext cx="8218160" cy="19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5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85" y="836712"/>
            <a:ext cx="8229600" cy="810344"/>
          </a:xfrm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13" y="1844824"/>
            <a:ext cx="6944483" cy="46454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800" dirty="0">
                <a:latin typeface="Century Gothic" panose="020B0502020202020204" pitchFamily="34" charset="0"/>
                <a:cs typeface="Arial" pitchFamily="34" charset="0"/>
              </a:rPr>
              <a:t>Mathematics: Developing mental and written methods.</a:t>
            </a:r>
          </a:p>
          <a:p>
            <a:r>
              <a:rPr lang="en-GB" sz="2800" dirty="0">
                <a:latin typeface="Century Gothic" panose="020B0502020202020204" pitchFamily="34" charset="0"/>
                <a:cs typeface="Arial" pitchFamily="34" charset="0"/>
              </a:rPr>
              <a:t>Mastery Approach</a:t>
            </a:r>
          </a:p>
          <a:p>
            <a:pPr lvl="1" algn="just"/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Arithmetic sessions: learning and practising a skill, concept or method.</a:t>
            </a:r>
          </a:p>
          <a:p>
            <a:pPr lvl="1" algn="just"/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Fluency, Reasoning and Problem Solving: applying and explaining their knowledge in various contexts as well as solving problems.</a:t>
            </a:r>
          </a:p>
          <a:p>
            <a:pPr lvl="2" algn="just"/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Only then can we really say they have ‘mastered’ that skill. </a:t>
            </a:r>
          </a:p>
          <a:p>
            <a:pPr marL="667512" lvl="2" indent="0" algn="just">
              <a:buNone/>
            </a:pPr>
            <a:endParaRPr lang="en-GB" dirty="0">
              <a:latin typeface="Century Gothic" panose="020B0502020202020204" pitchFamily="34" charset="0"/>
              <a:cs typeface="Arial" pitchFamily="34" charset="0"/>
            </a:endParaRPr>
          </a:p>
          <a:p>
            <a:pPr lvl="1" algn="just"/>
            <a:r>
              <a:rPr lang="en-GB" b="1" dirty="0">
                <a:latin typeface="Century Gothic" panose="020B0502020202020204" pitchFamily="34" charset="0"/>
                <a:cs typeface="Arial" pitchFamily="34" charset="0"/>
              </a:rPr>
              <a:t>Times tables - Year 3 focus is on 2, 5,10, 3, 4 and 8 </a:t>
            </a:r>
          </a:p>
          <a:p>
            <a:pPr lvl="1" algn="just"/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Times tables up to 12x12 at a good pace of recall should be known by the </a:t>
            </a:r>
            <a:r>
              <a:rPr lang="en-GB" b="1" dirty="0">
                <a:latin typeface="Century Gothic" panose="020B0502020202020204" pitchFamily="34" charset="0"/>
                <a:cs typeface="Arial" pitchFamily="34" charset="0"/>
              </a:rPr>
              <a:t>end of Year 4</a:t>
            </a: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 in readiness for the National Times table check.</a:t>
            </a:r>
          </a:p>
          <a:p>
            <a:pPr lvl="1" algn="just"/>
            <a:endParaRPr lang="en-GB" dirty="0">
              <a:latin typeface="Century Gothic" panose="020B0502020202020204" pitchFamily="34" charset="0"/>
              <a:cs typeface="Arial" pitchFamily="34" charset="0"/>
            </a:endParaRPr>
          </a:p>
          <a:p>
            <a:pPr lvl="1" algn="just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Homework focus. Support from home in hugely important!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88640"/>
            <a:ext cx="1584176" cy="145841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163" y="581216"/>
            <a:ext cx="1620612" cy="252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08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dirty="0">
                <a:latin typeface="Century Gothic" panose="020B0502020202020204" pitchFamily="34" charset="0"/>
              </a:rPr>
              <a:t>Teacher Assessments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GB" sz="2400" b="1" dirty="0">
                <a:latin typeface="Century Gothic" panose="020B0502020202020204" pitchFamily="34" charset="0"/>
                <a:cs typeface="Arial" pitchFamily="34" charset="0"/>
              </a:rPr>
              <a:t>Throughout</a:t>
            </a:r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 the year to build up a picture of your child’s achievement and progress through: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 </a:t>
            </a:r>
          </a:p>
          <a:p>
            <a:pPr lvl="1" algn="just">
              <a:lnSpc>
                <a:spcPct val="80000"/>
              </a:lnSpc>
            </a:pPr>
            <a:r>
              <a:rPr lang="en-GB" sz="2200" dirty="0">
                <a:latin typeface="Century Gothic" panose="020B0502020202020204" pitchFamily="34" charset="0"/>
                <a:cs typeface="Arial" pitchFamily="34" charset="0"/>
              </a:rPr>
              <a:t>Formal tests (termly) </a:t>
            </a:r>
          </a:p>
          <a:p>
            <a:pPr lvl="1" algn="just">
              <a:lnSpc>
                <a:spcPct val="80000"/>
              </a:lnSpc>
            </a:pPr>
            <a:r>
              <a:rPr lang="en-GB" sz="2200" dirty="0">
                <a:latin typeface="Century Gothic" panose="020B0502020202020204" pitchFamily="34" charset="0"/>
                <a:cs typeface="Arial" pitchFamily="34" charset="0"/>
              </a:rPr>
              <a:t>Dictated sentences and spelling tests (weekly)</a:t>
            </a:r>
          </a:p>
          <a:p>
            <a:pPr lvl="1" algn="just">
              <a:lnSpc>
                <a:spcPct val="80000"/>
              </a:lnSpc>
            </a:pPr>
            <a:r>
              <a:rPr lang="en-GB" sz="2200" dirty="0">
                <a:latin typeface="Century Gothic" panose="020B0502020202020204" pitchFamily="34" charset="0"/>
                <a:cs typeface="Arial" pitchFamily="34" charset="0"/>
              </a:rPr>
              <a:t>Times table checks</a:t>
            </a:r>
          </a:p>
          <a:p>
            <a:pPr lvl="1" algn="just">
              <a:lnSpc>
                <a:spcPct val="80000"/>
              </a:lnSpc>
            </a:pPr>
            <a:r>
              <a:rPr lang="en-GB" sz="2200" dirty="0">
                <a:latin typeface="Century Gothic" panose="020B0502020202020204" pitchFamily="34" charset="0"/>
                <a:cs typeface="Arial" pitchFamily="34" charset="0"/>
              </a:rPr>
              <a:t>Marking and observation. </a:t>
            </a:r>
          </a:p>
          <a:p>
            <a:pPr lvl="1" algn="just">
              <a:lnSpc>
                <a:spcPct val="80000"/>
              </a:lnSpc>
            </a:pPr>
            <a:r>
              <a:rPr lang="en-GB" sz="2200" dirty="0">
                <a:latin typeface="Century Gothic" panose="020B0502020202020204" pitchFamily="34" charset="0"/>
                <a:cs typeface="Arial" pitchFamily="34" charset="0"/>
              </a:rPr>
              <a:t>Discussion and questioning</a:t>
            </a:r>
          </a:p>
          <a:p>
            <a:pPr marL="393192" lvl="1" indent="0" algn="just">
              <a:lnSpc>
                <a:spcPct val="80000"/>
              </a:lnSpc>
              <a:buNone/>
            </a:pPr>
            <a:endParaRPr lang="en-GB" sz="2200" dirty="0">
              <a:latin typeface="Century Gothic" panose="020B0502020202020204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As well as us assessing the children, we encourage them to assess themselves, reflect and evaluate on their own learning. </a:t>
            </a:r>
          </a:p>
          <a:p>
            <a:pPr marL="393192" lvl="1" indent="0" algn="just">
              <a:lnSpc>
                <a:spcPct val="80000"/>
              </a:lnSpc>
              <a:buNone/>
            </a:pPr>
            <a:endParaRPr lang="en-GB" dirty="0">
              <a:latin typeface="Century Gothic" panose="020B0502020202020204" pitchFamily="34" charset="0"/>
              <a:cs typeface="Arial" pitchFamily="34" charset="0"/>
            </a:endParaRPr>
          </a:p>
          <a:p>
            <a:pPr lvl="1" algn="just">
              <a:lnSpc>
                <a:spcPct val="80000"/>
              </a:lnSpc>
            </a:pP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All skills must be </a:t>
            </a:r>
            <a:r>
              <a:rPr lang="en-GB" b="1" dirty="0">
                <a:latin typeface="Century Gothic" panose="020B0502020202020204" pitchFamily="34" charset="0"/>
                <a:cs typeface="Arial" pitchFamily="34" charset="0"/>
              </a:rPr>
              <a:t>consistently</a:t>
            </a: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 applied to achieve the Year 3 curriculum.  </a:t>
            </a:r>
          </a:p>
          <a:p>
            <a:pPr marL="393192" lvl="1" indent="0" algn="just">
              <a:lnSpc>
                <a:spcPct val="80000"/>
              </a:lnSpc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93192" lvl="1" indent="0" algn="just">
              <a:lnSpc>
                <a:spcPct val="80000"/>
              </a:lnSpc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80000"/>
              </a:lnSpc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8310158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63D6EF-2AF0-484D-A830-6C197F990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63345"/>
            <a:ext cx="4978895" cy="2242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this year…</a:t>
            </a:r>
          </a:p>
        </p:txBody>
      </p:sp>
      <p:pic>
        <p:nvPicPr>
          <p:cNvPr id="1028" name="Picture 4" descr="Swimming Boy Clipar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57471"/>
            <a:ext cx="2928705" cy="254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379" y="2790417"/>
            <a:ext cx="3531725" cy="1149864"/>
          </a:xfrm>
          <a:prstGeom prst="rect">
            <a:avLst/>
          </a:prstGeom>
        </p:spPr>
      </p:pic>
      <p:pic>
        <p:nvPicPr>
          <p:cNvPr id="1030" name="Picture 6" descr="Image result for brown band reading book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65" y="561567"/>
            <a:ext cx="21526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6593AD-B6CD-4CD7-B50A-E5614CAF6D50}"/>
              </a:ext>
            </a:extLst>
          </p:cNvPr>
          <p:cNvSpPr/>
          <p:nvPr/>
        </p:nvSpPr>
        <p:spPr>
          <a:xfrm rot="512462">
            <a:off x="4968644" y="4618826"/>
            <a:ext cx="38427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KS2</a:t>
            </a:r>
          </a:p>
        </p:txBody>
      </p:sp>
      <p:pic>
        <p:nvPicPr>
          <p:cNvPr id="9" name="Picture 2" descr="How to Use SeeSaw | news post details">
            <a:extLst>
              <a:ext uri="{FF2B5EF4-FFF2-40B4-BE49-F238E27FC236}">
                <a16:creationId xmlns:a16="http://schemas.microsoft.com/office/drawing/2014/main" id="{63CE724A-0C4B-4BDA-AE08-0511B5B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8981">
            <a:off x="3462254" y="43408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2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 eaLnBrk="1" hangingPunct="1"/>
            <a:r>
              <a:rPr lang="en-GB" dirty="0">
                <a:latin typeface="Comic Sans MS" pitchFamily="66" charset="0"/>
              </a:rPr>
              <a:t>A little about me.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0807E-F7F2-4A47-9E96-406FCCF6170A}"/>
              </a:ext>
            </a:extLst>
          </p:cNvPr>
          <p:cNvSpPr txBox="1"/>
          <p:nvPr/>
        </p:nvSpPr>
        <p:spPr>
          <a:xfrm>
            <a:off x="179512" y="3527345"/>
            <a:ext cx="8673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excited to be Teaching Year 3 at Sandiway this year. Here’s a little bit about me. I have a range of experience across both KS1 and KS2. My teaching philosophy is based all around the </a:t>
            </a:r>
            <a:r>
              <a:rPr lang="en-GB" sz="2000" b="1" dirty="0"/>
              <a:t>growth mindset </a:t>
            </a:r>
            <a:r>
              <a:rPr lang="en-GB" sz="2000" dirty="0"/>
              <a:t>and positive thinking. I am great believer in teaching children the importance of learning from our mistakes and of the power of </a:t>
            </a:r>
            <a:r>
              <a:rPr lang="en-GB" sz="2000" b="1" dirty="0"/>
              <a:t>‘Yet’. </a:t>
            </a:r>
            <a:r>
              <a:rPr lang="en-GB" sz="2000" dirty="0"/>
              <a:t>In my teaching I have a particular passion for reading, computing and the outdoors. I also believe in the importance of delivering lessons through different media’s and techniques to ensure learning is accessible for all. </a:t>
            </a:r>
          </a:p>
        </p:txBody>
      </p:sp>
      <p:pic>
        <p:nvPicPr>
          <p:cNvPr id="1026" name="Picture 2" descr="May be an image of 1 person, baby, scooter, all-terrain vehicle, motorcycle and text">
            <a:extLst>
              <a:ext uri="{FF2B5EF4-FFF2-40B4-BE49-F238E27FC236}">
                <a16:creationId xmlns:a16="http://schemas.microsoft.com/office/drawing/2014/main" id="{7FE6B6CB-BC93-44DF-BE1D-D29CD878E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 b="30050"/>
          <a:stretch/>
        </p:blipFill>
        <p:spPr bwMode="auto">
          <a:xfrm>
            <a:off x="1763688" y="1482461"/>
            <a:ext cx="2338214" cy="18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2 people and ocean">
            <a:extLst>
              <a:ext uri="{FF2B5EF4-FFF2-40B4-BE49-F238E27FC236}">
                <a16:creationId xmlns:a16="http://schemas.microsoft.com/office/drawing/2014/main" id="{EEC3C264-1E84-47F0-98A7-2DC568B2A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69956"/>
            <a:ext cx="4027671" cy="18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C0EE7B-571C-402B-A334-5EF7AADF36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2461"/>
            <a:ext cx="1844252" cy="1862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D1F407-BD45-4DD6-872C-2BAED30DA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900" y="1482461"/>
            <a:ext cx="1896588" cy="18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144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1" y="90872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Clear instructions given on homework sheets and expectation for homework can be found on first page.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Homework consists of:</a:t>
            </a:r>
            <a:endParaRPr lang="en-GB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1) Times tables</a:t>
            </a:r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/arithmetic practice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) Reading </a:t>
            </a:r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to an adult at least </a:t>
            </a:r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x4 times </a:t>
            </a:r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a week and preferably daily.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The children have an appropriate </a:t>
            </a:r>
            <a:r>
              <a:rPr lang="en-US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instruction book (Colour band) 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and a </a:t>
            </a:r>
            <a:r>
              <a:rPr lang="en-US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library book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of their choice (For fun).</a:t>
            </a:r>
            <a:endParaRPr lang="en-GB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Please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sign/</a:t>
            </a:r>
            <a:r>
              <a:rPr lang="en-GB" sz="1800" b="1" dirty="0">
                <a:latin typeface="Century Gothic" panose="020B0502020202020204" pitchFamily="34" charset="0"/>
                <a:cs typeface="Arial" pitchFamily="34" charset="0"/>
              </a:rPr>
              <a:t>comment in</a:t>
            </a:r>
            <a:r>
              <a:rPr lang="en-GB" sz="1800" dirty="0">
                <a:latin typeface="Century Gothic" panose="020B0502020202020204" pitchFamily="34" charset="0"/>
                <a:cs typeface="Arial" pitchFamily="34" charset="0"/>
              </a:rPr>
              <a:t> the reading record for any reading.</a:t>
            </a:r>
          </a:p>
          <a:p>
            <a:pPr marL="0" indent="0">
              <a:buNone/>
            </a:pPr>
            <a:r>
              <a:rPr lang="en-GB" sz="2800" dirty="0">
                <a:latin typeface="Century Gothic" panose="020B0502020202020204" pitchFamily="34" charset="0"/>
                <a:cs typeface="Arial" panose="020B0604020202020204" pitchFamily="34" charset="0"/>
              </a:rPr>
              <a:t>Homework given out on a </a:t>
            </a:r>
            <a:r>
              <a:rPr lang="en-GB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Thursday</a:t>
            </a:r>
            <a:r>
              <a:rPr lang="en-GB" sz="2800" dirty="0">
                <a:latin typeface="Century Gothic" panose="020B0502020202020204" pitchFamily="34" charset="0"/>
                <a:cs typeface="Arial" panose="020B0604020202020204" pitchFamily="34" charset="0"/>
              </a:rPr>
              <a:t> and handed in on a </a:t>
            </a:r>
            <a:r>
              <a:rPr lang="en-GB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Tuesday</a:t>
            </a:r>
            <a:r>
              <a:rPr lang="en-GB" sz="2800" dirty="0"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165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Helpful information…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PE will initially be on </a:t>
            </a:r>
            <a:r>
              <a:rPr lang="en-GB" b="1" dirty="0">
                <a:latin typeface="Century Gothic" panose="020B0502020202020204" pitchFamily="34" charset="0"/>
              </a:rPr>
              <a:t>Tuesday</a:t>
            </a:r>
            <a:r>
              <a:rPr lang="en-GB" dirty="0">
                <a:latin typeface="Century Gothic" panose="020B0502020202020204" pitchFamily="34" charset="0"/>
              </a:rPr>
              <a:t> afternoons (Tag Rugby) and </a:t>
            </a:r>
            <a:r>
              <a:rPr lang="en-GB" b="1" dirty="0">
                <a:latin typeface="Century Gothic" panose="020B0502020202020204" pitchFamily="34" charset="0"/>
              </a:rPr>
              <a:t>Thursdays </a:t>
            </a:r>
            <a:r>
              <a:rPr lang="en-GB" dirty="0">
                <a:latin typeface="Century Gothic" panose="020B0502020202020204" pitchFamily="34" charset="0"/>
              </a:rPr>
              <a:t>morning for Forest School. </a:t>
            </a:r>
          </a:p>
          <a:p>
            <a:pPr marL="393192" lvl="1" indent="0">
              <a:buNone/>
            </a:pPr>
            <a:r>
              <a:rPr lang="en-GB" dirty="0">
                <a:latin typeface="Century Gothic" panose="020B0502020202020204" pitchFamily="34" charset="0"/>
              </a:rPr>
              <a:t>(Please come to school in PE kit).</a:t>
            </a:r>
          </a:p>
          <a:p>
            <a:pPr lvl="1"/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Sensibly sized bag (homework, reading diaries, water bottle, lunch box, PE kit).</a:t>
            </a:r>
          </a:p>
          <a:p>
            <a:pPr lvl="1"/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Please order lunches wherever possible.</a:t>
            </a:r>
            <a:endParaRPr lang="en-GB" dirty="0">
              <a:latin typeface="Century Gothic" panose="020B0502020202020204" pitchFamily="34" charset="0"/>
              <a:cs typeface="Arial" pitchFamily="34" charset="0"/>
            </a:endParaRPr>
          </a:p>
          <a:p>
            <a:pPr lvl="1"/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Check the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class Seesaw </a:t>
            </a: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for information about our learning as well as our class page for updates on our curriculum and learning intent. </a:t>
            </a:r>
          </a:p>
          <a:p>
            <a:pPr lvl="1"/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Please communicate via </a:t>
            </a:r>
            <a:r>
              <a:rPr lang="en-US" dirty="0" err="1">
                <a:latin typeface="Century Gothic" panose="020B0502020202020204" pitchFamily="34" charset="0"/>
                <a:cs typeface="Arial" pitchFamily="34" charset="0"/>
              </a:rPr>
              <a:t>Mrs</a:t>
            </a:r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 Foy in the school office if you need to make an appointment to see me. 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admin@sandiway.cheshire.sch.uk</a:t>
            </a:r>
          </a:p>
          <a:p>
            <a:pPr lvl="1"/>
            <a:endParaRPr lang="en-US" dirty="0">
              <a:latin typeface="Century Gothic" panose="020B0502020202020204" pitchFamily="34" charset="0"/>
              <a:cs typeface="Arial" pitchFamily="34" charset="0"/>
            </a:endParaRPr>
          </a:p>
          <a:p>
            <a:pPr lvl="1"/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Afternoon snack</a:t>
            </a:r>
            <a:endParaRPr lang="en-GB" dirty="0">
              <a:latin typeface="Century Gothic" panose="020B0502020202020204" pitchFamily="34" charset="0"/>
              <a:cs typeface="Arial" pitchFamily="34" charset="0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557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Seesaw</a:t>
            </a:r>
          </a:p>
        </p:txBody>
      </p:sp>
      <p:pic>
        <p:nvPicPr>
          <p:cNvPr id="4" name="Picture 2" descr="How to Use SeeSaw | news post details">
            <a:extLst>
              <a:ext uri="{FF2B5EF4-FFF2-40B4-BE49-F238E27FC236}">
                <a16:creationId xmlns:a16="http://schemas.microsoft.com/office/drawing/2014/main" id="{D41F4597-91EA-477F-9575-DB16E441A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8981">
            <a:off x="6553397" y="22582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D139E2-B9A3-440D-AEAB-AC3F24FF2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564904"/>
            <a:ext cx="8229600" cy="4911824"/>
          </a:xfrm>
        </p:spPr>
        <p:txBody>
          <a:bodyPr>
            <a:normAutofit/>
          </a:bodyPr>
          <a:lstStyle/>
          <a:p>
            <a:r>
              <a:rPr lang="en-GB" dirty="0"/>
              <a:t>All forms of daily Class communication. </a:t>
            </a:r>
          </a:p>
          <a:p>
            <a:r>
              <a:rPr lang="en-GB" dirty="0"/>
              <a:t>Homework </a:t>
            </a:r>
          </a:p>
          <a:p>
            <a:r>
              <a:rPr lang="en-GB" dirty="0"/>
              <a:t>Home share stories</a:t>
            </a:r>
          </a:p>
          <a:p>
            <a:r>
              <a:rPr lang="en-GB" dirty="0"/>
              <a:t>Updates </a:t>
            </a:r>
          </a:p>
          <a:p>
            <a:r>
              <a:rPr lang="en-GB" dirty="0"/>
              <a:t>School learning (Photos and work)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QR – Codes easy access. (Download the app)</a:t>
            </a:r>
          </a:p>
        </p:txBody>
      </p:sp>
    </p:spTree>
    <p:extLst>
      <p:ext uri="{BB962C8B-B14F-4D97-AF65-F5344CB8AC3E}">
        <p14:creationId xmlns:p14="http://schemas.microsoft.com/office/powerpoint/2010/main" val="245698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latin typeface="Century Gothic" panose="020B0502020202020204" pitchFamily="34" charset="0"/>
              </a:rPr>
              <a:t>How 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424936" cy="4824536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z="2600" dirty="0">
                <a:latin typeface="Century Gothic" panose="020B0502020202020204" pitchFamily="34" charset="0"/>
                <a:cs typeface="Arial" pitchFamily="34" charset="0"/>
              </a:rPr>
              <a:t>Support with </a:t>
            </a:r>
            <a:r>
              <a:rPr lang="en-GB" sz="2600" b="1" dirty="0">
                <a:latin typeface="Century Gothic" panose="020B0502020202020204" pitchFamily="34" charset="0"/>
                <a:cs typeface="Arial" pitchFamily="34" charset="0"/>
              </a:rPr>
              <a:t>homework</a:t>
            </a: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, reading and times tables</a:t>
            </a:r>
            <a:r>
              <a:rPr lang="en-GB" sz="2600" dirty="0">
                <a:latin typeface="Century Gothic" panose="020B0502020202020204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An </a:t>
            </a:r>
            <a:r>
              <a:rPr lang="en-GB" b="1" dirty="0">
                <a:latin typeface="Century Gothic" panose="020B0502020202020204" pitchFamily="34" charset="0"/>
                <a:cs typeface="Arial" pitchFamily="34" charset="0"/>
              </a:rPr>
              <a:t>analogue</a:t>
            </a: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 watch will support your child with telling the time.</a:t>
            </a:r>
            <a:endParaRPr lang="en-GB" sz="2600" dirty="0">
              <a:latin typeface="Century Gothic" panose="020B0502020202020204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GB" sz="2600" b="1" dirty="0">
                <a:latin typeface="Century Gothic" panose="020B0502020202020204" pitchFamily="34" charset="0"/>
                <a:cs typeface="Arial" pitchFamily="34" charset="0"/>
              </a:rPr>
              <a:t>Encouraging </a:t>
            </a:r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effort, a positive attitude and independence. </a:t>
            </a:r>
          </a:p>
          <a:p>
            <a:pPr>
              <a:defRPr/>
            </a:pPr>
            <a:r>
              <a:rPr lang="en-GB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Talk about your child’s learning use the </a:t>
            </a:r>
            <a:r>
              <a:rPr lang="en-GB" altLang="en-US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Curriculum Overview</a:t>
            </a:r>
            <a:r>
              <a:rPr lang="en-GB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as a guide. </a:t>
            </a:r>
            <a:endParaRPr lang="en-GB" sz="2400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Let us know if there are any significant </a:t>
            </a:r>
            <a:r>
              <a:rPr lang="en-GB" sz="2400" b="1" dirty="0">
                <a:latin typeface="Century Gothic" panose="020B0502020202020204" pitchFamily="34" charset="0"/>
                <a:cs typeface="Arial" pitchFamily="34" charset="0"/>
              </a:rPr>
              <a:t>changes at home</a:t>
            </a:r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KS2 Ready: Encourage your child to be </a:t>
            </a:r>
            <a:r>
              <a:rPr lang="en-GB" sz="2400" b="1" dirty="0">
                <a:latin typeface="Century Gothic" panose="020B0502020202020204" pitchFamily="34" charset="0"/>
                <a:cs typeface="Arial" pitchFamily="34" charset="0"/>
              </a:rPr>
              <a:t>independent</a:t>
            </a:r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 – taking responsibility for own property, their own behaviour and their own attitude to learning</a:t>
            </a:r>
          </a:p>
          <a:p>
            <a:pPr eaLnBrk="1" hangingPunct="1">
              <a:defRPr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GB" sz="3000" dirty="0"/>
          </a:p>
        </p:txBody>
      </p:sp>
      <p:pic>
        <p:nvPicPr>
          <p:cNvPr id="4" name="Picture 3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9" b="14700"/>
          <a:stretch>
            <a:fillRect/>
          </a:stretch>
        </p:blipFill>
        <p:spPr bwMode="auto">
          <a:xfrm>
            <a:off x="6156176" y="476672"/>
            <a:ext cx="2986100" cy="140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Looking ahead: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Class Visits: please keep an eye out for letters ASAP</a:t>
            </a:r>
          </a:p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(hard and email copies).</a:t>
            </a:r>
          </a:p>
          <a:p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Art trip to </a:t>
            </a:r>
            <a:r>
              <a:rPr lang="en-GB" sz="2400" b="1" dirty="0">
                <a:latin typeface="Century Gothic" panose="020B0502020202020204" pitchFamily="34" charset="0"/>
                <a:cs typeface="Arial" pitchFamily="34" charset="0"/>
              </a:rPr>
              <a:t>British Ironwork Centre </a:t>
            </a:r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– TBC 9</a:t>
            </a:r>
            <a:r>
              <a:rPr lang="en-GB" sz="2400" baseline="30000" dirty="0">
                <a:latin typeface="Century Gothic" panose="020B0502020202020204" pitchFamily="34" charset="0"/>
                <a:cs typeface="Arial" pitchFamily="34" charset="0"/>
              </a:rPr>
              <a:t>th</a:t>
            </a:r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 October? (£12)</a:t>
            </a:r>
          </a:p>
          <a:p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Exciting opportunity to work with Story House this year.</a:t>
            </a:r>
          </a:p>
          <a:p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Forest school</a:t>
            </a:r>
          </a:p>
          <a:p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Swimming </a:t>
            </a:r>
          </a:p>
          <a:p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Class Workshops?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en-GB" sz="2400" dirty="0" err="1">
                <a:latin typeface="Century Gothic" panose="020B0502020202020204" pitchFamily="34" charset="0"/>
                <a:cs typeface="Arial" pitchFamily="34" charset="0"/>
              </a:rPr>
              <a:t>Burwardsley</a:t>
            </a:r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 Residential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Summer Term  (more information to follow)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One night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Relating to our geography and history subjects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9005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Communication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3357"/>
            <a:ext cx="8229600" cy="4389120"/>
          </a:xfrm>
        </p:spPr>
        <p:txBody>
          <a:bodyPr/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GB" altLang="en-US" sz="2200" dirty="0">
                <a:latin typeface="Century Gothic" panose="020B0502020202020204" pitchFamily="34" charset="0"/>
                <a:cs typeface="Arial" panose="020B0604020202020204" pitchFamily="34" charset="0"/>
              </a:rPr>
              <a:t>School website - check homepage, class newsletters, homework</a:t>
            </a:r>
          </a:p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GB" altLang="en-US" sz="2200" dirty="0">
                <a:latin typeface="Century Gothic" panose="020B0502020202020204" pitchFamily="34" charset="0"/>
                <a:cs typeface="Arial" panose="020B0604020202020204" pitchFamily="34" charset="0"/>
              </a:rPr>
              <a:t>New channel of communication as outlined in the newsletter: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49" y="2996952"/>
            <a:ext cx="5904855" cy="377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597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AD8617-03E8-4292-8B6F-5D30C777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....and finally!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244FC0-2278-4896-9DD5-D2152485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895864"/>
          </a:xfrm>
        </p:spPr>
        <p:txBody>
          <a:bodyPr>
            <a:normAutofit/>
          </a:bodyPr>
          <a:lstStyle/>
          <a:p>
            <a:pPr algn="just" eaLnBrk="1" hangingPunct="1"/>
            <a:endParaRPr lang="en-GB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>
              <a:buFont typeface="Arial" charset="0"/>
              <a:buNone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AA58D-2E45-4F01-839C-0C09A21DC6D4}"/>
              </a:ext>
            </a:extLst>
          </p:cNvPr>
          <p:cNvSpPr/>
          <p:nvPr/>
        </p:nvSpPr>
        <p:spPr>
          <a:xfrm>
            <a:off x="755576" y="1556792"/>
            <a:ext cx="76328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Social Media</a:t>
            </a:r>
            <a:endParaRPr lang="en-GB" sz="2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We politely ask that any written comments that make reference to school, specific classes and particularly members of staff are done so in a courteous and respectful manner.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As professionals, we try incredibly hard to make the right choices for our children. Therefore, should we be made aware of malicious comments, school may intervene.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Please voice any concerns or questions directly with school so we can help directly.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2200" b="1" dirty="0"/>
              <a:t>We appreciate your understanding in this matter.</a:t>
            </a:r>
          </a:p>
        </p:txBody>
      </p:sp>
    </p:spTree>
    <p:extLst>
      <p:ext uri="{BB962C8B-B14F-4D97-AF65-F5344CB8AC3E}">
        <p14:creationId xmlns:p14="http://schemas.microsoft.com/office/powerpoint/2010/main" val="3104464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16F61A-4E47-44BB-B647-CA4C68B1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284984"/>
            <a:ext cx="7055380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Open Communication </a:t>
            </a:r>
            <a:br>
              <a:rPr lang="en-GB" dirty="0"/>
            </a:br>
            <a:r>
              <a:rPr lang="en-GB" dirty="0"/>
              <a:t>48 Hours Respond  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264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16F61A-4E47-44BB-B647-CA4C68B1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GB" dirty="0"/>
              <a:t>Any question?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9853FB-6370-466A-A5AB-B0B5E0B84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600" dirty="0">
                <a:latin typeface="Agency FB" panose="020B0503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600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 eaLnBrk="1" hangingPunct="1"/>
            <a:r>
              <a:rPr lang="en-GB" dirty="0">
                <a:latin typeface="Century Gothic" panose="020B0502020202020204" pitchFamily="34" charset="0"/>
              </a:rPr>
              <a:t>Year 3 team…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712967" cy="39604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dirty="0">
                <a:latin typeface="Century Gothic" panose="020B0502020202020204" pitchFamily="34" charset="0"/>
                <a:cs typeface="Arial" pitchFamily="34" charset="0"/>
              </a:rPr>
              <a:t>Mr Graham (full time – Friday afternoon PPA)</a:t>
            </a:r>
          </a:p>
          <a:p>
            <a:pPr>
              <a:defRPr/>
            </a:pPr>
            <a:r>
              <a:rPr lang="en-GB" sz="2800" dirty="0">
                <a:latin typeface="Century Gothic" panose="020B0502020202020204" pitchFamily="34" charset="0"/>
                <a:cs typeface="Arial" pitchFamily="34" charset="0"/>
              </a:rPr>
              <a:t>Mrs Tucker (Music, PSHE, PE)</a:t>
            </a:r>
          </a:p>
          <a:p>
            <a:pPr>
              <a:defRPr/>
            </a:pPr>
            <a:r>
              <a:rPr lang="en-GB" sz="2800" dirty="0">
                <a:latin typeface="Century Gothic" panose="020B0502020202020204" pitchFamily="34" charset="0"/>
                <a:cs typeface="Arial" pitchFamily="34" charset="0"/>
              </a:rPr>
              <a:t>Mrs Dalton – Class support (TA) (Shared)</a:t>
            </a:r>
          </a:p>
          <a:p>
            <a:pPr>
              <a:defRPr/>
            </a:pPr>
            <a:r>
              <a:rPr lang="en-GB" sz="2800" dirty="0">
                <a:latin typeface="Century Gothic" panose="020B0502020202020204" pitchFamily="34" charset="0"/>
                <a:cs typeface="Arial" pitchFamily="34" charset="0"/>
              </a:rPr>
              <a:t>Mr Coleclough – Tuesday afternoons PE and Thursday mornings for Forest school.</a:t>
            </a:r>
            <a:endParaRPr lang="en-GB" sz="2400" dirty="0"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68300" y="323850"/>
            <a:ext cx="8229600" cy="852488"/>
          </a:xfrm>
        </p:spPr>
        <p:txBody>
          <a:bodyPr/>
          <a:lstStyle/>
          <a:p>
            <a:pPr algn="ctr" eaLnBrk="1" hangingPunct="1"/>
            <a:r>
              <a:rPr lang="en-GB" altLang="en-US" sz="4000" dirty="0">
                <a:latin typeface="Century Gothic" panose="020B0502020202020204" pitchFamily="34" charset="0"/>
              </a:rPr>
              <a:t>Our school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176338"/>
            <a:ext cx="8362950" cy="5492750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en-GB" sz="3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GROWING AND ACHIEVING TOGETHER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GB" sz="2800" dirty="0">
                <a:latin typeface="Century Gothic" panose="020B0502020202020204" pitchFamily="34" charset="0"/>
              </a:rPr>
              <a:t>Together we take ownership, care for and respect each other, our environment and our community.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GB" sz="3200" dirty="0">
                <a:latin typeface="Century Gothic" panose="020B0502020202020204" pitchFamily="34" charset="0"/>
              </a:rPr>
              <a:t>We </a:t>
            </a: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ROCK</a:t>
            </a:r>
            <a:r>
              <a:rPr lang="en-GB" sz="3200" dirty="0">
                <a:latin typeface="Century Gothic" panose="020B0502020202020204" pitchFamily="34" charset="0"/>
              </a:rPr>
              <a:t>!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GB" sz="3200" dirty="0">
                <a:latin typeface="Century Gothic" panose="020B0502020202020204" pitchFamily="34" charset="0"/>
              </a:rPr>
              <a:t>	     We show </a:t>
            </a: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R</a:t>
            </a:r>
            <a:r>
              <a:rPr lang="en-GB" sz="3200" dirty="0">
                <a:latin typeface="Century Gothic" panose="020B0502020202020204" pitchFamily="34" charset="0"/>
              </a:rPr>
              <a:t>espect 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GB" sz="3200" dirty="0">
                <a:latin typeface="Century Gothic" panose="020B0502020202020204" pitchFamily="34" charset="0"/>
              </a:rPr>
              <a:t>          We take </a:t>
            </a: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3200" dirty="0">
                <a:latin typeface="Century Gothic" panose="020B0502020202020204" pitchFamily="34" charset="0"/>
              </a:rPr>
              <a:t>wnership of our actions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GB" sz="3200" dirty="0">
                <a:latin typeface="Century Gothic" panose="020B0502020202020204" pitchFamily="34" charset="0"/>
              </a:rPr>
              <a:t>		   We are </a:t>
            </a: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GB" sz="3200" dirty="0">
                <a:latin typeface="Century Gothic" panose="020B0502020202020204" pitchFamily="34" charset="0"/>
              </a:rPr>
              <a:t>aring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GB" sz="3200" dirty="0">
                <a:latin typeface="Century Gothic" panose="020B0502020202020204" pitchFamily="34" charset="0"/>
              </a:rPr>
              <a:t>	and we are </a:t>
            </a: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GB" sz="3200" dirty="0">
                <a:latin typeface="Century Gothic" panose="020B0502020202020204" pitchFamily="34" charset="0"/>
              </a:rPr>
              <a:t>ind</a:t>
            </a:r>
          </a:p>
          <a:p>
            <a:pPr>
              <a:defRPr/>
            </a:pPr>
            <a:r>
              <a:rPr lang="en-GB" sz="3200" dirty="0">
                <a:latin typeface="Century Gothic" panose="020B0502020202020204" pitchFamily="34" charset="0"/>
              </a:rPr>
              <a:t> </a:t>
            </a:r>
          </a:p>
          <a:p>
            <a:pPr marL="0" indent="0" algn="ctr" eaLnBrk="1" hangingPunct="1">
              <a:buFont typeface="Wingdings 3" panose="05040102010807070707" pitchFamily="18" charset="2"/>
              <a:buNone/>
              <a:defRPr/>
            </a:pP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 eaLnBrk="1" hangingPunct="1">
              <a:buFont typeface="Wingdings 3" panose="05040102010807070707" pitchFamily="18" charset="2"/>
              <a:buNone/>
              <a:defRPr/>
            </a:pPr>
            <a:endParaRPr lang="en-GB" sz="2000" dirty="0">
              <a:latin typeface="Comic Sans MS" panose="030F0702030302020204" pitchFamily="66" charset="0"/>
              <a:cs typeface="Arial" pitchFamily="34" charset="0"/>
            </a:endParaRPr>
          </a:p>
          <a:p>
            <a:pPr lvl="1" algn="just" eaLnBrk="1" hangingPunct="1"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4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Learning in Year Three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66" y="1700808"/>
            <a:ext cx="8363272" cy="2357616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sz="2400" b="1" dirty="0">
                <a:latin typeface="Century Gothic" panose="020B0502020202020204" pitchFamily="34" charset="0"/>
                <a:cs typeface="Arial" pitchFamily="34" charset="0"/>
              </a:rPr>
              <a:t>All children </a:t>
            </a:r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receive Quality First Teaching </a:t>
            </a:r>
          </a:p>
          <a:p>
            <a:pPr lvl="1" algn="just">
              <a:defRPr/>
            </a:pP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Exciting</a:t>
            </a:r>
          </a:p>
          <a:p>
            <a:pPr lvl="1" algn="just">
              <a:defRPr/>
            </a:pP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Engaging</a:t>
            </a:r>
          </a:p>
          <a:p>
            <a:pPr lvl="1" algn="just">
              <a:defRPr/>
            </a:pP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Empowering</a:t>
            </a:r>
          </a:p>
          <a:p>
            <a:pPr lvl="1" algn="just">
              <a:defRPr/>
            </a:pPr>
            <a:endParaRPr lang="en-GB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en-GB" sz="20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18" y="3356993"/>
            <a:ext cx="78375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Ways of working and procedures in class to ensure a safe working environment for us all</a:t>
            </a:r>
          </a:p>
          <a:p>
            <a:pPr marL="0" lvl="1"/>
            <a:endParaRPr lang="en-GB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lvl="1"/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When and where appropriate, learning may be </a:t>
            </a:r>
            <a:r>
              <a:rPr lang="en-GB" sz="2000" b="1" dirty="0">
                <a:latin typeface="Century Gothic" panose="020B0502020202020204" pitchFamily="34" charset="0"/>
                <a:cs typeface="Arial" pitchFamily="34" charset="0"/>
              </a:rPr>
              <a:t>adapted</a:t>
            </a: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 according to individual learning needs.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TA support.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Additional and extra support work as required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  <a:cs typeface="Arial" pitchFamily="34" charset="0"/>
              </a:rPr>
              <a:t>Additional challenge.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0" lvl="1"/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76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4800" dirty="0">
                <a:latin typeface="Century Gothic" panose="020B0502020202020204" pitchFamily="34" charset="0"/>
              </a:rPr>
              <a:t>Our Curriculum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547664"/>
            <a:ext cx="8507288" cy="519370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sz="2400" dirty="0">
                <a:latin typeface="Century Gothic" panose="020B0502020202020204" pitchFamily="34" charset="0"/>
                <a:cs typeface="Arial" pitchFamily="34" charset="0"/>
              </a:rPr>
              <a:t>We have a subject specific approach to our learning.</a:t>
            </a:r>
          </a:p>
          <a:p>
            <a:pPr marL="0" indent="0" eaLnBrk="1" hangingPunct="1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eaLnBrk="1" hangingPunct="1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5E0D5-73A0-4A73-B934-14D489AC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70" y="2204864"/>
            <a:ext cx="6345147" cy="415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159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5A67-41BA-4708-BBE2-2E7849BC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Overview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49D1B-5BC6-4B68-8AFA-FFE67B22F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60848"/>
            <a:ext cx="6325707" cy="42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9E4EFD-1B1F-484A-AF2B-586C9FA8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75" y="624597"/>
            <a:ext cx="8649450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8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68F18-F0C8-496B-903F-D4ECD73A8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6" y="620786"/>
            <a:ext cx="8626588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29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7968</TotalTime>
  <Words>1119</Words>
  <Application>Microsoft Office PowerPoint</Application>
  <PresentationFormat>On-screen Show (4:3)</PresentationFormat>
  <Paragraphs>164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Agency FB</vt:lpstr>
      <vt:lpstr>Arial</vt:lpstr>
      <vt:lpstr>Calibri</vt:lpstr>
      <vt:lpstr>Century Gothic</vt:lpstr>
      <vt:lpstr>Comic Sans MS</vt:lpstr>
      <vt:lpstr>Times New Roman</vt:lpstr>
      <vt:lpstr>Trebuchet MS</vt:lpstr>
      <vt:lpstr>Wingdings 2</vt:lpstr>
      <vt:lpstr>Wingdings 3</vt:lpstr>
      <vt:lpstr>Flow</vt:lpstr>
      <vt:lpstr>Facet</vt:lpstr>
      <vt:lpstr>Welcome to  Year Three (KS2) 2025 - 2026  </vt:lpstr>
      <vt:lpstr>A little about me.</vt:lpstr>
      <vt:lpstr>Year 3 team…</vt:lpstr>
      <vt:lpstr>Our school values</vt:lpstr>
      <vt:lpstr>Learning in Year Three</vt:lpstr>
      <vt:lpstr>Our Curriculum</vt:lpstr>
      <vt:lpstr>Year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English</vt:lpstr>
      <vt:lpstr>PowerPoint Presentation</vt:lpstr>
      <vt:lpstr>Maths</vt:lpstr>
      <vt:lpstr>Teacher Assessments </vt:lpstr>
      <vt:lpstr>Changes this year…</vt:lpstr>
      <vt:lpstr>Homework</vt:lpstr>
      <vt:lpstr>Helpful information…</vt:lpstr>
      <vt:lpstr>Seesaw</vt:lpstr>
      <vt:lpstr>How can you help?</vt:lpstr>
      <vt:lpstr>Looking ahead:</vt:lpstr>
      <vt:lpstr>Communication</vt:lpstr>
      <vt:lpstr>....and finally!</vt:lpstr>
      <vt:lpstr>Open Communication  48 Hours Respond    </vt:lpstr>
      <vt:lpstr>Any question?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 2008</dc:title>
  <dc:creator>kathryn</dc:creator>
  <cp:lastModifiedBy>Ashley Graham</cp:lastModifiedBy>
  <cp:revision>149</cp:revision>
  <dcterms:created xsi:type="dcterms:W3CDTF">2008-09-28T14:49:40Z</dcterms:created>
  <dcterms:modified xsi:type="dcterms:W3CDTF">2025-09-09T22:06:22Z</dcterms:modified>
</cp:coreProperties>
</file>