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9906000" cy="6858000" type="A4"/>
  <p:notesSz cx="6858000"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123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2209" cy="49432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260" y="0"/>
            <a:ext cx="2972209" cy="494321"/>
          </a:xfrm>
          <a:prstGeom prst="rect">
            <a:avLst/>
          </a:prstGeom>
        </p:spPr>
        <p:txBody>
          <a:bodyPr vert="horz" lIns="91440" tIns="45720" rIns="91440" bIns="45720" rtlCol="0"/>
          <a:lstStyle>
            <a:lvl1pPr algn="r">
              <a:defRPr sz="1200"/>
            </a:lvl1pPr>
          </a:lstStyle>
          <a:p>
            <a:fld id="{972DDD7B-3C82-4513-B0B4-CB787304B2CC}" type="datetimeFigureOut">
              <a:rPr lang="en-GB" smtClean="0"/>
              <a:t>10/01/2024</a:t>
            </a:fld>
            <a:endParaRPr lang="en-GB"/>
          </a:p>
        </p:txBody>
      </p:sp>
      <p:sp>
        <p:nvSpPr>
          <p:cNvPr id="4" name="Slide Image Placeholder 3"/>
          <p:cNvSpPr>
            <a:spLocks noGrp="1" noRot="1" noChangeAspect="1"/>
          </p:cNvSpPr>
          <p:nvPr>
            <p:ph type="sldImg" idx="2"/>
          </p:nvPr>
        </p:nvSpPr>
        <p:spPr>
          <a:xfrm>
            <a:off x="1023938" y="1235075"/>
            <a:ext cx="4810125" cy="333216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187" y="4752406"/>
            <a:ext cx="5487626" cy="388691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379929"/>
            <a:ext cx="2972209" cy="49432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260" y="9379929"/>
            <a:ext cx="2972209" cy="494321"/>
          </a:xfrm>
          <a:prstGeom prst="rect">
            <a:avLst/>
          </a:prstGeom>
        </p:spPr>
        <p:txBody>
          <a:bodyPr vert="horz" lIns="91440" tIns="45720" rIns="91440" bIns="45720" rtlCol="0" anchor="b"/>
          <a:lstStyle>
            <a:lvl1pPr algn="r">
              <a:defRPr sz="1200"/>
            </a:lvl1pPr>
          </a:lstStyle>
          <a:p>
            <a:fld id="{4E7DC817-71AC-4CEF-9052-747EBB1C4927}" type="slidenum">
              <a:rPr lang="en-GB" smtClean="0"/>
              <a:t>‹#›</a:t>
            </a:fld>
            <a:endParaRPr lang="en-GB"/>
          </a:p>
        </p:txBody>
      </p:sp>
    </p:spTree>
    <p:extLst>
      <p:ext uri="{BB962C8B-B14F-4D97-AF65-F5344CB8AC3E}">
        <p14:creationId xmlns:p14="http://schemas.microsoft.com/office/powerpoint/2010/main" val="4886458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F17F4-6B4B-49F5-A0CF-C5FF92748E33}"/>
              </a:ext>
            </a:extLst>
          </p:cNvPr>
          <p:cNvSpPr>
            <a:spLocks noGrp="1"/>
          </p:cNvSpPr>
          <p:nvPr>
            <p:ph type="ctrTitle"/>
          </p:nvPr>
        </p:nvSpPr>
        <p:spPr>
          <a:xfrm>
            <a:off x="1238250" y="1122363"/>
            <a:ext cx="74295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A7A3D90-8DF0-4258-B932-4C205008EB92}"/>
              </a:ext>
            </a:extLst>
          </p:cNvPr>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D512129-5461-46A2-9F8A-01DAF22B44EB}"/>
              </a:ext>
            </a:extLst>
          </p:cNvPr>
          <p:cNvSpPr>
            <a:spLocks noGrp="1"/>
          </p:cNvSpPr>
          <p:nvPr>
            <p:ph type="dt" sz="half" idx="10"/>
          </p:nvPr>
        </p:nvSpPr>
        <p:spPr/>
        <p:txBody>
          <a:bodyPr/>
          <a:lstStyle/>
          <a:p>
            <a:fld id="{2A5A93C7-61C5-4F1C-8D9F-776C068AF991}" type="datetimeFigureOut">
              <a:rPr lang="en-GB" smtClean="0"/>
              <a:t>10/01/2024</a:t>
            </a:fld>
            <a:endParaRPr lang="en-GB" dirty="0"/>
          </a:p>
        </p:txBody>
      </p:sp>
      <p:sp>
        <p:nvSpPr>
          <p:cNvPr id="5" name="Footer Placeholder 4">
            <a:extLst>
              <a:ext uri="{FF2B5EF4-FFF2-40B4-BE49-F238E27FC236}">
                <a16:creationId xmlns:a16="http://schemas.microsoft.com/office/drawing/2014/main" id="{7C3CA8ED-EBF5-4AAC-A365-97C53191932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1DF29D1-5266-4CFC-A17B-C8DB786F2B8E}"/>
              </a:ext>
            </a:extLst>
          </p:cNvPr>
          <p:cNvSpPr>
            <a:spLocks noGrp="1"/>
          </p:cNvSpPr>
          <p:nvPr>
            <p:ph type="sldNum" sz="quarter" idx="12"/>
          </p:nvPr>
        </p:nvSpPr>
        <p:spPr/>
        <p:txBody>
          <a:bodyPr/>
          <a:lstStyle/>
          <a:p>
            <a:fld id="{76CD81F7-2668-4AC4-AABF-440A1BAB5E36}" type="slidenum">
              <a:rPr lang="en-GB" smtClean="0"/>
              <a:t>‹#›</a:t>
            </a:fld>
            <a:endParaRPr lang="en-GB" dirty="0"/>
          </a:p>
        </p:txBody>
      </p:sp>
    </p:spTree>
    <p:extLst>
      <p:ext uri="{BB962C8B-B14F-4D97-AF65-F5344CB8AC3E}">
        <p14:creationId xmlns:p14="http://schemas.microsoft.com/office/powerpoint/2010/main" val="192118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D4FD4-E25F-42B5-9D55-9241B65334A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DE9FE8F-E3F0-44DE-9E51-045B4E246F1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5FFC056-0330-4D37-898E-986EFF81FDFA}"/>
              </a:ext>
            </a:extLst>
          </p:cNvPr>
          <p:cNvSpPr>
            <a:spLocks noGrp="1"/>
          </p:cNvSpPr>
          <p:nvPr>
            <p:ph type="dt" sz="half" idx="10"/>
          </p:nvPr>
        </p:nvSpPr>
        <p:spPr/>
        <p:txBody>
          <a:bodyPr/>
          <a:lstStyle/>
          <a:p>
            <a:fld id="{2A5A93C7-61C5-4F1C-8D9F-776C068AF991}" type="datetimeFigureOut">
              <a:rPr lang="en-GB" smtClean="0"/>
              <a:t>10/01/2024</a:t>
            </a:fld>
            <a:endParaRPr lang="en-GB" dirty="0"/>
          </a:p>
        </p:txBody>
      </p:sp>
      <p:sp>
        <p:nvSpPr>
          <p:cNvPr id="5" name="Footer Placeholder 4">
            <a:extLst>
              <a:ext uri="{FF2B5EF4-FFF2-40B4-BE49-F238E27FC236}">
                <a16:creationId xmlns:a16="http://schemas.microsoft.com/office/drawing/2014/main" id="{34C5BA2B-E8D2-419A-AE5B-118DF8CDAB0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30E76EF-DE7D-456B-BE38-A1D59EC52E1C}"/>
              </a:ext>
            </a:extLst>
          </p:cNvPr>
          <p:cNvSpPr>
            <a:spLocks noGrp="1"/>
          </p:cNvSpPr>
          <p:nvPr>
            <p:ph type="sldNum" sz="quarter" idx="12"/>
          </p:nvPr>
        </p:nvSpPr>
        <p:spPr/>
        <p:txBody>
          <a:bodyPr/>
          <a:lstStyle/>
          <a:p>
            <a:fld id="{76CD81F7-2668-4AC4-AABF-440A1BAB5E36}" type="slidenum">
              <a:rPr lang="en-GB" smtClean="0"/>
              <a:t>‹#›</a:t>
            </a:fld>
            <a:endParaRPr lang="en-GB" dirty="0"/>
          </a:p>
        </p:txBody>
      </p:sp>
    </p:spTree>
    <p:extLst>
      <p:ext uri="{BB962C8B-B14F-4D97-AF65-F5344CB8AC3E}">
        <p14:creationId xmlns:p14="http://schemas.microsoft.com/office/powerpoint/2010/main" val="28608115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A4FEA40-2679-43EB-8E04-DAFD0E947BF9}"/>
              </a:ext>
            </a:extLst>
          </p:cNvPr>
          <p:cNvSpPr>
            <a:spLocks noGrp="1"/>
          </p:cNvSpPr>
          <p:nvPr>
            <p:ph type="title" orient="vert"/>
          </p:nvPr>
        </p:nvSpPr>
        <p:spPr>
          <a:xfrm>
            <a:off x="7088981" y="365125"/>
            <a:ext cx="2135981"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8A0342F-4D31-46AF-BFCE-2C3C9DFF0205}"/>
              </a:ext>
            </a:extLst>
          </p:cNvPr>
          <p:cNvSpPr>
            <a:spLocks noGrp="1"/>
          </p:cNvSpPr>
          <p:nvPr>
            <p:ph type="body" orient="vert" idx="1"/>
          </p:nvPr>
        </p:nvSpPr>
        <p:spPr>
          <a:xfrm>
            <a:off x="681037"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FB2BAF2-4E26-4961-BD01-2BDD8C1E2755}"/>
              </a:ext>
            </a:extLst>
          </p:cNvPr>
          <p:cNvSpPr>
            <a:spLocks noGrp="1"/>
          </p:cNvSpPr>
          <p:nvPr>
            <p:ph type="dt" sz="half" idx="10"/>
          </p:nvPr>
        </p:nvSpPr>
        <p:spPr/>
        <p:txBody>
          <a:bodyPr/>
          <a:lstStyle/>
          <a:p>
            <a:fld id="{2A5A93C7-61C5-4F1C-8D9F-776C068AF991}" type="datetimeFigureOut">
              <a:rPr lang="en-GB" smtClean="0"/>
              <a:t>10/01/2024</a:t>
            </a:fld>
            <a:endParaRPr lang="en-GB" dirty="0"/>
          </a:p>
        </p:txBody>
      </p:sp>
      <p:sp>
        <p:nvSpPr>
          <p:cNvPr id="5" name="Footer Placeholder 4">
            <a:extLst>
              <a:ext uri="{FF2B5EF4-FFF2-40B4-BE49-F238E27FC236}">
                <a16:creationId xmlns:a16="http://schemas.microsoft.com/office/drawing/2014/main" id="{9FCB3DC7-186A-4CF4-B6B9-48C3AA28C0E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3174BC35-A649-409F-980C-C6940EDE0538}"/>
              </a:ext>
            </a:extLst>
          </p:cNvPr>
          <p:cNvSpPr>
            <a:spLocks noGrp="1"/>
          </p:cNvSpPr>
          <p:nvPr>
            <p:ph type="sldNum" sz="quarter" idx="12"/>
          </p:nvPr>
        </p:nvSpPr>
        <p:spPr/>
        <p:txBody>
          <a:bodyPr/>
          <a:lstStyle/>
          <a:p>
            <a:fld id="{76CD81F7-2668-4AC4-AABF-440A1BAB5E36}" type="slidenum">
              <a:rPr lang="en-GB" smtClean="0"/>
              <a:t>‹#›</a:t>
            </a:fld>
            <a:endParaRPr lang="en-GB" dirty="0"/>
          </a:p>
        </p:txBody>
      </p:sp>
    </p:spTree>
    <p:extLst>
      <p:ext uri="{BB962C8B-B14F-4D97-AF65-F5344CB8AC3E}">
        <p14:creationId xmlns:p14="http://schemas.microsoft.com/office/powerpoint/2010/main" val="1433022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0FF36-14F5-4A61-AE11-6B9FDBB9D3F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E62255F-F0F2-4056-ACD1-A9299AE5716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3B5A58B-D4BE-4E63-BD03-4171DFE7F7E6}"/>
              </a:ext>
            </a:extLst>
          </p:cNvPr>
          <p:cNvSpPr>
            <a:spLocks noGrp="1"/>
          </p:cNvSpPr>
          <p:nvPr>
            <p:ph type="dt" sz="half" idx="10"/>
          </p:nvPr>
        </p:nvSpPr>
        <p:spPr/>
        <p:txBody>
          <a:bodyPr/>
          <a:lstStyle/>
          <a:p>
            <a:fld id="{2A5A93C7-61C5-4F1C-8D9F-776C068AF991}" type="datetimeFigureOut">
              <a:rPr lang="en-GB" smtClean="0"/>
              <a:t>10/01/2024</a:t>
            </a:fld>
            <a:endParaRPr lang="en-GB" dirty="0"/>
          </a:p>
        </p:txBody>
      </p:sp>
      <p:sp>
        <p:nvSpPr>
          <p:cNvPr id="5" name="Footer Placeholder 4">
            <a:extLst>
              <a:ext uri="{FF2B5EF4-FFF2-40B4-BE49-F238E27FC236}">
                <a16:creationId xmlns:a16="http://schemas.microsoft.com/office/drawing/2014/main" id="{0E6C310C-5508-4B88-A951-E6B5F4F6D3DA}"/>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747667D-C37E-483E-BAEA-A847D9A56CAE}"/>
              </a:ext>
            </a:extLst>
          </p:cNvPr>
          <p:cNvSpPr>
            <a:spLocks noGrp="1"/>
          </p:cNvSpPr>
          <p:nvPr>
            <p:ph type="sldNum" sz="quarter" idx="12"/>
          </p:nvPr>
        </p:nvSpPr>
        <p:spPr/>
        <p:txBody>
          <a:bodyPr/>
          <a:lstStyle/>
          <a:p>
            <a:fld id="{76CD81F7-2668-4AC4-AABF-440A1BAB5E36}" type="slidenum">
              <a:rPr lang="en-GB" smtClean="0"/>
              <a:t>‹#›</a:t>
            </a:fld>
            <a:endParaRPr lang="en-GB" dirty="0"/>
          </a:p>
        </p:txBody>
      </p:sp>
    </p:spTree>
    <p:extLst>
      <p:ext uri="{BB962C8B-B14F-4D97-AF65-F5344CB8AC3E}">
        <p14:creationId xmlns:p14="http://schemas.microsoft.com/office/powerpoint/2010/main" val="4040724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F1EAD3-7A58-4CEE-A8DF-51847035323E}"/>
              </a:ext>
            </a:extLst>
          </p:cNvPr>
          <p:cNvSpPr>
            <a:spLocks noGrp="1"/>
          </p:cNvSpPr>
          <p:nvPr>
            <p:ph type="title"/>
          </p:nvPr>
        </p:nvSpPr>
        <p:spPr>
          <a:xfrm>
            <a:off x="675878" y="1709739"/>
            <a:ext cx="8543925"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BEFA258-45CD-42D5-B35D-EFD075D82FE4}"/>
              </a:ext>
            </a:extLst>
          </p:cNvPr>
          <p:cNvSpPr>
            <a:spLocks noGrp="1"/>
          </p:cNvSpPr>
          <p:nvPr>
            <p:ph type="body" idx="1"/>
          </p:nvPr>
        </p:nvSpPr>
        <p:spPr>
          <a:xfrm>
            <a:off x="675878" y="4589464"/>
            <a:ext cx="854392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5D93A24-BE92-4277-880C-D86AC65F17B7}"/>
              </a:ext>
            </a:extLst>
          </p:cNvPr>
          <p:cNvSpPr>
            <a:spLocks noGrp="1"/>
          </p:cNvSpPr>
          <p:nvPr>
            <p:ph type="dt" sz="half" idx="10"/>
          </p:nvPr>
        </p:nvSpPr>
        <p:spPr/>
        <p:txBody>
          <a:bodyPr/>
          <a:lstStyle/>
          <a:p>
            <a:fld id="{2A5A93C7-61C5-4F1C-8D9F-776C068AF991}" type="datetimeFigureOut">
              <a:rPr lang="en-GB" smtClean="0"/>
              <a:t>10/01/2024</a:t>
            </a:fld>
            <a:endParaRPr lang="en-GB" dirty="0"/>
          </a:p>
        </p:txBody>
      </p:sp>
      <p:sp>
        <p:nvSpPr>
          <p:cNvPr id="5" name="Footer Placeholder 4">
            <a:extLst>
              <a:ext uri="{FF2B5EF4-FFF2-40B4-BE49-F238E27FC236}">
                <a16:creationId xmlns:a16="http://schemas.microsoft.com/office/drawing/2014/main" id="{F2A0C47B-B75A-47A7-86FC-84DD69003D3F}"/>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A5C13DA-1847-40E4-8879-656458B4624E}"/>
              </a:ext>
            </a:extLst>
          </p:cNvPr>
          <p:cNvSpPr>
            <a:spLocks noGrp="1"/>
          </p:cNvSpPr>
          <p:nvPr>
            <p:ph type="sldNum" sz="quarter" idx="12"/>
          </p:nvPr>
        </p:nvSpPr>
        <p:spPr/>
        <p:txBody>
          <a:bodyPr/>
          <a:lstStyle/>
          <a:p>
            <a:fld id="{76CD81F7-2668-4AC4-AABF-440A1BAB5E36}" type="slidenum">
              <a:rPr lang="en-GB" smtClean="0"/>
              <a:t>‹#›</a:t>
            </a:fld>
            <a:endParaRPr lang="en-GB" dirty="0"/>
          </a:p>
        </p:txBody>
      </p:sp>
    </p:spTree>
    <p:extLst>
      <p:ext uri="{BB962C8B-B14F-4D97-AF65-F5344CB8AC3E}">
        <p14:creationId xmlns:p14="http://schemas.microsoft.com/office/powerpoint/2010/main" val="1443647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209F6-FFC5-4103-AC3F-3A0104B937D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C97B4AD-611D-44C4-9770-14C68D67B840}"/>
              </a:ext>
            </a:extLst>
          </p:cNvPr>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FA5672D-12E3-4743-B882-6E80C44E75F0}"/>
              </a:ext>
            </a:extLst>
          </p:cNvPr>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F989513-BAFB-4160-B517-9B3F2D92D068}"/>
              </a:ext>
            </a:extLst>
          </p:cNvPr>
          <p:cNvSpPr>
            <a:spLocks noGrp="1"/>
          </p:cNvSpPr>
          <p:nvPr>
            <p:ph type="dt" sz="half" idx="10"/>
          </p:nvPr>
        </p:nvSpPr>
        <p:spPr/>
        <p:txBody>
          <a:bodyPr/>
          <a:lstStyle/>
          <a:p>
            <a:fld id="{2A5A93C7-61C5-4F1C-8D9F-776C068AF991}" type="datetimeFigureOut">
              <a:rPr lang="en-GB" smtClean="0"/>
              <a:t>10/01/2024</a:t>
            </a:fld>
            <a:endParaRPr lang="en-GB" dirty="0"/>
          </a:p>
        </p:txBody>
      </p:sp>
      <p:sp>
        <p:nvSpPr>
          <p:cNvPr id="6" name="Footer Placeholder 5">
            <a:extLst>
              <a:ext uri="{FF2B5EF4-FFF2-40B4-BE49-F238E27FC236}">
                <a16:creationId xmlns:a16="http://schemas.microsoft.com/office/drawing/2014/main" id="{846A3B3C-F1C9-4F50-9448-76A53879A0F2}"/>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DBD25CB0-DE6B-49B4-9911-0F6912D1B5BA}"/>
              </a:ext>
            </a:extLst>
          </p:cNvPr>
          <p:cNvSpPr>
            <a:spLocks noGrp="1"/>
          </p:cNvSpPr>
          <p:nvPr>
            <p:ph type="sldNum" sz="quarter" idx="12"/>
          </p:nvPr>
        </p:nvSpPr>
        <p:spPr/>
        <p:txBody>
          <a:bodyPr/>
          <a:lstStyle/>
          <a:p>
            <a:fld id="{76CD81F7-2668-4AC4-AABF-440A1BAB5E36}" type="slidenum">
              <a:rPr lang="en-GB" smtClean="0"/>
              <a:t>‹#›</a:t>
            </a:fld>
            <a:endParaRPr lang="en-GB" dirty="0"/>
          </a:p>
        </p:txBody>
      </p:sp>
    </p:spTree>
    <p:extLst>
      <p:ext uri="{BB962C8B-B14F-4D97-AF65-F5344CB8AC3E}">
        <p14:creationId xmlns:p14="http://schemas.microsoft.com/office/powerpoint/2010/main" val="1370425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289CD-2F6D-452E-BAD6-0F16007CBDE8}"/>
              </a:ext>
            </a:extLst>
          </p:cNvPr>
          <p:cNvSpPr>
            <a:spLocks noGrp="1"/>
          </p:cNvSpPr>
          <p:nvPr>
            <p:ph type="title"/>
          </p:nvPr>
        </p:nvSpPr>
        <p:spPr>
          <a:xfrm>
            <a:off x="682328" y="365126"/>
            <a:ext cx="8543925"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E9199D8-5EFC-4464-A5CC-B6926C866E42}"/>
              </a:ext>
            </a:extLst>
          </p:cNvPr>
          <p:cNvSpPr>
            <a:spLocks noGrp="1"/>
          </p:cNvSpPr>
          <p:nvPr>
            <p:ph type="body" idx="1"/>
          </p:nvPr>
        </p:nvSpPr>
        <p:spPr>
          <a:xfrm>
            <a:off x="682328"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1ECD6D7-17FB-44C8-B9FE-8D1AD964D48D}"/>
              </a:ext>
            </a:extLst>
          </p:cNvPr>
          <p:cNvSpPr>
            <a:spLocks noGrp="1"/>
          </p:cNvSpPr>
          <p:nvPr>
            <p:ph sz="half" idx="2"/>
          </p:nvPr>
        </p:nvSpPr>
        <p:spPr>
          <a:xfrm>
            <a:off x="682328"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E5A3C44-34E9-49E0-A08C-6F4BC0DC7664}"/>
              </a:ext>
            </a:extLst>
          </p:cNvPr>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05CCA82-849C-4ABD-9EED-07D176366E2B}"/>
              </a:ext>
            </a:extLst>
          </p:cNvPr>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BA1FCAA-E41A-474B-8640-97C408629682}"/>
              </a:ext>
            </a:extLst>
          </p:cNvPr>
          <p:cNvSpPr>
            <a:spLocks noGrp="1"/>
          </p:cNvSpPr>
          <p:nvPr>
            <p:ph type="dt" sz="half" idx="10"/>
          </p:nvPr>
        </p:nvSpPr>
        <p:spPr/>
        <p:txBody>
          <a:bodyPr/>
          <a:lstStyle/>
          <a:p>
            <a:fld id="{2A5A93C7-61C5-4F1C-8D9F-776C068AF991}" type="datetimeFigureOut">
              <a:rPr lang="en-GB" smtClean="0"/>
              <a:t>10/01/2024</a:t>
            </a:fld>
            <a:endParaRPr lang="en-GB" dirty="0"/>
          </a:p>
        </p:txBody>
      </p:sp>
      <p:sp>
        <p:nvSpPr>
          <p:cNvPr id="8" name="Footer Placeholder 7">
            <a:extLst>
              <a:ext uri="{FF2B5EF4-FFF2-40B4-BE49-F238E27FC236}">
                <a16:creationId xmlns:a16="http://schemas.microsoft.com/office/drawing/2014/main" id="{675E596D-0C74-442E-ADB4-1F3F8B648817}"/>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B1A5EFD3-D357-4756-B903-D5E76E3E6A6C}"/>
              </a:ext>
            </a:extLst>
          </p:cNvPr>
          <p:cNvSpPr>
            <a:spLocks noGrp="1"/>
          </p:cNvSpPr>
          <p:nvPr>
            <p:ph type="sldNum" sz="quarter" idx="12"/>
          </p:nvPr>
        </p:nvSpPr>
        <p:spPr/>
        <p:txBody>
          <a:bodyPr/>
          <a:lstStyle/>
          <a:p>
            <a:fld id="{76CD81F7-2668-4AC4-AABF-440A1BAB5E36}" type="slidenum">
              <a:rPr lang="en-GB" smtClean="0"/>
              <a:t>‹#›</a:t>
            </a:fld>
            <a:endParaRPr lang="en-GB" dirty="0"/>
          </a:p>
        </p:txBody>
      </p:sp>
    </p:spTree>
    <p:extLst>
      <p:ext uri="{BB962C8B-B14F-4D97-AF65-F5344CB8AC3E}">
        <p14:creationId xmlns:p14="http://schemas.microsoft.com/office/powerpoint/2010/main" val="1805943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1681AB-CDE4-4A8F-9CEC-9D0E48C1CFA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3117A07-074D-4F32-8192-8E50559E8067}"/>
              </a:ext>
            </a:extLst>
          </p:cNvPr>
          <p:cNvSpPr>
            <a:spLocks noGrp="1"/>
          </p:cNvSpPr>
          <p:nvPr>
            <p:ph type="dt" sz="half" idx="10"/>
          </p:nvPr>
        </p:nvSpPr>
        <p:spPr/>
        <p:txBody>
          <a:bodyPr/>
          <a:lstStyle/>
          <a:p>
            <a:fld id="{2A5A93C7-61C5-4F1C-8D9F-776C068AF991}" type="datetimeFigureOut">
              <a:rPr lang="en-GB" smtClean="0"/>
              <a:t>10/01/2024</a:t>
            </a:fld>
            <a:endParaRPr lang="en-GB" dirty="0"/>
          </a:p>
        </p:txBody>
      </p:sp>
      <p:sp>
        <p:nvSpPr>
          <p:cNvPr id="4" name="Footer Placeholder 3">
            <a:extLst>
              <a:ext uri="{FF2B5EF4-FFF2-40B4-BE49-F238E27FC236}">
                <a16:creationId xmlns:a16="http://schemas.microsoft.com/office/drawing/2014/main" id="{044869C9-5A2E-4B80-94F4-8E6F8F1B7F2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0DAF5E5B-5C2C-4D27-B234-0F285CA9F5B8}"/>
              </a:ext>
            </a:extLst>
          </p:cNvPr>
          <p:cNvSpPr>
            <a:spLocks noGrp="1"/>
          </p:cNvSpPr>
          <p:nvPr>
            <p:ph type="sldNum" sz="quarter" idx="12"/>
          </p:nvPr>
        </p:nvSpPr>
        <p:spPr/>
        <p:txBody>
          <a:bodyPr/>
          <a:lstStyle/>
          <a:p>
            <a:fld id="{76CD81F7-2668-4AC4-AABF-440A1BAB5E36}" type="slidenum">
              <a:rPr lang="en-GB" smtClean="0"/>
              <a:t>‹#›</a:t>
            </a:fld>
            <a:endParaRPr lang="en-GB" dirty="0"/>
          </a:p>
        </p:txBody>
      </p:sp>
    </p:spTree>
    <p:extLst>
      <p:ext uri="{BB962C8B-B14F-4D97-AF65-F5344CB8AC3E}">
        <p14:creationId xmlns:p14="http://schemas.microsoft.com/office/powerpoint/2010/main" val="3604135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6E80FA5-3C45-4063-A3E7-A85BF3D93CF1}"/>
              </a:ext>
            </a:extLst>
          </p:cNvPr>
          <p:cNvSpPr>
            <a:spLocks noGrp="1"/>
          </p:cNvSpPr>
          <p:nvPr>
            <p:ph type="dt" sz="half" idx="10"/>
          </p:nvPr>
        </p:nvSpPr>
        <p:spPr/>
        <p:txBody>
          <a:bodyPr/>
          <a:lstStyle/>
          <a:p>
            <a:fld id="{2A5A93C7-61C5-4F1C-8D9F-776C068AF991}" type="datetimeFigureOut">
              <a:rPr lang="en-GB" smtClean="0"/>
              <a:t>10/01/2024</a:t>
            </a:fld>
            <a:endParaRPr lang="en-GB" dirty="0"/>
          </a:p>
        </p:txBody>
      </p:sp>
      <p:sp>
        <p:nvSpPr>
          <p:cNvPr id="3" name="Footer Placeholder 2">
            <a:extLst>
              <a:ext uri="{FF2B5EF4-FFF2-40B4-BE49-F238E27FC236}">
                <a16:creationId xmlns:a16="http://schemas.microsoft.com/office/drawing/2014/main" id="{BC535711-0E52-48ED-81E0-171EF83B8D98}"/>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201B6E8A-0CE4-43CF-BFBE-187E3751E5D9}"/>
              </a:ext>
            </a:extLst>
          </p:cNvPr>
          <p:cNvSpPr>
            <a:spLocks noGrp="1"/>
          </p:cNvSpPr>
          <p:nvPr>
            <p:ph type="sldNum" sz="quarter" idx="12"/>
          </p:nvPr>
        </p:nvSpPr>
        <p:spPr/>
        <p:txBody>
          <a:bodyPr/>
          <a:lstStyle/>
          <a:p>
            <a:fld id="{76CD81F7-2668-4AC4-AABF-440A1BAB5E36}" type="slidenum">
              <a:rPr lang="en-GB" smtClean="0"/>
              <a:t>‹#›</a:t>
            </a:fld>
            <a:endParaRPr lang="en-GB" dirty="0"/>
          </a:p>
        </p:txBody>
      </p:sp>
    </p:spTree>
    <p:extLst>
      <p:ext uri="{BB962C8B-B14F-4D97-AF65-F5344CB8AC3E}">
        <p14:creationId xmlns:p14="http://schemas.microsoft.com/office/powerpoint/2010/main" val="977033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98640-669C-4073-B92B-8BC32B405630}"/>
              </a:ext>
            </a:extLst>
          </p:cNvPr>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617954A-6338-4CC4-8458-645642F796EC}"/>
              </a:ext>
            </a:extLst>
          </p:cNvPr>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4128521-DAD8-449F-98A4-6CB57F9DD5C4}"/>
              </a:ext>
            </a:extLst>
          </p:cNvPr>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F7E807-62D6-4511-B086-D9EAA2175EFA}"/>
              </a:ext>
            </a:extLst>
          </p:cNvPr>
          <p:cNvSpPr>
            <a:spLocks noGrp="1"/>
          </p:cNvSpPr>
          <p:nvPr>
            <p:ph type="dt" sz="half" idx="10"/>
          </p:nvPr>
        </p:nvSpPr>
        <p:spPr/>
        <p:txBody>
          <a:bodyPr/>
          <a:lstStyle/>
          <a:p>
            <a:fld id="{2A5A93C7-61C5-4F1C-8D9F-776C068AF991}" type="datetimeFigureOut">
              <a:rPr lang="en-GB" smtClean="0"/>
              <a:t>10/01/2024</a:t>
            </a:fld>
            <a:endParaRPr lang="en-GB" dirty="0"/>
          </a:p>
        </p:txBody>
      </p:sp>
      <p:sp>
        <p:nvSpPr>
          <p:cNvPr id="6" name="Footer Placeholder 5">
            <a:extLst>
              <a:ext uri="{FF2B5EF4-FFF2-40B4-BE49-F238E27FC236}">
                <a16:creationId xmlns:a16="http://schemas.microsoft.com/office/drawing/2014/main" id="{2A188B66-52F2-449C-96F3-2B3809EA9AF0}"/>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730FFA99-EC9C-47BD-BC33-6FAE211AB059}"/>
              </a:ext>
            </a:extLst>
          </p:cNvPr>
          <p:cNvSpPr>
            <a:spLocks noGrp="1"/>
          </p:cNvSpPr>
          <p:nvPr>
            <p:ph type="sldNum" sz="quarter" idx="12"/>
          </p:nvPr>
        </p:nvSpPr>
        <p:spPr/>
        <p:txBody>
          <a:bodyPr/>
          <a:lstStyle/>
          <a:p>
            <a:fld id="{76CD81F7-2668-4AC4-AABF-440A1BAB5E36}" type="slidenum">
              <a:rPr lang="en-GB" smtClean="0"/>
              <a:t>‹#›</a:t>
            </a:fld>
            <a:endParaRPr lang="en-GB" dirty="0"/>
          </a:p>
        </p:txBody>
      </p:sp>
    </p:spTree>
    <p:extLst>
      <p:ext uri="{BB962C8B-B14F-4D97-AF65-F5344CB8AC3E}">
        <p14:creationId xmlns:p14="http://schemas.microsoft.com/office/powerpoint/2010/main" val="667882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3B43A-A596-4ED7-A5D1-8B76CB9897A7}"/>
              </a:ext>
            </a:extLst>
          </p:cNvPr>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659E463-D9F6-402A-93DE-A233112991C6}"/>
              </a:ext>
            </a:extLst>
          </p:cNvPr>
          <p:cNvSpPr>
            <a:spLocks noGrp="1"/>
          </p:cNvSpPr>
          <p:nvPr>
            <p:ph type="pic" idx="1"/>
          </p:nvPr>
        </p:nvSpPr>
        <p:spPr>
          <a:xfrm>
            <a:off x="4211340" y="987426"/>
            <a:ext cx="5014913"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6B19F9F4-6791-47F8-959F-9D5B5A97B4C7}"/>
              </a:ext>
            </a:extLst>
          </p:cNvPr>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36EB5AD-A983-4220-87BA-010B4BFECA8E}"/>
              </a:ext>
            </a:extLst>
          </p:cNvPr>
          <p:cNvSpPr>
            <a:spLocks noGrp="1"/>
          </p:cNvSpPr>
          <p:nvPr>
            <p:ph type="dt" sz="half" idx="10"/>
          </p:nvPr>
        </p:nvSpPr>
        <p:spPr/>
        <p:txBody>
          <a:bodyPr/>
          <a:lstStyle/>
          <a:p>
            <a:fld id="{2A5A93C7-61C5-4F1C-8D9F-776C068AF991}" type="datetimeFigureOut">
              <a:rPr lang="en-GB" smtClean="0"/>
              <a:t>10/01/2024</a:t>
            </a:fld>
            <a:endParaRPr lang="en-GB" dirty="0"/>
          </a:p>
        </p:txBody>
      </p:sp>
      <p:sp>
        <p:nvSpPr>
          <p:cNvPr id="6" name="Footer Placeholder 5">
            <a:extLst>
              <a:ext uri="{FF2B5EF4-FFF2-40B4-BE49-F238E27FC236}">
                <a16:creationId xmlns:a16="http://schemas.microsoft.com/office/drawing/2014/main" id="{D0B2F6E3-86E6-4CED-B4B0-E1007F5253DC}"/>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6D598A77-00DA-4C32-B60D-5490517C067B}"/>
              </a:ext>
            </a:extLst>
          </p:cNvPr>
          <p:cNvSpPr>
            <a:spLocks noGrp="1"/>
          </p:cNvSpPr>
          <p:nvPr>
            <p:ph type="sldNum" sz="quarter" idx="12"/>
          </p:nvPr>
        </p:nvSpPr>
        <p:spPr/>
        <p:txBody>
          <a:bodyPr/>
          <a:lstStyle/>
          <a:p>
            <a:fld id="{76CD81F7-2668-4AC4-AABF-440A1BAB5E36}" type="slidenum">
              <a:rPr lang="en-GB" smtClean="0"/>
              <a:t>‹#›</a:t>
            </a:fld>
            <a:endParaRPr lang="en-GB" dirty="0"/>
          </a:p>
        </p:txBody>
      </p:sp>
    </p:spTree>
    <p:extLst>
      <p:ext uri="{BB962C8B-B14F-4D97-AF65-F5344CB8AC3E}">
        <p14:creationId xmlns:p14="http://schemas.microsoft.com/office/powerpoint/2010/main" val="2898623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38993F-1487-4132-9F4C-4B85D20C02DF}"/>
              </a:ext>
            </a:extLst>
          </p:cNvPr>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2052428-C955-4CB0-BFC7-490560EC262C}"/>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8DBDA68-B731-43FC-8DA9-17E45A812913}"/>
              </a:ext>
            </a:extLst>
          </p:cNvPr>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5A93C7-61C5-4F1C-8D9F-776C068AF991}" type="datetimeFigureOut">
              <a:rPr lang="en-GB" smtClean="0"/>
              <a:t>10/01/2024</a:t>
            </a:fld>
            <a:endParaRPr lang="en-GB" dirty="0"/>
          </a:p>
        </p:txBody>
      </p:sp>
      <p:sp>
        <p:nvSpPr>
          <p:cNvPr id="5" name="Footer Placeholder 4">
            <a:extLst>
              <a:ext uri="{FF2B5EF4-FFF2-40B4-BE49-F238E27FC236}">
                <a16:creationId xmlns:a16="http://schemas.microsoft.com/office/drawing/2014/main" id="{13A4882D-4804-46C4-A2D3-AEF6733D82C5}"/>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EE8F5E26-4C0E-4093-A5B1-E16254888511}"/>
              </a:ext>
            </a:extLst>
          </p:cNvPr>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CD81F7-2668-4AC4-AABF-440A1BAB5E36}" type="slidenum">
              <a:rPr lang="en-GB" smtClean="0"/>
              <a:t>‹#›</a:t>
            </a:fld>
            <a:endParaRPr lang="en-GB" dirty="0"/>
          </a:p>
        </p:txBody>
      </p:sp>
    </p:spTree>
    <p:extLst>
      <p:ext uri="{BB962C8B-B14F-4D97-AF65-F5344CB8AC3E}">
        <p14:creationId xmlns:p14="http://schemas.microsoft.com/office/powerpoint/2010/main" val="20949998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tel:01606652321"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mailto:admin@middlewichpri.cheshire.sch.uk"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E0AC33C-6D3B-4CE0-8F6A-39856B34539F}"/>
              </a:ext>
            </a:extLst>
          </p:cNvPr>
          <p:cNvSpPr txBox="1"/>
          <p:nvPr/>
        </p:nvSpPr>
        <p:spPr>
          <a:xfrm>
            <a:off x="6592880" y="924349"/>
            <a:ext cx="3124199" cy="1015663"/>
          </a:xfrm>
          <a:prstGeom prst="rect">
            <a:avLst/>
          </a:prstGeom>
          <a:noFill/>
        </p:spPr>
        <p:txBody>
          <a:bodyPr wrap="square">
            <a:spAutoFit/>
          </a:bodyPr>
          <a:lstStyle/>
          <a:p>
            <a:r>
              <a:rPr lang="en-US" sz="1200" dirty="0">
                <a:latin typeface="+mj-lt"/>
                <a:cs typeface="Arial" panose="020B0604020202020204" pitchFamily="34" charset="0"/>
              </a:rPr>
              <a:t>School governors are people who want to make a positive contribution to children’s education. They have an important role to play in raising school standards. (National Governors Association)</a:t>
            </a:r>
            <a:endParaRPr lang="en-GB" sz="1200" dirty="0">
              <a:latin typeface="+mj-lt"/>
              <a:cs typeface="Arial" panose="020B0604020202020204" pitchFamily="34" charset="0"/>
            </a:endParaRPr>
          </a:p>
        </p:txBody>
      </p:sp>
      <p:cxnSp>
        <p:nvCxnSpPr>
          <p:cNvPr id="7" name="Straight Connector 6">
            <a:extLst>
              <a:ext uri="{FF2B5EF4-FFF2-40B4-BE49-F238E27FC236}">
                <a16:creationId xmlns:a16="http://schemas.microsoft.com/office/drawing/2014/main" id="{93877540-D5EA-41F1-BAF0-92B03BDAFB2A}"/>
              </a:ext>
            </a:extLst>
          </p:cNvPr>
          <p:cNvCxnSpPr>
            <a:cxnSpLocks/>
          </p:cNvCxnSpPr>
          <p:nvPr/>
        </p:nvCxnSpPr>
        <p:spPr>
          <a:xfrm flipV="1">
            <a:off x="6644753" y="234583"/>
            <a:ext cx="3020455" cy="48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71F9BE59-A77F-4F77-B938-F64524CBE8C0}"/>
              </a:ext>
            </a:extLst>
          </p:cNvPr>
          <p:cNvCxnSpPr>
            <a:cxnSpLocks/>
          </p:cNvCxnSpPr>
          <p:nvPr/>
        </p:nvCxnSpPr>
        <p:spPr>
          <a:xfrm>
            <a:off x="3374249" y="243727"/>
            <a:ext cx="3035695"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7626583F-E40D-45F8-9618-DB2B644C32E3}"/>
              </a:ext>
            </a:extLst>
          </p:cNvPr>
          <p:cNvCxnSpPr>
            <a:cxnSpLocks/>
          </p:cNvCxnSpPr>
          <p:nvPr/>
        </p:nvCxnSpPr>
        <p:spPr>
          <a:xfrm flipV="1">
            <a:off x="250049" y="246376"/>
            <a:ext cx="2868055" cy="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8C9EAED7-A396-45F4-93AC-C46D2B0BF2AB}"/>
              </a:ext>
            </a:extLst>
          </p:cNvPr>
          <p:cNvSpPr txBox="1"/>
          <p:nvPr/>
        </p:nvSpPr>
        <p:spPr>
          <a:xfrm>
            <a:off x="6595873" y="472331"/>
            <a:ext cx="2303131" cy="461665"/>
          </a:xfrm>
          <a:prstGeom prst="rect">
            <a:avLst/>
          </a:prstGeom>
          <a:noFill/>
        </p:spPr>
        <p:txBody>
          <a:bodyPr wrap="none" rtlCol="0">
            <a:spAutoFit/>
          </a:bodyPr>
          <a:lstStyle/>
          <a:p>
            <a:r>
              <a:rPr lang="en-GB" sz="2400" b="1" dirty="0">
                <a:latin typeface="+mj-lt"/>
                <a:cs typeface="Arial" panose="020B0604020202020204" pitchFamily="34" charset="0"/>
              </a:rPr>
              <a:t>Parent Governors</a:t>
            </a:r>
          </a:p>
        </p:txBody>
      </p:sp>
      <p:pic>
        <p:nvPicPr>
          <p:cNvPr id="1026" name="Picture 2" descr="Middlewich Primary School">
            <a:extLst>
              <a:ext uri="{FF2B5EF4-FFF2-40B4-BE49-F238E27FC236}">
                <a16:creationId xmlns:a16="http://schemas.microsoft.com/office/drawing/2014/main" id="{63783211-6EF8-4EE8-B851-52F7655181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25907" y="2661119"/>
            <a:ext cx="1690116" cy="1690116"/>
          </a:xfrm>
          <a:prstGeom prst="rect">
            <a:avLst/>
          </a:prstGeom>
          <a:noFill/>
          <a:extLst>
            <a:ext uri="{909E8E84-426E-40DD-AFC4-6F175D3DCCD1}">
              <a14:hiddenFill xmlns:a14="http://schemas.microsoft.com/office/drawing/2010/main">
                <a:solidFill>
                  <a:srgbClr val="FFFFFF"/>
                </a:solidFill>
              </a14:hiddenFill>
            </a:ext>
          </a:extLst>
        </p:spPr>
      </p:pic>
      <p:sp>
        <p:nvSpPr>
          <p:cNvPr id="25" name="TextBox 24">
            <a:extLst>
              <a:ext uri="{FF2B5EF4-FFF2-40B4-BE49-F238E27FC236}">
                <a16:creationId xmlns:a16="http://schemas.microsoft.com/office/drawing/2014/main" id="{04310E09-BB6A-4044-B8ED-56E189DBD539}"/>
              </a:ext>
            </a:extLst>
          </p:cNvPr>
          <p:cNvSpPr txBox="1"/>
          <p:nvPr/>
        </p:nvSpPr>
        <p:spPr>
          <a:xfrm>
            <a:off x="6471341" y="5185309"/>
            <a:ext cx="3495294" cy="769441"/>
          </a:xfrm>
          <a:prstGeom prst="rect">
            <a:avLst/>
          </a:prstGeom>
          <a:noFill/>
        </p:spPr>
        <p:txBody>
          <a:bodyPr wrap="square">
            <a:spAutoFit/>
          </a:bodyPr>
          <a:lstStyle/>
          <a:p>
            <a:pPr algn="ctr"/>
            <a:r>
              <a:rPr lang="en-US" sz="1100" b="1" i="0" dirty="0">
                <a:effectLst/>
                <a:latin typeface="+mj-lt"/>
                <a:cs typeface="Arial" panose="020B0604020202020204" pitchFamily="34" charset="0"/>
              </a:rPr>
              <a:t>Middlewich Primary School</a:t>
            </a:r>
          </a:p>
          <a:p>
            <a:pPr algn="ctr"/>
            <a:r>
              <a:rPr lang="en-US" sz="1100" b="0" i="0" dirty="0">
                <a:effectLst/>
                <a:latin typeface="+mj-lt"/>
                <a:cs typeface="Arial" panose="020B0604020202020204" pitchFamily="34" charset="0"/>
              </a:rPr>
              <a:t>Park Road, Middlewich, Cheshire CW10 9BS</a:t>
            </a:r>
          </a:p>
          <a:p>
            <a:pPr algn="ctr"/>
            <a:r>
              <a:rPr lang="en-US" sz="1100" b="0" i="0" dirty="0">
                <a:effectLst/>
                <a:latin typeface="+mj-lt"/>
                <a:cs typeface="Arial" panose="020B0604020202020204" pitchFamily="34" charset="0"/>
              </a:rPr>
              <a:t>Tel: </a:t>
            </a:r>
            <a:r>
              <a:rPr lang="en-US" sz="1100" b="0" i="0" u="none" strike="noStrike" dirty="0">
                <a:effectLst/>
                <a:latin typeface="+mj-lt"/>
                <a:cs typeface="Arial" panose="020B0604020202020204" pitchFamily="34" charset="0"/>
                <a:hlinkClick r:id="rId3">
                  <a:extLst>
                    <a:ext uri="{A12FA001-AC4F-418D-AE19-62706E023703}">
                      <ahyp:hlinkClr xmlns:ahyp="http://schemas.microsoft.com/office/drawing/2018/hyperlinkcolor" val="tx"/>
                    </a:ext>
                  </a:extLst>
                </a:hlinkClick>
              </a:rPr>
              <a:t>01606652321</a:t>
            </a:r>
            <a:endParaRPr lang="en-US" sz="1100" b="0" i="0" u="none" strike="noStrike" dirty="0">
              <a:effectLst/>
              <a:latin typeface="+mj-lt"/>
              <a:cs typeface="Arial" panose="020B0604020202020204" pitchFamily="34" charset="0"/>
            </a:endParaRPr>
          </a:p>
          <a:p>
            <a:pPr algn="ctr"/>
            <a:r>
              <a:rPr lang="en-US" sz="1100" b="0" i="0" dirty="0">
                <a:effectLst/>
                <a:latin typeface="+mj-lt"/>
                <a:cs typeface="Arial" panose="020B0604020202020204" pitchFamily="34" charset="0"/>
              </a:rPr>
              <a:t>Email: </a:t>
            </a:r>
            <a:r>
              <a:rPr lang="en-US" sz="1100" b="0" i="0" u="none" strike="noStrike" dirty="0">
                <a:effectLst/>
                <a:latin typeface="+mj-lt"/>
                <a:cs typeface="Arial" panose="020B0604020202020204" pitchFamily="34" charset="0"/>
                <a:hlinkClick r:id="rId4">
                  <a:extLst>
                    <a:ext uri="{A12FA001-AC4F-418D-AE19-62706E023703}">
                      <ahyp:hlinkClr xmlns:ahyp="http://schemas.microsoft.com/office/drawing/2018/hyperlinkcolor" val="tx"/>
                    </a:ext>
                  </a:extLst>
                </a:hlinkClick>
              </a:rPr>
              <a:t>admin@middlewichpri.cheshire.sch.uk</a:t>
            </a:r>
            <a:endParaRPr lang="en-US" sz="1100" b="0" i="0" dirty="0">
              <a:effectLst/>
              <a:latin typeface="+mj-lt"/>
              <a:cs typeface="Arial" panose="020B0604020202020204" pitchFamily="34" charset="0"/>
            </a:endParaRPr>
          </a:p>
        </p:txBody>
      </p:sp>
      <p:sp>
        <p:nvSpPr>
          <p:cNvPr id="27" name="TextBox 26">
            <a:extLst>
              <a:ext uri="{FF2B5EF4-FFF2-40B4-BE49-F238E27FC236}">
                <a16:creationId xmlns:a16="http://schemas.microsoft.com/office/drawing/2014/main" id="{616ACF5C-A80A-4039-8E8A-788590A22AB9}"/>
              </a:ext>
            </a:extLst>
          </p:cNvPr>
          <p:cNvSpPr txBox="1"/>
          <p:nvPr/>
        </p:nvSpPr>
        <p:spPr>
          <a:xfrm>
            <a:off x="3419856" y="1063962"/>
            <a:ext cx="3124199" cy="3970318"/>
          </a:xfrm>
          <a:prstGeom prst="rect">
            <a:avLst/>
          </a:prstGeom>
          <a:noFill/>
        </p:spPr>
        <p:txBody>
          <a:bodyPr wrap="square">
            <a:spAutoFit/>
          </a:bodyPr>
          <a:lstStyle/>
          <a:p>
            <a:r>
              <a:rPr lang="en-US" sz="1200" b="1" dirty="0">
                <a:latin typeface="+mj-lt"/>
                <a:cs typeface="Arial" panose="020B0604020202020204" pitchFamily="34" charset="0"/>
              </a:rPr>
              <a:t>Core Functions </a:t>
            </a:r>
          </a:p>
          <a:p>
            <a:endParaRPr lang="en-US" sz="1200" dirty="0">
              <a:latin typeface="+mj-lt"/>
              <a:cs typeface="Arial" panose="020B0604020202020204" pitchFamily="34" charset="0"/>
            </a:endParaRPr>
          </a:p>
          <a:p>
            <a:r>
              <a:rPr lang="en-US" sz="1200" dirty="0">
                <a:latin typeface="+mj-lt"/>
                <a:cs typeface="Arial" panose="020B0604020202020204" pitchFamily="34" charset="0"/>
              </a:rPr>
              <a:t>The main role of the Governing Body and all governors is to: </a:t>
            </a:r>
          </a:p>
          <a:p>
            <a:endParaRPr lang="en-US" sz="1200" dirty="0">
              <a:latin typeface="+mj-lt"/>
              <a:cs typeface="Arial" panose="020B0604020202020204" pitchFamily="34" charset="0"/>
            </a:endParaRPr>
          </a:p>
          <a:p>
            <a:r>
              <a:rPr lang="en-US" sz="1200" dirty="0">
                <a:latin typeface="+mj-lt"/>
                <a:cs typeface="Arial" panose="020B0604020202020204" pitchFamily="34" charset="0"/>
              </a:rPr>
              <a:t>• set the vision, ethos and strategic direction for the school </a:t>
            </a:r>
          </a:p>
          <a:p>
            <a:endParaRPr lang="en-US" sz="1200" dirty="0">
              <a:latin typeface="+mj-lt"/>
              <a:cs typeface="Arial" panose="020B0604020202020204" pitchFamily="34" charset="0"/>
            </a:endParaRPr>
          </a:p>
          <a:p>
            <a:r>
              <a:rPr lang="en-US" sz="1200" dirty="0">
                <a:latin typeface="+mj-lt"/>
                <a:cs typeface="Arial" panose="020B0604020202020204" pitchFamily="34" charset="0"/>
              </a:rPr>
              <a:t>• challenge teaching and learning </a:t>
            </a:r>
          </a:p>
          <a:p>
            <a:endParaRPr lang="en-US" sz="1200" dirty="0">
              <a:latin typeface="+mj-lt"/>
              <a:cs typeface="Arial" panose="020B0604020202020204" pitchFamily="34" charset="0"/>
            </a:endParaRPr>
          </a:p>
          <a:p>
            <a:r>
              <a:rPr lang="en-US" sz="1200" dirty="0">
                <a:latin typeface="+mj-lt"/>
                <a:cs typeface="Arial" panose="020B0604020202020204" pitchFamily="34" charset="0"/>
              </a:rPr>
              <a:t>• oversee the school finances and premise management </a:t>
            </a:r>
          </a:p>
          <a:p>
            <a:endParaRPr lang="en-US" sz="1200" dirty="0">
              <a:latin typeface="+mj-lt"/>
              <a:cs typeface="Arial" panose="020B0604020202020204" pitchFamily="34" charset="0"/>
            </a:endParaRPr>
          </a:p>
          <a:p>
            <a:r>
              <a:rPr lang="en-US" sz="1200" b="1" dirty="0">
                <a:latin typeface="+mj-lt"/>
                <a:cs typeface="Arial" panose="020B0604020202020204" pitchFamily="34" charset="0"/>
              </a:rPr>
              <a:t>Personal Attributes </a:t>
            </a:r>
          </a:p>
          <a:p>
            <a:endParaRPr lang="en-US" sz="1200" b="1" dirty="0">
              <a:latin typeface="+mj-lt"/>
              <a:cs typeface="Arial" panose="020B0604020202020204" pitchFamily="34" charset="0"/>
            </a:endParaRPr>
          </a:p>
          <a:p>
            <a:r>
              <a:rPr lang="en-US" sz="1200" dirty="0">
                <a:latin typeface="+mj-lt"/>
                <a:cs typeface="Arial" panose="020B0604020202020204" pitchFamily="34" charset="0"/>
              </a:rPr>
              <a:t>• a strong commitment and enthusiasm for the role and to improving outcomes for all children </a:t>
            </a:r>
          </a:p>
          <a:p>
            <a:endParaRPr lang="en-US" sz="1200" dirty="0">
              <a:latin typeface="+mj-lt"/>
              <a:cs typeface="Arial" panose="020B0604020202020204" pitchFamily="34" charset="0"/>
            </a:endParaRPr>
          </a:p>
          <a:p>
            <a:r>
              <a:rPr lang="en-US" sz="1200" dirty="0">
                <a:latin typeface="+mj-lt"/>
                <a:cs typeface="Arial" panose="020B0604020202020204" pitchFamily="34" charset="0"/>
              </a:rPr>
              <a:t>• the inquisitiveness to question and analyze</a:t>
            </a:r>
          </a:p>
          <a:p>
            <a:r>
              <a:rPr lang="en-US" sz="1200" dirty="0">
                <a:latin typeface="+mj-lt"/>
                <a:cs typeface="Arial" panose="020B0604020202020204" pitchFamily="34" charset="0"/>
              </a:rPr>
              <a:t> </a:t>
            </a:r>
          </a:p>
          <a:p>
            <a:r>
              <a:rPr lang="en-US" sz="1200" dirty="0">
                <a:latin typeface="+mj-lt"/>
                <a:cs typeface="Arial" panose="020B0604020202020204" pitchFamily="34" charset="0"/>
              </a:rPr>
              <a:t>• the willingness to learn</a:t>
            </a:r>
            <a:endParaRPr lang="en-GB" sz="1200" dirty="0">
              <a:latin typeface="+mj-lt"/>
              <a:cs typeface="Arial" panose="020B0604020202020204" pitchFamily="34" charset="0"/>
            </a:endParaRPr>
          </a:p>
        </p:txBody>
      </p:sp>
      <p:sp>
        <p:nvSpPr>
          <p:cNvPr id="28" name="TextBox 27">
            <a:extLst>
              <a:ext uri="{FF2B5EF4-FFF2-40B4-BE49-F238E27FC236}">
                <a16:creationId xmlns:a16="http://schemas.microsoft.com/office/drawing/2014/main" id="{8192D355-C8CA-4D76-9C5F-1F5DC5098192}"/>
              </a:ext>
            </a:extLst>
          </p:cNvPr>
          <p:cNvSpPr txBox="1"/>
          <p:nvPr/>
        </p:nvSpPr>
        <p:spPr>
          <a:xfrm>
            <a:off x="3419856" y="518497"/>
            <a:ext cx="2347117" cy="369332"/>
          </a:xfrm>
          <a:prstGeom prst="rect">
            <a:avLst/>
          </a:prstGeom>
          <a:noFill/>
        </p:spPr>
        <p:txBody>
          <a:bodyPr wrap="none" rtlCol="0">
            <a:spAutoFit/>
          </a:bodyPr>
          <a:lstStyle/>
          <a:p>
            <a:r>
              <a:rPr lang="en-GB" dirty="0">
                <a:solidFill>
                  <a:srgbClr val="FF0000"/>
                </a:solidFill>
                <a:latin typeface="+mj-lt"/>
                <a:cs typeface="Arial" panose="020B0604020202020204" pitchFamily="34" charset="0"/>
              </a:rPr>
              <a:t>The Role of a Governor</a:t>
            </a:r>
          </a:p>
        </p:txBody>
      </p:sp>
      <p:sp>
        <p:nvSpPr>
          <p:cNvPr id="29" name="TextBox 28">
            <a:extLst>
              <a:ext uri="{FF2B5EF4-FFF2-40B4-BE49-F238E27FC236}">
                <a16:creationId xmlns:a16="http://schemas.microsoft.com/office/drawing/2014/main" id="{637E0DDF-5B31-4795-935C-4EFEB5A29AE7}"/>
              </a:ext>
            </a:extLst>
          </p:cNvPr>
          <p:cNvSpPr txBox="1"/>
          <p:nvPr/>
        </p:nvSpPr>
        <p:spPr>
          <a:xfrm>
            <a:off x="121976" y="518497"/>
            <a:ext cx="2542171" cy="369332"/>
          </a:xfrm>
          <a:prstGeom prst="rect">
            <a:avLst/>
          </a:prstGeom>
          <a:noFill/>
        </p:spPr>
        <p:txBody>
          <a:bodyPr wrap="none" rtlCol="0">
            <a:spAutoFit/>
          </a:bodyPr>
          <a:lstStyle/>
          <a:p>
            <a:r>
              <a:rPr lang="en-GB" dirty="0">
                <a:solidFill>
                  <a:srgbClr val="FF0000"/>
                </a:solidFill>
                <a:latin typeface="+mj-lt"/>
                <a:cs typeface="Arial" panose="020B0604020202020204" pitchFamily="34" charset="0"/>
              </a:rPr>
              <a:t>Being a Parent Governor:</a:t>
            </a:r>
          </a:p>
        </p:txBody>
      </p:sp>
      <p:sp>
        <p:nvSpPr>
          <p:cNvPr id="30" name="TextBox 29">
            <a:extLst>
              <a:ext uri="{FF2B5EF4-FFF2-40B4-BE49-F238E27FC236}">
                <a16:creationId xmlns:a16="http://schemas.microsoft.com/office/drawing/2014/main" id="{6A323B83-7340-4D16-8AF7-527BA620F60F}"/>
              </a:ext>
            </a:extLst>
          </p:cNvPr>
          <p:cNvSpPr txBox="1"/>
          <p:nvPr/>
        </p:nvSpPr>
        <p:spPr>
          <a:xfrm>
            <a:off x="121976" y="924349"/>
            <a:ext cx="3124199" cy="1938992"/>
          </a:xfrm>
          <a:prstGeom prst="rect">
            <a:avLst/>
          </a:prstGeom>
          <a:noFill/>
        </p:spPr>
        <p:txBody>
          <a:bodyPr wrap="square">
            <a:spAutoFit/>
          </a:bodyPr>
          <a:lstStyle/>
          <a:p>
            <a:r>
              <a:rPr lang="en-US" sz="1200" dirty="0">
                <a:latin typeface="+mj-lt"/>
                <a:cs typeface="Arial" panose="020B0604020202020204" pitchFamily="34" charset="0"/>
              </a:rPr>
              <a:t>As a parent governor you would have the opportunity to contribute to the overall management of the school. Working with a team of other governors, you would help to ensure that the school is doing all it can to provide the best possible education for all children - both in terms of the direct teaching and learning but also by ensuring a good provision of resources, activities, opportunities and a positive, safe, learning environment. </a:t>
            </a:r>
            <a:endParaRPr lang="en-GB" sz="1200" dirty="0">
              <a:latin typeface="+mj-lt"/>
              <a:cs typeface="Arial" panose="020B0604020202020204" pitchFamily="34" charset="0"/>
            </a:endParaRPr>
          </a:p>
        </p:txBody>
      </p:sp>
      <p:sp>
        <p:nvSpPr>
          <p:cNvPr id="31" name="TextBox 30">
            <a:extLst>
              <a:ext uri="{FF2B5EF4-FFF2-40B4-BE49-F238E27FC236}">
                <a16:creationId xmlns:a16="http://schemas.microsoft.com/office/drawing/2014/main" id="{806A205B-C370-4A7B-977A-0FEC691C934F}"/>
              </a:ext>
            </a:extLst>
          </p:cNvPr>
          <p:cNvSpPr txBox="1"/>
          <p:nvPr/>
        </p:nvSpPr>
        <p:spPr>
          <a:xfrm>
            <a:off x="121976" y="3042297"/>
            <a:ext cx="1059970" cy="369332"/>
          </a:xfrm>
          <a:prstGeom prst="rect">
            <a:avLst/>
          </a:prstGeom>
          <a:noFill/>
        </p:spPr>
        <p:txBody>
          <a:bodyPr wrap="none" rtlCol="0">
            <a:spAutoFit/>
          </a:bodyPr>
          <a:lstStyle/>
          <a:p>
            <a:r>
              <a:rPr lang="en-GB" dirty="0">
                <a:solidFill>
                  <a:srgbClr val="FF0000"/>
                </a:solidFill>
                <a:latin typeface="+mj-lt"/>
                <a:cs typeface="Arial" panose="020B0604020202020204" pitchFamily="34" charset="0"/>
              </a:rPr>
              <a:t>The Role:</a:t>
            </a:r>
          </a:p>
        </p:txBody>
      </p:sp>
      <p:sp>
        <p:nvSpPr>
          <p:cNvPr id="32" name="TextBox 31">
            <a:extLst>
              <a:ext uri="{FF2B5EF4-FFF2-40B4-BE49-F238E27FC236}">
                <a16:creationId xmlns:a16="http://schemas.microsoft.com/office/drawing/2014/main" id="{7133F3D1-28BC-4B90-AC8D-740F8F533093}"/>
              </a:ext>
            </a:extLst>
          </p:cNvPr>
          <p:cNvSpPr txBox="1"/>
          <p:nvPr/>
        </p:nvSpPr>
        <p:spPr>
          <a:xfrm>
            <a:off x="121976" y="3446372"/>
            <a:ext cx="3124199" cy="3231654"/>
          </a:xfrm>
          <a:prstGeom prst="rect">
            <a:avLst/>
          </a:prstGeom>
          <a:noFill/>
        </p:spPr>
        <p:txBody>
          <a:bodyPr wrap="square">
            <a:spAutoFit/>
          </a:bodyPr>
          <a:lstStyle/>
          <a:p>
            <a:r>
              <a:rPr lang="en-US" sz="1200" dirty="0">
                <a:latin typeface="+mj-lt"/>
                <a:cs typeface="Arial" panose="020B0604020202020204" pitchFamily="34" charset="0"/>
              </a:rPr>
              <a:t>The Governing Body meets once each half term. In addition, all governors sit on at least one of the committees which usually hold meetings shortly before the full governing body meetings. As part of their monitoring function, it is hoped that all governors will also plan and make visits to the school in order that they can report on their link areas/classes. The term of office for a parent governor is 4 years. All training is provided through a governor training program, and it is expected that all governors will take part in this training. It is also hoped that governors will use those skills which they bring to the role to assist in moving the school forward. Out of pocket expenses can be reimbursed pursuant to the Governor Expenses Policy</a:t>
            </a:r>
            <a:endParaRPr lang="en-GB" sz="1200" dirty="0">
              <a:latin typeface="+mj-lt"/>
              <a:cs typeface="Arial" panose="020B0604020202020204" pitchFamily="34" charset="0"/>
            </a:endParaRPr>
          </a:p>
        </p:txBody>
      </p:sp>
    </p:spTree>
    <p:extLst>
      <p:ext uri="{BB962C8B-B14F-4D97-AF65-F5344CB8AC3E}">
        <p14:creationId xmlns:p14="http://schemas.microsoft.com/office/powerpoint/2010/main" val="3933233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93877540-D5EA-41F1-BAF0-92B03BDAFB2A}"/>
              </a:ext>
            </a:extLst>
          </p:cNvPr>
          <p:cNvCxnSpPr>
            <a:cxnSpLocks/>
          </p:cNvCxnSpPr>
          <p:nvPr/>
        </p:nvCxnSpPr>
        <p:spPr>
          <a:xfrm flipV="1">
            <a:off x="6690473" y="234583"/>
            <a:ext cx="3020455" cy="48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71F9BE59-A77F-4F77-B938-F64524CBE8C0}"/>
              </a:ext>
            </a:extLst>
          </p:cNvPr>
          <p:cNvCxnSpPr>
            <a:cxnSpLocks/>
          </p:cNvCxnSpPr>
          <p:nvPr/>
        </p:nvCxnSpPr>
        <p:spPr>
          <a:xfrm>
            <a:off x="3419969" y="243727"/>
            <a:ext cx="3035695"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7626583F-E40D-45F8-9618-DB2B644C32E3}"/>
              </a:ext>
            </a:extLst>
          </p:cNvPr>
          <p:cNvCxnSpPr>
            <a:cxnSpLocks/>
          </p:cNvCxnSpPr>
          <p:nvPr/>
        </p:nvCxnSpPr>
        <p:spPr>
          <a:xfrm flipV="1">
            <a:off x="295769" y="246376"/>
            <a:ext cx="2868055" cy="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8192D355-C8CA-4D76-9C5F-1F5DC5098192}"/>
              </a:ext>
            </a:extLst>
          </p:cNvPr>
          <p:cNvSpPr txBox="1"/>
          <p:nvPr/>
        </p:nvSpPr>
        <p:spPr>
          <a:xfrm>
            <a:off x="3419969" y="2850217"/>
            <a:ext cx="2441694" cy="369332"/>
          </a:xfrm>
          <a:prstGeom prst="rect">
            <a:avLst/>
          </a:prstGeom>
          <a:noFill/>
        </p:spPr>
        <p:txBody>
          <a:bodyPr wrap="none" rtlCol="0">
            <a:spAutoFit/>
          </a:bodyPr>
          <a:lstStyle/>
          <a:p>
            <a:r>
              <a:rPr lang="en-GB" dirty="0">
                <a:solidFill>
                  <a:srgbClr val="FF0000"/>
                </a:solidFill>
                <a:latin typeface="+mj-lt"/>
                <a:cs typeface="Arial" panose="020B0604020202020204" pitchFamily="34" charset="0"/>
              </a:rPr>
              <a:t>The Application Process:</a:t>
            </a:r>
          </a:p>
        </p:txBody>
      </p:sp>
      <p:sp>
        <p:nvSpPr>
          <p:cNvPr id="29" name="TextBox 28">
            <a:extLst>
              <a:ext uri="{FF2B5EF4-FFF2-40B4-BE49-F238E27FC236}">
                <a16:creationId xmlns:a16="http://schemas.microsoft.com/office/drawing/2014/main" id="{637E0DDF-5B31-4795-935C-4EFEB5A29AE7}"/>
              </a:ext>
            </a:extLst>
          </p:cNvPr>
          <p:cNvSpPr txBox="1"/>
          <p:nvPr/>
        </p:nvSpPr>
        <p:spPr>
          <a:xfrm>
            <a:off x="167696" y="518497"/>
            <a:ext cx="3124198" cy="646331"/>
          </a:xfrm>
          <a:prstGeom prst="rect">
            <a:avLst/>
          </a:prstGeom>
          <a:noFill/>
        </p:spPr>
        <p:txBody>
          <a:bodyPr wrap="square" rtlCol="0">
            <a:spAutoFit/>
          </a:bodyPr>
          <a:lstStyle/>
          <a:p>
            <a:r>
              <a:rPr lang="en-GB" dirty="0">
                <a:solidFill>
                  <a:srgbClr val="FF0000"/>
                </a:solidFill>
                <a:latin typeface="+mj-lt"/>
                <a:cs typeface="Arial" panose="020B0604020202020204" pitchFamily="34" charset="0"/>
              </a:rPr>
              <a:t>What else do school governors do:</a:t>
            </a:r>
          </a:p>
        </p:txBody>
      </p:sp>
      <p:sp>
        <p:nvSpPr>
          <p:cNvPr id="30" name="TextBox 29">
            <a:extLst>
              <a:ext uri="{FF2B5EF4-FFF2-40B4-BE49-F238E27FC236}">
                <a16:creationId xmlns:a16="http://schemas.microsoft.com/office/drawing/2014/main" id="{6A323B83-7340-4D16-8AF7-527BA620F60F}"/>
              </a:ext>
            </a:extLst>
          </p:cNvPr>
          <p:cNvSpPr txBox="1"/>
          <p:nvPr/>
        </p:nvSpPr>
        <p:spPr>
          <a:xfrm>
            <a:off x="167696" y="1216957"/>
            <a:ext cx="3124199" cy="4154984"/>
          </a:xfrm>
          <a:prstGeom prst="rect">
            <a:avLst/>
          </a:prstGeom>
          <a:noFill/>
        </p:spPr>
        <p:txBody>
          <a:bodyPr wrap="square">
            <a:spAutoFit/>
          </a:bodyPr>
          <a:lstStyle/>
          <a:p>
            <a:pPr marL="171450" indent="-171450">
              <a:buFont typeface="Arial" panose="020B0604020202020204" pitchFamily="34" charset="0"/>
              <a:buChar char="•"/>
            </a:pPr>
            <a:r>
              <a:rPr lang="en-US" sz="1200" dirty="0">
                <a:latin typeface="+mj-lt"/>
                <a:cs typeface="Arial" panose="020B0604020202020204" pitchFamily="34" charset="0"/>
              </a:rPr>
              <a:t>be a critical friend to the school, offering support and advice</a:t>
            </a:r>
          </a:p>
          <a:p>
            <a:pPr marL="171450" indent="-171450">
              <a:buFont typeface="Arial" panose="020B0604020202020204" pitchFamily="34" charset="0"/>
              <a:buChar char="•"/>
            </a:pPr>
            <a:endParaRPr lang="en-US" sz="1200" dirty="0">
              <a:latin typeface="+mj-lt"/>
              <a:cs typeface="Arial" panose="020B0604020202020204" pitchFamily="34" charset="0"/>
            </a:endParaRPr>
          </a:p>
          <a:p>
            <a:pPr marL="171450" indent="-171450">
              <a:buFont typeface="Arial" panose="020B0604020202020204" pitchFamily="34" charset="0"/>
              <a:buChar char="•"/>
            </a:pPr>
            <a:r>
              <a:rPr lang="en-US" sz="1200" dirty="0">
                <a:latin typeface="+mj-lt"/>
                <a:cs typeface="Arial" panose="020B0604020202020204" pitchFamily="34" charset="0"/>
              </a:rPr>
              <a:t>help the school respond to the needs of parents and the community</a:t>
            </a:r>
          </a:p>
          <a:p>
            <a:pPr marL="171450" indent="-171450">
              <a:buFont typeface="Arial" panose="020B0604020202020204" pitchFamily="34" charset="0"/>
              <a:buChar char="•"/>
            </a:pPr>
            <a:endParaRPr lang="en-US" sz="1200" dirty="0">
              <a:latin typeface="+mj-lt"/>
              <a:cs typeface="Arial" panose="020B0604020202020204" pitchFamily="34" charset="0"/>
            </a:endParaRPr>
          </a:p>
          <a:p>
            <a:pPr marL="171450" indent="-171450">
              <a:buFont typeface="Arial" panose="020B0604020202020204" pitchFamily="34" charset="0"/>
              <a:buChar char="•"/>
            </a:pPr>
            <a:r>
              <a:rPr lang="en-US" sz="1200" dirty="0">
                <a:latin typeface="+mj-lt"/>
                <a:cs typeface="Arial" panose="020B0604020202020204" pitchFamily="34" charset="0"/>
              </a:rPr>
              <a:t>work with the school on planning, developing policies and keeping the school under review</a:t>
            </a:r>
          </a:p>
          <a:p>
            <a:pPr marL="171450" indent="-171450">
              <a:buFont typeface="Arial" panose="020B0604020202020204" pitchFamily="34" charset="0"/>
              <a:buChar char="•"/>
            </a:pPr>
            <a:endParaRPr lang="en-US" sz="1200" dirty="0">
              <a:latin typeface="+mj-lt"/>
              <a:cs typeface="Arial" panose="020B0604020202020204" pitchFamily="34" charset="0"/>
            </a:endParaRPr>
          </a:p>
          <a:p>
            <a:pPr marL="171450" indent="-171450">
              <a:buFont typeface="Arial" panose="020B0604020202020204" pitchFamily="34" charset="0"/>
              <a:buChar char="•"/>
            </a:pPr>
            <a:r>
              <a:rPr lang="en-US" sz="1200" dirty="0">
                <a:latin typeface="+mj-lt"/>
                <a:cs typeface="Arial" panose="020B0604020202020204" pitchFamily="34" charset="0"/>
              </a:rPr>
              <a:t>exercise its responsibilities and powers in partnership with the Head Teacher and staff</a:t>
            </a:r>
          </a:p>
          <a:p>
            <a:pPr marL="171450" indent="-171450">
              <a:buFont typeface="Arial" panose="020B0604020202020204" pitchFamily="34" charset="0"/>
              <a:buChar char="•"/>
            </a:pPr>
            <a:endParaRPr lang="en-US" sz="1200" dirty="0">
              <a:latin typeface="+mj-lt"/>
              <a:cs typeface="Arial" panose="020B0604020202020204" pitchFamily="34" charset="0"/>
            </a:endParaRPr>
          </a:p>
          <a:p>
            <a:pPr marL="171450" indent="-171450">
              <a:buFont typeface="Arial" panose="020B0604020202020204" pitchFamily="34" charset="0"/>
              <a:buChar char="•"/>
            </a:pPr>
            <a:r>
              <a:rPr lang="en-US" sz="1200" dirty="0">
                <a:latin typeface="+mj-lt"/>
                <a:cs typeface="Arial" panose="020B0604020202020204" pitchFamily="34" charset="0"/>
              </a:rPr>
              <a:t>make the school accountable to the public for what it does</a:t>
            </a:r>
          </a:p>
          <a:p>
            <a:pPr marL="171450" indent="-171450">
              <a:buFont typeface="Arial" panose="020B0604020202020204" pitchFamily="34" charset="0"/>
              <a:buChar char="•"/>
            </a:pPr>
            <a:endParaRPr lang="en-US" sz="1200" dirty="0">
              <a:latin typeface="+mj-lt"/>
              <a:cs typeface="Arial" panose="020B0604020202020204" pitchFamily="34" charset="0"/>
            </a:endParaRPr>
          </a:p>
          <a:p>
            <a:pPr marL="171450" indent="-171450">
              <a:buFont typeface="Arial" panose="020B0604020202020204" pitchFamily="34" charset="0"/>
              <a:buChar char="•"/>
            </a:pPr>
            <a:r>
              <a:rPr lang="en-US" sz="1200" dirty="0">
                <a:latin typeface="+mj-lt"/>
                <a:cs typeface="Arial" panose="020B0604020202020204" pitchFamily="34" charset="0"/>
              </a:rPr>
              <a:t>keep the pressure up on school improvement</a:t>
            </a:r>
          </a:p>
          <a:p>
            <a:pPr marL="171450" indent="-171450">
              <a:buFont typeface="Arial" panose="020B0604020202020204" pitchFamily="34" charset="0"/>
              <a:buChar char="•"/>
            </a:pPr>
            <a:endParaRPr lang="en-US" sz="1200" dirty="0">
              <a:latin typeface="+mj-lt"/>
              <a:cs typeface="Arial" panose="020B0604020202020204" pitchFamily="34" charset="0"/>
            </a:endParaRPr>
          </a:p>
          <a:p>
            <a:pPr marL="171450" indent="-171450">
              <a:buFont typeface="Arial" panose="020B0604020202020204" pitchFamily="34" charset="0"/>
              <a:buChar char="•"/>
            </a:pPr>
            <a:r>
              <a:rPr lang="en-US" sz="1200" dirty="0">
                <a:latin typeface="+mj-lt"/>
                <a:cs typeface="Arial" panose="020B0604020202020204" pitchFamily="34" charset="0"/>
              </a:rPr>
              <a:t>help the school to set high standards by planning for the school’s future and setting targets for school improvement</a:t>
            </a:r>
          </a:p>
          <a:p>
            <a:pPr marL="171450" indent="-171450">
              <a:buFont typeface="Arial" panose="020B0604020202020204" pitchFamily="34" charset="0"/>
              <a:buChar char="•"/>
            </a:pPr>
            <a:endParaRPr lang="en-GB" sz="1200" dirty="0">
              <a:latin typeface="+mj-lt"/>
              <a:cs typeface="Arial" panose="020B0604020202020204" pitchFamily="34" charset="0"/>
            </a:endParaRPr>
          </a:p>
        </p:txBody>
      </p:sp>
      <p:sp>
        <p:nvSpPr>
          <p:cNvPr id="16" name="TextBox 15">
            <a:extLst>
              <a:ext uri="{FF2B5EF4-FFF2-40B4-BE49-F238E27FC236}">
                <a16:creationId xmlns:a16="http://schemas.microsoft.com/office/drawing/2014/main" id="{4994A027-37AA-4FDC-84C9-BC203B7F5B65}"/>
              </a:ext>
            </a:extLst>
          </p:cNvPr>
          <p:cNvSpPr txBox="1"/>
          <p:nvPr/>
        </p:nvSpPr>
        <p:spPr>
          <a:xfrm>
            <a:off x="3419969" y="3265213"/>
            <a:ext cx="3124199" cy="3046988"/>
          </a:xfrm>
          <a:prstGeom prst="rect">
            <a:avLst/>
          </a:prstGeom>
          <a:noFill/>
        </p:spPr>
        <p:txBody>
          <a:bodyPr wrap="square">
            <a:spAutoFit/>
          </a:bodyPr>
          <a:lstStyle/>
          <a:p>
            <a:r>
              <a:rPr lang="en-US" sz="1200" dirty="0">
                <a:latin typeface="+mj-lt"/>
              </a:rPr>
              <a:t>Any parent interested in applying to fill one of the parent governor vacancies should complete the nomination form attached to the Head Teacher’s letter. Please feel free to attach a copy of your CV as well, should you wish to do so (this will not be circulated). This nomination form must be received at the School Office, addressed to the Head Teacher by the date specified in the Head Teacher’s letter. If you have any questions related to the role, please do not hesitate to contact the Chair of Governors, by leaving a message and your contact details at the school office. If you have any questions related to the application process, please speak to one of the staff in the School Office</a:t>
            </a:r>
            <a:endParaRPr lang="en-GB" sz="1200" dirty="0">
              <a:latin typeface="+mj-lt"/>
              <a:cs typeface="Arial" panose="020B0604020202020204" pitchFamily="34" charset="0"/>
            </a:endParaRPr>
          </a:p>
        </p:txBody>
      </p:sp>
      <p:sp>
        <p:nvSpPr>
          <p:cNvPr id="17" name="TextBox 16">
            <a:extLst>
              <a:ext uri="{FF2B5EF4-FFF2-40B4-BE49-F238E27FC236}">
                <a16:creationId xmlns:a16="http://schemas.microsoft.com/office/drawing/2014/main" id="{DEAC4F69-64EA-4A65-93CC-F1AC8A5C7136}"/>
              </a:ext>
            </a:extLst>
          </p:cNvPr>
          <p:cNvSpPr txBox="1"/>
          <p:nvPr/>
        </p:nvSpPr>
        <p:spPr>
          <a:xfrm>
            <a:off x="6586729" y="518497"/>
            <a:ext cx="3124198" cy="369332"/>
          </a:xfrm>
          <a:prstGeom prst="rect">
            <a:avLst/>
          </a:prstGeom>
          <a:noFill/>
        </p:spPr>
        <p:txBody>
          <a:bodyPr wrap="square" rtlCol="0">
            <a:spAutoFit/>
          </a:bodyPr>
          <a:lstStyle/>
          <a:p>
            <a:r>
              <a:rPr lang="en-GB" dirty="0">
                <a:solidFill>
                  <a:srgbClr val="FF0000"/>
                </a:solidFill>
                <a:latin typeface="+mj-lt"/>
                <a:cs typeface="Arial" panose="020B0604020202020204" pitchFamily="34" charset="0"/>
              </a:rPr>
              <a:t>Eligibility:</a:t>
            </a:r>
          </a:p>
        </p:txBody>
      </p:sp>
      <p:sp>
        <p:nvSpPr>
          <p:cNvPr id="18" name="TextBox 17">
            <a:extLst>
              <a:ext uri="{FF2B5EF4-FFF2-40B4-BE49-F238E27FC236}">
                <a16:creationId xmlns:a16="http://schemas.microsoft.com/office/drawing/2014/main" id="{4AAAEB18-6D84-44F2-B172-216003DE67E1}"/>
              </a:ext>
            </a:extLst>
          </p:cNvPr>
          <p:cNvSpPr txBox="1"/>
          <p:nvPr/>
        </p:nvSpPr>
        <p:spPr>
          <a:xfrm>
            <a:off x="6586729" y="951781"/>
            <a:ext cx="3124199" cy="3231654"/>
          </a:xfrm>
          <a:prstGeom prst="rect">
            <a:avLst/>
          </a:prstGeom>
          <a:noFill/>
        </p:spPr>
        <p:txBody>
          <a:bodyPr wrap="square">
            <a:spAutoFit/>
          </a:bodyPr>
          <a:lstStyle/>
          <a:p>
            <a:r>
              <a:rPr lang="en-US" sz="1200" dirty="0">
                <a:latin typeface="+mj-lt"/>
              </a:rPr>
              <a:t>All applicants must be at least 18 years of age. They must have a child on the register of the school. The term ‘parent is used to include: </a:t>
            </a:r>
          </a:p>
          <a:p>
            <a:r>
              <a:rPr lang="en-US" sz="1200" dirty="0">
                <a:latin typeface="+mj-lt"/>
              </a:rPr>
              <a:t>• natural or adoptive parents </a:t>
            </a:r>
          </a:p>
          <a:p>
            <a:r>
              <a:rPr lang="en-US" sz="1200" dirty="0">
                <a:latin typeface="+mj-lt"/>
              </a:rPr>
              <a:t>• a person who has or has held parental responsibility for, or cares for, or has cared for a child or young person </a:t>
            </a:r>
          </a:p>
          <a:p>
            <a:r>
              <a:rPr lang="en-US" sz="1200" dirty="0">
                <a:latin typeface="+mj-lt"/>
              </a:rPr>
              <a:t>• a person the child lives with and who looks after the child regardless of what their relationship is with the child, e.g. step-father, grandparents and foster parents. </a:t>
            </a:r>
          </a:p>
          <a:p>
            <a:r>
              <a:rPr lang="en-US" sz="1200" dirty="0">
                <a:latin typeface="+mj-lt"/>
              </a:rPr>
              <a:t>No parent or carer engaged in paid employment at the school for more than 50 hours in any consecutive 12-month period can stand for election as a parent governor of that school, nor can an elected member of the Local Authority.</a:t>
            </a:r>
            <a:endParaRPr lang="en-GB" sz="1200" dirty="0">
              <a:latin typeface="+mj-lt"/>
              <a:cs typeface="Arial" panose="020B0604020202020204" pitchFamily="34" charset="0"/>
            </a:endParaRPr>
          </a:p>
        </p:txBody>
      </p:sp>
      <p:sp>
        <p:nvSpPr>
          <p:cNvPr id="19" name="TextBox 18">
            <a:extLst>
              <a:ext uri="{FF2B5EF4-FFF2-40B4-BE49-F238E27FC236}">
                <a16:creationId xmlns:a16="http://schemas.microsoft.com/office/drawing/2014/main" id="{5EE96EC7-F422-49F3-9798-C2147C589199}"/>
              </a:ext>
            </a:extLst>
          </p:cNvPr>
          <p:cNvSpPr txBox="1"/>
          <p:nvPr/>
        </p:nvSpPr>
        <p:spPr>
          <a:xfrm>
            <a:off x="6586728" y="4240105"/>
            <a:ext cx="3124198" cy="369332"/>
          </a:xfrm>
          <a:prstGeom prst="rect">
            <a:avLst/>
          </a:prstGeom>
          <a:noFill/>
        </p:spPr>
        <p:txBody>
          <a:bodyPr wrap="square" rtlCol="0">
            <a:spAutoFit/>
          </a:bodyPr>
          <a:lstStyle/>
          <a:p>
            <a:r>
              <a:rPr lang="en-GB" dirty="0">
                <a:solidFill>
                  <a:srgbClr val="FF0000"/>
                </a:solidFill>
                <a:latin typeface="+mj-lt"/>
                <a:cs typeface="Arial" panose="020B0604020202020204" pitchFamily="34" charset="0"/>
              </a:rPr>
              <a:t>Elections:</a:t>
            </a:r>
          </a:p>
        </p:txBody>
      </p:sp>
      <p:sp>
        <p:nvSpPr>
          <p:cNvPr id="20" name="TextBox 19">
            <a:extLst>
              <a:ext uri="{FF2B5EF4-FFF2-40B4-BE49-F238E27FC236}">
                <a16:creationId xmlns:a16="http://schemas.microsoft.com/office/drawing/2014/main" id="{159A10EE-C84B-4169-B15B-89478EC2E481}"/>
              </a:ext>
            </a:extLst>
          </p:cNvPr>
          <p:cNvSpPr txBox="1"/>
          <p:nvPr/>
        </p:nvSpPr>
        <p:spPr>
          <a:xfrm>
            <a:off x="6586728" y="4655101"/>
            <a:ext cx="3124199" cy="2123658"/>
          </a:xfrm>
          <a:prstGeom prst="rect">
            <a:avLst/>
          </a:prstGeom>
          <a:noFill/>
        </p:spPr>
        <p:txBody>
          <a:bodyPr wrap="square">
            <a:spAutoFit/>
          </a:bodyPr>
          <a:lstStyle/>
          <a:p>
            <a:r>
              <a:rPr lang="en-US" sz="1200" dirty="0">
                <a:latin typeface="+mj-lt"/>
              </a:rPr>
              <a:t>If there are more applicants than vacancies, an election will take place on the date specified in the Head Teacher’s letter. This ballot will be conducted via secret ballot. Each parent with at least one child at the school shall be eligible to vote. Proxy voting will not be allowed. Responsibility for counting the votes will rest with the School Office who shall act as returning officer. Election will be by majority vote. Ties will be determined by the drawing of lots.</a:t>
            </a:r>
            <a:endParaRPr lang="en-GB" sz="1200" dirty="0">
              <a:latin typeface="+mj-lt"/>
              <a:cs typeface="Arial" panose="020B0604020202020204" pitchFamily="34" charset="0"/>
            </a:endParaRPr>
          </a:p>
        </p:txBody>
      </p:sp>
      <p:pic>
        <p:nvPicPr>
          <p:cNvPr id="3" name="Picture 2">
            <a:extLst>
              <a:ext uri="{FF2B5EF4-FFF2-40B4-BE49-F238E27FC236}">
                <a16:creationId xmlns:a16="http://schemas.microsoft.com/office/drawing/2014/main" id="{1F45B5CB-DE60-4FF1-A64E-635CD3BE72B5}"/>
              </a:ext>
            </a:extLst>
          </p:cNvPr>
          <p:cNvPicPr>
            <a:picLocks noChangeAspect="1"/>
          </p:cNvPicPr>
          <p:nvPr/>
        </p:nvPicPr>
        <p:blipFill>
          <a:blip r:embed="rId2"/>
          <a:stretch>
            <a:fillRect/>
          </a:stretch>
        </p:blipFill>
        <p:spPr>
          <a:xfrm>
            <a:off x="3520440" y="518497"/>
            <a:ext cx="2811609" cy="2174675"/>
          </a:xfrm>
          <a:prstGeom prst="rect">
            <a:avLst/>
          </a:prstGeom>
        </p:spPr>
      </p:pic>
      <p:pic>
        <p:nvPicPr>
          <p:cNvPr id="6" name="Picture 5">
            <a:extLst>
              <a:ext uri="{FF2B5EF4-FFF2-40B4-BE49-F238E27FC236}">
                <a16:creationId xmlns:a16="http://schemas.microsoft.com/office/drawing/2014/main" id="{6963743E-7157-4179-8002-516EDE0BA07A}"/>
              </a:ext>
            </a:extLst>
          </p:cNvPr>
          <p:cNvPicPr>
            <a:picLocks noChangeAspect="1"/>
          </p:cNvPicPr>
          <p:nvPr/>
        </p:nvPicPr>
        <p:blipFill>
          <a:blip r:embed="rId3"/>
          <a:stretch>
            <a:fillRect/>
          </a:stretch>
        </p:blipFill>
        <p:spPr>
          <a:xfrm>
            <a:off x="295768" y="5227989"/>
            <a:ext cx="2868055" cy="1451623"/>
          </a:xfrm>
          <a:prstGeom prst="rect">
            <a:avLst/>
          </a:prstGeom>
        </p:spPr>
      </p:pic>
    </p:spTree>
    <p:extLst>
      <p:ext uri="{BB962C8B-B14F-4D97-AF65-F5344CB8AC3E}">
        <p14:creationId xmlns:p14="http://schemas.microsoft.com/office/powerpoint/2010/main" val="21172861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TotalTime>
  <Words>832</Words>
  <Application>Microsoft Office PowerPoint</Application>
  <PresentationFormat>A4 Paper (210x297 mm)</PresentationFormat>
  <Paragraphs>52</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BUNN,ROB (Agilent GBR)</dc:creator>
  <cp:lastModifiedBy>Bev Stephens</cp:lastModifiedBy>
  <cp:revision>5</cp:revision>
  <cp:lastPrinted>2022-05-18T14:04:40Z</cp:lastPrinted>
  <dcterms:created xsi:type="dcterms:W3CDTF">2022-03-17T12:21:19Z</dcterms:created>
  <dcterms:modified xsi:type="dcterms:W3CDTF">2024-01-10T15:53:13Z</dcterms:modified>
</cp:coreProperties>
</file>