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5"/>
  </p:notesMasterIdLst>
  <p:handoutMasterIdLst>
    <p:handoutMasterId r:id="rId6"/>
  </p:handoutMasterIdLst>
  <p:sldIdLst>
    <p:sldId id="279" r:id="rId2"/>
    <p:sldId id="280" r:id="rId3"/>
    <p:sldId id="281" r:id="rId4"/>
  </p:sldIdLst>
  <p:sldSz cx="12192000" cy="6858000"/>
  <p:notesSz cx="6669088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2D197-1AA8-458D-9EA8-9CAE892818BE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5B4EA-6DD2-4282-A20A-32B169C6B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708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419E7-2B7E-45DC-B7D5-B6253716EF51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" y="744538"/>
            <a:ext cx="6611938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1383"/>
            <a:ext cx="533527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147EE-3E56-49F1-A119-CDF91D52A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453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91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19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887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276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7373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095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90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53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1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5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37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7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5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5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3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6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7216A-5F3C-4CF6-A648-B839B6C829F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25A5F4F-18D2-46BE-8813-2DAF7C5D0E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0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077495"/>
              </p:ext>
            </p:extLst>
          </p:nvPr>
        </p:nvGraphicFramePr>
        <p:xfrm>
          <a:off x="2015231" y="831522"/>
          <a:ext cx="4398195" cy="33550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4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44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295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830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913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4785">
                  <a:extLst>
                    <a:ext uri="{9D8B030D-6E8A-4147-A177-3AD203B41FA5}">
                      <a16:colId xmlns:a16="http://schemas.microsoft.com/office/drawing/2014/main" val="489498530"/>
                    </a:ext>
                  </a:extLst>
                </a:gridCol>
                <a:gridCol w="811355">
                  <a:extLst>
                    <a:ext uri="{9D8B030D-6E8A-4147-A177-3AD203B41FA5}">
                      <a16:colId xmlns:a16="http://schemas.microsoft.com/office/drawing/2014/main" val="2770458382"/>
                    </a:ext>
                  </a:extLst>
                </a:gridCol>
              </a:tblGrid>
              <a:tr h="21915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Rebecca Hadfield</a:t>
                      </a: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Anita Smith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Iain Madden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Lynsey Needham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Clare Calveley</a:t>
                      </a: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David Heath</a:t>
                      </a: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Ruth Livingstone</a:t>
                      </a: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Eleanor Warrington</a:t>
                      </a: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FGB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HTPM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Pay Committee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69289" y="279392"/>
            <a:ext cx="6711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Committees and Membership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254501" y="5402366"/>
            <a:ext cx="355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Meeting Dates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103921"/>
              </p:ext>
            </p:extLst>
          </p:nvPr>
        </p:nvGraphicFramePr>
        <p:xfrm>
          <a:off x="2873229" y="4900473"/>
          <a:ext cx="4425194" cy="107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07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9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Autumn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Spring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Summer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01.10.24</a:t>
                      </a:r>
                    </a:p>
                    <a:p>
                      <a:r>
                        <a:rPr lang="en-GB" sz="1200" dirty="0"/>
                        <a:t>26.11.24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21.01.25</a:t>
                      </a:r>
                    </a:p>
                    <a:p>
                      <a:r>
                        <a:rPr lang="en-GB" sz="1200" dirty="0"/>
                        <a:t>18.03.25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20.05.25</a:t>
                      </a:r>
                    </a:p>
                    <a:p>
                      <a:r>
                        <a:rPr lang="en-GB" sz="1200" dirty="0"/>
                        <a:t>08.07.25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017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40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576270"/>
              </p:ext>
            </p:extLst>
          </p:nvPr>
        </p:nvGraphicFramePr>
        <p:xfrm>
          <a:off x="186612" y="126840"/>
          <a:ext cx="11066615" cy="559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2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1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1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1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814">
                <a:tc>
                  <a:txBody>
                    <a:bodyPr/>
                    <a:lstStyle/>
                    <a:p>
                      <a:r>
                        <a:rPr lang="en-GB" sz="1600" dirty="0"/>
                        <a:t>Name of Governor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Term of Office until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Special Responsibilities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86">
                <a:tc>
                  <a:txBody>
                    <a:bodyPr/>
                    <a:lstStyle/>
                    <a:p>
                      <a:r>
                        <a:rPr lang="en-GB" sz="1400" dirty="0"/>
                        <a:t>Ruth Livingstone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Co-opted - appointed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27.06.26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Governor Joint Lead for </a:t>
                      </a:r>
                      <a:r>
                        <a:rPr lang="en-GB" sz="1400" baseline="0" dirty="0"/>
                        <a:t>SMSC (Spiritual, Moral, Social and Cultural) Welfare, and SIAMs.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aseline="0" dirty="0"/>
                        <a:t>Governor Lead for Foundation Subjects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86">
                <a:tc>
                  <a:txBody>
                    <a:bodyPr/>
                    <a:lstStyle/>
                    <a:p>
                      <a:r>
                        <a:rPr lang="en-GB" sz="1400" dirty="0"/>
                        <a:t>Lynsey Needham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Co-opted - appointed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21.11.25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Vice Chair of Governors</a:t>
                      </a:r>
                    </a:p>
                    <a:p>
                      <a:r>
                        <a:rPr lang="en-GB" sz="1400" dirty="0"/>
                        <a:t>HTPM Panel</a:t>
                      </a:r>
                    </a:p>
                    <a:p>
                      <a:r>
                        <a:rPr lang="en-GB" sz="1400" dirty="0"/>
                        <a:t>Pay Committee</a:t>
                      </a:r>
                    </a:p>
                    <a:p>
                      <a:r>
                        <a:rPr lang="en-GB" sz="1400" dirty="0"/>
                        <a:t>Governor</a:t>
                      </a:r>
                      <a:r>
                        <a:rPr lang="en-GB" sz="1400" baseline="0" dirty="0"/>
                        <a:t> Lead for Safeguarding, SEND, PP and School Spider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44">
                <a:tc>
                  <a:txBody>
                    <a:bodyPr/>
                    <a:lstStyle/>
                    <a:p>
                      <a:r>
                        <a:rPr lang="en-GB" sz="1400" dirty="0"/>
                        <a:t>Rebecca Hadfield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Headteacher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No expiry – linked</a:t>
                      </a:r>
                      <a:r>
                        <a:rPr lang="en-GB" sz="1400" baseline="0" dirty="0"/>
                        <a:t> to role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966">
                <a:tc>
                  <a:txBody>
                    <a:bodyPr/>
                    <a:lstStyle/>
                    <a:p>
                      <a:r>
                        <a:rPr lang="en-GB" sz="1400" dirty="0"/>
                        <a:t>Anita 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Staff –</a:t>
                      </a:r>
                      <a:r>
                        <a:rPr lang="en-GB" sz="1400" baseline="0" dirty="0"/>
                        <a:t> elected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31.08.27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6">
                <a:tc>
                  <a:txBody>
                    <a:bodyPr/>
                    <a:lstStyle/>
                    <a:p>
                      <a:r>
                        <a:rPr lang="en-GB" sz="1400" dirty="0"/>
                        <a:t>Iain Madden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Parent - elected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20.05.28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661">
                <a:tc>
                  <a:txBody>
                    <a:bodyPr/>
                    <a:lstStyle/>
                    <a:p>
                      <a:r>
                        <a:rPr lang="en-GB" sz="1400" dirty="0"/>
                        <a:t>Clare Calveley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Parent – elected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19.04.26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Governor Lead for EYFS and Health &amp; Safety.</a:t>
                      </a:r>
                    </a:p>
                    <a:p>
                      <a:r>
                        <a:rPr lang="en-GB" sz="1400" dirty="0"/>
                        <a:t>HTPM Panel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8733">
                <a:tc>
                  <a:txBody>
                    <a:bodyPr/>
                    <a:lstStyle/>
                    <a:p>
                      <a:r>
                        <a:rPr lang="en-GB" sz="1400" dirty="0"/>
                        <a:t>David Heath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Co-opted - appointed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16.05.26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482434"/>
                  </a:ext>
                </a:extLst>
              </a:tr>
              <a:tr h="568733">
                <a:tc>
                  <a:txBody>
                    <a:bodyPr/>
                    <a:lstStyle/>
                    <a:p>
                      <a:r>
                        <a:rPr lang="en-GB" sz="1400" dirty="0"/>
                        <a:t>Eleanor Warrington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Foundation - appointed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17.03.29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Governor Joint Lead for </a:t>
                      </a:r>
                      <a:r>
                        <a:rPr lang="en-GB" sz="1400" baseline="0" dirty="0"/>
                        <a:t>SMSC (Spiritual, Moral, Social and Cultural) Welfare, and SIAMs.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717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24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B10940-79D7-456D-9710-86403A44E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488274"/>
              </p:ext>
            </p:extLst>
          </p:nvPr>
        </p:nvGraphicFramePr>
        <p:xfrm>
          <a:off x="835859" y="354564"/>
          <a:ext cx="8130862" cy="53717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43231">
                  <a:extLst>
                    <a:ext uri="{9D8B030D-6E8A-4147-A177-3AD203B41FA5}">
                      <a16:colId xmlns:a16="http://schemas.microsoft.com/office/drawing/2014/main" val="2491398887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964092163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3333877082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3916227484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3837191097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2128400175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3145547604"/>
                    </a:ext>
                  </a:extLst>
                </a:gridCol>
                <a:gridCol w="898233">
                  <a:extLst>
                    <a:ext uri="{9D8B030D-6E8A-4147-A177-3AD203B41FA5}">
                      <a16:colId xmlns:a16="http://schemas.microsoft.com/office/drawing/2014/main" val="3206353034"/>
                    </a:ext>
                  </a:extLst>
                </a:gridCol>
              </a:tblGrid>
              <a:tr h="8729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>
                          <a:effectLst/>
                        </a:rPr>
                        <a:t>Attendance at meetings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Summer 1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21/05/24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Summer 2 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25/06/24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Autumn 1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01/10/24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Autumn 2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26/11/24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Spring 1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21/01/25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Spring 2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25/03/25</a:t>
                      </a:r>
                    </a:p>
                  </a:txBody>
                  <a:tcPr marL="5117" marR="5117" marT="5117" marB="0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Summer 1</a:t>
                      </a:r>
                    </a:p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20/05/25</a:t>
                      </a:r>
                    </a:p>
                  </a:txBody>
                  <a:tcPr marL="5117" marR="5117" marT="5117" marB="0" vert="vert270" anchor="ctr"/>
                </a:tc>
                <a:extLst>
                  <a:ext uri="{0D108BD9-81ED-4DB2-BD59-A6C34878D82A}">
                    <a16:rowId xmlns:a16="http://schemas.microsoft.com/office/drawing/2014/main" val="2188666841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John Pollard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3791012748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Lynsey Needham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69063114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Clare Calveley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829881681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Eleanor Warrington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4197506688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Richard Howarth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3109735171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Rebecca Hadfield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23216289"/>
                  </a:ext>
                </a:extLst>
              </a:tr>
              <a:tr h="262759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David Heath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1237509706"/>
                  </a:ext>
                </a:extLst>
              </a:tr>
              <a:tr h="28706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Ruth Livingstone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3952538290"/>
                  </a:ext>
                </a:extLst>
              </a:tr>
              <a:tr h="28706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Anita Smith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2383457657"/>
                  </a:ext>
                </a:extLst>
              </a:tr>
              <a:tr h="287060"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Iain Madden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lnSpc>
                          <a:spcPct val="150000"/>
                        </a:lnSpc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</a:t>
                      </a:r>
                    </a:p>
                  </a:txBody>
                  <a:tcPr marL="5117" marR="5117" marT="5117" marB="0" anchor="ctr"/>
                </a:tc>
                <a:extLst>
                  <a:ext uri="{0D108BD9-81ED-4DB2-BD59-A6C34878D82A}">
                    <a16:rowId xmlns:a16="http://schemas.microsoft.com/office/drawing/2014/main" val="1401353655"/>
                  </a:ext>
                </a:extLst>
              </a:tr>
              <a:tr h="1581157">
                <a:tc>
                  <a:txBody>
                    <a:bodyPr/>
                    <a:lstStyle/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P= Present</a:t>
                      </a:r>
                    </a:p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 = Apologies</a:t>
                      </a:r>
                    </a:p>
                    <a:p>
                      <a:pPr algn="l" rtl="0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 = Absent</a:t>
                      </a: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117" marR="5117" marT="511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17" marR="5117" marT="5117" marB="0" anchor="b"/>
                </a:tc>
                <a:extLst>
                  <a:ext uri="{0D108BD9-81ED-4DB2-BD59-A6C34878D82A}">
                    <a16:rowId xmlns:a16="http://schemas.microsoft.com/office/drawing/2014/main" val="296886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281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4629</TotalTime>
  <Words>310</Words>
  <Application>Microsoft Office PowerPoint</Application>
  <PresentationFormat>Widescreen</PresentationFormat>
  <Paragraphs>178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Rawlinson</dc:creator>
  <cp:lastModifiedBy>Robert Needham</cp:lastModifiedBy>
  <cp:revision>155</cp:revision>
  <cp:lastPrinted>2015-01-23T11:06:47Z</cp:lastPrinted>
  <dcterms:created xsi:type="dcterms:W3CDTF">2014-12-15T18:46:32Z</dcterms:created>
  <dcterms:modified xsi:type="dcterms:W3CDTF">2025-05-20T11:25:13Z</dcterms:modified>
</cp:coreProperties>
</file>