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72" r:id="rId6"/>
    <p:sldId id="277" r:id="rId7"/>
    <p:sldId id="280" r:id="rId8"/>
    <p:sldId id="278" r:id="rId9"/>
    <p:sldId id="281" r:id="rId10"/>
    <p:sldId id="282" r:id="rId11"/>
    <p:sldId id="284" r:id="rId12"/>
    <p:sldId id="285" r:id="rId13"/>
    <p:sldId id="286" r:id="rId14"/>
    <p:sldId id="287" r:id="rId15"/>
    <p:sldId id="288" r:id="rId16"/>
  </p:sldIdLst>
  <p:sldSz cx="9144000" cy="6858000" type="screen4x3"/>
  <p:notesSz cx="6858000" cy="9144000"/>
  <p:custDataLst>
    <p:tags r:id="rId17"/>
  </p:custDataLst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8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1759B-99EB-4810-B53F-7953065C9D81}" type="datetimeFigureOut">
              <a:rPr lang="th-TH" smtClean="0"/>
              <a:pPr/>
              <a:t>08/05/62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39806-4C5C-4F1F-964D-1F8FBE7E1C4D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0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1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6.png"/><Relationship Id="rId7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11.png"/><Relationship Id="rId4" Type="http://schemas.openxmlformats.org/officeDocument/2006/relationships/image" Target="../media/image1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7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3.png"/><Relationship Id="rId10" Type="http://schemas.openxmlformats.org/officeDocument/2006/relationships/image" Target="../media/image11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95536" y="332656"/>
            <a:ext cx="8352928" cy="626469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5797"/>
          <a:stretch>
            <a:fillRect/>
          </a:stretch>
        </p:blipFill>
        <p:spPr bwMode="auto">
          <a:xfrm>
            <a:off x="943414" y="3991748"/>
            <a:ext cx="3590925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2618059" y="4062406"/>
            <a:ext cx="1446908" cy="748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2446"/>
          <a:stretch>
            <a:fillRect/>
          </a:stretch>
        </p:blipFill>
        <p:spPr bwMode="auto">
          <a:xfrm>
            <a:off x="4283918" y="3889140"/>
            <a:ext cx="3600450" cy="2968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3394795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2492896"/>
            <a:ext cx="4860032" cy="1470025"/>
          </a:xfrm>
        </p:spPr>
        <p:txBody>
          <a:bodyPr>
            <a:noAutofit/>
          </a:bodyPr>
          <a:lstStyle/>
          <a:p>
            <a:r>
              <a:rPr lang="en-US" sz="9600" dirty="0" smtClean="0">
                <a:latin typeface="Arial Rounded MT Bold" pitchFamily="34" charset="0"/>
              </a:rPr>
              <a:t>Halving</a:t>
            </a:r>
            <a:endParaRPr lang="th-TH" sz="9600" dirty="0">
              <a:latin typeface="Arial Rounded MT Bold" pitchFamily="34" charset="0"/>
            </a:endParaRP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7F8F3"/>
              </a:clrFrom>
              <a:clrTo>
                <a:srgbClr val="F7F8F3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548680"/>
            <a:ext cx="1971600" cy="19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64496" y="1484784"/>
            <a:ext cx="1008112" cy="755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8" cstate="print"/>
          <a:srcRect t="8920"/>
          <a:stretch>
            <a:fillRect/>
          </a:stretch>
        </p:blipFill>
        <p:spPr bwMode="auto">
          <a:xfrm>
            <a:off x="6588224" y="836712"/>
            <a:ext cx="1315807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99268" y="1628799"/>
            <a:ext cx="852219" cy="7798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8" cstate="print"/>
          <a:srcRect t="8920"/>
          <a:stretch>
            <a:fillRect/>
          </a:stretch>
        </p:blipFill>
        <p:spPr bwMode="auto">
          <a:xfrm>
            <a:off x="720080" y="2204863"/>
            <a:ext cx="1315807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99592" y="2780928"/>
            <a:ext cx="1001709" cy="10801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065" y="6465070"/>
            <a:ext cx="2495431" cy="34830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6557282"/>
            <a:ext cx="3419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www.TheStorySeed.com</a:t>
            </a:r>
            <a:endParaRPr lang="th-TH" sz="2000" dirty="0">
              <a:latin typeface="Comic Sans MS" pitchFamily="66" charset="0"/>
            </a:endParaRPr>
          </a:p>
        </p:txBody>
      </p:sp>
      <p:pic>
        <p:nvPicPr>
          <p:cNvPr id="17" name="Picture 16" descr="oceanic-dolphinSEED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683568" y="151472"/>
            <a:ext cx="7812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Comic Sans MS" pitchFamily="66" charset="0"/>
                <a:cs typeface="Arial" pitchFamily="34" charset="0"/>
              </a:rPr>
              <a:t>So, half of 4, is 2</a:t>
            </a:r>
          </a:p>
          <a:p>
            <a:pPr algn="ctr"/>
            <a:endParaRPr lang="th-TH" sz="3000" dirty="0">
              <a:latin typeface="Comic Sans MS" pitchFamily="66" charset="0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 b="35797"/>
          <a:stretch>
            <a:fillRect/>
          </a:stretch>
        </p:blipFill>
        <p:spPr bwMode="auto">
          <a:xfrm>
            <a:off x="0" y="3501008"/>
            <a:ext cx="1795463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941721" y="3556301"/>
            <a:ext cx="673790" cy="348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304" y="3501008"/>
            <a:ext cx="1584176" cy="149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ounded Rectangle 13"/>
          <p:cNvSpPr/>
          <p:nvPr/>
        </p:nvSpPr>
        <p:spPr>
          <a:xfrm>
            <a:off x="2267744" y="2060848"/>
            <a:ext cx="2232248" cy="2304256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Rounded Rectangle 18"/>
          <p:cNvSpPr/>
          <p:nvPr/>
        </p:nvSpPr>
        <p:spPr>
          <a:xfrm>
            <a:off x="4644008" y="2060848"/>
            <a:ext cx="2016224" cy="2304256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2564903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2564904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2564904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2564904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oceanic-dolphinSEE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331640" y="116632"/>
            <a:ext cx="78123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latin typeface="Comic Sans MS" pitchFamily="66" charset="0"/>
                <a:cs typeface="Arial" pitchFamily="34" charset="0"/>
              </a:rPr>
              <a:t>In this bag of sweets, there are 6 chewy chocolate stars. How many do we have to give to Meredith and Harvey so that it is fair?</a:t>
            </a:r>
          </a:p>
          <a:p>
            <a:endParaRPr lang="th-TH" sz="2700" dirty="0"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8920"/>
          <a:stretch>
            <a:fillRect/>
          </a:stretch>
        </p:blipFill>
        <p:spPr bwMode="auto">
          <a:xfrm>
            <a:off x="0" y="188640"/>
            <a:ext cx="1315807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 b="35797"/>
          <a:stretch>
            <a:fillRect/>
          </a:stretch>
        </p:blipFill>
        <p:spPr bwMode="auto">
          <a:xfrm>
            <a:off x="-180528" y="4711666"/>
            <a:ext cx="2675857" cy="2146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1067149" y="4726849"/>
            <a:ext cx="1078195" cy="55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4581128"/>
            <a:ext cx="2682954" cy="2526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8"/>
          <p:cNvGrpSpPr/>
          <p:nvPr/>
        </p:nvGrpSpPr>
        <p:grpSpPr>
          <a:xfrm>
            <a:off x="179512" y="2780928"/>
            <a:ext cx="8640960" cy="1152128"/>
            <a:chOff x="179512" y="2780928"/>
            <a:chExt cx="8640960" cy="1152128"/>
          </a:xfrm>
        </p:grpSpPr>
        <p:sp>
          <p:nvSpPr>
            <p:cNvPr id="22" name="Rounded Rectangular Callout 21"/>
            <p:cNvSpPr/>
            <p:nvPr/>
          </p:nvSpPr>
          <p:spPr>
            <a:xfrm>
              <a:off x="179512" y="2780928"/>
              <a:ext cx="1440160" cy="864096"/>
            </a:xfrm>
            <a:prstGeom prst="wedgeRoundRectCallout">
              <a:avLst>
                <a:gd name="adj1" fmla="val 32654"/>
                <a:gd name="adj2" fmla="val 142779"/>
                <a:gd name="adj3" fmla="val 16667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 pitchFamily="66" charset="0"/>
                </a:rPr>
                <a:t>Yes!</a:t>
              </a:r>
              <a:endParaRPr lang="th-TH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23" name="Rounded Rectangular Callout 22"/>
            <p:cNvSpPr/>
            <p:nvPr/>
          </p:nvSpPr>
          <p:spPr>
            <a:xfrm>
              <a:off x="7452320" y="3068960"/>
              <a:ext cx="1368152" cy="864096"/>
            </a:xfrm>
            <a:prstGeom prst="wedgeRoundRectCallout">
              <a:avLst>
                <a:gd name="adj1" fmla="val 9125"/>
                <a:gd name="adj2" fmla="val 136665"/>
                <a:gd name="adj3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 pitchFamily="66" charset="0"/>
                </a:rPr>
                <a:t>Yes!</a:t>
              </a:r>
              <a:endParaRPr lang="th-TH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979712" y="1664077"/>
            <a:ext cx="5544616" cy="6848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star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79712" y="1592069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star for Harvey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79712" y="1628800"/>
            <a:ext cx="5544616" cy="6848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star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79712" y="1628800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star for Harvey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07704" y="1628800"/>
            <a:ext cx="5544616" cy="6848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star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07704" y="1628800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star for Harvey</a:t>
            </a:r>
            <a:endParaRPr lang="th-TH" dirty="0">
              <a:latin typeface="Arial Rounded MT Bold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49883" y="2564904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764705"/>
            <a:ext cx="1001709" cy="10801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30003" y="2564904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38115" y="2564904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46227" y="2636912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4339" y="2636912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90443" y="2636912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3" descr="oceanic-dolphinSE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0.02448 0.3939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" y="197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7 L 0.37881 0.3939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0" y="197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L -0.14879 0.456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00" y="228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22222E-6 L 0.10313 0.4567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0" y="228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85185E-6 L -0.29062 0.4409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00" y="220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22222E-6 L -0.18802 0.4671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2340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8" grpId="0" animBg="1"/>
      <p:bldP spid="29" grpId="0" animBg="1"/>
      <p:bldP spid="30" grpId="0" animBg="1"/>
      <p:bldP spid="21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683568" y="151472"/>
            <a:ext cx="7812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Comic Sans MS" pitchFamily="66" charset="0"/>
                <a:cs typeface="Arial" pitchFamily="34" charset="0"/>
              </a:rPr>
              <a:t>So, half of 6, is 3</a:t>
            </a:r>
          </a:p>
          <a:p>
            <a:pPr algn="ctr"/>
            <a:endParaRPr lang="th-TH" sz="3000" dirty="0">
              <a:latin typeface="Comic Sans MS" pitchFamily="66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0" y="4077072"/>
            <a:ext cx="1795463" cy="1440160"/>
            <a:chOff x="0" y="4437112"/>
            <a:chExt cx="1795463" cy="1440160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b="35797"/>
            <a:stretch>
              <a:fillRect/>
            </a:stretch>
          </p:blipFill>
          <p:spPr bwMode="auto">
            <a:xfrm>
              <a:off x="0" y="4437112"/>
              <a:ext cx="1795463" cy="1440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518498">
              <a:off x="941722" y="4492404"/>
              <a:ext cx="673790" cy="348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9824" y="4005064"/>
            <a:ext cx="1584176" cy="149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ounded Rectangle 13"/>
          <p:cNvSpPr/>
          <p:nvPr/>
        </p:nvSpPr>
        <p:spPr>
          <a:xfrm>
            <a:off x="1315874" y="2204864"/>
            <a:ext cx="3312368" cy="1656184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Rounded Rectangle 18"/>
          <p:cNvSpPr/>
          <p:nvPr/>
        </p:nvSpPr>
        <p:spPr>
          <a:xfrm>
            <a:off x="4731782" y="2204864"/>
            <a:ext cx="3240360" cy="1656184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2564904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2564904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2564904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46227" y="2564904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6347" y="2564904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6467" y="2564904"/>
            <a:ext cx="8779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oceanic-dolphinSEE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328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1331640" y="116632"/>
            <a:ext cx="78123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latin typeface="Comic Sans MS" pitchFamily="66" charset="0"/>
                <a:cs typeface="Arial" pitchFamily="34" charset="0"/>
              </a:rPr>
              <a:t>In this bag of sweets, there are 8 soft rainbow biscuits. How many do we have to give to Meredith and Harvey so that it is fair?</a:t>
            </a:r>
          </a:p>
          <a:p>
            <a:endParaRPr lang="th-TH" sz="2700" dirty="0"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t="8920"/>
          <a:stretch>
            <a:fillRect/>
          </a:stretch>
        </p:blipFill>
        <p:spPr bwMode="auto">
          <a:xfrm>
            <a:off x="0" y="188640"/>
            <a:ext cx="1315807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5797"/>
          <a:stretch>
            <a:fillRect/>
          </a:stretch>
        </p:blipFill>
        <p:spPr bwMode="auto">
          <a:xfrm>
            <a:off x="-180528" y="4711666"/>
            <a:ext cx="2675857" cy="2146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1067149" y="4726849"/>
            <a:ext cx="1078195" cy="55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4581128"/>
            <a:ext cx="2682954" cy="2526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8"/>
          <p:cNvGrpSpPr/>
          <p:nvPr/>
        </p:nvGrpSpPr>
        <p:grpSpPr>
          <a:xfrm>
            <a:off x="179512" y="2780928"/>
            <a:ext cx="8640960" cy="1152128"/>
            <a:chOff x="179512" y="2780928"/>
            <a:chExt cx="8640960" cy="1152128"/>
          </a:xfrm>
        </p:grpSpPr>
        <p:sp>
          <p:nvSpPr>
            <p:cNvPr id="22" name="Rounded Rectangular Callout 21"/>
            <p:cNvSpPr/>
            <p:nvPr/>
          </p:nvSpPr>
          <p:spPr>
            <a:xfrm>
              <a:off x="179512" y="2780928"/>
              <a:ext cx="1440160" cy="864096"/>
            </a:xfrm>
            <a:prstGeom prst="wedgeRoundRectCallout">
              <a:avLst>
                <a:gd name="adj1" fmla="val 32654"/>
                <a:gd name="adj2" fmla="val 142779"/>
                <a:gd name="adj3" fmla="val 16667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 pitchFamily="66" charset="0"/>
                </a:rPr>
                <a:t>Yes!</a:t>
              </a:r>
              <a:endParaRPr lang="th-TH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23" name="Rounded Rectangular Callout 22"/>
            <p:cNvSpPr/>
            <p:nvPr/>
          </p:nvSpPr>
          <p:spPr>
            <a:xfrm>
              <a:off x="7452320" y="3068960"/>
              <a:ext cx="1368152" cy="864096"/>
            </a:xfrm>
            <a:prstGeom prst="wedgeRoundRectCallout">
              <a:avLst>
                <a:gd name="adj1" fmla="val 9125"/>
                <a:gd name="adj2" fmla="val 136665"/>
                <a:gd name="adj3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 pitchFamily="66" charset="0"/>
                </a:rPr>
                <a:t>Yes!</a:t>
              </a:r>
              <a:endParaRPr lang="th-TH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763688" y="1520061"/>
            <a:ext cx="5544616" cy="6848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biscuit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63688" y="1520061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biscuit for Harvey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1520061"/>
            <a:ext cx="5544616" cy="6848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biscuit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63688" y="1520061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biscuit for Harvey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63688" y="1520061"/>
            <a:ext cx="5544616" cy="6848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biscuit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63688" y="1520061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biscuit for Harvey</a:t>
            </a:r>
            <a:endParaRPr lang="th-TH" dirty="0">
              <a:latin typeface="Arial Rounded MT Bold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Box 41"/>
          <p:cNvSpPr txBox="1"/>
          <p:nvPr/>
        </p:nvSpPr>
        <p:spPr>
          <a:xfrm>
            <a:off x="1763688" y="1520061"/>
            <a:ext cx="5544616" cy="6848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biscuit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763688" y="1520061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biscuit for Harvey</a:t>
            </a:r>
            <a:endParaRPr lang="th-TH" dirty="0">
              <a:latin typeface="Arial Rounded MT Bold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 l="-3975"/>
          <a:stretch>
            <a:fillRect/>
          </a:stretch>
        </p:blipFill>
        <p:spPr bwMode="auto">
          <a:xfrm>
            <a:off x="141158" y="997654"/>
            <a:ext cx="974458" cy="716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0.12604 0.5039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0" y="25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96296E-6 L 0.44098 0.4935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00" y="2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96296E-6 L -0.05503 0.3780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0" y="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96296E-6 L 0.23629 0.3780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0" y="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96296E-6 L -0.25989 0.2518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0" y="1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0.03941 0.26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0" y="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L -0.55122 0.1680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0" y="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-0.13386 0.1365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0" y="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8" grpId="0" animBg="1"/>
      <p:bldP spid="29" grpId="0" animBg="1"/>
      <p:bldP spid="30" grpId="0" animBg="1"/>
      <p:bldP spid="21" grpId="0" animBg="1"/>
      <p:bldP spid="31" grpId="0" animBg="1"/>
      <p:bldP spid="42" grpId="0" animBg="1"/>
      <p:bldP spid="4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683568" y="151472"/>
            <a:ext cx="7812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Comic Sans MS" pitchFamily="66" charset="0"/>
                <a:cs typeface="Arial" pitchFamily="34" charset="0"/>
              </a:rPr>
              <a:t>So, half of 8, is 4</a:t>
            </a:r>
          </a:p>
          <a:p>
            <a:pPr algn="ctr"/>
            <a:endParaRPr lang="th-TH" sz="3000" dirty="0">
              <a:latin typeface="Comic Sans MS" pitchFamily="66" charset="0"/>
            </a:endParaRPr>
          </a:p>
        </p:txBody>
      </p:sp>
      <p:grpSp>
        <p:nvGrpSpPr>
          <p:cNvPr id="2" name="Group 31"/>
          <p:cNvGrpSpPr/>
          <p:nvPr/>
        </p:nvGrpSpPr>
        <p:grpSpPr>
          <a:xfrm>
            <a:off x="0" y="4077072"/>
            <a:ext cx="1795463" cy="1440160"/>
            <a:chOff x="0" y="4437112"/>
            <a:chExt cx="1795463" cy="1440160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b="35797"/>
            <a:stretch>
              <a:fillRect/>
            </a:stretch>
          </p:blipFill>
          <p:spPr bwMode="auto">
            <a:xfrm>
              <a:off x="0" y="4437112"/>
              <a:ext cx="1795463" cy="1440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518498">
              <a:off x="941722" y="4492404"/>
              <a:ext cx="673790" cy="348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9824" y="4005064"/>
            <a:ext cx="1584176" cy="149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ounded Rectangle 13"/>
          <p:cNvSpPr/>
          <p:nvPr/>
        </p:nvSpPr>
        <p:spPr>
          <a:xfrm>
            <a:off x="539552" y="2204864"/>
            <a:ext cx="4088690" cy="1656184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Rounded Rectangle 18"/>
          <p:cNvSpPr/>
          <p:nvPr/>
        </p:nvSpPr>
        <p:spPr>
          <a:xfrm>
            <a:off x="4731782" y="2204864"/>
            <a:ext cx="4088690" cy="1656184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4368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0533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89506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28479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7452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06425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45398" y="256490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5" descr="oceanic-dolphinSEE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477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683568" y="151472"/>
            <a:ext cx="78123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Comic Sans MS" pitchFamily="66" charset="0"/>
                <a:cs typeface="Arial" pitchFamily="34" charset="0"/>
              </a:rPr>
              <a:t>What do you think is half of 10?</a:t>
            </a:r>
          </a:p>
          <a:p>
            <a:pPr algn="ctr"/>
            <a:endParaRPr lang="th-TH" sz="3000" dirty="0">
              <a:latin typeface="Comic Sans MS" pitchFamily="66" charset="0"/>
            </a:endParaRPr>
          </a:p>
        </p:txBody>
      </p:sp>
      <p:grpSp>
        <p:nvGrpSpPr>
          <p:cNvPr id="2" name="Group 31"/>
          <p:cNvGrpSpPr/>
          <p:nvPr/>
        </p:nvGrpSpPr>
        <p:grpSpPr>
          <a:xfrm>
            <a:off x="0" y="5417840"/>
            <a:ext cx="1795463" cy="1440160"/>
            <a:chOff x="0" y="4437112"/>
            <a:chExt cx="1795463" cy="1440160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b="35797"/>
            <a:stretch>
              <a:fillRect/>
            </a:stretch>
          </p:blipFill>
          <p:spPr bwMode="auto">
            <a:xfrm>
              <a:off x="0" y="4437112"/>
              <a:ext cx="1795463" cy="1440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518498">
              <a:off x="941722" y="4492404"/>
              <a:ext cx="673790" cy="348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9824" y="5366024"/>
            <a:ext cx="1584176" cy="149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4468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6459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450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0441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52432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14423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6414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8405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2996952"/>
            <a:ext cx="77313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ounded Rectangle 13"/>
          <p:cNvSpPr/>
          <p:nvPr/>
        </p:nvSpPr>
        <p:spPr>
          <a:xfrm>
            <a:off x="219988" y="2708920"/>
            <a:ext cx="4364725" cy="1435359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Rounded Rectangle 18"/>
          <p:cNvSpPr/>
          <p:nvPr/>
        </p:nvSpPr>
        <p:spPr>
          <a:xfrm>
            <a:off x="4628242" y="2708920"/>
            <a:ext cx="4336246" cy="1435359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8" name="TextBox 37"/>
          <p:cNvSpPr txBox="1"/>
          <p:nvPr/>
        </p:nvSpPr>
        <p:spPr>
          <a:xfrm>
            <a:off x="3419872" y="5157192"/>
            <a:ext cx="18722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5</a:t>
            </a:r>
            <a:endParaRPr lang="th-TH" sz="9600" dirty="0">
              <a:latin typeface="Comic Sans MS" pitchFamily="66" charset="0"/>
            </a:endParaRPr>
          </a:p>
        </p:txBody>
      </p:sp>
      <p:pic>
        <p:nvPicPr>
          <p:cNvPr id="21" name="Picture 20" descr="oceanic-dolphinSEE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302375">
            <a:off x="6395552" y="2632269"/>
            <a:ext cx="735964" cy="1491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b="35797"/>
          <a:stretch>
            <a:fillRect/>
          </a:stretch>
        </p:blipFill>
        <p:spPr bwMode="auto">
          <a:xfrm>
            <a:off x="467544" y="3991748"/>
            <a:ext cx="3590925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2142189" y="4062406"/>
            <a:ext cx="1446908" cy="748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11560" y="548680"/>
            <a:ext cx="4355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mic Sans MS" pitchFamily="66" charset="0"/>
                <a:cs typeface="Arial" pitchFamily="34" charset="0"/>
              </a:rPr>
              <a:t>This is Meredith. </a:t>
            </a:r>
            <a:endParaRPr lang="th-TH" sz="4000" dirty="0">
              <a:latin typeface="Comic Sans MS" pitchFamily="66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08048" y="3889140"/>
            <a:ext cx="3600450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 t="7509"/>
          <a:stretch>
            <a:fillRect/>
          </a:stretch>
        </p:blipFill>
        <p:spPr bwMode="auto">
          <a:xfrm>
            <a:off x="1187624" y="1196752"/>
            <a:ext cx="1504950" cy="2660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3995936" y="1556792"/>
            <a:ext cx="55801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mic Sans MS" pitchFamily="66" charset="0"/>
                <a:cs typeface="Arial" pitchFamily="34" charset="0"/>
              </a:rPr>
              <a:t>And this is her best friend, Harvey. </a:t>
            </a:r>
            <a:endParaRPr lang="th-TH" sz="4000" dirty="0">
              <a:latin typeface="Comic Sans MS" pitchFamily="66" charset="0"/>
            </a:endParaRPr>
          </a:p>
        </p:txBody>
      </p:sp>
      <p:pic>
        <p:nvPicPr>
          <p:cNvPr id="9" name="Picture 8" descr="oceanic-dolphinSEED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0562" y="188641"/>
            <a:ext cx="5153437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b="35797"/>
          <a:stretch>
            <a:fillRect/>
          </a:stretch>
        </p:blipFill>
        <p:spPr bwMode="auto">
          <a:xfrm>
            <a:off x="467544" y="3991748"/>
            <a:ext cx="3590925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2142189" y="4062406"/>
            <a:ext cx="1446908" cy="748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79512" y="332656"/>
            <a:ext cx="403244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>
                <a:latin typeface="Comic Sans MS" pitchFamily="66" charset="0"/>
                <a:cs typeface="Arial" pitchFamily="34" charset="0"/>
              </a:rPr>
              <a:t>Everyday, after school, Meredith and Harvey walk to Mr. Matt’s Magic Sweet Shop. </a:t>
            </a:r>
            <a:endParaRPr lang="th-TH" sz="3800" dirty="0">
              <a:latin typeface="Comic Sans MS" pitchFamily="66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08048" y="3889140"/>
            <a:ext cx="3600450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oceanic-dolphinSEE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23619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59832" y="332656"/>
            <a:ext cx="5580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Comic Sans MS" pitchFamily="66" charset="0"/>
                <a:cs typeface="Arial" pitchFamily="34" charset="0"/>
              </a:rPr>
              <a:t>They help Mr. Matt walk his dog, Fluffy. </a:t>
            </a:r>
            <a:endParaRPr lang="th-TH" sz="3000" dirty="0"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9512" y="3573016"/>
            <a:ext cx="66247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Comic Sans MS" pitchFamily="66" charset="0"/>
                <a:cs typeface="Arial" pitchFamily="34" charset="0"/>
              </a:rPr>
              <a:t>As a way of saying thank you. Mr. Matt gives Meredith and Harvey 1 bag of magic sweets to share with each other. </a:t>
            </a:r>
            <a:endParaRPr lang="th-TH" sz="30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5805264"/>
            <a:ext cx="84604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Comic Sans MS" pitchFamily="66" charset="0"/>
                <a:cs typeface="Arial" pitchFamily="34" charset="0"/>
              </a:rPr>
              <a:t>Can you help Meredith and Harvey share out the sweets?</a:t>
            </a:r>
            <a:endParaRPr lang="th-TH" sz="3000" dirty="0">
              <a:latin typeface="Comic Sans MS" pitchFamily="66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7F8F3"/>
              </a:clrFrom>
              <a:clrTo>
                <a:srgbClr val="F7F8F3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7696" y="2852936"/>
            <a:ext cx="273630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4293096"/>
            <a:ext cx="1153612" cy="864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12"/>
          <p:cNvGrpSpPr/>
          <p:nvPr/>
        </p:nvGrpSpPr>
        <p:grpSpPr>
          <a:xfrm>
            <a:off x="9540552" y="692696"/>
            <a:ext cx="5760640" cy="2326556"/>
            <a:chOff x="9540552" y="692696"/>
            <a:chExt cx="5760640" cy="2326556"/>
          </a:xfrm>
        </p:grpSpPr>
        <p:grpSp>
          <p:nvGrpSpPr>
            <p:cNvPr id="12" name="Group 11"/>
            <p:cNvGrpSpPr/>
            <p:nvPr/>
          </p:nvGrpSpPr>
          <p:grpSpPr>
            <a:xfrm>
              <a:off x="9540552" y="1772816"/>
              <a:ext cx="3401150" cy="1246436"/>
              <a:chOff x="2843808" y="1844824"/>
              <a:chExt cx="3401150" cy="1246436"/>
            </a:xfrm>
          </p:grpSpPr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843808" y="2132856"/>
                <a:ext cx="1653387" cy="958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" name="Freeform 9"/>
              <p:cNvSpPr/>
              <p:nvPr/>
            </p:nvSpPr>
            <p:spPr>
              <a:xfrm>
                <a:off x="3419872" y="1844824"/>
                <a:ext cx="2825086" cy="696036"/>
              </a:xfrm>
              <a:custGeom>
                <a:avLst/>
                <a:gdLst>
                  <a:gd name="connsiteX0" fmla="*/ 0 w 2825086"/>
                  <a:gd name="connsiteY0" fmla="*/ 696036 h 696036"/>
                  <a:gd name="connsiteX1" fmla="*/ 54591 w 2825086"/>
                  <a:gd name="connsiteY1" fmla="*/ 682388 h 696036"/>
                  <a:gd name="connsiteX2" fmla="*/ 122829 w 2825086"/>
                  <a:gd name="connsiteY2" fmla="*/ 655092 h 696036"/>
                  <a:gd name="connsiteX3" fmla="*/ 163773 w 2825086"/>
                  <a:gd name="connsiteY3" fmla="*/ 641445 h 696036"/>
                  <a:gd name="connsiteX4" fmla="*/ 204716 w 2825086"/>
                  <a:gd name="connsiteY4" fmla="*/ 600501 h 696036"/>
                  <a:gd name="connsiteX5" fmla="*/ 354841 w 2825086"/>
                  <a:gd name="connsiteY5" fmla="*/ 464024 h 696036"/>
                  <a:gd name="connsiteX6" fmla="*/ 532262 w 2825086"/>
                  <a:gd name="connsiteY6" fmla="*/ 259307 h 696036"/>
                  <a:gd name="connsiteX7" fmla="*/ 655092 w 2825086"/>
                  <a:gd name="connsiteY7" fmla="*/ 163773 h 696036"/>
                  <a:gd name="connsiteX8" fmla="*/ 736979 w 2825086"/>
                  <a:gd name="connsiteY8" fmla="*/ 122830 h 696036"/>
                  <a:gd name="connsiteX9" fmla="*/ 873456 w 2825086"/>
                  <a:gd name="connsiteY9" fmla="*/ 40943 h 696036"/>
                  <a:gd name="connsiteX10" fmla="*/ 914400 w 2825086"/>
                  <a:gd name="connsiteY10" fmla="*/ 27295 h 696036"/>
                  <a:gd name="connsiteX11" fmla="*/ 1050877 w 2825086"/>
                  <a:gd name="connsiteY11" fmla="*/ 0 h 696036"/>
                  <a:gd name="connsiteX12" fmla="*/ 1310185 w 2825086"/>
                  <a:gd name="connsiteY12" fmla="*/ 13648 h 696036"/>
                  <a:gd name="connsiteX13" fmla="*/ 1351128 w 2825086"/>
                  <a:gd name="connsiteY13" fmla="*/ 40943 h 696036"/>
                  <a:gd name="connsiteX14" fmla="*/ 1433014 w 2825086"/>
                  <a:gd name="connsiteY14" fmla="*/ 68239 h 696036"/>
                  <a:gd name="connsiteX15" fmla="*/ 1542197 w 2825086"/>
                  <a:gd name="connsiteY15" fmla="*/ 150125 h 696036"/>
                  <a:gd name="connsiteX16" fmla="*/ 1651379 w 2825086"/>
                  <a:gd name="connsiteY16" fmla="*/ 204716 h 696036"/>
                  <a:gd name="connsiteX17" fmla="*/ 1705970 w 2825086"/>
                  <a:gd name="connsiteY17" fmla="*/ 218364 h 696036"/>
                  <a:gd name="connsiteX18" fmla="*/ 1746913 w 2825086"/>
                  <a:gd name="connsiteY18" fmla="*/ 232012 h 696036"/>
                  <a:gd name="connsiteX19" fmla="*/ 1856095 w 2825086"/>
                  <a:gd name="connsiteY19" fmla="*/ 259307 h 696036"/>
                  <a:gd name="connsiteX20" fmla="*/ 2033516 w 2825086"/>
                  <a:gd name="connsiteY20" fmla="*/ 272955 h 696036"/>
                  <a:gd name="connsiteX21" fmla="*/ 2456597 w 2825086"/>
                  <a:gd name="connsiteY21" fmla="*/ 259307 h 696036"/>
                  <a:gd name="connsiteX22" fmla="*/ 2565779 w 2825086"/>
                  <a:gd name="connsiteY22" fmla="*/ 245660 h 696036"/>
                  <a:gd name="connsiteX23" fmla="*/ 2729552 w 2825086"/>
                  <a:gd name="connsiteY23" fmla="*/ 218364 h 696036"/>
                  <a:gd name="connsiteX24" fmla="*/ 2825086 w 2825086"/>
                  <a:gd name="connsiteY24" fmla="*/ 218364 h 696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5086" h="696036">
                    <a:moveTo>
                      <a:pt x="0" y="696036"/>
                    </a:moveTo>
                    <a:cubicBezTo>
                      <a:pt x="18197" y="691487"/>
                      <a:pt x="36797" y="688320"/>
                      <a:pt x="54591" y="682388"/>
                    </a:cubicBezTo>
                    <a:cubicBezTo>
                      <a:pt x="77832" y="674641"/>
                      <a:pt x="99891" y="663694"/>
                      <a:pt x="122829" y="655092"/>
                    </a:cubicBezTo>
                    <a:cubicBezTo>
                      <a:pt x="136299" y="650041"/>
                      <a:pt x="150125" y="645994"/>
                      <a:pt x="163773" y="641445"/>
                    </a:cubicBezTo>
                    <a:cubicBezTo>
                      <a:pt x="177421" y="627797"/>
                      <a:pt x="189889" y="612857"/>
                      <a:pt x="204716" y="600501"/>
                    </a:cubicBezTo>
                    <a:cubicBezTo>
                      <a:pt x="290749" y="528806"/>
                      <a:pt x="226952" y="634542"/>
                      <a:pt x="354841" y="464024"/>
                    </a:cubicBezTo>
                    <a:cubicBezTo>
                      <a:pt x="463745" y="318819"/>
                      <a:pt x="404564" y="387005"/>
                      <a:pt x="532262" y="259307"/>
                    </a:cubicBezTo>
                    <a:cubicBezTo>
                      <a:pt x="596399" y="195170"/>
                      <a:pt x="557153" y="229066"/>
                      <a:pt x="655092" y="163773"/>
                    </a:cubicBezTo>
                    <a:cubicBezTo>
                      <a:pt x="708006" y="128496"/>
                      <a:pt x="680473" y="141664"/>
                      <a:pt x="736979" y="122830"/>
                    </a:cubicBezTo>
                    <a:cubicBezTo>
                      <a:pt x="795189" y="84023"/>
                      <a:pt x="814705" y="66122"/>
                      <a:pt x="873456" y="40943"/>
                    </a:cubicBezTo>
                    <a:cubicBezTo>
                      <a:pt x="886679" y="35276"/>
                      <a:pt x="900382" y="30530"/>
                      <a:pt x="914400" y="27295"/>
                    </a:cubicBezTo>
                    <a:cubicBezTo>
                      <a:pt x="959605" y="16863"/>
                      <a:pt x="1050877" y="0"/>
                      <a:pt x="1050877" y="0"/>
                    </a:cubicBezTo>
                    <a:cubicBezTo>
                      <a:pt x="1137313" y="4549"/>
                      <a:pt x="1224423" y="1953"/>
                      <a:pt x="1310185" y="13648"/>
                    </a:cubicBezTo>
                    <a:cubicBezTo>
                      <a:pt x="1326437" y="15864"/>
                      <a:pt x="1336139" y="34281"/>
                      <a:pt x="1351128" y="40943"/>
                    </a:cubicBezTo>
                    <a:cubicBezTo>
                      <a:pt x="1377420" y="52628"/>
                      <a:pt x="1433014" y="68239"/>
                      <a:pt x="1433014" y="68239"/>
                    </a:cubicBezTo>
                    <a:cubicBezTo>
                      <a:pt x="1469408" y="95534"/>
                      <a:pt x="1501507" y="129780"/>
                      <a:pt x="1542197" y="150125"/>
                    </a:cubicBezTo>
                    <a:cubicBezTo>
                      <a:pt x="1578591" y="168322"/>
                      <a:pt x="1611904" y="194847"/>
                      <a:pt x="1651379" y="204716"/>
                    </a:cubicBezTo>
                    <a:cubicBezTo>
                      <a:pt x="1669576" y="209265"/>
                      <a:pt x="1687935" y="213211"/>
                      <a:pt x="1705970" y="218364"/>
                    </a:cubicBezTo>
                    <a:cubicBezTo>
                      <a:pt x="1719802" y="222316"/>
                      <a:pt x="1733034" y="228227"/>
                      <a:pt x="1746913" y="232012"/>
                    </a:cubicBezTo>
                    <a:cubicBezTo>
                      <a:pt x="1783105" y="241883"/>
                      <a:pt x="1818691" y="256430"/>
                      <a:pt x="1856095" y="259307"/>
                    </a:cubicBezTo>
                    <a:lnTo>
                      <a:pt x="2033516" y="272955"/>
                    </a:lnTo>
                    <a:lnTo>
                      <a:pt x="2456597" y="259307"/>
                    </a:lnTo>
                    <a:cubicBezTo>
                      <a:pt x="2493226" y="257429"/>
                      <a:pt x="2529528" y="251237"/>
                      <a:pt x="2565779" y="245660"/>
                    </a:cubicBezTo>
                    <a:cubicBezTo>
                      <a:pt x="2647391" y="233104"/>
                      <a:pt x="2636250" y="225028"/>
                      <a:pt x="2729552" y="218364"/>
                    </a:cubicBezTo>
                    <a:cubicBezTo>
                      <a:pt x="2761316" y="216095"/>
                      <a:pt x="2793241" y="218364"/>
                      <a:pt x="2825086" y="218364"/>
                    </a:cubicBezTo>
                  </a:path>
                </a:pathLst>
              </a:cu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780912" y="692696"/>
              <a:ext cx="1301622" cy="2173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933040" y="764703"/>
              <a:ext cx="1368152" cy="2053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4" name="Picture 13" descr="oceanic-dolphinSE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52636E-6 C -0.00868 0.00347 -0.01666 0.00463 -0.02586 0.00601 C -0.03732 0.00532 -0.04895 0.00555 -0.06024 0.00393 C -0.06284 0.00347 -0.06475 0.0007 -0.06736 -1.52636E-6 C -0.07621 -0.00277 -0.08576 -0.0037 -0.09461 -0.00601 C -0.10468 -0.01364 -0.09583 -0.00809 -0.11371 -0.01202 C -0.12691 -0.0148 -0.14027 -0.01919 -0.15312 -0.02382 C -0.17395 -0.03931 -0.20243 -0.03793 -0.22552 -0.03978 C -0.25208 -0.03908 -0.2783 -0.03955 -0.30451 -0.0377 C -0.31232 -0.03723 -0.3125 -0.03284 -0.31823 -0.02983 C -0.32152 -0.02821 -0.32847 -0.0259 -0.32847 -0.02567 C -0.33854 -0.01503 -0.35347 -0.01087 -0.36632 -0.00601 C -0.3783 -0.00139 -0.39045 0.00139 -0.40243 0.00601 C -0.40625 0.0074 -0.41354 0.0118 -0.41788 0.01203 C -0.43298 0.01318 -0.44791 0.01318 -0.46267 0.01388 C -0.48055 0.02105 -0.50173 0.01688 -0.51944 0.01596 C -0.53767 0.01226 -0.55607 0.00856 -0.57448 0.00601 C -0.58368 -0.00092 -0.59479 -0.00023 -0.60538 -0.00208 C -0.62413 -0.00879 -0.64618 -0.00971 -0.66545 -0.01387 C -0.67187 -0.01526 -0.68455 -0.01781 -0.68455 -0.01757 C -0.72343 -0.01711 -0.7625 -0.01711 -0.80156 -0.01596 C -0.82118 -0.01526 -0.8368 0.00301 -0.85486 0.00786 C -0.85937 0.01342 -0.86284 0.01457 -0.86857 0.01781 C -0.88611 0.02775 -0.90069 0.03469 -0.92014 0.0377 C -0.95573 0.037 -0.99132 0.037 -1.02673 0.03585 C -1.03836 0.03539 -1.05034 0.0259 -1.06111 0.02197 C -1.07222 0.01272 -1.0592 0.02267 -1.07482 0.01596 C -1.07673 0.01503 -1.07812 0.01295 -1.07986 0.01203 C -1.08645 0.00856 -1.09062 0.00786 -1.09722 0.00601 C -1.10347 0.00255 -1.10989 -0.00092 -1.11614 -0.00393 C -1.11961 -0.00555 -1.12639 -0.00786 -1.12639 -0.00763 C -1.13316 -0.01572 -1.14201 -0.01642 -1.15052 -0.01989 C -1.17361 -0.01919 -1.19635 -0.01896 -1.21961 -0.01781 C -1.23993 -0.01688 -1.26076 -0.00925 -1.28107 -0.00601 C -1.28975 -0.00254 -1.29809 0.00162 -1.30694 0.00393 C -1.32239 0.01295 -1.3158 0.01018 -1.32586 0.01388 C -1.33698 0.02359 -1.34739 0.02868 -1.36024 0.03377 C -1.36354 0.03515 -1.36701 0.03631 -1.37031 0.0377 C -1.37378 0.03909 -1.38073 0.04186 -1.38073 0.04209 C -1.39271 0.04117 -1.40486 0.04094 -1.41684 0.03978 C -1.43073 0.03839 -1.44635 0.02914 -1.45972 0.02382 C -1.46961 0.01249 -1.46024 0.02151 -1.47014 0.01596 C -1.48975 0.00509 -1.46354 0.0185 -1.47882 0.00786 C -1.49045 -0.00023 -1.50902 0.00231 -1.5217 -1.52636E-6 C -1.53715 0.0007 -1.55277 0.00093 -1.56823 0.00208 C -1.58611 0.00347 -1.60503 0.02151 -1.62326 0.0259 C -1.63507 0.03446 -1.63698 0.03631 -1.64896 0.03978 C -1.65868 0.04695 -1.67031 0.05157 -1.68159 0.05366 C -1.68993 0.05712 -1.69861 0.05805 -1.70746 0.05967 C -1.72517 0.05736 -1.74479 0.04972 -1.76232 0.04972 L -1.77968 0.04764 " pathEditMode="relative" rAng="0" ptsTypes="fffffffffffffffffffffffffffffffffffffffffffffffffA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000" y="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331640" y="332656"/>
            <a:ext cx="7812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Comic Sans MS" pitchFamily="66" charset="0"/>
                <a:cs typeface="Arial" pitchFamily="34" charset="0"/>
              </a:rPr>
              <a:t>In this bag of sweets, there are 2 candy canes. If we give both of them to Meredith, is that fair?</a:t>
            </a:r>
          </a:p>
          <a:p>
            <a:endParaRPr lang="th-TH" sz="3000" dirty="0"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8920"/>
          <a:stretch>
            <a:fillRect/>
          </a:stretch>
        </p:blipFill>
        <p:spPr bwMode="auto">
          <a:xfrm>
            <a:off x="0" y="188640"/>
            <a:ext cx="1315807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0728"/>
            <a:ext cx="865209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 b="35797"/>
          <a:stretch>
            <a:fillRect/>
          </a:stretch>
        </p:blipFill>
        <p:spPr bwMode="auto">
          <a:xfrm>
            <a:off x="-180528" y="4711666"/>
            <a:ext cx="2675857" cy="2146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1067149" y="4726849"/>
            <a:ext cx="1078195" cy="55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4581128"/>
            <a:ext cx="2682954" cy="2526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2060848"/>
            <a:ext cx="9001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2060848"/>
            <a:ext cx="9001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1791" y="5733256"/>
            <a:ext cx="681716" cy="326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7202" y="5805264"/>
            <a:ext cx="792088" cy="30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ounded Rectangular Callout 21"/>
          <p:cNvSpPr/>
          <p:nvPr/>
        </p:nvSpPr>
        <p:spPr>
          <a:xfrm>
            <a:off x="971600" y="2852936"/>
            <a:ext cx="1440160" cy="864096"/>
          </a:xfrm>
          <a:prstGeom prst="wedgeRoundRectCallout">
            <a:avLst>
              <a:gd name="adj1" fmla="val 2002"/>
              <a:gd name="adj2" fmla="val 168322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No</a:t>
            </a:r>
            <a:endParaRPr lang="th-TH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6372200" y="3140968"/>
            <a:ext cx="1368152" cy="864096"/>
          </a:xfrm>
          <a:prstGeom prst="wedgeRoundRectCallout">
            <a:avLst>
              <a:gd name="adj1" fmla="val 50609"/>
              <a:gd name="adj2" fmla="val 125718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No</a:t>
            </a:r>
            <a:endParaRPr lang="th-TH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4" name="Picture 13" descr="oceanic-dolphinSEED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59852E-6 L -0.17517 0.435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0" y="218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74746E-6 L -0.11805 0.4195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2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979712" y="1610216"/>
            <a:ext cx="5544616" cy="6848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candy cane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31640" y="332656"/>
            <a:ext cx="7812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Comic Sans MS" pitchFamily="66" charset="0"/>
                <a:cs typeface="Arial" pitchFamily="34" charset="0"/>
              </a:rPr>
              <a:t>What about if we give one to Meredith and 1 to Meredith and 1 to Harvey?</a:t>
            </a:r>
          </a:p>
          <a:p>
            <a:endParaRPr lang="th-TH" sz="3000" dirty="0"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8920"/>
          <a:stretch>
            <a:fillRect/>
          </a:stretch>
        </p:blipFill>
        <p:spPr bwMode="auto">
          <a:xfrm>
            <a:off x="0" y="188640"/>
            <a:ext cx="1315807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0728"/>
            <a:ext cx="865209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 b="35797"/>
          <a:stretch>
            <a:fillRect/>
          </a:stretch>
        </p:blipFill>
        <p:spPr bwMode="auto">
          <a:xfrm>
            <a:off x="-180528" y="4711666"/>
            <a:ext cx="2675857" cy="2146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1067149" y="4726849"/>
            <a:ext cx="1078195" cy="55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4581128"/>
            <a:ext cx="2682954" cy="2526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2492896"/>
            <a:ext cx="9001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2492896"/>
            <a:ext cx="9001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ounded Rectangular Callout 21"/>
          <p:cNvSpPr/>
          <p:nvPr/>
        </p:nvSpPr>
        <p:spPr>
          <a:xfrm>
            <a:off x="971600" y="2852936"/>
            <a:ext cx="1440160" cy="864096"/>
          </a:xfrm>
          <a:prstGeom prst="wedgeRoundRectCallout">
            <a:avLst>
              <a:gd name="adj1" fmla="val 2002"/>
              <a:gd name="adj2" fmla="val 168322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Yes!</a:t>
            </a:r>
            <a:endParaRPr lang="th-TH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6372200" y="3140968"/>
            <a:ext cx="1368152" cy="864096"/>
          </a:xfrm>
          <a:prstGeom prst="wedgeRoundRectCallout">
            <a:avLst>
              <a:gd name="adj1" fmla="val 50609"/>
              <a:gd name="adj2" fmla="val 125718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Yes!</a:t>
            </a:r>
            <a:endParaRPr lang="th-TH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79712" y="1628800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candy cane for Harvey</a:t>
            </a:r>
            <a:endParaRPr lang="th-TH" dirty="0">
              <a:latin typeface="Arial Rounded MT Bold" pitchFamily="34" charset="0"/>
            </a:endParaRPr>
          </a:p>
        </p:txBody>
      </p:sp>
      <p:pic>
        <p:nvPicPr>
          <p:cNvPr id="19" name="Picture 18" descr="oceanic-dolphinSE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L -0.13577 0.383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00" y="192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L 0.17136 0.3518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00" y="176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2" grpId="0" animBg="1"/>
      <p:bldP spid="2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683568" y="151472"/>
            <a:ext cx="7812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Comic Sans MS" pitchFamily="66" charset="0"/>
                <a:cs typeface="Arial" pitchFamily="34" charset="0"/>
              </a:rPr>
              <a:t>So, half of 2, is 1</a:t>
            </a:r>
          </a:p>
          <a:p>
            <a:pPr algn="ctr"/>
            <a:endParaRPr lang="th-TH" sz="3000" dirty="0">
              <a:latin typeface="Comic Sans MS" pitchFamily="66" charset="0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 b="35797"/>
          <a:stretch>
            <a:fillRect/>
          </a:stretch>
        </p:blipFill>
        <p:spPr bwMode="auto">
          <a:xfrm>
            <a:off x="0" y="3501008"/>
            <a:ext cx="1795463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941721" y="3556301"/>
            <a:ext cx="673790" cy="348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304" y="3501008"/>
            <a:ext cx="1584176" cy="149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2060848"/>
            <a:ext cx="9001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24028" y="2060848"/>
            <a:ext cx="9001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ounded Rectangle 13"/>
          <p:cNvSpPr/>
          <p:nvPr/>
        </p:nvSpPr>
        <p:spPr>
          <a:xfrm>
            <a:off x="2771800" y="1844824"/>
            <a:ext cx="1728192" cy="2304256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Rounded Rectangle 18"/>
          <p:cNvSpPr/>
          <p:nvPr/>
        </p:nvSpPr>
        <p:spPr>
          <a:xfrm>
            <a:off x="4644008" y="1844824"/>
            <a:ext cx="1728192" cy="2304256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" name="Picture 9" descr="oceanic-dolphinSEE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331640" y="332656"/>
            <a:ext cx="7812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Comic Sans MS" pitchFamily="66" charset="0"/>
                <a:cs typeface="Arial" pitchFamily="34" charset="0"/>
              </a:rPr>
              <a:t>In this bag of sweets, there are 4 jumping jelly beans. If we give 3 of them to Meredith, is that fair?</a:t>
            </a:r>
          </a:p>
          <a:p>
            <a:endParaRPr lang="th-TH" sz="3000" dirty="0"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8920"/>
          <a:stretch>
            <a:fillRect/>
          </a:stretch>
        </p:blipFill>
        <p:spPr bwMode="auto">
          <a:xfrm>
            <a:off x="0" y="188640"/>
            <a:ext cx="1315807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 b="35797"/>
          <a:stretch>
            <a:fillRect/>
          </a:stretch>
        </p:blipFill>
        <p:spPr bwMode="auto">
          <a:xfrm>
            <a:off x="-180528" y="4711666"/>
            <a:ext cx="2675857" cy="2146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1067149" y="4726849"/>
            <a:ext cx="1078195" cy="55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4581128"/>
            <a:ext cx="2682954" cy="2526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Group 28"/>
          <p:cNvGrpSpPr/>
          <p:nvPr/>
        </p:nvGrpSpPr>
        <p:grpSpPr>
          <a:xfrm>
            <a:off x="179512" y="2780928"/>
            <a:ext cx="8640960" cy="3334284"/>
            <a:chOff x="179512" y="2780928"/>
            <a:chExt cx="8640960" cy="3334284"/>
          </a:xfrm>
        </p:grpSpPr>
        <p:grpSp>
          <p:nvGrpSpPr>
            <p:cNvPr id="28" name="Group 27"/>
            <p:cNvGrpSpPr/>
            <p:nvPr/>
          </p:nvGrpSpPr>
          <p:grpSpPr>
            <a:xfrm>
              <a:off x="767202" y="5733256"/>
              <a:ext cx="7556305" cy="381956"/>
              <a:chOff x="767202" y="5733256"/>
              <a:chExt cx="7556305" cy="381956"/>
            </a:xfrm>
          </p:grpSpPr>
          <p:pic>
            <p:nvPicPr>
              <p:cNvPr id="19" name="Picture 5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7641791" y="5733256"/>
                <a:ext cx="681716" cy="3269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Picture 4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767202" y="5805264"/>
                <a:ext cx="792088" cy="3099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2" name="Rounded Rectangular Callout 21"/>
            <p:cNvSpPr/>
            <p:nvPr/>
          </p:nvSpPr>
          <p:spPr>
            <a:xfrm>
              <a:off x="179512" y="2780928"/>
              <a:ext cx="1440160" cy="864096"/>
            </a:xfrm>
            <a:prstGeom prst="wedgeRoundRectCallout">
              <a:avLst>
                <a:gd name="adj1" fmla="val 32654"/>
                <a:gd name="adj2" fmla="val 142779"/>
                <a:gd name="adj3" fmla="val 16667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 pitchFamily="66" charset="0"/>
                </a:rPr>
                <a:t>No</a:t>
              </a:r>
              <a:endParaRPr lang="th-TH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23" name="Rounded Rectangular Callout 22"/>
            <p:cNvSpPr/>
            <p:nvPr/>
          </p:nvSpPr>
          <p:spPr>
            <a:xfrm>
              <a:off x="7452320" y="3068960"/>
              <a:ext cx="1368152" cy="864096"/>
            </a:xfrm>
            <a:prstGeom prst="wedgeRoundRectCallout">
              <a:avLst>
                <a:gd name="adj1" fmla="val 9125"/>
                <a:gd name="adj2" fmla="val 136665"/>
                <a:gd name="adj3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 pitchFamily="66" charset="0"/>
                </a:rPr>
                <a:t>No</a:t>
              </a:r>
              <a:endParaRPr lang="th-TH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2564903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1044" y="980727"/>
            <a:ext cx="852219" cy="7798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2564904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2564904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2564904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oceanic-dolphinSEED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-0.09445 0.362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0" y="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7.40741E-7 L -0.11806 0.3935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1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7.40741E-7 L -0.14166 0.4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0" y="2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7.40741E-7 L 0.11822 0.4354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2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331640" y="332656"/>
            <a:ext cx="7812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Comic Sans MS" pitchFamily="66" charset="0"/>
                <a:cs typeface="Arial" pitchFamily="34" charset="0"/>
              </a:rPr>
              <a:t>How many do you think we have to give Meredith and to Harvey so that it is fair?</a:t>
            </a:r>
          </a:p>
          <a:p>
            <a:endParaRPr lang="th-TH" sz="3000" dirty="0"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8920"/>
          <a:stretch>
            <a:fillRect/>
          </a:stretch>
        </p:blipFill>
        <p:spPr bwMode="auto">
          <a:xfrm>
            <a:off x="0" y="188640"/>
            <a:ext cx="1315807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 b="35797"/>
          <a:stretch>
            <a:fillRect/>
          </a:stretch>
        </p:blipFill>
        <p:spPr bwMode="auto">
          <a:xfrm>
            <a:off x="-180528" y="4711666"/>
            <a:ext cx="2675857" cy="2146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18498">
            <a:off x="1067149" y="4726849"/>
            <a:ext cx="1078195" cy="55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4581128"/>
            <a:ext cx="2682954" cy="2526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8"/>
          <p:cNvGrpSpPr/>
          <p:nvPr/>
        </p:nvGrpSpPr>
        <p:grpSpPr>
          <a:xfrm>
            <a:off x="179512" y="2780928"/>
            <a:ext cx="8640960" cy="1152128"/>
            <a:chOff x="179512" y="2780928"/>
            <a:chExt cx="8640960" cy="1152128"/>
          </a:xfrm>
        </p:grpSpPr>
        <p:sp>
          <p:nvSpPr>
            <p:cNvPr id="22" name="Rounded Rectangular Callout 21"/>
            <p:cNvSpPr/>
            <p:nvPr/>
          </p:nvSpPr>
          <p:spPr>
            <a:xfrm>
              <a:off x="179512" y="2780928"/>
              <a:ext cx="1440160" cy="864096"/>
            </a:xfrm>
            <a:prstGeom prst="wedgeRoundRectCallout">
              <a:avLst>
                <a:gd name="adj1" fmla="val 32654"/>
                <a:gd name="adj2" fmla="val 142779"/>
                <a:gd name="adj3" fmla="val 16667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 pitchFamily="66" charset="0"/>
                </a:rPr>
                <a:t>Yes!</a:t>
              </a:r>
              <a:endParaRPr lang="th-TH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23" name="Rounded Rectangular Callout 22"/>
            <p:cNvSpPr/>
            <p:nvPr/>
          </p:nvSpPr>
          <p:spPr>
            <a:xfrm>
              <a:off x="7452320" y="3068960"/>
              <a:ext cx="1368152" cy="864096"/>
            </a:xfrm>
            <a:prstGeom prst="wedgeRoundRectCallout">
              <a:avLst>
                <a:gd name="adj1" fmla="val 9125"/>
                <a:gd name="adj2" fmla="val 136665"/>
                <a:gd name="adj3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 pitchFamily="66" charset="0"/>
                </a:rPr>
                <a:t>Yes!</a:t>
              </a:r>
              <a:endParaRPr lang="th-TH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2564903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1044" y="980727"/>
            <a:ext cx="852219" cy="7798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2564904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2564904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2564904"/>
            <a:ext cx="1008112" cy="151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1979712" y="1556792"/>
            <a:ext cx="5544616" cy="7386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Jelly bean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79712" y="1588324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Jelly bean for Harvey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51720" y="1556792"/>
            <a:ext cx="5544616" cy="7386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Jelly bean for Meredith</a:t>
            </a:r>
            <a:endParaRPr lang="th-TH" dirty="0">
              <a:latin typeface="Arial Rounded MT Bold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720" y="1628800"/>
            <a:ext cx="5544616" cy="6848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Arial Rounded MT Bold" pitchFamily="34" charset="0"/>
              </a:rPr>
              <a:t>A Jelly bean for Harvey</a:t>
            </a:r>
            <a:endParaRPr lang="th-TH" dirty="0">
              <a:latin typeface="Arial Rounded MT Bold" pitchFamily="34" charset="0"/>
            </a:endParaRPr>
          </a:p>
        </p:txBody>
      </p:sp>
      <p:pic>
        <p:nvPicPr>
          <p:cNvPr id="19" name="Picture 18" descr="oceanic-dolphinSE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771495" y="0"/>
            <a:ext cx="372505" cy="336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-0.10226 0.362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0" y="181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7.40741E-7 L 0.29132 0.4354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00" y="218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7.40741E-7 L -0.2125 0.4145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207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7.40741E-7 L 0.03941 0.42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0" y="213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8" grpId="0" animBg="1"/>
      <p:bldP spid="29" grpId="0" animBg="1"/>
      <p:bldP spid="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84f5c7c1a119813b13b961ebcb91c1ec373a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375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Angsana New</vt:lpstr>
      <vt:lpstr>Arial</vt:lpstr>
      <vt:lpstr>Arial Rounded MT Bold</vt:lpstr>
      <vt:lpstr>Calibri</vt:lpstr>
      <vt:lpstr>Comic Sans MS</vt:lpstr>
      <vt:lpstr>Cordia New</vt:lpstr>
      <vt:lpstr>Office Theme</vt:lpstr>
      <vt:lpstr>Halving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Halving</dc:title>
  <dc:creator>TinaW</dc:creator>
  <cp:lastModifiedBy>Chris Walker</cp:lastModifiedBy>
  <cp:revision>53</cp:revision>
  <dcterms:created xsi:type="dcterms:W3CDTF">2013-04-21T20:18:37Z</dcterms:created>
  <dcterms:modified xsi:type="dcterms:W3CDTF">2019-05-08T10:22:37Z</dcterms:modified>
</cp:coreProperties>
</file>