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Sassoon Infant Rg" panose="02000503030000020003" pitchFamily="50" charset="0"/>
      <p:regular r:id="rId21"/>
      <p:bold r:id="rId22"/>
    </p:embeddedFont>
    <p:embeddedFont>
      <p:font typeface="Twinkl" panose="020B0604020202020204" pitchFamily="2" charset="0"/>
      <p:regular r:id="rId23"/>
      <p:bold r:id="rId24"/>
    </p:embeddedFont>
    <p:embeddedFont>
      <p:font typeface="Twinkl SemiBold" pitchFamily="2" charset="0"/>
      <p:bold r:id="rId2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BC0105"/>
    <a:srgbClr val="4DB1E3"/>
    <a:srgbClr val="DE1E5A"/>
    <a:srgbClr val="18A0D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66" d="100"/>
          <a:sy n="66" d="100"/>
        </p:scale>
        <p:origin x="1186" y="5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9992A8-37D0-41E8-BAA6-2245828D6D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0596864-0114-443F-BC9C-40834235A6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12A4D40-E3B7-4361-BEA6-F36DF62E23DD}" type="datetimeFigureOut">
              <a:rPr lang="en-GB"/>
              <a:pPr>
                <a:defRPr/>
              </a:pPr>
              <a:t>31/03/2020</a:t>
            </a:fld>
            <a:endParaRPr lang="en-GB"/>
          </a:p>
        </p:txBody>
      </p:sp>
      <p:sp>
        <p:nvSpPr>
          <p:cNvPr id="4" name="Footer Placeholder 3">
            <a:extLst>
              <a:ext uri="{FF2B5EF4-FFF2-40B4-BE49-F238E27FC236}">
                <a16:creationId xmlns:a16="http://schemas.microsoft.com/office/drawing/2014/main" id="{45B18D77-E1F0-4FB0-9ED9-41B2A89456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9C54ACDD-B3E6-4C7B-938F-278B39AC6FB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C71D945-C9DC-448D-80ED-4F689E8258EF}"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2D06C5-8938-4D64-A6D7-81E894B83E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ECB5365F-136B-4403-A613-97AC9FDAE3D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8E8970-6D4C-4DE5-AD4F-3D36DBF935BA}" type="datetimeFigureOut">
              <a:rPr lang="en-GB"/>
              <a:pPr>
                <a:defRPr/>
              </a:pPr>
              <a:t>31/03/2020</a:t>
            </a:fld>
            <a:endParaRPr lang="en-GB"/>
          </a:p>
        </p:txBody>
      </p:sp>
      <p:sp>
        <p:nvSpPr>
          <p:cNvPr id="4" name="Slide Image Placeholder 3">
            <a:extLst>
              <a:ext uri="{FF2B5EF4-FFF2-40B4-BE49-F238E27FC236}">
                <a16:creationId xmlns:a16="http://schemas.microsoft.com/office/drawing/2014/main" id="{2CEDD096-CDB9-47A3-BBF0-6E39965CA88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EA39D9A-DBB0-4E57-A49B-5AA4EC8F8A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F17F03A-DBD8-4F11-B7BD-C5A287A584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9E6EFB60-142D-4C8B-A7D3-14C75047564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29DF185-1B70-4EE8-A59B-2D41FD8267B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D86E0B1-36B1-48C2-886F-4C595BAEB6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3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B9FED1FF-8EDA-4CB1-BE47-1456F78FF77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7123B460-08D3-4A93-B738-45DEC3C5D5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53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8AD44588-A204-42E3-9068-21331165966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4496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65D1053-010E-4DFE-A08A-DD9BDB7E3B82}"/>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40895C58-7FD1-4740-BCF7-BACA562586BA}"/>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FCAF125-8DF0-4823-8E0B-14F173E8EED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88E111C0-8561-45E2-8A6A-CE0D0062EE12}"/>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B78BF184-98A8-4E99-978A-492C83A6021A}"/>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80737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E1E5A9-FF1E-4C65-97B5-26503E5483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77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FFDA65C-7341-4FD6-A711-6C480047E1C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79F6B11-65F7-4E33-B2DC-8875EEB75D68}"/>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779E25A-2035-4529-99A4-8B75CBBB069D}"/>
              </a:ext>
            </a:extLst>
          </p:cNvPr>
          <p:cNvSpPr>
            <a:spLocks noGrp="1"/>
          </p:cNvSpPr>
          <p:nvPr>
            <p:ph type="title"/>
          </p:nvPr>
        </p:nvSpPr>
        <p:spPr>
          <a:xfrm>
            <a:off x="457200" y="479425"/>
            <a:ext cx="8220075" cy="993775"/>
          </a:xfrm>
        </p:spPr>
        <p:txBody>
          <a:bodyPr/>
          <a:lstStyle/>
          <a:p>
            <a:pPr eaLnBrk="1" hangingPunct="1"/>
            <a:r>
              <a:rPr lang="en-GB" altLang="en-US"/>
              <a:t>Emperor Penguins</a:t>
            </a:r>
          </a:p>
        </p:txBody>
      </p:sp>
      <p:sp>
        <p:nvSpPr>
          <p:cNvPr id="3" name="Rectangle: Rounded Corners 2">
            <a:extLst>
              <a:ext uri="{FF2B5EF4-FFF2-40B4-BE49-F238E27FC236}">
                <a16:creationId xmlns:a16="http://schemas.microsoft.com/office/drawing/2014/main" id="{3F8211F0-B8FD-47E5-9CCD-BDF661427EF8}"/>
              </a:ext>
            </a:extLst>
          </p:cNvPr>
          <p:cNvSpPr/>
          <p:nvPr/>
        </p:nvSpPr>
        <p:spPr>
          <a:xfrm>
            <a:off x="750888" y="1473200"/>
            <a:ext cx="7632700" cy="6080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After the egg has hatched, they then take turns to care for the chick.</a:t>
            </a:r>
          </a:p>
        </p:txBody>
      </p:sp>
      <p:sp>
        <p:nvSpPr>
          <p:cNvPr id="4" name="TextBox 3">
            <a:extLst>
              <a:ext uri="{FF2B5EF4-FFF2-40B4-BE49-F238E27FC236}">
                <a16:creationId xmlns:a16="http://schemas.microsoft.com/office/drawing/2014/main" id="{BD0AED67-FE5B-4EA3-8D16-F68EA7FEAA14}"/>
              </a:ext>
            </a:extLst>
          </p:cNvPr>
          <p:cNvSpPr txBox="1">
            <a:spLocks noChangeArrowheads="1"/>
          </p:cNvSpPr>
          <p:nvPr/>
        </p:nvSpPr>
        <p:spPr bwMode="auto">
          <a:xfrm>
            <a:off x="750888" y="225742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To stop the chicks from getting too cold, they will sit on their parents’ feet, tucked in warm, underneath their feathers. </a:t>
            </a:r>
          </a:p>
          <a:p>
            <a:pPr eaLnBrk="1" hangingPunct="1">
              <a:lnSpc>
                <a:spcPct val="100000"/>
              </a:lnSpc>
              <a:spcBef>
                <a:spcPct val="0"/>
              </a:spcBef>
              <a:buFontTx/>
              <a:buNone/>
            </a:pPr>
            <a:endParaRPr lang="en-GB" altLang="en-US">
              <a:solidFill>
                <a:schemeClr val="tx1"/>
              </a:solidFill>
            </a:endParaRPr>
          </a:p>
        </p:txBody>
      </p:sp>
      <p:pic>
        <p:nvPicPr>
          <p:cNvPr id="5" name="Picture 4">
            <a:extLst>
              <a:ext uri="{FF2B5EF4-FFF2-40B4-BE49-F238E27FC236}">
                <a16:creationId xmlns:a16="http://schemas.microsoft.com/office/drawing/2014/main" id="{1974EC16-3416-4693-B19E-92E8E8FD2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998788"/>
            <a:ext cx="4743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CB3D21F-61A3-4039-A542-8437399A7BE8}"/>
              </a:ext>
            </a:extLst>
          </p:cNvPr>
          <p:cNvSpPr>
            <a:spLocks noGrp="1"/>
          </p:cNvSpPr>
          <p:nvPr>
            <p:ph type="title"/>
          </p:nvPr>
        </p:nvSpPr>
        <p:spPr>
          <a:xfrm>
            <a:off x="457200" y="479425"/>
            <a:ext cx="8220075" cy="993775"/>
          </a:xfrm>
        </p:spPr>
        <p:txBody>
          <a:bodyPr/>
          <a:lstStyle/>
          <a:p>
            <a:pPr eaLnBrk="1" hangingPunct="1"/>
            <a:r>
              <a:rPr lang="en-GB" altLang="en-US"/>
              <a:t>Emperor Penguins</a:t>
            </a:r>
          </a:p>
        </p:txBody>
      </p:sp>
      <p:sp>
        <p:nvSpPr>
          <p:cNvPr id="3" name="Rectangle: Rounded Corners 2">
            <a:extLst>
              <a:ext uri="{FF2B5EF4-FFF2-40B4-BE49-F238E27FC236}">
                <a16:creationId xmlns:a16="http://schemas.microsoft.com/office/drawing/2014/main" id="{65C96F86-AD77-4C14-AE30-8EE9B8343A2E}"/>
              </a:ext>
            </a:extLst>
          </p:cNvPr>
          <p:cNvSpPr/>
          <p:nvPr/>
        </p:nvSpPr>
        <p:spPr>
          <a:xfrm>
            <a:off x="750888" y="1473200"/>
            <a:ext cx="7632700" cy="825500"/>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The chicks are covered in a thick layer of downy feathers to keep them warm as they grow. They cannot head out to swim with these feathers.</a:t>
            </a:r>
          </a:p>
        </p:txBody>
      </p:sp>
      <p:pic>
        <p:nvPicPr>
          <p:cNvPr id="4" name="Picture 3">
            <a:extLst>
              <a:ext uri="{FF2B5EF4-FFF2-40B4-BE49-F238E27FC236}">
                <a16:creationId xmlns:a16="http://schemas.microsoft.com/office/drawing/2014/main" id="{E0514C65-988F-4D08-AD36-FCE4364386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466975"/>
            <a:ext cx="19272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B3DCA2D-9D21-47DA-837A-EB6A8A79F86B}"/>
              </a:ext>
            </a:extLst>
          </p:cNvPr>
          <p:cNvPicPr>
            <a:picLocks noChangeAspect="1"/>
          </p:cNvPicPr>
          <p:nvPr/>
        </p:nvPicPr>
        <p:blipFill>
          <a:blip r:embed="rId3">
            <a:extLst>
              <a:ext uri="{28A0092B-C50C-407E-A947-70E740481C1C}">
                <a14:useLocalDpi xmlns:a14="http://schemas.microsoft.com/office/drawing/2010/main" val="0"/>
              </a:ext>
            </a:extLst>
          </a:blip>
          <a:srcRect l="-182" r="2"/>
          <a:stretch>
            <a:fillRect/>
          </a:stretch>
        </p:blipFill>
        <p:spPr bwMode="auto">
          <a:xfrm>
            <a:off x="3576638" y="2466975"/>
            <a:ext cx="43449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535D8C7-BF37-4191-8BB4-4E1F9A04AA5E}"/>
              </a:ext>
            </a:extLst>
          </p:cNvPr>
          <p:cNvSpPr txBox="1">
            <a:spLocks noChangeArrowheads="1"/>
          </p:cNvSpPr>
          <p:nvPr/>
        </p:nvSpPr>
        <p:spPr bwMode="auto">
          <a:xfrm>
            <a:off x="838200" y="5605463"/>
            <a:ext cx="7288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As they get older and stronger, they lose their baby feathers and get their sleek, shiny, waterproof adult feathers. </a:t>
            </a:r>
          </a:p>
          <a:p>
            <a:pPr eaLnBrk="1" hangingPunct="1">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5240FD5-D132-438D-8640-2479B6AD3C90}"/>
              </a:ext>
            </a:extLst>
          </p:cNvPr>
          <p:cNvSpPr>
            <a:spLocks noGrp="1"/>
          </p:cNvSpPr>
          <p:nvPr>
            <p:ph type="title"/>
          </p:nvPr>
        </p:nvSpPr>
        <p:spPr>
          <a:xfrm>
            <a:off x="457200" y="479425"/>
            <a:ext cx="8220075" cy="993775"/>
          </a:xfrm>
        </p:spPr>
        <p:txBody>
          <a:bodyPr/>
          <a:lstStyle/>
          <a:p>
            <a:pPr eaLnBrk="1" hangingPunct="1"/>
            <a:r>
              <a:rPr lang="en-GB" altLang="en-US"/>
              <a:t>Fun Facts</a:t>
            </a:r>
          </a:p>
        </p:txBody>
      </p:sp>
      <p:sp>
        <p:nvSpPr>
          <p:cNvPr id="3" name="Rectangle: Rounded Corners 2">
            <a:extLst>
              <a:ext uri="{FF2B5EF4-FFF2-40B4-BE49-F238E27FC236}">
                <a16:creationId xmlns:a16="http://schemas.microsoft.com/office/drawing/2014/main" id="{A8C785E1-077A-4B20-8CC3-6298B0409874}"/>
              </a:ext>
            </a:extLst>
          </p:cNvPr>
          <p:cNvSpPr/>
          <p:nvPr/>
        </p:nvSpPr>
        <p:spPr>
          <a:xfrm>
            <a:off x="750888" y="1539875"/>
            <a:ext cx="6640512" cy="717550"/>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Emperor penguins can grow up to 122cm tall and </a:t>
            </a:r>
          </a:p>
          <a:p>
            <a:pPr eaLnBrk="1" fontAlgn="auto" hangingPunct="1">
              <a:spcBef>
                <a:spcPts val="0"/>
              </a:spcBef>
              <a:spcAft>
                <a:spcPts val="0"/>
              </a:spcAft>
              <a:defRPr/>
            </a:pPr>
            <a:r>
              <a:rPr lang="en-GB" dirty="0"/>
              <a:t>weigh up to 45kg. </a:t>
            </a:r>
          </a:p>
        </p:txBody>
      </p:sp>
      <p:sp>
        <p:nvSpPr>
          <p:cNvPr id="7" name="Rectangle: Rounded Corners 6">
            <a:extLst>
              <a:ext uri="{FF2B5EF4-FFF2-40B4-BE49-F238E27FC236}">
                <a16:creationId xmlns:a16="http://schemas.microsoft.com/office/drawing/2014/main" id="{1672389E-501C-48CD-9275-3FFA78028375}"/>
              </a:ext>
            </a:extLst>
          </p:cNvPr>
          <p:cNvSpPr/>
          <p:nvPr/>
        </p:nvSpPr>
        <p:spPr>
          <a:xfrm>
            <a:off x="750888" y="2403475"/>
            <a:ext cx="6505575" cy="738188"/>
          </a:xfrm>
          <a:prstGeom prst="roundRect">
            <a:avLst/>
          </a:prstGeom>
          <a:solidFill>
            <a:srgbClr val="80C1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During the winter, adult emperor penguins trek for</a:t>
            </a:r>
            <a:br>
              <a:rPr lang="en-GB" dirty="0"/>
            </a:br>
            <a:r>
              <a:rPr lang="en-GB" dirty="0"/>
              <a:t> up to 120km across the ice to breed!</a:t>
            </a:r>
          </a:p>
        </p:txBody>
      </p:sp>
      <p:sp>
        <p:nvSpPr>
          <p:cNvPr id="8" name="Rectangle: Rounded Corners 7">
            <a:extLst>
              <a:ext uri="{FF2B5EF4-FFF2-40B4-BE49-F238E27FC236}">
                <a16:creationId xmlns:a16="http://schemas.microsoft.com/office/drawing/2014/main" id="{85E3A8F4-B527-4D00-9BB2-249020C56472}"/>
              </a:ext>
            </a:extLst>
          </p:cNvPr>
          <p:cNvSpPr/>
          <p:nvPr/>
        </p:nvSpPr>
        <p:spPr>
          <a:xfrm>
            <a:off x="750888" y="3289300"/>
            <a:ext cx="6405562" cy="10096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Emperor penguins usually live to around 20 years</a:t>
            </a:r>
            <a:br>
              <a:rPr lang="en-GB" dirty="0"/>
            </a:br>
            <a:r>
              <a:rPr lang="en-GB" dirty="0"/>
              <a:t>old, although some can live for as long as 50 years.</a:t>
            </a:r>
          </a:p>
        </p:txBody>
      </p:sp>
      <p:pic>
        <p:nvPicPr>
          <p:cNvPr id="19462" name="Picture 8">
            <a:extLst>
              <a:ext uri="{FF2B5EF4-FFF2-40B4-BE49-F238E27FC236}">
                <a16:creationId xmlns:a16="http://schemas.microsoft.com/office/drawing/2014/main" id="{78C75770-6991-492E-BD90-EFD52E74FE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428750"/>
            <a:ext cx="245268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43967E2-FCE4-4CBF-98DC-1FDD54AD42AE}"/>
              </a:ext>
            </a:extLst>
          </p:cNvPr>
          <p:cNvSpPr/>
          <p:nvPr/>
        </p:nvSpPr>
        <p:spPr>
          <a:xfrm>
            <a:off x="671513" y="1568450"/>
            <a:ext cx="7632700" cy="704850"/>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Penguins live in the southern hemisphere, which is the bottom half of the world. </a:t>
            </a:r>
          </a:p>
        </p:txBody>
      </p:sp>
      <p:sp>
        <p:nvSpPr>
          <p:cNvPr id="9219" name="Title 20">
            <a:extLst>
              <a:ext uri="{FF2B5EF4-FFF2-40B4-BE49-F238E27FC236}">
                <a16:creationId xmlns:a16="http://schemas.microsoft.com/office/drawing/2014/main" id="{A1B60ACF-56D5-4273-842B-402340E3CCA2}"/>
              </a:ext>
            </a:extLst>
          </p:cNvPr>
          <p:cNvSpPr>
            <a:spLocks noGrp="1"/>
          </p:cNvSpPr>
          <p:nvPr>
            <p:ph type="title"/>
          </p:nvPr>
        </p:nvSpPr>
        <p:spPr>
          <a:xfrm>
            <a:off x="457200" y="479425"/>
            <a:ext cx="8220075" cy="993775"/>
          </a:xfrm>
        </p:spPr>
        <p:txBody>
          <a:bodyPr/>
          <a:lstStyle/>
          <a:p>
            <a:pPr eaLnBrk="1" hangingPunct="1"/>
            <a:r>
              <a:rPr lang="en-GB" altLang="en-US" sz="3600"/>
              <a:t>Penguins</a:t>
            </a:r>
          </a:p>
        </p:txBody>
      </p:sp>
      <p:pic>
        <p:nvPicPr>
          <p:cNvPr id="2" name="Picture 1">
            <a:extLst>
              <a:ext uri="{FF2B5EF4-FFF2-40B4-BE49-F238E27FC236}">
                <a16:creationId xmlns:a16="http://schemas.microsoft.com/office/drawing/2014/main" id="{43FBD093-4FA8-4A07-8FD5-0EE40D967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63800"/>
            <a:ext cx="27955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D0D5B09-4CA4-4EA8-9A45-541A704861F8}"/>
              </a:ext>
            </a:extLst>
          </p:cNvPr>
          <p:cNvCxnSpPr/>
          <p:nvPr/>
        </p:nvCxnSpPr>
        <p:spPr>
          <a:xfrm flipV="1">
            <a:off x="4567238" y="5394325"/>
            <a:ext cx="693737" cy="579438"/>
          </a:xfrm>
          <a:prstGeom prst="straightConnector1">
            <a:avLst/>
          </a:prstGeom>
          <a:ln w="76200">
            <a:solidFill>
              <a:srgbClr val="80C1E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A728046-5440-40D0-9843-A74A4CC00CDA}"/>
              </a:ext>
            </a:extLst>
          </p:cNvPr>
          <p:cNvPicPr>
            <a:picLocks noChangeAspect="1"/>
          </p:cNvPicPr>
          <p:nvPr/>
        </p:nvPicPr>
        <p:blipFill>
          <a:blip r:embed="rId3">
            <a:extLst>
              <a:ext uri="{28A0092B-C50C-407E-A947-70E740481C1C}">
                <a14:useLocalDpi xmlns:a14="http://schemas.microsoft.com/office/drawing/2010/main" val="0"/>
              </a:ext>
            </a:extLst>
          </a:blip>
          <a:srcRect l="16174" r="7455"/>
          <a:stretch>
            <a:fillRect/>
          </a:stretch>
        </p:blipFill>
        <p:spPr bwMode="auto">
          <a:xfrm>
            <a:off x="868363" y="2589213"/>
            <a:ext cx="3533775"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C08F244-11F7-47F6-AFEB-337AE0B55E68}"/>
              </a:ext>
            </a:extLst>
          </p:cNvPr>
          <p:cNvSpPr>
            <a:spLocks noGrp="1"/>
          </p:cNvSpPr>
          <p:nvPr>
            <p:ph type="title"/>
          </p:nvPr>
        </p:nvSpPr>
        <p:spPr>
          <a:xfrm>
            <a:off x="457200" y="479425"/>
            <a:ext cx="8220075" cy="993775"/>
          </a:xfrm>
        </p:spPr>
        <p:txBody>
          <a:bodyPr/>
          <a:lstStyle/>
          <a:p>
            <a:pPr eaLnBrk="1" hangingPunct="1"/>
            <a:r>
              <a:rPr lang="en-GB" altLang="en-US"/>
              <a:t>Penguins</a:t>
            </a:r>
          </a:p>
        </p:txBody>
      </p:sp>
      <p:sp>
        <p:nvSpPr>
          <p:cNvPr id="3" name="Rectangle: Rounded Corners 2">
            <a:extLst>
              <a:ext uri="{FF2B5EF4-FFF2-40B4-BE49-F238E27FC236}">
                <a16:creationId xmlns:a16="http://schemas.microsoft.com/office/drawing/2014/main" id="{B56A3C5D-BAB0-4FAF-A162-55A7C1F475AA}"/>
              </a:ext>
            </a:extLst>
          </p:cNvPr>
          <p:cNvSpPr/>
          <p:nvPr/>
        </p:nvSpPr>
        <p:spPr>
          <a:xfrm>
            <a:off x="671513" y="1568450"/>
            <a:ext cx="7632700" cy="102393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Most people imagine penguins living in snow and ice. Lots of penguins do live in cold regions, but some species have made their homes in warmer places. </a:t>
            </a:r>
          </a:p>
        </p:txBody>
      </p:sp>
      <p:sp>
        <p:nvSpPr>
          <p:cNvPr id="4" name="TextBox 3">
            <a:extLst>
              <a:ext uri="{FF2B5EF4-FFF2-40B4-BE49-F238E27FC236}">
                <a16:creationId xmlns:a16="http://schemas.microsoft.com/office/drawing/2014/main" id="{1619886F-7518-46AB-85E1-3C48ABB5AC69}"/>
              </a:ext>
            </a:extLst>
          </p:cNvPr>
          <p:cNvSpPr txBox="1">
            <a:spLocks noChangeArrowheads="1"/>
          </p:cNvSpPr>
          <p:nvPr/>
        </p:nvSpPr>
        <p:spPr bwMode="auto">
          <a:xfrm>
            <a:off x="4852988" y="2947988"/>
            <a:ext cx="2516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Galápagos penguins are found in the Galápagos Islands, where the weather</a:t>
            </a:r>
          </a:p>
          <a:p>
            <a:pPr eaLnBrk="1" hangingPunct="1">
              <a:lnSpc>
                <a:spcPct val="100000"/>
              </a:lnSpc>
              <a:spcBef>
                <a:spcPct val="0"/>
              </a:spcBef>
              <a:buFontTx/>
              <a:buNone/>
            </a:pPr>
            <a:r>
              <a:rPr lang="en-GB" altLang="en-US">
                <a:solidFill>
                  <a:schemeClr val="tx1"/>
                </a:solidFill>
              </a:rPr>
              <a:t>is warm and the penguins live </a:t>
            </a:r>
          </a:p>
          <a:p>
            <a:pPr eaLnBrk="1" hangingPunct="1">
              <a:lnSpc>
                <a:spcPct val="100000"/>
              </a:lnSpc>
              <a:spcBef>
                <a:spcPct val="0"/>
              </a:spcBef>
              <a:buFontTx/>
              <a:buNone/>
            </a:pPr>
            <a:r>
              <a:rPr lang="en-GB" altLang="en-US">
                <a:solidFill>
                  <a:schemeClr val="tx1"/>
                </a:solidFill>
              </a:rPr>
              <a:t>in burrows. </a:t>
            </a:r>
          </a:p>
          <a:p>
            <a:pPr eaLnBrk="1" hangingPunct="1">
              <a:lnSpc>
                <a:spcPct val="100000"/>
              </a:lnSpc>
              <a:spcBef>
                <a:spcPct val="0"/>
              </a:spcBef>
              <a:buFontTx/>
              <a:buNone/>
            </a:pPr>
            <a:endParaRPr lang="en-GB" altLang="en-US">
              <a:solidFill>
                <a:schemeClr val="tx1"/>
              </a:solidFill>
            </a:endParaRPr>
          </a:p>
        </p:txBody>
      </p:sp>
      <p:pic>
        <p:nvPicPr>
          <p:cNvPr id="6" name="Picture 5">
            <a:extLst>
              <a:ext uri="{FF2B5EF4-FFF2-40B4-BE49-F238E27FC236}">
                <a16:creationId xmlns:a16="http://schemas.microsoft.com/office/drawing/2014/main" id="{E0A6F1D4-14DA-46CD-A453-A687D19FEA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3263900"/>
            <a:ext cx="15113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5C82104-4490-47F2-8B67-81B78AA697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 y="2970213"/>
            <a:ext cx="39338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ACF19-00A3-4B20-A744-1421F90FEC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3" y="2695575"/>
            <a:ext cx="39100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77648FB8-0B90-4F73-AFB7-ED2D7E57A77A}"/>
              </a:ext>
            </a:extLst>
          </p:cNvPr>
          <p:cNvSpPr>
            <a:spLocks noGrp="1"/>
          </p:cNvSpPr>
          <p:nvPr>
            <p:ph type="title"/>
          </p:nvPr>
        </p:nvSpPr>
        <p:spPr>
          <a:xfrm>
            <a:off x="457200" y="479425"/>
            <a:ext cx="8220075" cy="993775"/>
          </a:xfrm>
        </p:spPr>
        <p:txBody>
          <a:bodyPr/>
          <a:lstStyle/>
          <a:p>
            <a:pPr eaLnBrk="1" hangingPunct="1"/>
            <a:r>
              <a:rPr lang="en-GB" altLang="en-US"/>
              <a:t>Penguins</a:t>
            </a:r>
          </a:p>
        </p:txBody>
      </p:sp>
      <p:sp>
        <p:nvSpPr>
          <p:cNvPr id="4" name="Rectangle: Rounded Corners 3">
            <a:extLst>
              <a:ext uri="{FF2B5EF4-FFF2-40B4-BE49-F238E27FC236}">
                <a16:creationId xmlns:a16="http://schemas.microsoft.com/office/drawing/2014/main" id="{16447428-DCBE-49F4-9554-9132C81639F7}"/>
              </a:ext>
            </a:extLst>
          </p:cNvPr>
          <p:cNvSpPr/>
          <p:nvPr/>
        </p:nvSpPr>
        <p:spPr>
          <a:xfrm>
            <a:off x="671513" y="1568450"/>
            <a:ext cx="7632700" cy="10318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Penguins spend most of their lives in the water and they are able to swim expertly. They have sleek, waterproof feathers, which lie flat against their bodies, letting them glide through the water.</a:t>
            </a:r>
          </a:p>
        </p:txBody>
      </p:sp>
      <p:sp>
        <p:nvSpPr>
          <p:cNvPr id="7" name="TextBox 6">
            <a:extLst>
              <a:ext uri="{FF2B5EF4-FFF2-40B4-BE49-F238E27FC236}">
                <a16:creationId xmlns:a16="http://schemas.microsoft.com/office/drawing/2014/main" id="{279A9FB1-1334-431A-A862-30A054CDD3F5}"/>
              </a:ext>
            </a:extLst>
          </p:cNvPr>
          <p:cNvSpPr txBox="1">
            <a:spLocks noChangeArrowheads="1"/>
          </p:cNvSpPr>
          <p:nvPr/>
        </p:nvSpPr>
        <p:spPr bwMode="auto">
          <a:xfrm>
            <a:off x="5334000" y="4791075"/>
            <a:ext cx="30781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Because their bodies are designed to swim, they find it hard to move about on land, waddling slowly while balancing with their wings. </a:t>
            </a:r>
          </a:p>
          <a:p>
            <a:pPr eaLnBrk="1" hangingPunct="1">
              <a:lnSpc>
                <a:spcPct val="100000"/>
              </a:lnSpc>
              <a:spcBef>
                <a:spcPct val="0"/>
              </a:spcBef>
              <a:buFontTx/>
              <a:buNone/>
            </a:pPr>
            <a:endParaRPr lang="en-GB" altLang="en-US">
              <a:solidFill>
                <a:schemeClr val="tx1"/>
              </a:solidFill>
            </a:endParaRPr>
          </a:p>
        </p:txBody>
      </p:sp>
      <p:pic>
        <p:nvPicPr>
          <p:cNvPr id="9" name="Picture 8">
            <a:extLst>
              <a:ext uri="{FF2B5EF4-FFF2-40B4-BE49-F238E27FC236}">
                <a16:creationId xmlns:a16="http://schemas.microsoft.com/office/drawing/2014/main" id="{A73A7289-3825-4277-B1CE-DEA096273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3435350"/>
            <a:ext cx="31480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840D37F-741A-40B6-8D60-1F6B756932EB}"/>
              </a:ext>
            </a:extLst>
          </p:cNvPr>
          <p:cNvSpPr>
            <a:spLocks noGrp="1"/>
          </p:cNvSpPr>
          <p:nvPr>
            <p:ph type="title"/>
          </p:nvPr>
        </p:nvSpPr>
        <p:spPr>
          <a:xfrm>
            <a:off x="457200" y="479425"/>
            <a:ext cx="8220075" cy="993775"/>
          </a:xfrm>
        </p:spPr>
        <p:txBody>
          <a:bodyPr/>
          <a:lstStyle/>
          <a:p>
            <a:pPr eaLnBrk="1" hangingPunct="1"/>
            <a:r>
              <a:rPr lang="en-GB" altLang="en-US"/>
              <a:t>Penguins</a:t>
            </a:r>
          </a:p>
        </p:txBody>
      </p:sp>
      <p:sp>
        <p:nvSpPr>
          <p:cNvPr id="4" name="Rectangle: Rounded Corners 3">
            <a:extLst>
              <a:ext uri="{FF2B5EF4-FFF2-40B4-BE49-F238E27FC236}">
                <a16:creationId xmlns:a16="http://schemas.microsoft.com/office/drawing/2014/main" id="{9031E7CB-0AD5-4E43-B917-9E9599C2DDE4}"/>
              </a:ext>
            </a:extLst>
          </p:cNvPr>
          <p:cNvSpPr/>
          <p:nvPr/>
        </p:nvSpPr>
        <p:spPr>
          <a:xfrm>
            <a:off x="671513" y="1568450"/>
            <a:ext cx="7632700" cy="571500"/>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They also have a thick layer of fat, which helps to insulate their bodies. </a:t>
            </a:r>
          </a:p>
        </p:txBody>
      </p:sp>
      <p:sp>
        <p:nvSpPr>
          <p:cNvPr id="3" name="TextBox 2">
            <a:extLst>
              <a:ext uri="{FF2B5EF4-FFF2-40B4-BE49-F238E27FC236}">
                <a16:creationId xmlns:a16="http://schemas.microsoft.com/office/drawing/2014/main" id="{45F50191-ABA9-43C9-A6F3-701EEDE5259C}"/>
              </a:ext>
            </a:extLst>
          </p:cNvPr>
          <p:cNvSpPr txBox="1">
            <a:spLocks noChangeArrowheads="1"/>
          </p:cNvSpPr>
          <p:nvPr/>
        </p:nvSpPr>
        <p:spPr bwMode="auto">
          <a:xfrm>
            <a:off x="738188" y="5432425"/>
            <a:ext cx="7566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They can spend large amounts of time in cold water so it is important for them to stay warm.</a:t>
            </a:r>
          </a:p>
          <a:p>
            <a:pPr eaLnBrk="1" hangingPunct="1">
              <a:lnSpc>
                <a:spcPct val="100000"/>
              </a:lnSpc>
              <a:spcBef>
                <a:spcPct val="0"/>
              </a:spcBef>
              <a:buFontTx/>
              <a:buNone/>
            </a:pPr>
            <a:endParaRPr lang="en-GB" altLang="en-US">
              <a:solidFill>
                <a:schemeClr val="tx1"/>
              </a:solidFill>
            </a:endParaRPr>
          </a:p>
        </p:txBody>
      </p:sp>
      <p:sp>
        <p:nvSpPr>
          <p:cNvPr id="5" name="Oval 4">
            <a:extLst>
              <a:ext uri="{FF2B5EF4-FFF2-40B4-BE49-F238E27FC236}">
                <a16:creationId xmlns:a16="http://schemas.microsoft.com/office/drawing/2014/main" id="{00FA0E72-2372-44D1-B7C2-5BE830552A86}"/>
              </a:ext>
            </a:extLst>
          </p:cNvPr>
          <p:cNvSpPr/>
          <p:nvPr/>
        </p:nvSpPr>
        <p:spPr>
          <a:xfrm>
            <a:off x="6510338" y="2938463"/>
            <a:ext cx="1616075" cy="161607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Insulate means to trap heat inside.</a:t>
            </a:r>
          </a:p>
        </p:txBody>
      </p:sp>
      <p:pic>
        <p:nvPicPr>
          <p:cNvPr id="10" name="Picture 9">
            <a:extLst>
              <a:ext uri="{FF2B5EF4-FFF2-40B4-BE49-F238E27FC236}">
                <a16:creationId xmlns:a16="http://schemas.microsoft.com/office/drawing/2014/main" id="{690765F7-D4A5-4883-A4CD-A05D6C09A76E}"/>
              </a:ext>
            </a:extLst>
          </p:cNvPr>
          <p:cNvPicPr>
            <a:picLocks noChangeAspect="1"/>
          </p:cNvPicPr>
          <p:nvPr/>
        </p:nvPicPr>
        <p:blipFill>
          <a:blip r:embed="rId2">
            <a:extLst>
              <a:ext uri="{28A0092B-C50C-407E-A947-70E740481C1C}">
                <a14:useLocalDpi xmlns:a14="http://schemas.microsoft.com/office/drawing/2010/main" val="0"/>
              </a:ext>
            </a:extLst>
          </a:blip>
          <a:srcRect b="17242"/>
          <a:stretch>
            <a:fillRect/>
          </a:stretch>
        </p:blipFill>
        <p:spPr bwMode="auto">
          <a:xfrm>
            <a:off x="738188" y="2233613"/>
            <a:ext cx="55451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5EE4DF6-29C9-4B97-A77F-478FAA85A7EE}"/>
              </a:ext>
            </a:extLst>
          </p:cNvPr>
          <p:cNvSpPr/>
          <p:nvPr/>
        </p:nvSpPr>
        <p:spPr>
          <a:xfrm>
            <a:off x="2266950" y="1606550"/>
            <a:ext cx="6132513" cy="1630363"/>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p>
        </p:txBody>
      </p:sp>
      <p:sp>
        <p:nvSpPr>
          <p:cNvPr id="13315" name="Title 1">
            <a:extLst>
              <a:ext uri="{FF2B5EF4-FFF2-40B4-BE49-F238E27FC236}">
                <a16:creationId xmlns:a16="http://schemas.microsoft.com/office/drawing/2014/main" id="{4906DB26-45FF-4E1F-B605-531D69CC93F7}"/>
              </a:ext>
            </a:extLst>
          </p:cNvPr>
          <p:cNvSpPr>
            <a:spLocks noGrp="1"/>
          </p:cNvSpPr>
          <p:nvPr>
            <p:ph type="title"/>
          </p:nvPr>
        </p:nvSpPr>
        <p:spPr>
          <a:xfrm>
            <a:off x="457200" y="479425"/>
            <a:ext cx="8220075" cy="993775"/>
          </a:xfrm>
        </p:spPr>
        <p:txBody>
          <a:bodyPr/>
          <a:lstStyle/>
          <a:p>
            <a:pPr eaLnBrk="1" hangingPunct="1"/>
            <a:r>
              <a:rPr lang="en-GB" altLang="en-US"/>
              <a:t>Penguins</a:t>
            </a:r>
          </a:p>
        </p:txBody>
      </p:sp>
      <p:sp>
        <p:nvSpPr>
          <p:cNvPr id="4" name="Rectangle: Rounded Corners 3">
            <a:extLst>
              <a:ext uri="{FF2B5EF4-FFF2-40B4-BE49-F238E27FC236}">
                <a16:creationId xmlns:a16="http://schemas.microsoft.com/office/drawing/2014/main" id="{B07B05F0-89D2-4A1E-9356-25CF5BD25910}"/>
              </a:ext>
            </a:extLst>
          </p:cNvPr>
          <p:cNvSpPr/>
          <p:nvPr/>
        </p:nvSpPr>
        <p:spPr>
          <a:xfrm>
            <a:off x="671513" y="1614488"/>
            <a:ext cx="6115050" cy="163036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Penguins survive by hunting and eating fish. </a:t>
            </a:r>
          </a:p>
          <a:p>
            <a:pPr eaLnBrk="1" fontAlgn="auto" hangingPunct="1">
              <a:spcBef>
                <a:spcPts val="0"/>
              </a:spcBef>
              <a:spcAft>
                <a:spcPts val="0"/>
              </a:spcAft>
              <a:defRPr/>
            </a:pPr>
            <a:r>
              <a:rPr lang="en-GB" dirty="0"/>
              <a:t>They are able to open their beaks wide to allow</a:t>
            </a:r>
          </a:p>
          <a:p>
            <a:pPr eaLnBrk="1" fontAlgn="auto" hangingPunct="1">
              <a:spcBef>
                <a:spcPts val="0"/>
              </a:spcBef>
              <a:spcAft>
                <a:spcPts val="0"/>
              </a:spcAft>
              <a:defRPr/>
            </a:pPr>
            <a:r>
              <a:rPr lang="en-GB" dirty="0"/>
              <a:t> them to swallow fish whole. </a:t>
            </a:r>
          </a:p>
        </p:txBody>
      </p:sp>
      <p:pic>
        <p:nvPicPr>
          <p:cNvPr id="7" name="Picture 6">
            <a:extLst>
              <a:ext uri="{FF2B5EF4-FFF2-40B4-BE49-F238E27FC236}">
                <a16:creationId xmlns:a16="http://schemas.microsoft.com/office/drawing/2014/main" id="{88711CC2-696C-44AE-88E0-1291A56C0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1379538"/>
            <a:ext cx="17653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1D5B4B4-2C33-4AD9-A3BC-4115476AE082}"/>
              </a:ext>
            </a:extLst>
          </p:cNvPr>
          <p:cNvSpPr txBox="1">
            <a:spLocks noChangeArrowheads="1"/>
          </p:cNvSpPr>
          <p:nvPr/>
        </p:nvSpPr>
        <p:spPr bwMode="auto">
          <a:xfrm>
            <a:off x="746125" y="3479800"/>
            <a:ext cx="4102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Though penguins can swim well and hold their breath for up to 30 minutes, they never dive down too deeply, as the fish they hunt swim near the surface.</a:t>
            </a:r>
          </a:p>
          <a:p>
            <a:pPr eaLnBrk="1" hangingPunct="1">
              <a:lnSpc>
                <a:spcPct val="100000"/>
              </a:lnSpc>
              <a:spcBef>
                <a:spcPct val="0"/>
              </a:spcBef>
              <a:buFontTx/>
              <a:buNone/>
            </a:pPr>
            <a:endParaRPr lang="en-GB" altLang="en-US">
              <a:solidFill>
                <a:schemeClr val="tx1"/>
              </a:solidFill>
            </a:endParaRPr>
          </a:p>
        </p:txBody>
      </p:sp>
      <p:pic>
        <p:nvPicPr>
          <p:cNvPr id="5" name="Picture 4">
            <a:extLst>
              <a:ext uri="{FF2B5EF4-FFF2-40B4-BE49-F238E27FC236}">
                <a16:creationId xmlns:a16="http://schemas.microsoft.com/office/drawing/2014/main" id="{A5D33F1F-A5F5-4949-9654-B59B081F0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3563938"/>
            <a:ext cx="36496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804654B-6C70-4473-A2CD-445F364EB804}"/>
              </a:ext>
            </a:extLst>
          </p:cNvPr>
          <p:cNvSpPr>
            <a:spLocks noGrp="1"/>
          </p:cNvSpPr>
          <p:nvPr>
            <p:ph type="title"/>
          </p:nvPr>
        </p:nvSpPr>
        <p:spPr>
          <a:xfrm>
            <a:off x="457200" y="479425"/>
            <a:ext cx="8220075" cy="993775"/>
          </a:xfrm>
        </p:spPr>
        <p:txBody>
          <a:bodyPr/>
          <a:lstStyle/>
          <a:p>
            <a:pPr eaLnBrk="1" hangingPunct="1"/>
            <a:r>
              <a:rPr lang="en-GB" altLang="en-US"/>
              <a:t>Feathers</a:t>
            </a:r>
          </a:p>
        </p:txBody>
      </p:sp>
      <p:sp>
        <p:nvSpPr>
          <p:cNvPr id="3" name="Rectangle: Rounded Corners 2">
            <a:extLst>
              <a:ext uri="{FF2B5EF4-FFF2-40B4-BE49-F238E27FC236}">
                <a16:creationId xmlns:a16="http://schemas.microsoft.com/office/drawing/2014/main" id="{15258211-325B-4F01-BE4E-63270D1FBED4}"/>
              </a:ext>
            </a:extLst>
          </p:cNvPr>
          <p:cNvSpPr/>
          <p:nvPr/>
        </p:nvSpPr>
        <p:spPr>
          <a:xfrm>
            <a:off x="750888" y="1473200"/>
            <a:ext cx="7632700" cy="72866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Their feathers are very special. Not only are they waterproof, but they have another important job.</a:t>
            </a:r>
          </a:p>
        </p:txBody>
      </p:sp>
      <p:sp>
        <p:nvSpPr>
          <p:cNvPr id="4" name="TextBox 3">
            <a:extLst>
              <a:ext uri="{FF2B5EF4-FFF2-40B4-BE49-F238E27FC236}">
                <a16:creationId xmlns:a16="http://schemas.microsoft.com/office/drawing/2014/main" id="{8EF4608E-5911-48C8-8E5C-4C0067FD3609}"/>
              </a:ext>
            </a:extLst>
          </p:cNvPr>
          <p:cNvSpPr txBox="1">
            <a:spLocks noChangeArrowheads="1"/>
          </p:cNvSpPr>
          <p:nvPr/>
        </p:nvSpPr>
        <p:spPr bwMode="auto">
          <a:xfrm>
            <a:off x="679450" y="2466975"/>
            <a:ext cx="3976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colours allow them to blend in with their surroundings. </a:t>
            </a:r>
          </a:p>
        </p:txBody>
      </p:sp>
      <p:sp>
        <p:nvSpPr>
          <p:cNvPr id="5" name="TextBox 4">
            <a:extLst>
              <a:ext uri="{FF2B5EF4-FFF2-40B4-BE49-F238E27FC236}">
                <a16:creationId xmlns:a16="http://schemas.microsoft.com/office/drawing/2014/main" id="{579CF050-8C7A-4127-B635-1F12659FF6BC}"/>
              </a:ext>
            </a:extLst>
          </p:cNvPr>
          <p:cNvSpPr txBox="1">
            <a:spLocks noChangeArrowheads="1"/>
          </p:cNvSpPr>
          <p:nvPr/>
        </p:nvSpPr>
        <p:spPr bwMode="auto">
          <a:xfrm>
            <a:off x="4656138" y="2466975"/>
            <a:ext cx="3624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When they are swimming, the feathers stop them from being spotted by animals that might hurt them.</a:t>
            </a:r>
          </a:p>
        </p:txBody>
      </p:sp>
      <p:sp>
        <p:nvSpPr>
          <p:cNvPr id="14342" name="TextBox 21">
            <a:extLst>
              <a:ext uri="{FF2B5EF4-FFF2-40B4-BE49-F238E27FC236}">
                <a16:creationId xmlns:a16="http://schemas.microsoft.com/office/drawing/2014/main" id="{D33669AE-535B-41CD-B141-79659C72A409}"/>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Bill Harrison (@flickr.com) - granted under creatve commons licence – attribution</a:t>
            </a:r>
          </a:p>
        </p:txBody>
      </p:sp>
      <p:pic>
        <p:nvPicPr>
          <p:cNvPr id="10" name="Picture 9">
            <a:extLst>
              <a:ext uri="{FF2B5EF4-FFF2-40B4-BE49-F238E27FC236}">
                <a16:creationId xmlns:a16="http://schemas.microsoft.com/office/drawing/2014/main" id="{F2C97B10-D10E-4085-BFE5-214394375CB7}"/>
              </a:ext>
            </a:extLst>
          </p:cNvPr>
          <p:cNvPicPr>
            <a:picLocks noChangeAspect="1"/>
          </p:cNvPicPr>
          <p:nvPr/>
        </p:nvPicPr>
        <p:blipFill>
          <a:blip r:embed="rId2">
            <a:extLst>
              <a:ext uri="{28A0092B-C50C-407E-A947-70E740481C1C}">
                <a14:useLocalDpi xmlns:a14="http://schemas.microsoft.com/office/drawing/2010/main" val="0"/>
              </a:ext>
            </a:extLst>
          </a:blip>
          <a:srcRect l="26743" t="20174" r="-217"/>
          <a:stretch>
            <a:fillRect/>
          </a:stretch>
        </p:blipFill>
        <p:spPr bwMode="auto">
          <a:xfrm>
            <a:off x="750888" y="3255963"/>
            <a:ext cx="3575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
            <a:extLst>
              <a:ext uri="{FF2B5EF4-FFF2-40B4-BE49-F238E27FC236}">
                <a16:creationId xmlns:a16="http://schemas.microsoft.com/office/drawing/2014/main" id="{56F54468-2B62-42FB-82EF-2E1804A24D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3686175"/>
            <a:ext cx="3505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345"/>
                                        </p:tgtEl>
                                        <p:attrNameLst>
                                          <p:attrName>style.visibility</p:attrName>
                                        </p:attrNameLst>
                                      </p:cBhvr>
                                      <p:to>
                                        <p:strVal val="visible"/>
                                      </p:to>
                                    </p:set>
                                    <p:animEffect transition="in" filter="fade">
                                      <p:cBhvr>
                                        <p:cTn id="2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C9D231B-AB9D-4DC3-86D9-8FB309223727}"/>
              </a:ext>
            </a:extLst>
          </p:cNvPr>
          <p:cNvSpPr>
            <a:spLocks noGrp="1"/>
          </p:cNvSpPr>
          <p:nvPr>
            <p:ph type="title"/>
          </p:nvPr>
        </p:nvSpPr>
        <p:spPr>
          <a:xfrm>
            <a:off x="457200" y="479425"/>
            <a:ext cx="8220075" cy="993775"/>
          </a:xfrm>
        </p:spPr>
        <p:txBody>
          <a:bodyPr/>
          <a:lstStyle/>
          <a:p>
            <a:pPr eaLnBrk="1" hangingPunct="1"/>
            <a:r>
              <a:rPr lang="en-GB" altLang="en-US"/>
              <a:t>Antarctic Penguins</a:t>
            </a:r>
          </a:p>
        </p:txBody>
      </p:sp>
      <p:sp>
        <p:nvSpPr>
          <p:cNvPr id="3" name="Rectangle: Rounded Corners 2">
            <a:extLst>
              <a:ext uri="{FF2B5EF4-FFF2-40B4-BE49-F238E27FC236}">
                <a16:creationId xmlns:a16="http://schemas.microsoft.com/office/drawing/2014/main" id="{58011641-E3C3-4375-A4CE-B8820D3D2D57}"/>
              </a:ext>
            </a:extLst>
          </p:cNvPr>
          <p:cNvSpPr/>
          <p:nvPr/>
        </p:nvSpPr>
        <p:spPr>
          <a:xfrm>
            <a:off x="750888" y="1473200"/>
            <a:ext cx="7632700" cy="6080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Some species of penguin are found in the Antarctic.</a:t>
            </a:r>
          </a:p>
        </p:txBody>
      </p:sp>
      <p:pic>
        <p:nvPicPr>
          <p:cNvPr id="4" name="Picture 3">
            <a:extLst>
              <a:ext uri="{FF2B5EF4-FFF2-40B4-BE49-F238E27FC236}">
                <a16:creationId xmlns:a16="http://schemas.microsoft.com/office/drawing/2014/main" id="{AC7C7B49-A7C3-48EA-8CEE-9046A30F36CB}"/>
              </a:ext>
            </a:extLst>
          </p:cNvPr>
          <p:cNvPicPr>
            <a:picLocks noChangeAspect="1"/>
          </p:cNvPicPr>
          <p:nvPr/>
        </p:nvPicPr>
        <p:blipFill>
          <a:blip r:embed="rId2">
            <a:extLst>
              <a:ext uri="{28A0092B-C50C-407E-A947-70E740481C1C}">
                <a14:useLocalDpi xmlns:a14="http://schemas.microsoft.com/office/drawing/2010/main" val="0"/>
              </a:ext>
            </a:extLst>
          </a:blip>
          <a:srcRect l="45683" t="15369" r="20493"/>
          <a:stretch>
            <a:fillRect/>
          </a:stretch>
        </p:blipFill>
        <p:spPr bwMode="auto">
          <a:xfrm>
            <a:off x="750888" y="2466975"/>
            <a:ext cx="1865312"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C36EA37-44D1-46A7-A4E0-5F1B8B9D29D3}"/>
              </a:ext>
            </a:extLst>
          </p:cNvPr>
          <p:cNvPicPr>
            <a:picLocks noChangeAspect="1"/>
          </p:cNvPicPr>
          <p:nvPr/>
        </p:nvPicPr>
        <p:blipFill>
          <a:blip r:embed="rId3">
            <a:extLst>
              <a:ext uri="{28A0092B-C50C-407E-A947-70E740481C1C}">
                <a14:useLocalDpi xmlns:a14="http://schemas.microsoft.com/office/drawing/2010/main" val="0"/>
              </a:ext>
            </a:extLst>
          </a:blip>
          <a:srcRect l="9663" r="22330"/>
          <a:stretch>
            <a:fillRect/>
          </a:stretch>
        </p:blipFill>
        <p:spPr bwMode="auto">
          <a:xfrm>
            <a:off x="4649788" y="2466975"/>
            <a:ext cx="18573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4AD3DFA-88C3-4BC8-A8A8-09B0FEBBC9C9}"/>
              </a:ext>
            </a:extLst>
          </p:cNvPr>
          <p:cNvPicPr>
            <a:picLocks noChangeAspect="1"/>
          </p:cNvPicPr>
          <p:nvPr/>
        </p:nvPicPr>
        <p:blipFill>
          <a:blip r:embed="rId4">
            <a:extLst>
              <a:ext uri="{28A0092B-C50C-407E-A947-70E740481C1C}">
                <a14:useLocalDpi xmlns:a14="http://schemas.microsoft.com/office/drawing/2010/main" val="0"/>
              </a:ext>
            </a:extLst>
          </a:blip>
          <a:srcRect l="27031" r="32298"/>
          <a:stretch>
            <a:fillRect/>
          </a:stretch>
        </p:blipFill>
        <p:spPr bwMode="auto">
          <a:xfrm>
            <a:off x="2789238" y="2466975"/>
            <a:ext cx="1687512"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63E6B76-7CBC-4E41-9FEE-F56E390E9ACD}"/>
              </a:ext>
            </a:extLst>
          </p:cNvPr>
          <p:cNvPicPr>
            <a:picLocks noChangeAspect="1"/>
          </p:cNvPicPr>
          <p:nvPr/>
        </p:nvPicPr>
        <p:blipFill>
          <a:blip r:embed="rId5">
            <a:extLst>
              <a:ext uri="{28A0092B-C50C-407E-A947-70E740481C1C}">
                <a14:useLocalDpi xmlns:a14="http://schemas.microsoft.com/office/drawing/2010/main" val="0"/>
              </a:ext>
            </a:extLst>
          </a:blip>
          <a:srcRect l="22574" r="36382"/>
          <a:stretch>
            <a:fillRect/>
          </a:stretch>
        </p:blipFill>
        <p:spPr bwMode="auto">
          <a:xfrm>
            <a:off x="6680200" y="2466975"/>
            <a:ext cx="17033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6A1CC54-C3EF-4DD6-B450-C4E3E8579E50}"/>
              </a:ext>
            </a:extLst>
          </p:cNvPr>
          <p:cNvSpPr txBox="1">
            <a:spLocks noChangeArrowheads="1"/>
          </p:cNvSpPr>
          <p:nvPr/>
        </p:nvSpPr>
        <p:spPr bwMode="auto">
          <a:xfrm>
            <a:off x="1062038" y="5713413"/>
            <a:ext cx="12366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eaLnBrk="1" hangingPunct="1">
              <a:lnSpc>
                <a:spcPct val="100000"/>
              </a:lnSpc>
              <a:spcBef>
                <a:spcPct val="0"/>
              </a:spcBef>
              <a:buFontTx/>
              <a:buNone/>
            </a:pPr>
            <a:r>
              <a:rPr lang="en-GB" altLang="en-US">
                <a:solidFill>
                  <a:schemeClr val="tx1"/>
                </a:solidFill>
              </a:rPr>
              <a:t>chinstrap</a:t>
            </a:r>
          </a:p>
        </p:txBody>
      </p:sp>
      <p:sp>
        <p:nvSpPr>
          <p:cNvPr id="11" name="TextBox 10">
            <a:extLst>
              <a:ext uri="{FF2B5EF4-FFF2-40B4-BE49-F238E27FC236}">
                <a16:creationId xmlns:a16="http://schemas.microsoft.com/office/drawing/2014/main" id="{7839108F-F97D-4567-8F08-93D6293FCD2A}"/>
              </a:ext>
            </a:extLst>
          </p:cNvPr>
          <p:cNvSpPr txBox="1">
            <a:spLocks noChangeArrowheads="1"/>
          </p:cNvSpPr>
          <p:nvPr/>
        </p:nvSpPr>
        <p:spPr bwMode="auto">
          <a:xfrm>
            <a:off x="2940050" y="5713413"/>
            <a:ext cx="12366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eaLnBrk="1" hangingPunct="1">
              <a:lnSpc>
                <a:spcPct val="100000"/>
              </a:lnSpc>
              <a:spcBef>
                <a:spcPct val="0"/>
              </a:spcBef>
              <a:buFontTx/>
              <a:buNone/>
            </a:pPr>
            <a:r>
              <a:rPr lang="en-GB" altLang="en-US">
                <a:solidFill>
                  <a:schemeClr val="tx1"/>
                </a:solidFill>
              </a:rPr>
              <a:t>emperor</a:t>
            </a:r>
          </a:p>
        </p:txBody>
      </p:sp>
      <p:sp>
        <p:nvSpPr>
          <p:cNvPr id="12" name="TextBox 11">
            <a:extLst>
              <a:ext uri="{FF2B5EF4-FFF2-40B4-BE49-F238E27FC236}">
                <a16:creationId xmlns:a16="http://schemas.microsoft.com/office/drawing/2014/main" id="{FD7DD545-0A69-45DB-BD78-9A7152AAB1C7}"/>
              </a:ext>
            </a:extLst>
          </p:cNvPr>
          <p:cNvSpPr txBox="1">
            <a:spLocks noChangeArrowheads="1"/>
          </p:cNvSpPr>
          <p:nvPr/>
        </p:nvSpPr>
        <p:spPr bwMode="auto">
          <a:xfrm>
            <a:off x="4959350" y="5713413"/>
            <a:ext cx="12382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Adélie</a:t>
            </a:r>
          </a:p>
        </p:txBody>
      </p:sp>
      <p:sp>
        <p:nvSpPr>
          <p:cNvPr id="16" name="TextBox 15">
            <a:extLst>
              <a:ext uri="{FF2B5EF4-FFF2-40B4-BE49-F238E27FC236}">
                <a16:creationId xmlns:a16="http://schemas.microsoft.com/office/drawing/2014/main" id="{BF20C88D-10D5-4E6B-9B17-FE9C3F98BA83}"/>
              </a:ext>
            </a:extLst>
          </p:cNvPr>
          <p:cNvSpPr txBox="1">
            <a:spLocks noChangeArrowheads="1"/>
          </p:cNvSpPr>
          <p:nvPr/>
        </p:nvSpPr>
        <p:spPr bwMode="auto">
          <a:xfrm>
            <a:off x="6838950" y="5713413"/>
            <a:ext cx="12366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Gentoo</a:t>
            </a:r>
          </a:p>
        </p:txBody>
      </p:sp>
      <p:sp>
        <p:nvSpPr>
          <p:cNvPr id="15372" name="TextBox 21">
            <a:extLst>
              <a:ext uri="{FF2B5EF4-FFF2-40B4-BE49-F238E27FC236}">
                <a16:creationId xmlns:a16="http://schemas.microsoft.com/office/drawing/2014/main" id="{87827DB7-BA7B-434C-B570-768BA3CCCDD1}"/>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liamq(@flickr.com) - granted under creative commons licence – attribution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nodeType="afterGroup">
                            <p:stCondLst>
                              <p:cond delay="1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E0CEC2E-568E-4B09-9FA2-8856A6EBDD3C}"/>
              </a:ext>
            </a:extLst>
          </p:cNvPr>
          <p:cNvSpPr>
            <a:spLocks noGrp="1"/>
          </p:cNvSpPr>
          <p:nvPr>
            <p:ph type="title"/>
          </p:nvPr>
        </p:nvSpPr>
        <p:spPr>
          <a:xfrm>
            <a:off x="457200" y="479425"/>
            <a:ext cx="8220075" cy="993775"/>
          </a:xfrm>
        </p:spPr>
        <p:txBody>
          <a:bodyPr/>
          <a:lstStyle/>
          <a:p>
            <a:pPr eaLnBrk="1" hangingPunct="1"/>
            <a:r>
              <a:rPr lang="en-GB" altLang="en-US"/>
              <a:t>Emperor Penguins</a:t>
            </a:r>
          </a:p>
        </p:txBody>
      </p:sp>
      <p:pic>
        <p:nvPicPr>
          <p:cNvPr id="3" name="Picture 2">
            <a:extLst>
              <a:ext uri="{FF2B5EF4-FFF2-40B4-BE49-F238E27FC236}">
                <a16:creationId xmlns:a16="http://schemas.microsoft.com/office/drawing/2014/main" id="{7720BA42-9E78-4A72-8025-82FB2A14AFED}"/>
              </a:ext>
            </a:extLst>
          </p:cNvPr>
          <p:cNvPicPr>
            <a:picLocks noChangeAspect="1"/>
          </p:cNvPicPr>
          <p:nvPr/>
        </p:nvPicPr>
        <p:blipFill>
          <a:blip r:embed="rId2">
            <a:extLst>
              <a:ext uri="{28A0092B-C50C-407E-A947-70E740481C1C}">
                <a14:useLocalDpi xmlns:a14="http://schemas.microsoft.com/office/drawing/2010/main" val="0"/>
              </a:ext>
            </a:extLst>
          </a:blip>
          <a:srcRect l="16174" r="7455"/>
          <a:stretch>
            <a:fillRect/>
          </a:stretch>
        </p:blipFill>
        <p:spPr bwMode="auto">
          <a:xfrm>
            <a:off x="746125" y="1684338"/>
            <a:ext cx="45561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FF8251D6-FA23-49C8-9394-1ABBDA27ED8F}"/>
              </a:ext>
            </a:extLst>
          </p:cNvPr>
          <p:cNvSpPr/>
          <p:nvPr/>
        </p:nvSpPr>
        <p:spPr>
          <a:xfrm>
            <a:off x="5445125" y="1684338"/>
            <a:ext cx="3005138" cy="966787"/>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Emperor penguins have their chicks during the Antarctic winter.</a:t>
            </a:r>
          </a:p>
        </p:txBody>
      </p:sp>
      <p:sp>
        <p:nvSpPr>
          <p:cNvPr id="5" name="TextBox 4">
            <a:extLst>
              <a:ext uri="{FF2B5EF4-FFF2-40B4-BE49-F238E27FC236}">
                <a16:creationId xmlns:a16="http://schemas.microsoft.com/office/drawing/2014/main" id="{32444D6F-A785-4187-A02A-97FFBCD84B5E}"/>
              </a:ext>
            </a:extLst>
          </p:cNvPr>
          <p:cNvSpPr txBox="1">
            <a:spLocks noChangeArrowheads="1"/>
          </p:cNvSpPr>
          <p:nvPr/>
        </p:nvSpPr>
        <p:spPr bwMode="auto">
          <a:xfrm>
            <a:off x="5503863" y="2784475"/>
            <a:ext cx="2946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a:solidFill>
                  <a:schemeClr val="tx1"/>
                </a:solidFill>
              </a:rPr>
              <a:t>Baby emperor penguins are cared for by both the mother and father. The female lays the egg, and the male keeps it warm while the female hunts </a:t>
            </a:r>
            <a:br>
              <a:rPr lang="en-GB" altLang="en-US" sz="1600">
                <a:solidFill>
                  <a:schemeClr val="tx1"/>
                </a:solidFill>
              </a:rPr>
            </a:br>
            <a:r>
              <a:rPr lang="en-GB" altLang="en-US" sz="1600">
                <a:solidFill>
                  <a:schemeClr val="tx1"/>
                </a:solidFill>
              </a:rPr>
              <a:t>for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TotalTime>
  <Words>538</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Twinkl</vt:lpstr>
      <vt:lpstr>Calibri</vt:lpstr>
      <vt:lpstr>Arial</vt:lpstr>
      <vt:lpstr>Twinkl SemiBold</vt:lpstr>
      <vt:lpstr>Sassoon Infant Rg</vt:lpstr>
      <vt:lpstr>Office Theme</vt:lpstr>
      <vt:lpstr>PowerPoint Presentation</vt:lpstr>
      <vt:lpstr>Penguins</vt:lpstr>
      <vt:lpstr>Penguins</vt:lpstr>
      <vt:lpstr>Penguins</vt:lpstr>
      <vt:lpstr>Penguins</vt:lpstr>
      <vt:lpstr>Penguins</vt:lpstr>
      <vt:lpstr>Feathers</vt:lpstr>
      <vt:lpstr>Antarctic Penguins</vt:lpstr>
      <vt:lpstr>Emperor Penguins</vt:lpstr>
      <vt:lpstr>Emperor Penguins</vt:lpstr>
      <vt:lpstr>Emperor Penguins</vt:lpstr>
      <vt:lpstr>Fun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Christopher Walker</cp:lastModifiedBy>
  <cp:revision>148</cp:revision>
  <dcterms:created xsi:type="dcterms:W3CDTF">2014-10-01T16:09:27Z</dcterms:created>
  <dcterms:modified xsi:type="dcterms:W3CDTF">2020-03-31T14:18:41Z</dcterms:modified>
</cp:coreProperties>
</file>