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17"/>
  </p:notesMasterIdLst>
  <p:handoutMasterIdLst>
    <p:handoutMasterId r:id="rId18"/>
  </p:handoutMasterIdLst>
  <p:sldIdLst>
    <p:sldId id="268" r:id="rId3"/>
    <p:sldId id="281" r:id="rId4"/>
    <p:sldId id="282" r:id="rId5"/>
    <p:sldId id="286" r:id="rId6"/>
    <p:sldId id="287" r:id="rId7"/>
    <p:sldId id="288" r:id="rId8"/>
    <p:sldId id="289" r:id="rId9"/>
    <p:sldId id="290" r:id="rId10"/>
    <p:sldId id="291" r:id="rId11"/>
    <p:sldId id="292" r:id="rId12"/>
    <p:sldId id="293" r:id="rId13"/>
    <p:sldId id="284" r:id="rId14"/>
    <p:sldId id="285" r:id="rId15"/>
    <p:sldId id="283" r:id="rId16"/>
  </p:sldIdLst>
  <p:sldSz cx="9144000" cy="6858000" type="screen4x3"/>
  <p:notesSz cx="6858000" cy="9144000"/>
  <p:embeddedFontLst>
    <p:embeddedFont>
      <p:font typeface="Roboto" panose="02000000000000000000" pitchFamily="2" charset="0"/>
      <p:regular r:id="rId19"/>
      <p:bold r:id="rId20"/>
      <p:italic r:id="rId21"/>
      <p:boldItalic r:id="rId22"/>
    </p:embeddedFont>
    <p:embeddedFont>
      <p:font typeface="Twinkl" panose="020B0604020202020204" charset="0"/>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863"/>
    <a:srgbClr val="25B8BC"/>
    <a:srgbClr val="7CC3E3"/>
    <a:srgbClr val="8ACBC0"/>
    <a:srgbClr val="FFF4CF"/>
    <a:srgbClr val="FFE002"/>
    <a:srgbClr val="E5F3FA"/>
    <a:srgbClr val="007AC2"/>
    <a:srgbClr val="6FBD84"/>
    <a:srgbClr val="C0D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7" autoAdjust="0"/>
    <p:restoredTop sz="94660"/>
  </p:normalViewPr>
  <p:slideViewPr>
    <p:cSldViewPr snapToGrid="0" showGuides="1">
      <p:cViewPr varScale="1">
        <p:scale>
          <a:sx n="112" d="100"/>
          <a:sy n="112" d="100"/>
        </p:scale>
        <p:origin x="1908" y="9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19/10/2026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19/10/2026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ks2-ict/ks2-ict-internet-safety/online-safety-digital-literacy-computing-subjects-key-stage-2-year-3-4-5-6"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resources/ks2-ict/ks2-ict-internet-safety/online-safety-digital-literacy-computing-subjects-key-stage-2-year-3-4-5-6"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794BC926-2BBF-3155-F95A-408789BCFCF5}"/>
              </a:ext>
            </a:extLst>
          </p:cNvPr>
          <p:cNvSpPr/>
          <p:nvPr userDrawn="1"/>
        </p:nvSpPr>
        <p:spPr>
          <a:xfrm>
            <a:off x="401401" y="409288"/>
            <a:ext cx="1604380" cy="11737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A86245F-3F3D-53D2-D5E3-29E137B0933B}"/>
              </a:ext>
            </a:extLst>
          </p:cNvPr>
          <p:cNvSpPr/>
          <p:nvPr userDrawn="1"/>
        </p:nvSpPr>
        <p:spPr bwMode="auto">
          <a:xfrm>
            <a:off x="461963" y="438151"/>
            <a:ext cx="8220075" cy="5957887"/>
          </a:xfrm>
          <a:prstGeom prst="roundRect">
            <a:avLst>
              <a:gd name="adj" fmla="val 0"/>
            </a:avLst>
          </a:prstGeom>
          <a:solidFill>
            <a:schemeClr val="bg1"/>
          </a:solidFill>
          <a:ln w="1905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Roboto" panose="02000000000000000000" pitchFamily="2" charset="0"/>
                <a:ea typeface="Roboto" panose="02000000000000000000" pitchFamily="2" charset="0"/>
              </a:rPr>
              <a:t> </a:t>
            </a:r>
          </a:p>
        </p:txBody>
      </p:sp>
      <p:sp>
        <p:nvSpPr>
          <p:cNvPr id="8" name="Title 5"/>
          <p:cNvSpPr>
            <a:spLocks noGrp="1"/>
          </p:cNvSpPr>
          <p:nvPr>
            <p:ph type="title"/>
          </p:nvPr>
        </p:nvSpPr>
        <p:spPr>
          <a:xfrm>
            <a:off x="457198" y="438151"/>
            <a:ext cx="8220075" cy="994306"/>
          </a:xfrm>
          <a:prstGeom prst="roundRect">
            <a:avLst>
              <a:gd name="adj" fmla="val 9641"/>
            </a:avLst>
          </a:prstGeom>
          <a:noFill/>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01401" y="409288"/>
            <a:ext cx="1604380" cy="11737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Roboto" panose="02000000000000000000" pitchFamily="2" charset="0"/>
                <a:ea typeface="Roboto" panose="02000000000000000000" pitchFamily="2"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4" y="1681195"/>
            <a:ext cx="7644514" cy="1787397"/>
            <a:chOff x="743836" y="1344834"/>
            <a:chExt cx="7644514"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6" y="1344834"/>
              <a:ext cx="1404000" cy="27396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solidFill>
                    <a:schemeClr val="tx1"/>
                  </a:solidFill>
                  <a:latin typeface="Roboto" panose="02000000000000000000" pitchFamily="2" charset="0"/>
                  <a:ea typeface="Roboto" panose="02000000000000000000" pitchFamily="2" charset="0"/>
                </a:rPr>
                <a:t>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marL="0" lvl="0" indent="0" algn="l" rtl="0">
                <a:spcBef>
                  <a:spcPts val="1200"/>
                </a:spcBef>
                <a:spcAft>
                  <a:spcPts val="0"/>
                </a:spcAft>
                <a:buNone/>
              </a:pPr>
              <a:r>
                <a:rPr lang="en-GB" sz="1400" dirty="0">
                  <a:solidFill>
                    <a:schemeClr val="dk1"/>
                  </a:solidFill>
                  <a:latin typeface="Roboto" panose="02000000000000000000" pitchFamily="2" charset="0"/>
                  <a:ea typeface="Roboto" panose="02000000000000000000" pitchFamily="2" charset="0"/>
                </a:rPr>
                <a:t>We hope you find the information on our website and resources useful. This resource has been designed to be compatible with Microsoft PowerPoint. To view the content in the correct formatting, please view the presentation using PowerPoint in Slide Show mode. If you view the slides using other presentation software or out of Slide Show mode, you may find that some of the text and images overlap each other and/or are difficult to read.</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25B8BC"/>
                </a:solidFill>
                <a:latin typeface="Roboto" panose="02000000000000000000" pitchFamily="2" charset="0"/>
                <a:ea typeface="Roboto" panose="02000000000000000000" pitchFamily="2" charset="0"/>
              </a:rPr>
              <a:t>Disclaimers</a:t>
            </a:r>
            <a:endParaRPr lang="en-GB" sz="2800" b="1" dirty="0">
              <a:solidFill>
                <a:srgbClr val="25B8BC"/>
              </a:solidFill>
              <a:latin typeface="Roboto" panose="02000000000000000000" pitchFamily="2" charset="0"/>
              <a:ea typeface="Roboto" panose="02000000000000000000" pitchFamily="2" charset="0"/>
            </a:endParaRPr>
          </a:p>
        </p:txBody>
      </p:sp>
      <p:grpSp>
        <p:nvGrpSpPr>
          <p:cNvPr id="2" name="Group 1">
            <a:extLst>
              <a:ext uri="{FF2B5EF4-FFF2-40B4-BE49-F238E27FC236}">
                <a16:creationId xmlns:a16="http://schemas.microsoft.com/office/drawing/2014/main" id="{E037A04A-C93C-D37E-E0A8-193134B16867}"/>
              </a:ext>
            </a:extLst>
          </p:cNvPr>
          <p:cNvGrpSpPr/>
          <p:nvPr userDrawn="1"/>
        </p:nvGrpSpPr>
        <p:grpSpPr>
          <a:xfrm>
            <a:off x="743834" y="3705067"/>
            <a:ext cx="7644514" cy="1571953"/>
            <a:chOff x="743836" y="1344834"/>
            <a:chExt cx="7644514" cy="1571953"/>
          </a:xfrm>
        </p:grpSpPr>
        <p:sp>
          <p:nvSpPr>
            <p:cNvPr id="3" name="Rectangle 2">
              <a:extLst>
                <a:ext uri="{FF2B5EF4-FFF2-40B4-BE49-F238E27FC236}">
                  <a16:creationId xmlns:a16="http://schemas.microsoft.com/office/drawing/2014/main" id="{119C48F7-AA39-A19B-52A2-6E8BD0DA61BF}"/>
                </a:ext>
              </a:extLst>
            </p:cNvPr>
            <p:cNvSpPr/>
            <p:nvPr/>
          </p:nvSpPr>
          <p:spPr>
            <a:xfrm>
              <a:off x="743836" y="1344834"/>
              <a:ext cx="972000" cy="27396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solidFill>
                    <a:schemeClr val="tx1"/>
                  </a:solidFill>
                  <a:latin typeface="Roboto" panose="02000000000000000000" pitchFamily="2" charset="0"/>
                  <a:ea typeface="Roboto" panose="02000000000000000000" pitchFamily="2" charset="0"/>
                </a:rPr>
                <a:t>Editable</a:t>
              </a:r>
            </a:p>
          </p:txBody>
        </p:sp>
        <p:sp>
          <p:nvSpPr>
            <p:cNvPr id="4" name="Rectangle 3">
              <a:extLst>
                <a:ext uri="{FF2B5EF4-FFF2-40B4-BE49-F238E27FC236}">
                  <a16:creationId xmlns:a16="http://schemas.microsoft.com/office/drawing/2014/main" id="{63EE5BE4-FD0A-F691-B2FC-A7B13B0136A4}"/>
                </a:ext>
              </a:extLst>
            </p:cNvPr>
            <p:cNvSpPr/>
            <p:nvPr/>
          </p:nvSpPr>
          <p:spPr>
            <a:xfrm>
              <a:off x="755650" y="1618794"/>
              <a:ext cx="7632700" cy="1297993"/>
            </a:xfrm>
            <a:prstGeom prst="rect">
              <a:avLst/>
            </a:prstGeom>
            <a:noFill/>
            <a:ln w="19050">
              <a:solidFill>
                <a:srgbClr val="18A0DB"/>
              </a:solidFill>
            </a:ln>
          </p:spPr>
          <p:txBody>
            <a:bodyPr wrap="square" lIns="216000" tIns="216000" rIns="216000" bIns="216000">
              <a:spAutoFit/>
            </a:bodyPr>
            <a:lstStyle/>
            <a:p>
              <a:pPr marL="0" lvl="0" indent="0" algn="l" rtl="0">
                <a:spcBef>
                  <a:spcPts val="1200"/>
                </a:spcBef>
                <a:spcAft>
                  <a:spcPts val="0"/>
                </a:spcAft>
                <a:buNone/>
              </a:pPr>
              <a:r>
                <a:rPr lang="en-GB" sz="1400" dirty="0">
                  <a:solidFill>
                    <a:schemeClr val="dk1"/>
                  </a:solidFill>
                  <a:latin typeface="Roboto" panose="02000000000000000000" pitchFamily="2" charset="0"/>
                  <a:ea typeface="Roboto" panose="02000000000000000000" pitchFamily="2" charset="0"/>
                </a:rPr>
                <a:t>This resource is editable and can be adapted to meet the needs of different children. Twinkl cannot be held responsible for any changes made once a resource has been downloaded. Please be aware that this content may have been edited and therefore may no longer reflect our values.</a:t>
              </a:r>
            </a:p>
          </p:txBody>
        </p:sp>
      </p:grpSp>
    </p:spTree>
    <p:extLst>
      <p:ext uri="{BB962C8B-B14F-4D97-AF65-F5344CB8AC3E}">
        <p14:creationId xmlns:p14="http://schemas.microsoft.com/office/powerpoint/2010/main" val="13864598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Roboto" panose="02000000000000000000" pitchFamily="2" charset="0"/>
                <a:ea typeface="Roboto" panose="02000000000000000000" pitchFamily="2"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4" y="1681195"/>
            <a:ext cx="7644514" cy="2864615"/>
            <a:chOff x="743836" y="1344834"/>
            <a:chExt cx="7644514" cy="2864615"/>
          </a:xfrm>
        </p:grpSpPr>
        <p:sp>
          <p:nvSpPr>
            <p:cNvPr id="42" name="Rectangle 41">
              <a:extLst>
                <a:ext uri="{FF2B5EF4-FFF2-40B4-BE49-F238E27FC236}">
                  <a16:creationId xmlns:a16="http://schemas.microsoft.com/office/drawing/2014/main" id="{0DF60415-D303-4DFE-A6B8-E0AB42EF4DDC}"/>
                </a:ext>
              </a:extLst>
            </p:cNvPr>
            <p:cNvSpPr/>
            <p:nvPr/>
          </p:nvSpPr>
          <p:spPr>
            <a:xfrm>
              <a:off x="743836" y="1344834"/>
              <a:ext cx="432000" cy="27396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solidFill>
                    <a:schemeClr val="tx1"/>
                  </a:solidFill>
                  <a:latin typeface="Roboto" panose="02000000000000000000" pitchFamily="2" charset="0"/>
                  <a:ea typeface="Roboto" panose="02000000000000000000" pitchFamily="2" charset="0"/>
                </a:rPr>
                <a:t>AI</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2590655"/>
            </a:xfrm>
            <a:prstGeom prst="rect">
              <a:avLst/>
            </a:prstGeom>
            <a:noFill/>
            <a:ln w="19050">
              <a:solidFill>
                <a:srgbClr val="18A0DB"/>
              </a:solidFill>
            </a:ln>
          </p:spPr>
          <p:txBody>
            <a:bodyPr wrap="square" lIns="216000" tIns="216000" rIns="216000" bIns="216000">
              <a:spAutoFit/>
            </a:bodyPr>
            <a:lstStyle/>
            <a:p>
              <a:pPr marL="0" lvl="0" indent="0" algn="l" rtl="0">
                <a:spcBef>
                  <a:spcPts val="1200"/>
                </a:spcBef>
                <a:spcAft>
                  <a:spcPts val="0"/>
                </a:spcAft>
                <a:buNone/>
              </a:pPr>
              <a:r>
                <a:rPr lang="en-GB" sz="1400" dirty="0">
                  <a:solidFill>
                    <a:schemeClr val="dk1"/>
                  </a:solidFill>
                  <a:latin typeface="Roboto" panose="02000000000000000000" pitchFamily="2" charset="0"/>
                  <a:ea typeface="Roboto" panose="02000000000000000000" pitchFamily="2" charset="0"/>
                </a:rPr>
                <a:t>Any factual information within this resource is accurate and based on current research as of September 2025. Any assumptions made in the analysis of this resource are not reflective of the position of Twinkl in relation to AI. Twinkl neither endorses nor is affiliated with any AI system referred to in this resource. AI systems are only as good as the data they are trained on and are vulnerable to bias and can provide incorrect information, therefore human editing is always advised. In order to ensure privacy is maintained, personal and sensitive data must not be entered into AI tools. Twinkl cannot be held responsible for the use of external AI tools; protecting children from harmful content online, including that generated by AI, should be of the utmost importance. As always, please ensure you check the suggested age-rating for any AI tools you choose to use.</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25B8BC"/>
                </a:solidFill>
                <a:latin typeface="Roboto" panose="02000000000000000000" pitchFamily="2" charset="0"/>
                <a:ea typeface="Roboto" panose="02000000000000000000" pitchFamily="2" charset="0"/>
              </a:rPr>
              <a:t>Disclaimers</a:t>
            </a:r>
            <a:endParaRPr lang="en-GB" sz="2800" b="1" dirty="0">
              <a:solidFill>
                <a:srgbClr val="25B8BC"/>
              </a:solidFill>
              <a:latin typeface="Roboto" panose="02000000000000000000" pitchFamily="2" charset="0"/>
              <a:ea typeface="Roboto" panose="02000000000000000000" pitchFamily="2" charset="0"/>
            </a:endParaRPr>
          </a:p>
        </p:txBody>
      </p:sp>
      <p:grpSp>
        <p:nvGrpSpPr>
          <p:cNvPr id="2" name="Group 1">
            <a:extLst>
              <a:ext uri="{FF2B5EF4-FFF2-40B4-BE49-F238E27FC236}">
                <a16:creationId xmlns:a16="http://schemas.microsoft.com/office/drawing/2014/main" id="{E037A04A-C93C-D37E-E0A8-193134B16867}"/>
              </a:ext>
            </a:extLst>
          </p:cNvPr>
          <p:cNvGrpSpPr/>
          <p:nvPr userDrawn="1"/>
        </p:nvGrpSpPr>
        <p:grpSpPr>
          <a:xfrm>
            <a:off x="743834" y="4767618"/>
            <a:ext cx="7644514" cy="1356510"/>
            <a:chOff x="743836" y="1344834"/>
            <a:chExt cx="7644514" cy="1356510"/>
          </a:xfrm>
        </p:grpSpPr>
        <p:sp>
          <p:nvSpPr>
            <p:cNvPr id="3" name="Rectangle 2">
              <a:extLst>
                <a:ext uri="{FF2B5EF4-FFF2-40B4-BE49-F238E27FC236}">
                  <a16:creationId xmlns:a16="http://schemas.microsoft.com/office/drawing/2014/main" id="{119C48F7-AA39-A19B-52A2-6E8BD0DA61BF}"/>
                </a:ext>
              </a:extLst>
            </p:cNvPr>
            <p:cNvSpPr/>
            <p:nvPr/>
          </p:nvSpPr>
          <p:spPr>
            <a:xfrm>
              <a:off x="743836" y="1344834"/>
              <a:ext cx="1440000" cy="27396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solidFill>
                    <a:schemeClr val="tx1"/>
                  </a:solidFill>
                  <a:latin typeface="Roboto" panose="02000000000000000000" pitchFamily="2" charset="0"/>
                  <a:ea typeface="Roboto" panose="02000000000000000000" pitchFamily="2" charset="0"/>
                </a:rPr>
                <a:t>Social Media</a:t>
              </a:r>
            </a:p>
          </p:txBody>
        </p:sp>
        <p:sp>
          <p:nvSpPr>
            <p:cNvPr id="4" name="Rectangle 3">
              <a:extLst>
                <a:ext uri="{FF2B5EF4-FFF2-40B4-BE49-F238E27FC236}">
                  <a16:creationId xmlns:a16="http://schemas.microsoft.com/office/drawing/2014/main" id="{63EE5BE4-FD0A-F691-B2FC-A7B13B0136A4}"/>
                </a:ext>
              </a:extLst>
            </p:cNvPr>
            <p:cNvSpPr/>
            <p:nvPr/>
          </p:nvSpPr>
          <p:spPr>
            <a:xfrm>
              <a:off x="755650" y="1618794"/>
              <a:ext cx="7632700" cy="1082550"/>
            </a:xfrm>
            <a:prstGeom prst="rect">
              <a:avLst/>
            </a:prstGeom>
            <a:noFill/>
            <a:ln w="19050">
              <a:solidFill>
                <a:srgbClr val="18A0DB"/>
              </a:solidFill>
            </a:ln>
          </p:spPr>
          <p:txBody>
            <a:bodyPr wrap="square" lIns="216000" tIns="216000" rIns="216000" bIns="216000">
              <a:spAutoFit/>
            </a:bodyPr>
            <a:lstStyle/>
            <a:p>
              <a:pPr marL="0" lvl="0" indent="0" algn="l" rtl="0">
                <a:spcBef>
                  <a:spcPts val="1200"/>
                </a:spcBef>
                <a:spcAft>
                  <a:spcPts val="0"/>
                </a:spcAft>
                <a:buNone/>
              </a:pPr>
              <a:r>
                <a:rPr lang="en-GB" sz="1400" dirty="0">
                  <a:solidFill>
                    <a:schemeClr val="dk1"/>
                  </a:solidFill>
                  <a:latin typeface="Roboto" panose="02000000000000000000" pitchFamily="2" charset="0"/>
                  <a:ea typeface="Roboto" panose="02000000000000000000" pitchFamily="2" charset="0"/>
                </a:rPr>
                <a:t>This resource/information is not intended to encourage social media use and we cannot accept any responsibility for pupils that sign up to social media sites after using this resource/information.</a:t>
              </a:r>
            </a:p>
          </p:txBody>
        </p:sp>
      </p:grpSp>
    </p:spTree>
    <p:extLst>
      <p:ext uri="{BB962C8B-B14F-4D97-AF65-F5344CB8AC3E}">
        <p14:creationId xmlns:p14="http://schemas.microsoft.com/office/powerpoint/2010/main" val="8986220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Roboto" panose="02000000000000000000" pitchFamily="2" charset="0"/>
                <a:ea typeface="Roboto" panose="02000000000000000000" pitchFamily="2"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4" y="1681195"/>
            <a:ext cx="7644514" cy="1141066"/>
            <a:chOff x="743836" y="1344834"/>
            <a:chExt cx="7644514" cy="1141066"/>
          </a:xfrm>
        </p:grpSpPr>
        <p:sp>
          <p:nvSpPr>
            <p:cNvPr id="42" name="Rectangle 41">
              <a:extLst>
                <a:ext uri="{FF2B5EF4-FFF2-40B4-BE49-F238E27FC236}">
                  <a16:creationId xmlns:a16="http://schemas.microsoft.com/office/drawing/2014/main" id="{0DF60415-D303-4DFE-A6B8-E0AB42EF4DDC}"/>
                </a:ext>
              </a:extLst>
            </p:cNvPr>
            <p:cNvSpPr/>
            <p:nvPr/>
          </p:nvSpPr>
          <p:spPr>
            <a:xfrm>
              <a:off x="743836" y="1344834"/>
              <a:ext cx="1764000" cy="27396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solidFill>
                    <a:schemeClr val="tx1"/>
                  </a:solidFill>
                  <a:latin typeface="Roboto" panose="02000000000000000000" pitchFamily="2" charset="0"/>
                  <a:ea typeface="Roboto" panose="02000000000000000000" pitchFamily="2" charset="0"/>
                </a:rPr>
                <a:t>Age Restrictions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867106"/>
            </a:xfrm>
            <a:prstGeom prst="rect">
              <a:avLst/>
            </a:prstGeom>
            <a:noFill/>
            <a:ln w="19050">
              <a:solidFill>
                <a:srgbClr val="18A0DB"/>
              </a:solidFill>
            </a:ln>
          </p:spPr>
          <p:txBody>
            <a:bodyPr wrap="square" lIns="216000" tIns="216000" rIns="216000" bIns="216000">
              <a:spAutoFit/>
            </a:bodyPr>
            <a:lstStyle/>
            <a:p>
              <a:pPr marL="0" lvl="0" indent="0" algn="l" rtl="0">
                <a:spcBef>
                  <a:spcPts val="1200"/>
                </a:spcBef>
                <a:spcAft>
                  <a:spcPts val="0"/>
                </a:spcAft>
                <a:buNone/>
              </a:pPr>
              <a:r>
                <a:rPr lang="en-GB" sz="1400" dirty="0">
                  <a:solidFill>
                    <a:schemeClr val="dk1"/>
                  </a:solidFill>
                  <a:latin typeface="Roboto" panose="02000000000000000000" pitchFamily="2" charset="0"/>
                  <a:ea typeface="Roboto" panose="02000000000000000000" pitchFamily="2" charset="0"/>
                </a:rPr>
                <a:t>Please note that age restrictions for social media platforms may vary depending on the laws and regulations in your location.</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25B8BC"/>
                </a:solidFill>
                <a:latin typeface="Roboto" panose="02000000000000000000" pitchFamily="2" charset="0"/>
                <a:ea typeface="Roboto" panose="02000000000000000000" pitchFamily="2" charset="0"/>
              </a:rPr>
              <a:t>Disclaimers</a:t>
            </a:r>
            <a:endParaRPr lang="en-GB" sz="2800" b="1" dirty="0">
              <a:solidFill>
                <a:srgbClr val="25B8BC"/>
              </a:solidFill>
              <a:latin typeface="Roboto" panose="02000000000000000000" pitchFamily="2" charset="0"/>
              <a:ea typeface="Roboto" panose="02000000000000000000" pitchFamily="2" charset="0"/>
            </a:endParaRPr>
          </a:p>
        </p:txBody>
      </p:sp>
      <p:grpSp>
        <p:nvGrpSpPr>
          <p:cNvPr id="2" name="Group 1">
            <a:extLst>
              <a:ext uri="{FF2B5EF4-FFF2-40B4-BE49-F238E27FC236}">
                <a16:creationId xmlns:a16="http://schemas.microsoft.com/office/drawing/2014/main" id="{E037A04A-C93C-D37E-E0A8-193134B16867}"/>
              </a:ext>
            </a:extLst>
          </p:cNvPr>
          <p:cNvGrpSpPr/>
          <p:nvPr userDrawn="1"/>
        </p:nvGrpSpPr>
        <p:grpSpPr>
          <a:xfrm>
            <a:off x="743834" y="3049018"/>
            <a:ext cx="7644514" cy="1571953"/>
            <a:chOff x="743836" y="1344834"/>
            <a:chExt cx="7644514" cy="1571953"/>
          </a:xfrm>
        </p:grpSpPr>
        <p:sp>
          <p:nvSpPr>
            <p:cNvPr id="3" name="Rectangle 2">
              <a:extLst>
                <a:ext uri="{FF2B5EF4-FFF2-40B4-BE49-F238E27FC236}">
                  <a16:creationId xmlns:a16="http://schemas.microsoft.com/office/drawing/2014/main" id="{119C48F7-AA39-A19B-52A2-6E8BD0DA61BF}"/>
                </a:ext>
              </a:extLst>
            </p:cNvPr>
            <p:cNvSpPr/>
            <p:nvPr/>
          </p:nvSpPr>
          <p:spPr>
            <a:xfrm>
              <a:off x="743836" y="1344834"/>
              <a:ext cx="1656000" cy="27396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solidFill>
                    <a:schemeClr val="tx1"/>
                  </a:solidFill>
                  <a:latin typeface="Roboto" panose="02000000000000000000" pitchFamily="2" charset="0"/>
                  <a:ea typeface="Roboto" panose="02000000000000000000" pitchFamily="2" charset="0"/>
                </a:rPr>
                <a:t>Legal Resource</a:t>
              </a:r>
            </a:p>
          </p:txBody>
        </p:sp>
        <p:sp>
          <p:nvSpPr>
            <p:cNvPr id="4" name="Rectangle 3">
              <a:extLst>
                <a:ext uri="{FF2B5EF4-FFF2-40B4-BE49-F238E27FC236}">
                  <a16:creationId xmlns:a16="http://schemas.microsoft.com/office/drawing/2014/main" id="{63EE5BE4-FD0A-F691-B2FC-A7B13B0136A4}"/>
                </a:ext>
              </a:extLst>
            </p:cNvPr>
            <p:cNvSpPr/>
            <p:nvPr/>
          </p:nvSpPr>
          <p:spPr>
            <a:xfrm>
              <a:off x="755650" y="1618794"/>
              <a:ext cx="7632700" cy="1297993"/>
            </a:xfrm>
            <a:prstGeom prst="rect">
              <a:avLst/>
            </a:prstGeom>
            <a:noFill/>
            <a:ln w="19050">
              <a:solidFill>
                <a:srgbClr val="18A0DB"/>
              </a:solidFill>
            </a:ln>
          </p:spPr>
          <p:txBody>
            <a:bodyPr wrap="square" lIns="216000" tIns="216000" rIns="216000" bIns="216000">
              <a:spAutoFit/>
            </a:bodyPr>
            <a:lstStyle/>
            <a:p>
              <a:pPr marL="0" lvl="0" indent="0" algn="l" rtl="0">
                <a:spcBef>
                  <a:spcPts val="1200"/>
                </a:spcBef>
                <a:spcAft>
                  <a:spcPts val="0"/>
                </a:spcAft>
                <a:buNone/>
              </a:pPr>
              <a:r>
                <a:rPr lang="en-GB" sz="1400" dirty="0">
                  <a:solidFill>
                    <a:schemeClr val="dk1"/>
                  </a:solidFill>
                  <a:latin typeface="Roboto" panose="02000000000000000000" pitchFamily="2" charset="0"/>
                  <a:ea typeface="Roboto" panose="02000000000000000000" pitchFamily="2" charset="0"/>
                </a:rPr>
                <a:t>This resource is provided for informational and educational purposes only and does not constitute legal advice. If you require legal advice, you should contact a suitably qualified professional. You should not rely on the material included within this resource and Twinkl does not accept any responsibility if you do.</a:t>
              </a:r>
            </a:p>
          </p:txBody>
        </p:sp>
      </p:grpSp>
      <p:grpSp>
        <p:nvGrpSpPr>
          <p:cNvPr id="6" name="Group 5">
            <a:extLst>
              <a:ext uri="{FF2B5EF4-FFF2-40B4-BE49-F238E27FC236}">
                <a16:creationId xmlns:a16="http://schemas.microsoft.com/office/drawing/2014/main" id="{B7125D52-8EBD-9D89-3DC3-BDF3C2776404}"/>
              </a:ext>
            </a:extLst>
          </p:cNvPr>
          <p:cNvGrpSpPr/>
          <p:nvPr userDrawn="1"/>
        </p:nvGrpSpPr>
        <p:grpSpPr>
          <a:xfrm>
            <a:off x="743834" y="4837229"/>
            <a:ext cx="7644514" cy="925622"/>
            <a:chOff x="743836" y="1344834"/>
            <a:chExt cx="7644514" cy="925622"/>
          </a:xfrm>
        </p:grpSpPr>
        <p:sp>
          <p:nvSpPr>
            <p:cNvPr id="7" name="Rectangle 6">
              <a:extLst>
                <a:ext uri="{FF2B5EF4-FFF2-40B4-BE49-F238E27FC236}">
                  <a16:creationId xmlns:a16="http://schemas.microsoft.com/office/drawing/2014/main" id="{EA6FC06E-6811-3A6F-87F7-A44173DEF8AB}"/>
                </a:ext>
              </a:extLst>
            </p:cNvPr>
            <p:cNvSpPr/>
            <p:nvPr/>
          </p:nvSpPr>
          <p:spPr>
            <a:xfrm>
              <a:off x="743836" y="1344834"/>
              <a:ext cx="2052000" cy="273960"/>
            </a:xfrm>
            <a:prstGeom prst="rect">
              <a:avLst/>
            </a:prstGeom>
            <a:solidFill>
              <a:srgbClr val="8ACB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solidFill>
                    <a:schemeClr val="tx1"/>
                  </a:solidFill>
                  <a:latin typeface="Roboto" panose="02000000000000000000" pitchFamily="2" charset="0"/>
                  <a:ea typeface="Roboto" panose="02000000000000000000" pitchFamily="2" charset="0"/>
                </a:rPr>
                <a:t>Factual Information</a:t>
              </a:r>
            </a:p>
          </p:txBody>
        </p:sp>
        <p:sp>
          <p:nvSpPr>
            <p:cNvPr id="8" name="Rectangle 7">
              <a:extLst>
                <a:ext uri="{FF2B5EF4-FFF2-40B4-BE49-F238E27FC236}">
                  <a16:creationId xmlns:a16="http://schemas.microsoft.com/office/drawing/2014/main" id="{D08EFA66-6590-85CF-9633-C69F60271EFF}"/>
                </a:ext>
              </a:extLst>
            </p:cNvPr>
            <p:cNvSpPr/>
            <p:nvPr/>
          </p:nvSpPr>
          <p:spPr>
            <a:xfrm>
              <a:off x="755650" y="1618794"/>
              <a:ext cx="7632700" cy="651662"/>
            </a:xfrm>
            <a:prstGeom prst="rect">
              <a:avLst/>
            </a:prstGeom>
            <a:noFill/>
            <a:ln w="19050">
              <a:solidFill>
                <a:srgbClr val="18A0DB"/>
              </a:solidFill>
            </a:ln>
          </p:spPr>
          <p:txBody>
            <a:bodyPr wrap="square" lIns="216000" tIns="216000" rIns="216000" bIns="216000">
              <a:spAutoFit/>
            </a:bodyPr>
            <a:lstStyle/>
            <a:p>
              <a:pPr marL="0" lvl="0" indent="0" algn="l" rtl="0">
                <a:spcBef>
                  <a:spcPts val="1200"/>
                </a:spcBef>
                <a:spcAft>
                  <a:spcPts val="0"/>
                </a:spcAft>
                <a:buNone/>
              </a:pPr>
              <a:r>
                <a:rPr lang="en-GB" sz="1400" dirty="0">
                  <a:solidFill>
                    <a:schemeClr val="dk1"/>
                  </a:solidFill>
                  <a:latin typeface="Roboto" panose="02000000000000000000" pitchFamily="2" charset="0"/>
                  <a:ea typeface="Roboto" panose="02000000000000000000" pitchFamily="2" charset="0"/>
                </a:rPr>
                <a:t>All facts and statistics correct as of September 2025.</a:t>
              </a:r>
            </a:p>
          </p:txBody>
        </p:sp>
      </p:grpSp>
    </p:spTree>
    <p:extLst>
      <p:ext uri="{BB962C8B-B14F-4D97-AF65-F5344CB8AC3E}">
        <p14:creationId xmlns:p14="http://schemas.microsoft.com/office/powerpoint/2010/main" val="19280601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7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C401A-B1C5-2301-F449-844C07FADFF1}"/>
              </a:ext>
            </a:extLst>
          </p:cNvPr>
          <p:cNvSpPr>
            <a:spLocks noGrp="1"/>
          </p:cNvSpPr>
          <p:nvPr>
            <p:ph type="title"/>
          </p:nvPr>
        </p:nvSpPr>
        <p:spPr>
          <a:xfrm>
            <a:off x="477000" y="549275"/>
            <a:ext cx="8193600" cy="994306"/>
          </a:xfrm>
          <a:prstGeom prst="rect">
            <a:avLst/>
          </a:prstGeom>
          <a:solidFill>
            <a:srgbClr val="8ACBC0"/>
          </a:solidFill>
        </p:spPr>
        <p:txBody>
          <a:bodyPr/>
          <a:lstStyle/>
          <a:p>
            <a:pPr marL="0" lvl="0" indent="0" rtl="0">
              <a:spcBef>
                <a:spcPts val="0"/>
              </a:spcBef>
              <a:spcAft>
                <a:spcPts val="0"/>
              </a:spcAft>
            </a:pPr>
            <a:r>
              <a:rPr lang="en-GB" sz="3600" dirty="0">
                <a:solidFill>
                  <a:schemeClr val="dk1"/>
                </a:solidFill>
                <a:latin typeface="Twinkl" pitchFamily="2" charset="77"/>
              </a:rPr>
              <a:t>Online Activities</a:t>
            </a:r>
          </a:p>
        </p:txBody>
      </p:sp>
      <p:sp>
        <p:nvSpPr>
          <p:cNvPr id="5" name="0">
            <a:extLst>
              <a:ext uri="{FF2B5EF4-FFF2-40B4-BE49-F238E27FC236}">
                <a16:creationId xmlns:a16="http://schemas.microsoft.com/office/drawing/2014/main" id="{8A4A0BC4-33BA-E3B6-3987-26DDFC470047}"/>
              </a:ext>
            </a:extLst>
          </p:cNvPr>
          <p:cNvSpPr txBox="1"/>
          <p:nvPr/>
        </p:nvSpPr>
        <p:spPr>
          <a:xfrm>
            <a:off x="1754659" y="1745917"/>
            <a:ext cx="5634681" cy="422405"/>
          </a:xfrm>
          <a:prstGeom prst="roundRect">
            <a:avLst>
              <a:gd name="adj" fmla="val 0"/>
            </a:avLst>
          </a:prstGeom>
          <a:solidFill>
            <a:schemeClr val="bg1"/>
          </a:solidFill>
          <a:ln w="19050">
            <a:solidFill>
              <a:srgbClr val="7CC3E3"/>
            </a:solidFill>
          </a:ln>
        </p:spPr>
        <p:txBody>
          <a:bodyPr wrap="square" lIns="36000" tIns="72000" rIns="36000" bIns="72000" anchor="ctr" anchorCtr="0">
            <a:spAutoFit/>
          </a:bodyPr>
          <a:lstStyle/>
          <a:p>
            <a:pPr marL="0" lvl="0" indent="0" algn="ctr" rtl="0">
              <a:spcBef>
                <a:spcPts val="0"/>
              </a:spcBef>
              <a:spcAft>
                <a:spcPts val="0"/>
              </a:spcAft>
              <a:buClr>
                <a:schemeClr val="dk1"/>
              </a:buClr>
              <a:buSzPts val="1100"/>
              <a:buFont typeface="Arial"/>
              <a:buNone/>
            </a:pPr>
            <a:r>
              <a:rPr lang="en-GB" dirty="0">
                <a:solidFill>
                  <a:schemeClr val="dk1"/>
                </a:solidFill>
                <a:latin typeface="Twinkl" pitchFamily="2" charset="77"/>
              </a:rPr>
              <a:t>Time to discuss: What can we do online?</a:t>
            </a:r>
          </a:p>
        </p:txBody>
      </p:sp>
      <p:grpSp>
        <p:nvGrpSpPr>
          <p:cNvPr id="21" name="1">
            <a:extLst>
              <a:ext uri="{FF2B5EF4-FFF2-40B4-BE49-F238E27FC236}">
                <a16:creationId xmlns:a16="http://schemas.microsoft.com/office/drawing/2014/main" id="{69388196-BDF7-431B-84F0-130F891DBD0D}"/>
              </a:ext>
            </a:extLst>
          </p:cNvPr>
          <p:cNvGrpSpPr/>
          <p:nvPr/>
        </p:nvGrpSpPr>
        <p:grpSpPr>
          <a:xfrm>
            <a:off x="1754659" y="2370658"/>
            <a:ext cx="2644346" cy="1781212"/>
            <a:chOff x="1754659" y="2370658"/>
            <a:chExt cx="2644346" cy="1781212"/>
          </a:xfrm>
        </p:grpSpPr>
        <p:sp>
          <p:nvSpPr>
            <p:cNvPr id="6" name="Rectangle 5">
              <a:extLst>
                <a:ext uri="{FF2B5EF4-FFF2-40B4-BE49-F238E27FC236}">
                  <a16:creationId xmlns:a16="http://schemas.microsoft.com/office/drawing/2014/main" id="{540E52D8-6585-4F8B-2011-4E8892C16F61}"/>
                </a:ext>
              </a:extLst>
            </p:cNvPr>
            <p:cNvSpPr/>
            <p:nvPr/>
          </p:nvSpPr>
          <p:spPr>
            <a:xfrm>
              <a:off x="1754659" y="2370658"/>
              <a:ext cx="2644346" cy="1781212"/>
            </a:xfrm>
            <a:prstGeom prst="rect">
              <a:avLst/>
            </a:prstGeom>
            <a:solidFill>
              <a:srgbClr val="E5F3FA"/>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pic>
          <p:nvPicPr>
            <p:cNvPr id="15" name="Picture 14" descr="A cartoon of a child in a wheelchair playing video games&#10;&#10;Description automatically generated">
              <a:extLst>
                <a:ext uri="{FF2B5EF4-FFF2-40B4-BE49-F238E27FC236}">
                  <a16:creationId xmlns:a16="http://schemas.microsoft.com/office/drawing/2014/main" id="{D0336EDF-0D38-478E-B700-821E662F6B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11079" y="2434572"/>
              <a:ext cx="1131505" cy="1653383"/>
            </a:xfrm>
            <a:prstGeom prst="rect">
              <a:avLst/>
            </a:prstGeom>
          </p:spPr>
        </p:pic>
        <p:sp>
          <p:nvSpPr>
            <p:cNvPr id="10" name="Rectangle 9">
              <a:extLst>
                <a:ext uri="{FF2B5EF4-FFF2-40B4-BE49-F238E27FC236}">
                  <a16:creationId xmlns:a16="http://schemas.microsoft.com/office/drawing/2014/main" id="{8CF30FAA-775B-C466-434D-59E895B6DEDE}"/>
                </a:ext>
              </a:extLst>
            </p:cNvPr>
            <p:cNvSpPr/>
            <p:nvPr/>
          </p:nvSpPr>
          <p:spPr>
            <a:xfrm>
              <a:off x="1754659" y="3719870"/>
              <a:ext cx="2644346" cy="432000"/>
            </a:xfrm>
            <a:prstGeom prst="rect">
              <a:avLst/>
            </a:prstGeom>
            <a:solidFill>
              <a:schemeClr val="bg1"/>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rtl="0">
                <a:lnSpc>
                  <a:spcPct val="115000"/>
                </a:lnSpc>
                <a:spcBef>
                  <a:spcPts val="0"/>
                </a:spcBef>
                <a:spcAft>
                  <a:spcPts val="1200"/>
                </a:spcAft>
                <a:buNone/>
              </a:pPr>
              <a:r>
                <a:rPr lang="en-GB" sz="1800" dirty="0">
                  <a:solidFill>
                    <a:schemeClr val="dk1"/>
                  </a:solidFill>
                  <a:latin typeface="Twinkl" pitchFamily="2" charset="77"/>
                </a:rPr>
                <a:t>playing games</a:t>
              </a:r>
              <a:endParaRPr lang="en-GB" dirty="0">
                <a:latin typeface="Twinkl" pitchFamily="2" charset="77"/>
              </a:endParaRPr>
            </a:p>
          </p:txBody>
        </p:sp>
      </p:grpSp>
      <p:grpSp>
        <p:nvGrpSpPr>
          <p:cNvPr id="22" name="2">
            <a:extLst>
              <a:ext uri="{FF2B5EF4-FFF2-40B4-BE49-F238E27FC236}">
                <a16:creationId xmlns:a16="http://schemas.microsoft.com/office/drawing/2014/main" id="{013BE9CF-6803-8B31-09F4-193A78B0774D}"/>
              </a:ext>
            </a:extLst>
          </p:cNvPr>
          <p:cNvGrpSpPr/>
          <p:nvPr/>
        </p:nvGrpSpPr>
        <p:grpSpPr>
          <a:xfrm>
            <a:off x="4744994" y="2370658"/>
            <a:ext cx="2644346" cy="1781212"/>
            <a:chOff x="4744994" y="2370658"/>
            <a:chExt cx="2644346" cy="1781212"/>
          </a:xfrm>
        </p:grpSpPr>
        <p:sp>
          <p:nvSpPr>
            <p:cNvPr id="7" name="Rectangle 6">
              <a:extLst>
                <a:ext uri="{FF2B5EF4-FFF2-40B4-BE49-F238E27FC236}">
                  <a16:creationId xmlns:a16="http://schemas.microsoft.com/office/drawing/2014/main" id="{C098003C-FF50-0BB6-FF80-7DEA12952043}"/>
                </a:ext>
              </a:extLst>
            </p:cNvPr>
            <p:cNvSpPr/>
            <p:nvPr/>
          </p:nvSpPr>
          <p:spPr>
            <a:xfrm>
              <a:off x="4744994" y="2370658"/>
              <a:ext cx="2644346" cy="1781212"/>
            </a:xfrm>
            <a:prstGeom prst="rect">
              <a:avLst/>
            </a:prstGeom>
            <a:solidFill>
              <a:srgbClr val="E5F3FA"/>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pic>
          <p:nvPicPr>
            <p:cNvPr id="17" name="Picture 16" descr="A cartoon of a child playing a video game&#10;&#10;Description automatically generated">
              <a:extLst>
                <a:ext uri="{FF2B5EF4-FFF2-40B4-BE49-F238E27FC236}">
                  <a16:creationId xmlns:a16="http://schemas.microsoft.com/office/drawing/2014/main" id="{4F00FAB6-E9A4-0D9F-324D-71C7D7E272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12422" y="2460646"/>
              <a:ext cx="1509489" cy="1196266"/>
            </a:xfrm>
            <a:prstGeom prst="rect">
              <a:avLst/>
            </a:prstGeom>
          </p:spPr>
        </p:pic>
        <p:sp>
          <p:nvSpPr>
            <p:cNvPr id="11" name="Rectangle 10">
              <a:extLst>
                <a:ext uri="{FF2B5EF4-FFF2-40B4-BE49-F238E27FC236}">
                  <a16:creationId xmlns:a16="http://schemas.microsoft.com/office/drawing/2014/main" id="{18561DA4-E237-D1A2-9DB7-45848DBD8021}"/>
                </a:ext>
              </a:extLst>
            </p:cNvPr>
            <p:cNvSpPr/>
            <p:nvPr/>
          </p:nvSpPr>
          <p:spPr>
            <a:xfrm>
              <a:off x="4744994" y="3504059"/>
              <a:ext cx="2644346" cy="647811"/>
            </a:xfrm>
            <a:prstGeom prst="rect">
              <a:avLst/>
            </a:prstGeom>
            <a:solidFill>
              <a:schemeClr val="bg1"/>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rtl="0">
                <a:spcBef>
                  <a:spcPts val="0"/>
                </a:spcBef>
                <a:spcAft>
                  <a:spcPts val="1200"/>
                </a:spcAft>
                <a:buNone/>
              </a:pPr>
              <a:r>
                <a:rPr lang="en-GB" sz="1800" dirty="0">
                  <a:solidFill>
                    <a:schemeClr val="dk1"/>
                  </a:solidFill>
                  <a:latin typeface="Twinkl" pitchFamily="2" charset="77"/>
                </a:rPr>
                <a:t>watching films, tv shows or videos</a:t>
              </a:r>
              <a:endParaRPr lang="en-GB" dirty="0">
                <a:latin typeface="Twinkl" pitchFamily="2" charset="77"/>
              </a:endParaRPr>
            </a:p>
          </p:txBody>
        </p:sp>
      </p:grpSp>
      <p:grpSp>
        <p:nvGrpSpPr>
          <p:cNvPr id="23" name="3">
            <a:extLst>
              <a:ext uri="{FF2B5EF4-FFF2-40B4-BE49-F238E27FC236}">
                <a16:creationId xmlns:a16="http://schemas.microsoft.com/office/drawing/2014/main" id="{18A07818-8C0E-CB06-9933-35FB3CED2B51}"/>
              </a:ext>
            </a:extLst>
          </p:cNvPr>
          <p:cNvGrpSpPr/>
          <p:nvPr/>
        </p:nvGrpSpPr>
        <p:grpSpPr>
          <a:xfrm>
            <a:off x="1754659" y="4409523"/>
            <a:ext cx="2644346" cy="1781212"/>
            <a:chOff x="1754659" y="4409523"/>
            <a:chExt cx="2644346" cy="1781212"/>
          </a:xfrm>
        </p:grpSpPr>
        <p:sp>
          <p:nvSpPr>
            <p:cNvPr id="8" name="Rectangle 7">
              <a:extLst>
                <a:ext uri="{FF2B5EF4-FFF2-40B4-BE49-F238E27FC236}">
                  <a16:creationId xmlns:a16="http://schemas.microsoft.com/office/drawing/2014/main" id="{949436EB-8417-EFC6-7C6E-9805FD9E3E4E}"/>
                </a:ext>
              </a:extLst>
            </p:cNvPr>
            <p:cNvSpPr/>
            <p:nvPr/>
          </p:nvSpPr>
          <p:spPr>
            <a:xfrm>
              <a:off x="1754659" y="4409523"/>
              <a:ext cx="2644346" cy="1781212"/>
            </a:xfrm>
            <a:prstGeom prst="rect">
              <a:avLst/>
            </a:prstGeom>
            <a:solidFill>
              <a:srgbClr val="E5F3FA"/>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pic>
          <p:nvPicPr>
            <p:cNvPr id="19" name="Picture 18" descr="A screenshot of a website&#10;&#10;Description automatically generated">
              <a:extLst>
                <a:ext uri="{FF2B5EF4-FFF2-40B4-BE49-F238E27FC236}">
                  <a16:creationId xmlns:a16="http://schemas.microsoft.com/office/drawing/2014/main" id="{E3C3AC0D-C231-25DD-E4B9-652BCF45CA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06327" y="4490007"/>
              <a:ext cx="1941008" cy="1372517"/>
            </a:xfrm>
            <a:prstGeom prst="rect">
              <a:avLst/>
            </a:prstGeom>
          </p:spPr>
        </p:pic>
        <p:sp>
          <p:nvSpPr>
            <p:cNvPr id="12" name="Rectangle 11">
              <a:extLst>
                <a:ext uri="{FF2B5EF4-FFF2-40B4-BE49-F238E27FC236}">
                  <a16:creationId xmlns:a16="http://schemas.microsoft.com/office/drawing/2014/main" id="{081C3D62-75E7-0116-3487-3EF7E4DED9B9}"/>
                </a:ext>
              </a:extLst>
            </p:cNvPr>
            <p:cNvSpPr/>
            <p:nvPr/>
          </p:nvSpPr>
          <p:spPr>
            <a:xfrm>
              <a:off x="1754659" y="5758735"/>
              <a:ext cx="2644346" cy="432000"/>
            </a:xfrm>
            <a:prstGeom prst="rect">
              <a:avLst/>
            </a:prstGeom>
            <a:solidFill>
              <a:schemeClr val="bg1"/>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rtl="0">
                <a:lnSpc>
                  <a:spcPct val="115000"/>
                </a:lnSpc>
                <a:spcBef>
                  <a:spcPts val="0"/>
                </a:spcBef>
                <a:spcAft>
                  <a:spcPts val="1200"/>
                </a:spcAft>
                <a:buNone/>
              </a:pPr>
              <a:r>
                <a:rPr lang="en-GB" sz="1800" dirty="0">
                  <a:solidFill>
                    <a:schemeClr val="dk1"/>
                  </a:solidFill>
                  <a:latin typeface="Twinkl" pitchFamily="2" charset="77"/>
                </a:rPr>
                <a:t>shopping</a:t>
              </a:r>
              <a:endParaRPr lang="en-GB" dirty="0">
                <a:latin typeface="Twinkl" pitchFamily="2" charset="77"/>
              </a:endParaRPr>
            </a:p>
          </p:txBody>
        </p:sp>
      </p:grpSp>
      <p:grpSp>
        <p:nvGrpSpPr>
          <p:cNvPr id="24" name="4">
            <a:extLst>
              <a:ext uri="{FF2B5EF4-FFF2-40B4-BE49-F238E27FC236}">
                <a16:creationId xmlns:a16="http://schemas.microsoft.com/office/drawing/2014/main" id="{528899E2-DE3D-412A-B728-FD677BFB7E0E}"/>
              </a:ext>
            </a:extLst>
          </p:cNvPr>
          <p:cNvGrpSpPr/>
          <p:nvPr/>
        </p:nvGrpSpPr>
        <p:grpSpPr>
          <a:xfrm>
            <a:off x="4744994" y="4409523"/>
            <a:ext cx="2644346" cy="1781212"/>
            <a:chOff x="4744994" y="4409523"/>
            <a:chExt cx="2644346" cy="1781212"/>
          </a:xfrm>
        </p:grpSpPr>
        <p:sp>
          <p:nvSpPr>
            <p:cNvPr id="9" name="Rectangle 8">
              <a:extLst>
                <a:ext uri="{FF2B5EF4-FFF2-40B4-BE49-F238E27FC236}">
                  <a16:creationId xmlns:a16="http://schemas.microsoft.com/office/drawing/2014/main" id="{11591569-36F6-B117-BCC3-47097058FA9A}"/>
                </a:ext>
              </a:extLst>
            </p:cNvPr>
            <p:cNvSpPr/>
            <p:nvPr/>
          </p:nvSpPr>
          <p:spPr>
            <a:xfrm>
              <a:off x="4744994" y="4409523"/>
              <a:ext cx="2644346" cy="1781212"/>
            </a:xfrm>
            <a:prstGeom prst="rect">
              <a:avLst/>
            </a:prstGeom>
            <a:solidFill>
              <a:srgbClr val="E5F3FA"/>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pic>
          <p:nvPicPr>
            <p:cNvPr id="20" name="Picture 19">
              <a:extLst>
                <a:ext uri="{FF2B5EF4-FFF2-40B4-BE49-F238E27FC236}">
                  <a16:creationId xmlns:a16="http://schemas.microsoft.com/office/drawing/2014/main" id="{03369CA0-0DCB-1179-77A2-044A7E578E6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374903" y="4490007"/>
              <a:ext cx="1384526" cy="1372517"/>
            </a:xfrm>
            <a:prstGeom prst="rect">
              <a:avLst/>
            </a:prstGeom>
          </p:spPr>
        </p:pic>
        <p:sp>
          <p:nvSpPr>
            <p:cNvPr id="13" name="Rectangle 12">
              <a:extLst>
                <a:ext uri="{FF2B5EF4-FFF2-40B4-BE49-F238E27FC236}">
                  <a16:creationId xmlns:a16="http://schemas.microsoft.com/office/drawing/2014/main" id="{FBE5C595-E2BB-C9D2-A0A7-40BF30C5127B}"/>
                </a:ext>
              </a:extLst>
            </p:cNvPr>
            <p:cNvSpPr/>
            <p:nvPr/>
          </p:nvSpPr>
          <p:spPr>
            <a:xfrm>
              <a:off x="4744994" y="5758735"/>
              <a:ext cx="2644346" cy="432000"/>
            </a:xfrm>
            <a:prstGeom prst="rect">
              <a:avLst/>
            </a:prstGeom>
            <a:solidFill>
              <a:schemeClr val="bg1"/>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rtl="0">
                <a:lnSpc>
                  <a:spcPct val="115000"/>
                </a:lnSpc>
                <a:spcBef>
                  <a:spcPts val="0"/>
                </a:spcBef>
                <a:spcAft>
                  <a:spcPts val="1200"/>
                </a:spcAft>
                <a:buNone/>
              </a:pPr>
              <a:r>
                <a:rPr lang="en-GB" sz="1800" dirty="0">
                  <a:solidFill>
                    <a:schemeClr val="dk1"/>
                  </a:solidFill>
                  <a:latin typeface="Twinkl" pitchFamily="2" charset="77"/>
                </a:rPr>
                <a:t>listening to music</a:t>
              </a:r>
              <a:endParaRPr lang="en-GB" dirty="0">
                <a:latin typeface="Twinkl" pitchFamily="2" charset="77"/>
              </a:endParaRPr>
            </a:p>
          </p:txBody>
        </p:sp>
      </p:grpSp>
      <p:sp>
        <p:nvSpPr>
          <p:cNvPr id="27" name="4">
            <a:extLst>
              <a:ext uri="{FF2B5EF4-FFF2-40B4-BE49-F238E27FC236}">
                <a16:creationId xmlns:a16="http://schemas.microsoft.com/office/drawing/2014/main" id="{2403BA80-99ED-9F7E-6108-B3E8604E5C29}"/>
              </a:ext>
            </a:extLst>
          </p:cNvPr>
          <p:cNvSpPr txBox="1"/>
          <p:nvPr/>
        </p:nvSpPr>
        <p:spPr>
          <a:xfrm>
            <a:off x="473175" y="1967340"/>
            <a:ext cx="3166669" cy="495108"/>
          </a:xfrm>
          <a:prstGeom prst="roundRect">
            <a:avLst>
              <a:gd name="adj" fmla="val 0"/>
            </a:avLst>
          </a:prstGeom>
          <a:solidFill>
            <a:srgbClr val="7CC3E3"/>
          </a:solidFill>
          <a:ln w="19050">
            <a:solidFill>
              <a:srgbClr val="7CC3E3"/>
            </a:solidFill>
          </a:ln>
        </p:spPr>
        <p:txBody>
          <a:bodyPr wrap="square" lIns="324000" tIns="108000" rIns="108000" bIns="108000" anchor="ctr" anchorCtr="0">
            <a:spAutoFit/>
          </a:bodyPr>
          <a:lstStyle/>
          <a:p>
            <a:pPr lvl="0">
              <a:spcBef>
                <a:spcPts val="1200"/>
              </a:spcBef>
            </a:pPr>
            <a:r>
              <a:rPr lang="en-GB" dirty="0">
                <a:solidFill>
                  <a:schemeClr val="dk1"/>
                </a:solidFill>
                <a:latin typeface="Twinkl" pitchFamily="2" charset="77"/>
              </a:rPr>
              <a:t>Why do people go online? </a:t>
            </a:r>
            <a:endParaRPr lang="en-GB" dirty="0">
              <a:solidFill>
                <a:srgbClr val="FF0000"/>
              </a:solidFill>
              <a:latin typeface="Twinkl" pitchFamily="2" charset="77"/>
            </a:endParaRPr>
          </a:p>
        </p:txBody>
      </p:sp>
      <p:sp>
        <p:nvSpPr>
          <p:cNvPr id="28" name="5">
            <a:extLst>
              <a:ext uri="{FF2B5EF4-FFF2-40B4-BE49-F238E27FC236}">
                <a16:creationId xmlns:a16="http://schemas.microsoft.com/office/drawing/2014/main" id="{E891E98A-E79D-CFE5-34A7-08E5719F544C}"/>
              </a:ext>
            </a:extLst>
          </p:cNvPr>
          <p:cNvSpPr txBox="1"/>
          <p:nvPr/>
        </p:nvSpPr>
        <p:spPr>
          <a:xfrm>
            <a:off x="759998" y="2542932"/>
            <a:ext cx="5464345" cy="772107"/>
          </a:xfrm>
          <a:prstGeom prst="roundRect">
            <a:avLst>
              <a:gd name="adj" fmla="val 0"/>
            </a:avLst>
          </a:prstGeom>
          <a:solidFill>
            <a:schemeClr val="bg1"/>
          </a:solidFill>
          <a:ln w="19050">
            <a:solidFill>
              <a:srgbClr val="7CC3E3"/>
            </a:solidFill>
          </a:ln>
        </p:spPr>
        <p:txBody>
          <a:bodyPr wrap="square" lIns="108000" tIns="108000" rIns="108000" bIns="108000" anchor="ctr" anchorCtr="0">
            <a:spAutoFit/>
          </a:bodyPr>
          <a:lstStyle/>
          <a:p>
            <a:pPr lvl="0">
              <a:spcBef>
                <a:spcPts val="1200"/>
              </a:spcBef>
            </a:pPr>
            <a:r>
              <a:rPr lang="en-GB" dirty="0">
                <a:solidFill>
                  <a:schemeClr val="dk1"/>
                </a:solidFill>
                <a:latin typeface="Twinkl" pitchFamily="2" charset="77"/>
              </a:rPr>
              <a:t>People may go online to learn something new, help them relax or connect with friends or family.</a:t>
            </a:r>
          </a:p>
        </p:txBody>
      </p:sp>
      <p:pic>
        <p:nvPicPr>
          <p:cNvPr id="26" name="Picture 25" descr="Cartoon a cartoon of a person&#10;&#10;Description automatically generated">
            <a:extLst>
              <a:ext uri="{FF2B5EF4-FFF2-40B4-BE49-F238E27FC236}">
                <a16:creationId xmlns:a16="http://schemas.microsoft.com/office/drawing/2014/main" id="{E5879A97-34C9-E093-5D6F-474920F73593}"/>
              </a:ext>
            </a:extLst>
          </p:cNvPr>
          <p:cNvPicPr>
            <a:picLocks noChangeAspect="1"/>
          </p:cNvPicPr>
          <p:nvPr/>
        </p:nvPicPr>
        <p:blipFill>
          <a:blip r:embed="rId6" cstate="screen">
            <a:extLst>
              <a:ext uri="{28A0092B-C50C-407E-A947-70E740481C1C}">
                <a14:useLocalDpi xmlns:a14="http://schemas.microsoft.com/office/drawing/2010/main"/>
              </a:ext>
            </a:extLst>
          </a:blip>
          <a:srcRect b="40488"/>
          <a:stretch/>
        </p:blipFill>
        <p:spPr>
          <a:xfrm>
            <a:off x="5854149" y="1049556"/>
            <a:ext cx="2778382" cy="5336174"/>
          </a:xfrm>
          <a:prstGeom prst="rect">
            <a:avLst/>
          </a:prstGeom>
        </p:spPr>
      </p:pic>
      <p:sp>
        <p:nvSpPr>
          <p:cNvPr id="29" name="6">
            <a:extLst>
              <a:ext uri="{FF2B5EF4-FFF2-40B4-BE49-F238E27FC236}">
                <a16:creationId xmlns:a16="http://schemas.microsoft.com/office/drawing/2014/main" id="{CA143896-7827-92D7-5556-A096E0A1D8DB}"/>
              </a:ext>
            </a:extLst>
          </p:cNvPr>
          <p:cNvSpPr txBox="1"/>
          <p:nvPr/>
        </p:nvSpPr>
        <p:spPr>
          <a:xfrm>
            <a:off x="759998" y="3645935"/>
            <a:ext cx="3287337" cy="772107"/>
          </a:xfrm>
          <a:prstGeom prst="homePlate">
            <a:avLst>
              <a:gd name="adj" fmla="val 37791"/>
            </a:avLst>
          </a:prstGeom>
          <a:solidFill>
            <a:srgbClr val="FFE863"/>
          </a:solidFill>
          <a:ln w="19050">
            <a:solidFill>
              <a:schemeClr val="tx1"/>
            </a:solidFill>
          </a:ln>
        </p:spPr>
        <p:txBody>
          <a:bodyPr wrap="square" lIns="108000" tIns="108000" rIns="108000" bIns="108000">
            <a:spAutoFit/>
          </a:bodyPr>
          <a:lstStyle/>
          <a:p>
            <a:pPr lvl="0">
              <a:buClr>
                <a:schemeClr val="dk1"/>
              </a:buClr>
              <a:buSzPts val="1100"/>
            </a:pPr>
            <a:r>
              <a:rPr lang="en-GB" dirty="0">
                <a:solidFill>
                  <a:schemeClr val="dk1"/>
                </a:solidFill>
                <a:latin typeface="Twinkl" pitchFamily="2" charset="77"/>
              </a:rPr>
              <a:t>Time to think:</a:t>
            </a:r>
            <a:r>
              <a:rPr lang="en-GB" dirty="0">
                <a:solidFill>
                  <a:srgbClr val="FF0000"/>
                </a:solidFill>
                <a:latin typeface="Twinkl" pitchFamily="2" charset="77"/>
              </a:rPr>
              <a:t> </a:t>
            </a:r>
            <a:r>
              <a:rPr lang="en-GB" dirty="0">
                <a:solidFill>
                  <a:schemeClr val="dk1"/>
                </a:solidFill>
                <a:latin typeface="Twinkl" pitchFamily="2" charset="77"/>
              </a:rPr>
              <a:t>What is your favourite online activity?</a:t>
            </a:r>
          </a:p>
        </p:txBody>
      </p:sp>
      <p:sp>
        <p:nvSpPr>
          <p:cNvPr id="3" name="4">
            <a:extLst>
              <a:ext uri="{FF2B5EF4-FFF2-40B4-BE49-F238E27FC236}">
                <a16:creationId xmlns:a16="http://schemas.microsoft.com/office/drawing/2014/main" id="{8CE5622E-C967-081D-CCD7-AC2D38619BC3}"/>
              </a:ext>
            </a:extLst>
          </p:cNvPr>
          <p:cNvSpPr txBox="1"/>
          <p:nvPr/>
        </p:nvSpPr>
        <p:spPr>
          <a:xfrm>
            <a:off x="3472220" y="1691386"/>
            <a:ext cx="2199561" cy="495108"/>
          </a:xfrm>
          <a:prstGeom prst="roundRect">
            <a:avLst>
              <a:gd name="adj" fmla="val 0"/>
            </a:avLst>
          </a:prstGeom>
          <a:solidFill>
            <a:srgbClr val="7CC3E3"/>
          </a:solidFill>
          <a:ln w="19050">
            <a:solidFill>
              <a:srgbClr val="7CC3E3"/>
            </a:solidFill>
          </a:ln>
        </p:spPr>
        <p:txBody>
          <a:bodyPr wrap="square" lIns="108000" tIns="108000" rIns="108000" bIns="108000" anchor="ctr" anchorCtr="0">
            <a:spAutoFit/>
          </a:bodyPr>
          <a:lstStyle/>
          <a:p>
            <a:pPr lvl="0" algn="ctr">
              <a:spcBef>
                <a:spcPts val="1200"/>
              </a:spcBef>
            </a:pPr>
            <a:r>
              <a:rPr lang="en-GB" dirty="0">
                <a:solidFill>
                  <a:schemeClr val="dk1"/>
                </a:solidFill>
                <a:latin typeface="Twinkl" pitchFamily="2" charset="77"/>
              </a:rPr>
              <a:t>Did you say...?</a:t>
            </a:r>
            <a:endParaRPr lang="en-GB" dirty="0">
              <a:solidFill>
                <a:srgbClr val="FF0000"/>
              </a:solidFill>
              <a:latin typeface="Twinkl" pitchFamily="2" charset="77"/>
            </a:endParaRPr>
          </a:p>
        </p:txBody>
      </p:sp>
    </p:spTree>
    <p:extLst>
      <p:ext uri="{BB962C8B-B14F-4D97-AF65-F5344CB8AC3E}">
        <p14:creationId xmlns:p14="http://schemas.microsoft.com/office/powerpoint/2010/main" val="99568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5"/>
                                        </p:tgtEl>
                                        <p:attrNameLst>
                                          <p:attrName>ppt_w</p:attrName>
                                        </p:attrNameLst>
                                      </p:cBhvr>
                                      <p:tavLst>
                                        <p:tav tm="0">
                                          <p:val>
                                            <p:strVal val="ppt_w"/>
                                          </p:val>
                                        </p:tav>
                                        <p:tav tm="100000">
                                          <p:val>
                                            <p:fltVal val="0"/>
                                          </p:val>
                                        </p:tav>
                                      </p:tavLst>
                                    </p:anim>
                                    <p:anim calcmode="lin" valueType="num">
                                      <p:cBhvr>
                                        <p:cTn id="7" dur="500"/>
                                        <p:tgtEl>
                                          <p:spTgt spid="5"/>
                                        </p:tgtEl>
                                        <p:attrNameLst>
                                          <p:attrName>ppt_h</p:attrName>
                                        </p:attrNameLst>
                                      </p:cBhvr>
                                      <p:tavLst>
                                        <p:tav tm="0">
                                          <p:val>
                                            <p:strVal val="ppt_h"/>
                                          </p:val>
                                        </p:tav>
                                        <p:tav tm="100000">
                                          <p:val>
                                            <p:fltVal val="0"/>
                                          </p:val>
                                        </p:tav>
                                      </p:tavLst>
                                    </p:anim>
                                    <p:animEffect transition="out" filter="fade">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 calcmode="lin" valueType="num">
                                      <p:cBhvr>
                                        <p:cTn id="19" dur="500" fill="hold"/>
                                        <p:tgtEl>
                                          <p:spTgt spid="21"/>
                                        </p:tgtEl>
                                        <p:attrNameLst>
                                          <p:attrName>style.rotation</p:attrName>
                                        </p:attrNameLst>
                                      </p:cBhvr>
                                      <p:tavLst>
                                        <p:tav tm="0">
                                          <p:val>
                                            <p:fltVal val="360"/>
                                          </p:val>
                                        </p:tav>
                                        <p:tav tm="100000">
                                          <p:val>
                                            <p:fltVal val="0"/>
                                          </p:val>
                                        </p:tav>
                                      </p:tavLst>
                                    </p:anim>
                                    <p:animEffect transition="in" filter="fade">
                                      <p:cBhvr>
                                        <p:cTn id="20" dur="500"/>
                                        <p:tgtEl>
                                          <p:spTgt spid="21"/>
                                        </p:tgtEl>
                                      </p:cBhvr>
                                    </p:animEffect>
                                  </p:childTnLst>
                                </p:cTn>
                              </p:par>
                              <p:par>
                                <p:cTn id="21" presetID="49" presetClass="entr" presetSubtype="0" decel="10000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 calcmode="lin" valueType="num">
                                      <p:cBhvr>
                                        <p:cTn id="25" dur="500" fill="hold"/>
                                        <p:tgtEl>
                                          <p:spTgt spid="22"/>
                                        </p:tgtEl>
                                        <p:attrNameLst>
                                          <p:attrName>style.rotation</p:attrName>
                                        </p:attrNameLst>
                                      </p:cBhvr>
                                      <p:tavLst>
                                        <p:tav tm="0">
                                          <p:val>
                                            <p:fltVal val="360"/>
                                          </p:val>
                                        </p:tav>
                                        <p:tav tm="100000">
                                          <p:val>
                                            <p:fltVal val="0"/>
                                          </p:val>
                                        </p:tav>
                                      </p:tavLst>
                                    </p:anim>
                                    <p:animEffect transition="in" filter="fade">
                                      <p:cBhvr>
                                        <p:cTn id="26" dur="500"/>
                                        <p:tgtEl>
                                          <p:spTgt spid="22"/>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 calcmode="lin" valueType="num">
                                      <p:cBhvr>
                                        <p:cTn id="31" dur="500" fill="hold"/>
                                        <p:tgtEl>
                                          <p:spTgt spid="23"/>
                                        </p:tgtEl>
                                        <p:attrNameLst>
                                          <p:attrName>style.rotation</p:attrName>
                                        </p:attrNameLst>
                                      </p:cBhvr>
                                      <p:tavLst>
                                        <p:tav tm="0">
                                          <p:val>
                                            <p:fltVal val="360"/>
                                          </p:val>
                                        </p:tav>
                                        <p:tav tm="100000">
                                          <p:val>
                                            <p:fltVal val="0"/>
                                          </p:val>
                                        </p:tav>
                                      </p:tavLst>
                                    </p:anim>
                                    <p:animEffect transition="in" filter="fade">
                                      <p:cBhvr>
                                        <p:cTn id="32" dur="500"/>
                                        <p:tgtEl>
                                          <p:spTgt spid="23"/>
                                        </p:tgtEl>
                                      </p:cBhvr>
                                    </p:animEffect>
                                  </p:childTnLst>
                                </p:cTn>
                              </p:par>
                              <p:par>
                                <p:cTn id="33" presetID="49" presetClass="entr" presetSubtype="0" decel="10000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 calcmode="lin" valueType="num">
                                      <p:cBhvr>
                                        <p:cTn id="37" dur="500" fill="hold"/>
                                        <p:tgtEl>
                                          <p:spTgt spid="24"/>
                                        </p:tgtEl>
                                        <p:attrNameLst>
                                          <p:attrName>style.rotation</p:attrName>
                                        </p:attrNameLst>
                                      </p:cBhvr>
                                      <p:tavLst>
                                        <p:tav tm="0">
                                          <p:val>
                                            <p:fltVal val="360"/>
                                          </p:val>
                                        </p:tav>
                                        <p:tav tm="100000">
                                          <p:val>
                                            <p:fltVal val="0"/>
                                          </p:val>
                                        </p:tav>
                                      </p:tavLst>
                                    </p:anim>
                                    <p:animEffect transition="in" filter="fade">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xit" presetSubtype="32" fill="hold" nodeType="clickEffect">
                                  <p:stCondLst>
                                    <p:cond delay="0"/>
                                  </p:stCondLst>
                                  <p:childTnLst>
                                    <p:anim calcmode="lin" valueType="num">
                                      <p:cBhvr>
                                        <p:cTn id="42" dur="500"/>
                                        <p:tgtEl>
                                          <p:spTgt spid="21"/>
                                        </p:tgtEl>
                                        <p:attrNameLst>
                                          <p:attrName>ppt_w</p:attrName>
                                        </p:attrNameLst>
                                      </p:cBhvr>
                                      <p:tavLst>
                                        <p:tav tm="0">
                                          <p:val>
                                            <p:strVal val="ppt_w"/>
                                          </p:val>
                                        </p:tav>
                                        <p:tav tm="100000">
                                          <p:val>
                                            <p:fltVal val="0"/>
                                          </p:val>
                                        </p:tav>
                                      </p:tavLst>
                                    </p:anim>
                                    <p:anim calcmode="lin" valueType="num">
                                      <p:cBhvr>
                                        <p:cTn id="43" dur="500"/>
                                        <p:tgtEl>
                                          <p:spTgt spid="21"/>
                                        </p:tgtEl>
                                        <p:attrNameLst>
                                          <p:attrName>ppt_h</p:attrName>
                                        </p:attrNameLst>
                                      </p:cBhvr>
                                      <p:tavLst>
                                        <p:tav tm="0">
                                          <p:val>
                                            <p:strVal val="ppt_h"/>
                                          </p:val>
                                        </p:tav>
                                        <p:tav tm="100000">
                                          <p:val>
                                            <p:fltVal val="0"/>
                                          </p:val>
                                        </p:tav>
                                      </p:tavLst>
                                    </p:anim>
                                    <p:animEffect transition="out" filter="fade">
                                      <p:cBhvr>
                                        <p:cTn id="44" dur="500"/>
                                        <p:tgtEl>
                                          <p:spTgt spid="21"/>
                                        </p:tgtEl>
                                      </p:cBhvr>
                                    </p:animEffect>
                                    <p:set>
                                      <p:cBhvr>
                                        <p:cTn id="45" dur="1" fill="hold">
                                          <p:stCondLst>
                                            <p:cond delay="499"/>
                                          </p:stCondLst>
                                        </p:cTn>
                                        <p:tgtEl>
                                          <p:spTgt spid="21"/>
                                        </p:tgtEl>
                                        <p:attrNameLst>
                                          <p:attrName>style.visibility</p:attrName>
                                        </p:attrNameLst>
                                      </p:cBhvr>
                                      <p:to>
                                        <p:strVal val="hidden"/>
                                      </p:to>
                                    </p:set>
                                  </p:childTnLst>
                                </p:cTn>
                              </p:par>
                              <p:par>
                                <p:cTn id="46" presetID="53" presetClass="exit" presetSubtype="32" fill="hold" nodeType="withEffect">
                                  <p:stCondLst>
                                    <p:cond delay="0"/>
                                  </p:stCondLst>
                                  <p:childTnLst>
                                    <p:anim calcmode="lin" valueType="num">
                                      <p:cBhvr>
                                        <p:cTn id="47" dur="500"/>
                                        <p:tgtEl>
                                          <p:spTgt spid="22"/>
                                        </p:tgtEl>
                                        <p:attrNameLst>
                                          <p:attrName>ppt_w</p:attrName>
                                        </p:attrNameLst>
                                      </p:cBhvr>
                                      <p:tavLst>
                                        <p:tav tm="0">
                                          <p:val>
                                            <p:strVal val="ppt_w"/>
                                          </p:val>
                                        </p:tav>
                                        <p:tav tm="100000">
                                          <p:val>
                                            <p:fltVal val="0"/>
                                          </p:val>
                                        </p:tav>
                                      </p:tavLst>
                                    </p:anim>
                                    <p:anim calcmode="lin" valueType="num">
                                      <p:cBhvr>
                                        <p:cTn id="48" dur="500"/>
                                        <p:tgtEl>
                                          <p:spTgt spid="22"/>
                                        </p:tgtEl>
                                        <p:attrNameLst>
                                          <p:attrName>ppt_h</p:attrName>
                                        </p:attrNameLst>
                                      </p:cBhvr>
                                      <p:tavLst>
                                        <p:tav tm="0">
                                          <p:val>
                                            <p:strVal val="ppt_h"/>
                                          </p:val>
                                        </p:tav>
                                        <p:tav tm="100000">
                                          <p:val>
                                            <p:fltVal val="0"/>
                                          </p:val>
                                        </p:tav>
                                      </p:tavLst>
                                    </p:anim>
                                    <p:animEffect transition="out" filter="fade">
                                      <p:cBhvr>
                                        <p:cTn id="49" dur="500"/>
                                        <p:tgtEl>
                                          <p:spTgt spid="22"/>
                                        </p:tgtEl>
                                      </p:cBhvr>
                                    </p:animEffect>
                                    <p:set>
                                      <p:cBhvr>
                                        <p:cTn id="50" dur="1" fill="hold">
                                          <p:stCondLst>
                                            <p:cond delay="499"/>
                                          </p:stCondLst>
                                        </p:cTn>
                                        <p:tgtEl>
                                          <p:spTgt spid="22"/>
                                        </p:tgtEl>
                                        <p:attrNameLst>
                                          <p:attrName>style.visibility</p:attrName>
                                        </p:attrNameLst>
                                      </p:cBhvr>
                                      <p:to>
                                        <p:strVal val="hidden"/>
                                      </p:to>
                                    </p:set>
                                  </p:childTnLst>
                                </p:cTn>
                              </p:par>
                              <p:par>
                                <p:cTn id="51" presetID="53" presetClass="exit" presetSubtype="32" fill="hold" nodeType="withEffect">
                                  <p:stCondLst>
                                    <p:cond delay="0"/>
                                  </p:stCondLst>
                                  <p:childTnLst>
                                    <p:anim calcmode="lin" valueType="num">
                                      <p:cBhvr>
                                        <p:cTn id="52" dur="500"/>
                                        <p:tgtEl>
                                          <p:spTgt spid="23"/>
                                        </p:tgtEl>
                                        <p:attrNameLst>
                                          <p:attrName>ppt_w</p:attrName>
                                        </p:attrNameLst>
                                      </p:cBhvr>
                                      <p:tavLst>
                                        <p:tav tm="0">
                                          <p:val>
                                            <p:strVal val="ppt_w"/>
                                          </p:val>
                                        </p:tav>
                                        <p:tav tm="100000">
                                          <p:val>
                                            <p:fltVal val="0"/>
                                          </p:val>
                                        </p:tav>
                                      </p:tavLst>
                                    </p:anim>
                                    <p:anim calcmode="lin" valueType="num">
                                      <p:cBhvr>
                                        <p:cTn id="53" dur="500"/>
                                        <p:tgtEl>
                                          <p:spTgt spid="23"/>
                                        </p:tgtEl>
                                        <p:attrNameLst>
                                          <p:attrName>ppt_h</p:attrName>
                                        </p:attrNameLst>
                                      </p:cBhvr>
                                      <p:tavLst>
                                        <p:tav tm="0">
                                          <p:val>
                                            <p:strVal val="ppt_h"/>
                                          </p:val>
                                        </p:tav>
                                        <p:tav tm="100000">
                                          <p:val>
                                            <p:fltVal val="0"/>
                                          </p:val>
                                        </p:tav>
                                      </p:tavLst>
                                    </p:anim>
                                    <p:animEffect transition="out" filter="fade">
                                      <p:cBhvr>
                                        <p:cTn id="54" dur="500"/>
                                        <p:tgtEl>
                                          <p:spTgt spid="23"/>
                                        </p:tgtEl>
                                      </p:cBhvr>
                                    </p:animEffect>
                                    <p:set>
                                      <p:cBhvr>
                                        <p:cTn id="55" dur="1" fill="hold">
                                          <p:stCondLst>
                                            <p:cond delay="499"/>
                                          </p:stCondLst>
                                        </p:cTn>
                                        <p:tgtEl>
                                          <p:spTgt spid="23"/>
                                        </p:tgtEl>
                                        <p:attrNameLst>
                                          <p:attrName>style.visibility</p:attrName>
                                        </p:attrNameLst>
                                      </p:cBhvr>
                                      <p:to>
                                        <p:strVal val="hidden"/>
                                      </p:to>
                                    </p:set>
                                  </p:childTnLst>
                                </p:cTn>
                              </p:par>
                              <p:par>
                                <p:cTn id="56" presetID="53" presetClass="exit" presetSubtype="32" fill="hold" nodeType="withEffect">
                                  <p:stCondLst>
                                    <p:cond delay="0"/>
                                  </p:stCondLst>
                                  <p:childTnLst>
                                    <p:anim calcmode="lin" valueType="num">
                                      <p:cBhvr>
                                        <p:cTn id="57" dur="500"/>
                                        <p:tgtEl>
                                          <p:spTgt spid="24"/>
                                        </p:tgtEl>
                                        <p:attrNameLst>
                                          <p:attrName>ppt_w</p:attrName>
                                        </p:attrNameLst>
                                      </p:cBhvr>
                                      <p:tavLst>
                                        <p:tav tm="0">
                                          <p:val>
                                            <p:strVal val="ppt_w"/>
                                          </p:val>
                                        </p:tav>
                                        <p:tav tm="100000">
                                          <p:val>
                                            <p:fltVal val="0"/>
                                          </p:val>
                                        </p:tav>
                                      </p:tavLst>
                                    </p:anim>
                                    <p:anim calcmode="lin" valueType="num">
                                      <p:cBhvr>
                                        <p:cTn id="58" dur="500"/>
                                        <p:tgtEl>
                                          <p:spTgt spid="24"/>
                                        </p:tgtEl>
                                        <p:attrNameLst>
                                          <p:attrName>ppt_h</p:attrName>
                                        </p:attrNameLst>
                                      </p:cBhvr>
                                      <p:tavLst>
                                        <p:tav tm="0">
                                          <p:val>
                                            <p:strVal val="ppt_h"/>
                                          </p:val>
                                        </p:tav>
                                        <p:tav tm="100000">
                                          <p:val>
                                            <p:fltVal val="0"/>
                                          </p:val>
                                        </p:tav>
                                      </p:tavLst>
                                    </p:anim>
                                    <p:animEffect transition="out" filter="fade">
                                      <p:cBhvr>
                                        <p:cTn id="59" dur="500"/>
                                        <p:tgtEl>
                                          <p:spTgt spid="24"/>
                                        </p:tgtEl>
                                      </p:cBhvr>
                                    </p:animEffect>
                                    <p:set>
                                      <p:cBhvr>
                                        <p:cTn id="60" dur="1" fill="hold">
                                          <p:stCondLst>
                                            <p:cond delay="499"/>
                                          </p:stCondLst>
                                        </p:cTn>
                                        <p:tgtEl>
                                          <p:spTgt spid="24"/>
                                        </p:tgtEl>
                                        <p:attrNameLst>
                                          <p:attrName>style.visibility</p:attrName>
                                        </p:attrNameLst>
                                      </p:cBhvr>
                                      <p:to>
                                        <p:strVal val="hidden"/>
                                      </p:to>
                                    </p:set>
                                  </p:childTnLst>
                                </p:cTn>
                              </p:par>
                              <p:par>
                                <p:cTn id="61" presetID="53" presetClass="exit" presetSubtype="32" fill="hold" grpId="1" nodeType="withEffect">
                                  <p:stCondLst>
                                    <p:cond delay="0"/>
                                  </p:stCondLst>
                                  <p:childTnLst>
                                    <p:anim calcmode="lin" valueType="num">
                                      <p:cBhvr>
                                        <p:cTn id="62" dur="500"/>
                                        <p:tgtEl>
                                          <p:spTgt spid="3"/>
                                        </p:tgtEl>
                                        <p:attrNameLst>
                                          <p:attrName>ppt_w</p:attrName>
                                        </p:attrNameLst>
                                      </p:cBhvr>
                                      <p:tavLst>
                                        <p:tav tm="0">
                                          <p:val>
                                            <p:strVal val="ppt_w"/>
                                          </p:val>
                                        </p:tav>
                                        <p:tav tm="100000">
                                          <p:val>
                                            <p:fltVal val="0"/>
                                          </p:val>
                                        </p:tav>
                                      </p:tavLst>
                                    </p:anim>
                                    <p:anim calcmode="lin" valueType="num">
                                      <p:cBhvr>
                                        <p:cTn id="63" dur="500"/>
                                        <p:tgtEl>
                                          <p:spTgt spid="3"/>
                                        </p:tgtEl>
                                        <p:attrNameLst>
                                          <p:attrName>ppt_h</p:attrName>
                                        </p:attrNameLst>
                                      </p:cBhvr>
                                      <p:tavLst>
                                        <p:tav tm="0">
                                          <p:val>
                                            <p:strVal val="ppt_h"/>
                                          </p:val>
                                        </p:tav>
                                        <p:tav tm="100000">
                                          <p:val>
                                            <p:fltVal val="0"/>
                                          </p:val>
                                        </p:tav>
                                      </p:tavLst>
                                    </p:anim>
                                    <p:animEffect transition="out" filter="fade">
                                      <p:cBhvr>
                                        <p:cTn id="64" dur="500"/>
                                        <p:tgtEl>
                                          <p:spTgt spid="3"/>
                                        </p:tgtEl>
                                      </p:cBhvr>
                                    </p:animEffect>
                                    <p:set>
                                      <p:cBhvr>
                                        <p:cTn id="65" dur="1" fill="hold">
                                          <p:stCondLst>
                                            <p:cond delay="499"/>
                                          </p:stCondLst>
                                        </p:cTn>
                                        <p:tgtEl>
                                          <p:spTgt spid="3"/>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childTnLst>
                          </p:cTn>
                        </p:par>
                        <p:par>
                          <p:cTn id="70" fill="hold">
                            <p:stCondLst>
                              <p:cond delay="1000"/>
                            </p:stCondLst>
                            <p:childTnLst>
                              <p:par>
                                <p:cTn id="71" presetID="2" presetClass="entr" presetSubtype="8"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additive="base">
                                        <p:cTn id="73" dur="500" fill="hold"/>
                                        <p:tgtEl>
                                          <p:spTgt spid="27"/>
                                        </p:tgtEl>
                                        <p:attrNameLst>
                                          <p:attrName>ppt_x</p:attrName>
                                        </p:attrNameLst>
                                      </p:cBhvr>
                                      <p:tavLst>
                                        <p:tav tm="0">
                                          <p:val>
                                            <p:strVal val="0-#ppt_w/2"/>
                                          </p:val>
                                        </p:tav>
                                        <p:tav tm="100000">
                                          <p:val>
                                            <p:strVal val="#ppt_x"/>
                                          </p:val>
                                        </p:tav>
                                      </p:tavLst>
                                    </p:anim>
                                    <p:anim calcmode="lin" valueType="num">
                                      <p:cBhvr additive="base">
                                        <p:cTn id="7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500"/>
                                        <p:tgtEl>
                                          <p:spTgt spid="29"/>
                                        </p:tgtEl>
                                        <p:attrNameLst>
                                          <p:attrName>ppt_x</p:attrName>
                                        </p:attrNameLst>
                                      </p:cBhvr>
                                      <p:tavLst>
                                        <p:tav tm="0">
                                          <p:val>
                                            <p:strVal val="#ppt_x-#ppt_w*1.125000"/>
                                          </p:val>
                                        </p:tav>
                                        <p:tav tm="100000">
                                          <p:val>
                                            <p:strVal val="#ppt_x"/>
                                          </p:val>
                                        </p:tav>
                                      </p:tavLst>
                                    </p:anim>
                                    <p:animEffect transition="in" filter="wipe(right)">
                                      <p:cBhvr>
                                        <p:cTn id="8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P spid="28" grpId="0" animBg="1"/>
      <p:bldP spid="29" grpId="0" animBg="1"/>
      <p:bldP spid="3" grpId="0" animBg="1"/>
      <p:bldP spid="3"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6EDC0-B75D-A8F3-895D-EB51B0191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2E5699-4268-FAEA-8AC2-2FF837676C61}"/>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000" dirty="0">
                <a:latin typeface="Twinkl" pitchFamily="2" charset="77"/>
              </a:rPr>
              <a:t>Why Is It Important to Stay Safe Online?</a:t>
            </a:r>
            <a:endParaRPr lang="en-GB" sz="3000" dirty="0">
              <a:solidFill>
                <a:schemeClr val="dk1"/>
              </a:solidFill>
              <a:latin typeface="Twinkl" pitchFamily="2" charset="77"/>
            </a:endParaRPr>
          </a:p>
        </p:txBody>
      </p:sp>
      <p:sp>
        <p:nvSpPr>
          <p:cNvPr id="28" name="5">
            <a:extLst>
              <a:ext uri="{FF2B5EF4-FFF2-40B4-BE49-F238E27FC236}">
                <a16:creationId xmlns:a16="http://schemas.microsoft.com/office/drawing/2014/main" id="{A57E172B-EFFA-EDBA-AE9E-D3574EEAA3F0}"/>
              </a:ext>
            </a:extLst>
          </p:cNvPr>
          <p:cNvSpPr txBox="1"/>
          <p:nvPr/>
        </p:nvSpPr>
        <p:spPr>
          <a:xfrm>
            <a:off x="759998" y="1900960"/>
            <a:ext cx="7628352" cy="1049106"/>
          </a:xfrm>
          <a:prstGeom prst="roundRect">
            <a:avLst>
              <a:gd name="adj" fmla="val 0"/>
            </a:avLst>
          </a:prstGeom>
          <a:solidFill>
            <a:schemeClr val="bg1"/>
          </a:solidFill>
          <a:ln w="19050">
            <a:solidFill>
              <a:srgbClr val="7CC3E3"/>
            </a:solidFill>
          </a:ln>
        </p:spPr>
        <p:txBody>
          <a:bodyPr wrap="square" lIns="108000" tIns="108000" rIns="108000" bIns="108000" anchor="ctr" anchorCtr="0">
            <a:spAutoFit/>
          </a:bodyPr>
          <a:lstStyle/>
          <a:p>
            <a:pPr lvl="0">
              <a:spcAft>
                <a:spcPts val="1200"/>
              </a:spcAft>
            </a:pPr>
            <a:r>
              <a:rPr lang="en-GB" dirty="0">
                <a:solidFill>
                  <a:schemeClr val="dk1"/>
                </a:solidFill>
                <a:latin typeface="Twinkl" pitchFamily="2" charset="77"/>
              </a:rPr>
              <a:t>It’s important to be safe online to protect ourselves from possible dangers, such as online bullying, inappropriate content, scams, people who might not be who they say they are and fake news.</a:t>
            </a:r>
          </a:p>
        </p:txBody>
      </p:sp>
      <p:pic>
        <p:nvPicPr>
          <p:cNvPr id="18" name="Picture 17">
            <a:extLst>
              <a:ext uri="{FF2B5EF4-FFF2-40B4-BE49-F238E27FC236}">
                <a16:creationId xmlns:a16="http://schemas.microsoft.com/office/drawing/2014/main" id="{B2A27D94-B0BB-3B8F-8B52-9B7491487375}"/>
              </a:ext>
            </a:extLst>
          </p:cNvPr>
          <p:cNvPicPr>
            <a:picLocks/>
          </p:cNvPicPr>
          <p:nvPr/>
        </p:nvPicPr>
        <p:blipFill rotWithShape="1">
          <a:blip r:embed="rId2" cstate="screen">
            <a:extLst>
              <a:ext uri="{28A0092B-C50C-407E-A947-70E740481C1C}">
                <a14:useLocalDpi xmlns:a14="http://schemas.microsoft.com/office/drawing/2010/main"/>
              </a:ext>
            </a:extLst>
          </a:blip>
          <a:srcRect l="8004" r="26346" b="11168"/>
          <a:stretch/>
        </p:blipFill>
        <p:spPr>
          <a:xfrm>
            <a:off x="762870" y="3307446"/>
            <a:ext cx="2448000" cy="2232000"/>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pic>
        <p:nvPicPr>
          <p:cNvPr id="25" name="Picture 24">
            <a:extLst>
              <a:ext uri="{FF2B5EF4-FFF2-40B4-BE49-F238E27FC236}">
                <a16:creationId xmlns:a16="http://schemas.microsoft.com/office/drawing/2014/main" id="{3A604270-E04D-48E9-3848-9512A4D08FE6}"/>
              </a:ext>
            </a:extLst>
          </p:cNvPr>
          <p:cNvPicPr>
            <a:picLocks/>
          </p:cNvPicPr>
          <p:nvPr/>
        </p:nvPicPr>
        <p:blipFill rotWithShape="1">
          <a:blip r:embed="rId3" cstate="screen">
            <a:extLst>
              <a:ext uri="{28A0092B-C50C-407E-A947-70E740481C1C}">
                <a14:useLocalDpi xmlns:a14="http://schemas.microsoft.com/office/drawing/2010/main"/>
              </a:ext>
            </a:extLst>
          </a:blip>
          <a:srcRect l="6165" t="-3874" r="-921" b="14336"/>
          <a:stretch/>
        </p:blipFill>
        <p:spPr>
          <a:xfrm>
            <a:off x="3370145" y="3307446"/>
            <a:ext cx="2448000" cy="2232000"/>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pic>
        <p:nvPicPr>
          <p:cNvPr id="30" name="Picture 29">
            <a:extLst>
              <a:ext uri="{FF2B5EF4-FFF2-40B4-BE49-F238E27FC236}">
                <a16:creationId xmlns:a16="http://schemas.microsoft.com/office/drawing/2014/main" id="{1A9508BE-145E-F90E-4A3B-76054C2E9CC7}"/>
              </a:ext>
            </a:extLst>
          </p:cNvPr>
          <p:cNvPicPr>
            <a:picLocks/>
          </p:cNvPicPr>
          <p:nvPr/>
        </p:nvPicPr>
        <p:blipFill rotWithShape="1">
          <a:blip r:embed="rId4" cstate="screen">
            <a:extLst>
              <a:ext uri="{28A0092B-C50C-407E-A947-70E740481C1C}">
                <a14:useLocalDpi xmlns:a14="http://schemas.microsoft.com/office/drawing/2010/main"/>
              </a:ext>
            </a:extLst>
          </a:blip>
          <a:srcRect l="-30441" t="-4075" r="10895" b="24326"/>
          <a:stretch/>
        </p:blipFill>
        <p:spPr>
          <a:xfrm>
            <a:off x="5940350" y="3307446"/>
            <a:ext cx="2448000" cy="2232000"/>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spTree>
    <p:extLst>
      <p:ext uri="{BB962C8B-B14F-4D97-AF65-F5344CB8AC3E}">
        <p14:creationId xmlns:p14="http://schemas.microsoft.com/office/powerpoint/2010/main" val="1195151727"/>
      </p:ext>
    </p:extLst>
  </p:cSld>
  <p:clrMapOvr>
    <a:masterClrMapping/>
  </p:clrMapOvr>
  <p:transition spd="slow">
    <p:push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90F5A-EBC8-EB1A-ABEB-CFED73B5F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45688-B15A-C7B6-DCC6-DB0627740536}"/>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300" dirty="0">
                <a:latin typeface="Twinkl" pitchFamily="2" charset="77"/>
              </a:rPr>
              <a:t>What Is Put in Place to Keep Us Safe?</a:t>
            </a:r>
            <a:endParaRPr lang="en-GB" sz="3300" dirty="0">
              <a:solidFill>
                <a:schemeClr val="dk1"/>
              </a:solidFill>
              <a:latin typeface="Twinkl" pitchFamily="2" charset="77"/>
            </a:endParaRPr>
          </a:p>
        </p:txBody>
      </p:sp>
      <p:sp>
        <p:nvSpPr>
          <p:cNvPr id="28" name="5">
            <a:extLst>
              <a:ext uri="{FF2B5EF4-FFF2-40B4-BE49-F238E27FC236}">
                <a16:creationId xmlns:a16="http://schemas.microsoft.com/office/drawing/2014/main" id="{C51D9A13-8BB7-C5CB-A7E8-71E40BB28FFB}"/>
              </a:ext>
            </a:extLst>
          </p:cNvPr>
          <p:cNvSpPr txBox="1"/>
          <p:nvPr/>
        </p:nvSpPr>
        <p:spPr>
          <a:xfrm>
            <a:off x="759998" y="1942661"/>
            <a:ext cx="4248420" cy="4366064"/>
          </a:xfrm>
          <a:prstGeom prst="roundRect">
            <a:avLst>
              <a:gd name="adj" fmla="val 0"/>
            </a:avLst>
          </a:prstGeom>
          <a:solidFill>
            <a:schemeClr val="bg1"/>
          </a:solidFill>
          <a:ln w="19050">
            <a:solidFill>
              <a:srgbClr val="7CC3E3"/>
            </a:solidFill>
          </a:ln>
        </p:spPr>
        <p:txBody>
          <a:bodyPr wrap="square" lIns="108000" tIns="108000" rIns="108000" bIns="108000" anchor="t" anchorCtr="0">
            <a:noAutofit/>
          </a:bodyPr>
          <a:lstStyle/>
          <a:p>
            <a:pPr marL="0" lvl="0" indent="0" algn="l" rtl="0">
              <a:spcBef>
                <a:spcPts val="0"/>
              </a:spcBef>
              <a:spcAft>
                <a:spcPts val="0"/>
              </a:spcAft>
              <a:buNone/>
            </a:pPr>
            <a:endParaRPr lang="en-GB" sz="1800" dirty="0">
              <a:solidFill>
                <a:schemeClr val="dk1"/>
              </a:solidFill>
              <a:latin typeface="Twinkl" pitchFamily="2" charset="77"/>
            </a:endParaRPr>
          </a:p>
        </p:txBody>
      </p:sp>
      <p:sp>
        <p:nvSpPr>
          <p:cNvPr id="5" name="2">
            <a:extLst>
              <a:ext uri="{FF2B5EF4-FFF2-40B4-BE49-F238E27FC236}">
                <a16:creationId xmlns:a16="http://schemas.microsoft.com/office/drawing/2014/main" id="{5DF6428A-D58F-FF7F-B7C2-80E3E1DD63D3}"/>
              </a:ext>
            </a:extLst>
          </p:cNvPr>
          <p:cNvSpPr txBox="1"/>
          <p:nvPr/>
        </p:nvSpPr>
        <p:spPr>
          <a:xfrm>
            <a:off x="770388" y="4598699"/>
            <a:ext cx="4238029" cy="1253402"/>
          </a:xfrm>
          <a:prstGeom prst="rect">
            <a:avLst/>
          </a:prstGeom>
          <a:solidFill>
            <a:srgbClr val="E5F3FA"/>
          </a:solidFill>
        </p:spPr>
        <p:txBody>
          <a:bodyPr wrap="square" lIns="108000" tIns="72000" rIns="756000" bIns="72000">
            <a:spAutoFit/>
          </a:bodyPr>
          <a:lstStyle/>
          <a:p>
            <a:pPr marL="0" lvl="0" indent="0" algn="l" rtl="0">
              <a:spcBef>
                <a:spcPts val="1200"/>
              </a:spcBef>
              <a:spcAft>
                <a:spcPts val="0"/>
              </a:spcAft>
              <a:buNone/>
            </a:pPr>
            <a:r>
              <a:rPr lang="en-GB" sz="1800" dirty="0">
                <a:solidFill>
                  <a:schemeClr val="dk1"/>
                </a:solidFill>
                <a:latin typeface="Twinkl" pitchFamily="2" charset="77"/>
              </a:rPr>
              <a:t>Ultimately, it means that if platforms do not tackle or remove the content, they are breaking the law.</a:t>
            </a:r>
          </a:p>
        </p:txBody>
      </p:sp>
      <p:sp>
        <p:nvSpPr>
          <p:cNvPr id="9" name="1">
            <a:extLst>
              <a:ext uri="{FF2B5EF4-FFF2-40B4-BE49-F238E27FC236}">
                <a16:creationId xmlns:a16="http://schemas.microsoft.com/office/drawing/2014/main" id="{DA1FF048-4C05-486A-2A1C-DC9B70EC9C63}"/>
              </a:ext>
            </a:extLst>
          </p:cNvPr>
          <p:cNvSpPr txBox="1"/>
          <p:nvPr/>
        </p:nvSpPr>
        <p:spPr>
          <a:xfrm>
            <a:off x="767687" y="1951469"/>
            <a:ext cx="4219948" cy="2587989"/>
          </a:xfrm>
          <a:prstGeom prst="rect">
            <a:avLst/>
          </a:prstGeom>
          <a:noFill/>
        </p:spPr>
        <p:txBody>
          <a:bodyPr wrap="square" lIns="108000" tIns="108000" rIns="108000" bIns="108000">
            <a:spAutoFit/>
          </a:bodyPr>
          <a:lstStyle/>
          <a:p>
            <a:pPr marL="0" lvl="0" indent="0" algn="l" rtl="0">
              <a:spcBef>
                <a:spcPts val="0"/>
              </a:spcBef>
              <a:spcAft>
                <a:spcPts val="0"/>
              </a:spcAft>
              <a:buNone/>
            </a:pPr>
            <a:r>
              <a:rPr lang="en-GB" sz="1800" dirty="0">
                <a:solidFill>
                  <a:schemeClr val="dk1"/>
                </a:solidFill>
                <a:latin typeface="Twinkl" pitchFamily="2" charset="77"/>
              </a:rPr>
              <a:t>In October 2023, the UK government passed a bill that changed the laws around online safety.</a:t>
            </a:r>
          </a:p>
          <a:p>
            <a:pPr marL="0" lvl="0" indent="0" algn="l" rtl="0">
              <a:spcBef>
                <a:spcPts val="1200"/>
              </a:spcBef>
              <a:spcAft>
                <a:spcPts val="0"/>
              </a:spcAft>
              <a:buNone/>
            </a:pPr>
            <a:r>
              <a:rPr lang="en-GB" sz="1800" dirty="0">
                <a:solidFill>
                  <a:schemeClr val="dk1"/>
                </a:solidFill>
                <a:latin typeface="Twinkl" pitchFamily="2" charset="77"/>
              </a:rPr>
              <a:t>The new law holds digital platforms responsible for inappropriate, harmful or illegal content. Platforms must show that they are committed to removing and preventing this type of content. </a:t>
            </a:r>
          </a:p>
        </p:txBody>
      </p:sp>
      <p:sp>
        <p:nvSpPr>
          <p:cNvPr id="4" name="3">
            <a:extLst>
              <a:ext uri="{FF2B5EF4-FFF2-40B4-BE49-F238E27FC236}">
                <a16:creationId xmlns:a16="http://schemas.microsoft.com/office/drawing/2014/main" id="{6A36A9D1-2BCC-E1E2-4661-5EE0A3AC7B73}"/>
              </a:ext>
            </a:extLst>
          </p:cNvPr>
          <p:cNvSpPr txBox="1"/>
          <p:nvPr/>
        </p:nvSpPr>
        <p:spPr>
          <a:xfrm>
            <a:off x="776396" y="1937946"/>
            <a:ext cx="4219948" cy="1603104"/>
          </a:xfrm>
          <a:prstGeom prst="rect">
            <a:avLst/>
          </a:prstGeom>
          <a:noFill/>
        </p:spPr>
        <p:txBody>
          <a:bodyPr wrap="square" lIns="108000" tIns="108000" rIns="108000" bIns="108000">
            <a:spAutoFit/>
          </a:bodyPr>
          <a:lstStyle/>
          <a:p>
            <a:pPr lvl="0"/>
            <a:r>
              <a:rPr lang="en-GB" dirty="0">
                <a:solidFill>
                  <a:srgbClr val="1C1C1C"/>
                </a:solidFill>
                <a:latin typeface="Twinkl" pitchFamily="2" charset="77"/>
              </a:rPr>
              <a:t>The aim of the Online Safety Bill is to give us and our trusted adults more control over what we see online, reducing the risk of us seeing things we do not want to or should not see. </a:t>
            </a:r>
          </a:p>
        </p:txBody>
      </p:sp>
      <p:sp>
        <p:nvSpPr>
          <p:cNvPr id="8" name="5">
            <a:extLst>
              <a:ext uri="{FF2B5EF4-FFF2-40B4-BE49-F238E27FC236}">
                <a16:creationId xmlns:a16="http://schemas.microsoft.com/office/drawing/2014/main" id="{ACC3B840-5B96-8E49-CEFE-50643A24FA9F}"/>
              </a:ext>
            </a:extLst>
          </p:cNvPr>
          <p:cNvSpPr txBox="1"/>
          <p:nvPr/>
        </p:nvSpPr>
        <p:spPr>
          <a:xfrm>
            <a:off x="766704" y="4855639"/>
            <a:ext cx="4238029" cy="1253402"/>
          </a:xfrm>
          <a:prstGeom prst="rect">
            <a:avLst/>
          </a:prstGeom>
          <a:solidFill>
            <a:srgbClr val="E5F3FA"/>
          </a:solidFill>
        </p:spPr>
        <p:txBody>
          <a:bodyPr wrap="square" lIns="108000" tIns="72000" rIns="756000" bIns="72000">
            <a:spAutoFit/>
          </a:bodyPr>
          <a:lstStyle/>
          <a:p>
            <a:pPr lvl="0"/>
            <a:r>
              <a:rPr lang="en-GB" dirty="0">
                <a:solidFill>
                  <a:srgbClr val="1C1C1C"/>
                </a:solidFill>
                <a:latin typeface="Twinkl" pitchFamily="2" charset="77"/>
              </a:rPr>
              <a:t>The bill wants to ensure that the Internet is a fun, informative and, most importantly, a safe place to be.</a:t>
            </a:r>
          </a:p>
        </p:txBody>
      </p:sp>
      <p:sp>
        <p:nvSpPr>
          <p:cNvPr id="6" name="4">
            <a:extLst>
              <a:ext uri="{FF2B5EF4-FFF2-40B4-BE49-F238E27FC236}">
                <a16:creationId xmlns:a16="http://schemas.microsoft.com/office/drawing/2014/main" id="{A9F14D4F-4BA1-7E87-9E20-47A72B314C89}"/>
              </a:ext>
            </a:extLst>
          </p:cNvPr>
          <p:cNvSpPr txBox="1"/>
          <p:nvPr/>
        </p:nvSpPr>
        <p:spPr>
          <a:xfrm>
            <a:off x="776396" y="3512341"/>
            <a:ext cx="4218928" cy="1326105"/>
          </a:xfrm>
          <a:prstGeom prst="rect">
            <a:avLst/>
          </a:prstGeom>
          <a:noFill/>
        </p:spPr>
        <p:txBody>
          <a:bodyPr wrap="square" lIns="108000" tIns="108000" rIns="108000" bIns="108000">
            <a:spAutoFit/>
          </a:bodyPr>
          <a:lstStyle/>
          <a:p>
            <a:pPr lvl="0"/>
            <a:r>
              <a:rPr lang="en-GB" dirty="0">
                <a:solidFill>
                  <a:srgbClr val="1C1C1C"/>
                </a:solidFill>
                <a:latin typeface="Twinkl" pitchFamily="2" charset="77"/>
              </a:rPr>
              <a:t>The bill also aims to reduce the amount of incorrect information spread online. This can include </a:t>
            </a:r>
            <a:r>
              <a:rPr lang="en-GB" b="1" dirty="0">
                <a:solidFill>
                  <a:srgbClr val="1C1C1C"/>
                </a:solidFill>
                <a:latin typeface="Twinkl" pitchFamily="2" charset="77"/>
              </a:rPr>
              <a:t>misinformation</a:t>
            </a:r>
            <a:r>
              <a:rPr lang="en-GB" dirty="0">
                <a:solidFill>
                  <a:srgbClr val="1C1C1C"/>
                </a:solidFill>
                <a:latin typeface="Twinkl" pitchFamily="2" charset="77"/>
              </a:rPr>
              <a:t> or </a:t>
            </a:r>
            <a:r>
              <a:rPr lang="en-GB" b="1" dirty="0">
                <a:solidFill>
                  <a:srgbClr val="1C1C1C"/>
                </a:solidFill>
                <a:latin typeface="Twinkl" pitchFamily="2" charset="77"/>
              </a:rPr>
              <a:t>disinformation</a:t>
            </a:r>
            <a:r>
              <a:rPr lang="en-GB" dirty="0">
                <a:solidFill>
                  <a:srgbClr val="1C1C1C"/>
                </a:solidFill>
                <a:latin typeface="Twinkl" pitchFamily="2" charset="77"/>
              </a:rPr>
              <a:t>.</a:t>
            </a:r>
          </a:p>
        </p:txBody>
      </p:sp>
      <p:pic>
        <p:nvPicPr>
          <p:cNvPr id="7" name="Picture 6" descr="A cartoon of a hand holding a gavel&#10;&#10;Description automatically generated">
            <a:extLst>
              <a:ext uri="{FF2B5EF4-FFF2-40B4-BE49-F238E27FC236}">
                <a16:creationId xmlns:a16="http://schemas.microsoft.com/office/drawing/2014/main" id="{78EA69CF-AA0B-ACF5-AD28-9F63C687AC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2861" y="2763982"/>
            <a:ext cx="4261390" cy="3544743"/>
          </a:xfrm>
          <a:prstGeom prst="rect">
            <a:avLst/>
          </a:prstGeom>
        </p:spPr>
      </p:pic>
      <p:sp>
        <p:nvSpPr>
          <p:cNvPr id="10" name="TextBox 9">
            <a:extLst>
              <a:ext uri="{FF2B5EF4-FFF2-40B4-BE49-F238E27FC236}">
                <a16:creationId xmlns:a16="http://schemas.microsoft.com/office/drawing/2014/main" id="{EA98E701-31E3-597F-FABE-1949B1069B35}"/>
              </a:ext>
            </a:extLst>
          </p:cNvPr>
          <p:cNvSpPr txBox="1"/>
          <p:nvPr/>
        </p:nvSpPr>
        <p:spPr>
          <a:xfrm>
            <a:off x="5167617" y="1937946"/>
            <a:ext cx="3436634" cy="884070"/>
          </a:xfrm>
          <a:prstGeom prst="rect">
            <a:avLst/>
          </a:prstGeom>
          <a:solidFill>
            <a:srgbClr val="7CC3E3"/>
          </a:solidFill>
          <a:ln>
            <a:solidFill>
              <a:schemeClr val="tx1"/>
            </a:solidFill>
          </a:ln>
        </p:spPr>
        <p:txBody>
          <a:bodyPr wrap="square" lIns="108000" tIns="72000" rIns="72000" bIns="72000">
            <a:spAutoFit/>
          </a:bodyPr>
          <a:lstStyle/>
          <a:p>
            <a:pPr lvl="0"/>
            <a:r>
              <a:rPr lang="en-GB" sz="1600" b="1" dirty="0">
                <a:solidFill>
                  <a:srgbClr val="1C1C1C"/>
                </a:solidFill>
                <a:latin typeface="Twinkl" pitchFamily="2" charset="77"/>
              </a:rPr>
              <a:t>Misinformation</a:t>
            </a:r>
            <a:r>
              <a:rPr lang="en-GB" sz="1600" dirty="0">
                <a:solidFill>
                  <a:srgbClr val="1C1C1C"/>
                </a:solidFill>
                <a:latin typeface="Twinkl" pitchFamily="2" charset="77"/>
              </a:rPr>
              <a:t> is false information that has been created or shared unintentionally.</a:t>
            </a:r>
          </a:p>
        </p:txBody>
      </p:sp>
      <p:sp>
        <p:nvSpPr>
          <p:cNvPr id="11" name="click me">
            <a:extLst>
              <a:ext uri="{FF2B5EF4-FFF2-40B4-BE49-F238E27FC236}">
                <a16:creationId xmlns:a16="http://schemas.microsoft.com/office/drawing/2014/main" id="{44098E56-710E-34D9-3BA9-0CD989E65C94}"/>
              </a:ext>
            </a:extLst>
          </p:cNvPr>
          <p:cNvSpPr/>
          <p:nvPr/>
        </p:nvSpPr>
        <p:spPr>
          <a:xfrm>
            <a:off x="1797326" y="5049145"/>
            <a:ext cx="1113552" cy="318924"/>
          </a:xfrm>
          <a:prstGeom prst="roundRect">
            <a:avLst>
              <a:gd name="adj" fmla="val 0"/>
            </a:avLst>
          </a:prstGeom>
          <a:solidFill>
            <a:schemeClr val="lt1"/>
          </a:solidFill>
          <a:ln w="28575" cap="flat" cmpd="sng">
            <a:solidFill>
              <a:schemeClr val="dk1"/>
            </a:solidFill>
            <a:prstDash val="solid"/>
            <a:miter lim="800000"/>
            <a:headEnd type="none" w="sm" len="sm"/>
            <a:tailEnd type="none" w="sm" len="sm"/>
          </a:ln>
          <a:effectLst/>
        </p:spPr>
        <p:txBody>
          <a:bodyPr spcFirstLastPara="1" wrap="square" lIns="36000" tIns="36000" rIns="36000" bIns="36000" anchor="ctr" anchorCtr="0">
            <a:spAutoFit/>
          </a:bodyPr>
          <a:lstStyle/>
          <a:p>
            <a:pPr marL="139700" lvl="0">
              <a:buClr>
                <a:srgbClr val="FF0000"/>
              </a:buClr>
              <a:buSzPts val="1400"/>
            </a:pPr>
            <a:r>
              <a:rPr lang="en-GB" sz="1600" dirty="0">
                <a:latin typeface="Twinkl" pitchFamily="2" charset="77"/>
              </a:rPr>
              <a:t>Click me!</a:t>
            </a:r>
          </a:p>
        </p:txBody>
      </p:sp>
      <p:pic>
        <p:nvPicPr>
          <p:cNvPr id="12" name="hand icon" descr="A hand pointing at something&#10;&#10;Description automatically generated">
            <a:extLst>
              <a:ext uri="{FF2B5EF4-FFF2-40B4-BE49-F238E27FC236}">
                <a16:creationId xmlns:a16="http://schemas.microsoft.com/office/drawing/2014/main" id="{42613F8A-6968-BECF-A431-1C614D17C4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9728" y="4731378"/>
            <a:ext cx="545390" cy="689032"/>
          </a:xfrm>
          <a:prstGeom prst="rect">
            <a:avLst/>
          </a:prstGeom>
        </p:spPr>
      </p:pic>
      <p:sp>
        <p:nvSpPr>
          <p:cNvPr id="13" name="mis hyperlink">
            <a:extLst>
              <a:ext uri="{FF2B5EF4-FFF2-40B4-BE49-F238E27FC236}">
                <a16:creationId xmlns:a16="http://schemas.microsoft.com/office/drawing/2014/main" id="{918F1B6F-72D2-75E4-98B8-02D0F6825E28}"/>
              </a:ext>
            </a:extLst>
          </p:cNvPr>
          <p:cNvSpPr/>
          <p:nvPr/>
        </p:nvSpPr>
        <p:spPr>
          <a:xfrm>
            <a:off x="888274" y="4456559"/>
            <a:ext cx="1645920" cy="272195"/>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14" name="dis hyperlink">
            <a:extLst>
              <a:ext uri="{FF2B5EF4-FFF2-40B4-BE49-F238E27FC236}">
                <a16:creationId xmlns:a16="http://schemas.microsoft.com/office/drawing/2014/main" id="{984401B5-17AA-1500-5988-4B8C1BC978E4}"/>
              </a:ext>
            </a:extLst>
          </p:cNvPr>
          <p:cNvSpPr/>
          <p:nvPr/>
        </p:nvSpPr>
        <p:spPr>
          <a:xfrm>
            <a:off x="2812867" y="4456559"/>
            <a:ext cx="1645920" cy="272195"/>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15" name="click me">
            <a:extLst>
              <a:ext uri="{FF2B5EF4-FFF2-40B4-BE49-F238E27FC236}">
                <a16:creationId xmlns:a16="http://schemas.microsoft.com/office/drawing/2014/main" id="{FB78B3D5-1750-E91D-6F35-4268A865240C}"/>
              </a:ext>
            </a:extLst>
          </p:cNvPr>
          <p:cNvSpPr/>
          <p:nvPr/>
        </p:nvSpPr>
        <p:spPr>
          <a:xfrm>
            <a:off x="3486789" y="5049145"/>
            <a:ext cx="1113552" cy="318924"/>
          </a:xfrm>
          <a:prstGeom prst="roundRect">
            <a:avLst>
              <a:gd name="adj" fmla="val 0"/>
            </a:avLst>
          </a:prstGeom>
          <a:solidFill>
            <a:schemeClr val="lt1"/>
          </a:solidFill>
          <a:ln w="28575" cap="flat" cmpd="sng">
            <a:solidFill>
              <a:schemeClr val="dk1"/>
            </a:solidFill>
            <a:prstDash val="solid"/>
            <a:miter lim="800000"/>
            <a:headEnd type="none" w="sm" len="sm"/>
            <a:tailEnd type="none" w="sm" len="sm"/>
          </a:ln>
          <a:effectLst/>
        </p:spPr>
        <p:txBody>
          <a:bodyPr spcFirstLastPara="1" wrap="square" lIns="36000" tIns="36000" rIns="36000" bIns="36000" anchor="ctr" anchorCtr="0">
            <a:spAutoFit/>
          </a:bodyPr>
          <a:lstStyle/>
          <a:p>
            <a:pPr marL="139700" lvl="0">
              <a:buClr>
                <a:srgbClr val="FF0000"/>
              </a:buClr>
              <a:buSzPts val="1400"/>
            </a:pPr>
            <a:r>
              <a:rPr lang="en-GB" sz="1600" dirty="0">
                <a:latin typeface="Twinkl" pitchFamily="2" charset="77"/>
              </a:rPr>
              <a:t>Click me!</a:t>
            </a:r>
          </a:p>
        </p:txBody>
      </p:sp>
      <p:pic>
        <p:nvPicPr>
          <p:cNvPr id="16" name="hand icon" descr="A hand pointing at something&#10;&#10;Description automatically generated">
            <a:extLst>
              <a:ext uri="{FF2B5EF4-FFF2-40B4-BE49-F238E27FC236}">
                <a16:creationId xmlns:a16="http://schemas.microsoft.com/office/drawing/2014/main" id="{B90F4AE7-06FB-3DC4-C659-74908EFE1A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49191" y="4731378"/>
            <a:ext cx="545390" cy="689032"/>
          </a:xfrm>
          <a:prstGeom prst="rect">
            <a:avLst/>
          </a:prstGeom>
        </p:spPr>
      </p:pic>
      <p:sp>
        <p:nvSpPr>
          <p:cNvPr id="17" name="TextBox 16">
            <a:extLst>
              <a:ext uri="{FF2B5EF4-FFF2-40B4-BE49-F238E27FC236}">
                <a16:creationId xmlns:a16="http://schemas.microsoft.com/office/drawing/2014/main" id="{CBD1C5E0-415C-0CF7-83E0-3505337B1F68}"/>
              </a:ext>
            </a:extLst>
          </p:cNvPr>
          <p:cNvSpPr txBox="1"/>
          <p:nvPr/>
        </p:nvSpPr>
        <p:spPr>
          <a:xfrm>
            <a:off x="5167617" y="2919458"/>
            <a:ext cx="3436634" cy="884070"/>
          </a:xfrm>
          <a:prstGeom prst="rect">
            <a:avLst/>
          </a:prstGeom>
          <a:solidFill>
            <a:srgbClr val="7CC3E3"/>
          </a:solidFill>
          <a:ln>
            <a:solidFill>
              <a:schemeClr val="tx1"/>
            </a:solidFill>
          </a:ln>
        </p:spPr>
        <p:txBody>
          <a:bodyPr wrap="square" lIns="108000" tIns="72000" rIns="72000" bIns="72000">
            <a:spAutoFit/>
          </a:bodyPr>
          <a:lstStyle/>
          <a:p>
            <a:pPr lvl="0"/>
            <a:r>
              <a:rPr lang="en-GB" sz="1600" b="1" dirty="0">
                <a:solidFill>
                  <a:srgbClr val="1C1C1C"/>
                </a:solidFill>
                <a:latin typeface="Twinkl" pitchFamily="2" charset="77"/>
              </a:rPr>
              <a:t>Disinformation</a:t>
            </a:r>
            <a:r>
              <a:rPr lang="en-GB" sz="1600" dirty="0">
                <a:solidFill>
                  <a:srgbClr val="1C1C1C"/>
                </a:solidFill>
                <a:latin typeface="Twinkl" pitchFamily="2" charset="77"/>
              </a:rPr>
              <a:t> is false information that has been created or shared deliberately . </a:t>
            </a:r>
          </a:p>
        </p:txBody>
      </p:sp>
    </p:spTree>
    <p:extLst>
      <p:ext uri="{BB962C8B-B14F-4D97-AF65-F5344CB8AC3E}">
        <p14:creationId xmlns:p14="http://schemas.microsoft.com/office/powerpoint/2010/main" val="144818949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hidden"/>
                                          </p:to>
                                        </p:set>
                                      </p:childTnLst>
                                    </p:cTn>
                                  </p:par>
                                  <p:par>
                                    <p:cTn id="12" presetID="1" presetClass="exit"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childTnLst>
                              </p:cTn>
                            </p:par>
                            <p:par>
                              <p:cTn id="14" fill="hold">
                                <p:stCondLst>
                                  <p:cond delay="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par>
                              <p:cTn id="27" fill="hold">
                                <p:stCondLst>
                                  <p:cond delay="500"/>
                                </p:stCondLst>
                                <p:childTnLst>
                                  <p:par>
                                    <p:cTn id="28" presetID="2" presetClass="entr" presetSubtype="4" fill="hold" nodeType="afterEffect" p14:presetBounceEnd="50000">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14:bounceEnd="50000">
                                          <p:cBhvr additive="base">
                                            <p:cTn id="30" dur="10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2000"/>
                                </p:stCondLst>
                                <p:childTnLst>
                                  <p:par>
                                    <p:cTn id="37" presetID="22" presetClass="exit" presetSubtype="2" fill="hold" grpId="1" nodeType="afterEffect">
                                      <p:stCondLst>
                                        <p:cond delay="1500"/>
                                      </p:stCondLst>
                                      <p:childTnLst>
                                        <p:animEffect transition="out" filter="wipe(right)">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childTnLst>
                              </p:cTn>
                            </p:par>
                            <p:par>
                              <p:cTn id="40" fill="hold">
                                <p:stCondLst>
                                  <p:cond delay="4000"/>
                                </p:stCondLst>
                                <p:childTnLst>
                                  <p:par>
                                    <p:cTn id="41" presetID="2" presetClass="exit" presetSubtype="4" fill="hold" nodeType="afterEffect">
                                      <p:stCondLst>
                                        <p:cond delay="0"/>
                                      </p:stCondLst>
                                      <p:childTnLst>
                                        <p:anim calcmode="lin" valueType="num">
                                          <p:cBhvr additive="base">
                                            <p:cTn id="42" dur="500"/>
                                            <p:tgtEl>
                                              <p:spTgt spid="12"/>
                                            </p:tgtEl>
                                            <p:attrNameLst>
                                              <p:attrName>ppt_x</p:attrName>
                                            </p:attrNameLst>
                                          </p:cBhvr>
                                          <p:tavLst>
                                            <p:tav tm="0">
                                              <p:val>
                                                <p:strVal val="ppt_x"/>
                                              </p:val>
                                            </p:tav>
                                            <p:tav tm="100000">
                                              <p:val>
                                                <p:strVal val="ppt_x"/>
                                              </p:val>
                                            </p:tav>
                                          </p:tavLst>
                                        </p:anim>
                                        <p:anim calcmode="lin" valueType="num">
                                          <p:cBhvr additive="base">
                                            <p:cTn id="43" dur="500"/>
                                            <p:tgtEl>
                                              <p:spTgt spid="12"/>
                                            </p:tgtEl>
                                            <p:attrNameLst>
                                              <p:attrName>ppt_y</p:attrName>
                                            </p:attrNameLst>
                                          </p:cBhvr>
                                          <p:tavLst>
                                            <p:tav tm="0">
                                              <p:val>
                                                <p:strVal val="ppt_y"/>
                                              </p:val>
                                            </p:tav>
                                            <p:tav tm="100000">
                                              <p:val>
                                                <p:strVal val="1+ppt_h/2"/>
                                              </p:val>
                                            </p:tav>
                                          </p:tavLst>
                                        </p:anim>
                                        <p:set>
                                          <p:cBhvr>
                                            <p:cTn id="44" dur="1" fill="hold">
                                              <p:stCondLst>
                                                <p:cond delay="499"/>
                                              </p:stCondLst>
                                            </p:cTn>
                                            <p:tgtEl>
                                              <p:spTgt spid="12"/>
                                            </p:tgtEl>
                                            <p:attrNameLst>
                                              <p:attrName>style.visibility</p:attrName>
                                            </p:attrNameLst>
                                          </p:cBhvr>
                                          <p:to>
                                            <p:strVal val="hidden"/>
                                          </p:to>
                                        </p:set>
                                      </p:childTnLst>
                                    </p:cTn>
                                  </p:par>
                                </p:childTnLst>
                              </p:cTn>
                            </p:par>
                            <p:par>
                              <p:cTn id="45" fill="hold">
                                <p:stCondLst>
                                  <p:cond delay="4500"/>
                                </p:stCondLst>
                                <p:childTnLst>
                                  <p:par>
                                    <p:cTn id="46" presetID="2" presetClass="entr" presetSubtype="4" fill="hold" nodeType="afterEffect" p14:presetBounceEnd="50000">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14:bounceEnd="50000">
                                          <p:cBhvr additive="base">
                                            <p:cTn id="48"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49" dur="1000" fill="hold"/>
                                            <p:tgtEl>
                                              <p:spTgt spid="16"/>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6000"/>
                                </p:stCondLst>
                                <p:childTnLst>
                                  <p:par>
                                    <p:cTn id="55" presetID="22" presetClass="exit" presetSubtype="2" fill="hold" grpId="1" nodeType="afterEffect">
                                      <p:stCondLst>
                                        <p:cond delay="1500"/>
                                      </p:stCondLst>
                                      <p:childTnLst>
                                        <p:animEffect transition="out" filter="wipe(right)">
                                          <p:cBhvr>
                                            <p:cTn id="56" dur="500"/>
                                            <p:tgtEl>
                                              <p:spTgt spid="15"/>
                                            </p:tgtEl>
                                          </p:cBhvr>
                                        </p:animEffect>
                                        <p:set>
                                          <p:cBhvr>
                                            <p:cTn id="57" dur="1" fill="hold">
                                              <p:stCondLst>
                                                <p:cond delay="499"/>
                                              </p:stCondLst>
                                            </p:cTn>
                                            <p:tgtEl>
                                              <p:spTgt spid="15"/>
                                            </p:tgtEl>
                                            <p:attrNameLst>
                                              <p:attrName>style.visibility</p:attrName>
                                            </p:attrNameLst>
                                          </p:cBhvr>
                                          <p:to>
                                            <p:strVal val="hidden"/>
                                          </p:to>
                                        </p:set>
                                      </p:childTnLst>
                                    </p:cTn>
                                  </p:par>
                                </p:childTnLst>
                              </p:cTn>
                            </p:par>
                            <p:par>
                              <p:cTn id="58" fill="hold">
                                <p:stCondLst>
                                  <p:cond delay="8000"/>
                                </p:stCondLst>
                                <p:childTnLst>
                                  <p:par>
                                    <p:cTn id="59" presetID="2" presetClass="exit" presetSubtype="4" fill="hold" nodeType="afterEffect">
                                      <p:stCondLst>
                                        <p:cond delay="0"/>
                                      </p:stCondLst>
                                      <p:childTnLst>
                                        <p:anim calcmode="lin" valueType="num">
                                          <p:cBhvr additive="base">
                                            <p:cTn id="60" dur="500"/>
                                            <p:tgtEl>
                                              <p:spTgt spid="16"/>
                                            </p:tgtEl>
                                            <p:attrNameLst>
                                              <p:attrName>ppt_x</p:attrName>
                                            </p:attrNameLst>
                                          </p:cBhvr>
                                          <p:tavLst>
                                            <p:tav tm="0">
                                              <p:val>
                                                <p:strVal val="ppt_x"/>
                                              </p:val>
                                            </p:tav>
                                            <p:tav tm="100000">
                                              <p:val>
                                                <p:strVal val="ppt_x"/>
                                              </p:val>
                                            </p:tav>
                                          </p:tavLst>
                                        </p:anim>
                                        <p:anim calcmode="lin" valueType="num">
                                          <p:cBhvr additive="base">
                                            <p:cTn id="61" dur="500"/>
                                            <p:tgtEl>
                                              <p:spTgt spid="16"/>
                                            </p:tgtEl>
                                            <p:attrNameLst>
                                              <p:attrName>ppt_y</p:attrName>
                                            </p:attrNameLst>
                                          </p:cBhvr>
                                          <p:tavLst>
                                            <p:tav tm="0">
                                              <p:val>
                                                <p:strVal val="ppt_y"/>
                                              </p:val>
                                            </p:tav>
                                            <p:tav tm="100000">
                                              <p:val>
                                                <p:strVal val="1+ppt_h/2"/>
                                              </p:val>
                                            </p:tav>
                                          </p:tavLst>
                                        </p:anim>
                                        <p:set>
                                          <p:cBhvr>
                                            <p:cTn id="62" dur="1" fill="hold">
                                              <p:stCondLst>
                                                <p:cond delay="499"/>
                                              </p:stCondLst>
                                            </p:cTn>
                                            <p:tgtEl>
                                              <p:spTgt spid="1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up)">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3"/>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250"/>
                                            <p:tgtEl>
                                              <p:spTgt spid="10"/>
                                            </p:tgtEl>
                                          </p:cBhvr>
                                        </p:animEffect>
                                        <p:set>
                                          <p:cBhvr>
                                            <p:cTn id="78" dur="1" fill="hold">
                                              <p:stCondLst>
                                                <p:cond delay="24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79" restart="whenNotActive" fill="hold" evtFilter="cancelBubble" nodeType="interactiveSeq">
                    <p:stCondLst>
                      <p:cond evt="onClick" delay="0">
                        <p:tgtEl>
                          <p:spTgt spid="14"/>
                        </p:tgtEl>
                      </p:cond>
                    </p:stCondLst>
                    <p:endSync evt="end" delay="0">
                      <p:rtn val="all"/>
                    </p:endSync>
                    <p:childTnLst>
                      <p:par>
                        <p:cTn id="80" fill="hold">
                          <p:stCondLst>
                            <p:cond delay="0"/>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1" nodeType="clickEffect">
                                      <p:stCondLst>
                                        <p:cond delay="0"/>
                                      </p:stCondLst>
                                      <p:childTnLst>
                                        <p:animEffect transition="out" filter="fade">
                                          <p:cBhvr>
                                            <p:cTn id="88" dur="250"/>
                                            <p:tgtEl>
                                              <p:spTgt spid="17"/>
                                            </p:tgtEl>
                                          </p:cBhvr>
                                        </p:animEffect>
                                        <p:set>
                                          <p:cBhvr>
                                            <p:cTn id="89" dur="1" fill="hold">
                                              <p:stCondLst>
                                                <p:cond delay="24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5" grpId="0" animBg="1"/>
          <p:bldP spid="5" grpId="1" animBg="1"/>
          <p:bldP spid="9" grpId="0"/>
          <p:bldP spid="4" grpId="0"/>
          <p:bldP spid="8" grpId="0" animBg="1"/>
          <p:bldP spid="6" grpId="1"/>
          <p:bldP spid="10" grpId="0" animBg="1"/>
          <p:bldP spid="10" grpId="1" animBg="1"/>
          <p:bldP spid="11" grpId="0" animBg="1"/>
          <p:bldP spid="11" grpId="1" animBg="1"/>
          <p:bldP spid="13" grpId="0" animBg="1"/>
          <p:bldP spid="14" grpId="0" animBg="1"/>
          <p:bldP spid="15" grpId="0" animBg="1"/>
          <p:bldP spid="15" grpId="1" animBg="1"/>
          <p:bldP spid="17" grpId="0" animBg="1"/>
          <p:bldP spid="17"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hidden"/>
                                          </p:to>
                                        </p:set>
                                      </p:childTnLst>
                                    </p:cTn>
                                  </p:par>
                                  <p:par>
                                    <p:cTn id="12" presetID="1" presetClass="exit"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childTnLst>
                              </p:cTn>
                            </p:par>
                            <p:par>
                              <p:cTn id="14" fill="hold">
                                <p:stCondLst>
                                  <p:cond delay="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par>
                              <p:cTn id="27" fill="hold">
                                <p:stCondLst>
                                  <p:cond delay="500"/>
                                </p:stCondLst>
                                <p:childTnLst>
                                  <p:par>
                                    <p:cTn id="28" presetID="2" presetClass="entr" presetSubtype="4"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000" fill="hold"/>
                                            <p:tgtEl>
                                              <p:spTgt spid="12"/>
                                            </p:tgtEl>
                                            <p:attrNameLst>
                                              <p:attrName>ppt_x</p:attrName>
                                            </p:attrNameLst>
                                          </p:cBhvr>
                                          <p:tavLst>
                                            <p:tav tm="0">
                                              <p:val>
                                                <p:strVal val="#ppt_x"/>
                                              </p:val>
                                            </p:tav>
                                            <p:tav tm="100000">
                                              <p:val>
                                                <p:strVal val="#ppt_x"/>
                                              </p:val>
                                            </p:tav>
                                          </p:tavLst>
                                        </p:anim>
                                        <p:anim calcmode="lin" valueType="num">
                                          <p:cBhvr additive="base">
                                            <p:cTn id="31" dur="10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2000"/>
                                </p:stCondLst>
                                <p:childTnLst>
                                  <p:par>
                                    <p:cTn id="37" presetID="22" presetClass="exit" presetSubtype="2" fill="hold" grpId="1" nodeType="afterEffect">
                                      <p:stCondLst>
                                        <p:cond delay="1500"/>
                                      </p:stCondLst>
                                      <p:childTnLst>
                                        <p:animEffect transition="out" filter="wipe(right)">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childTnLst>
                              </p:cTn>
                            </p:par>
                            <p:par>
                              <p:cTn id="40" fill="hold">
                                <p:stCondLst>
                                  <p:cond delay="4000"/>
                                </p:stCondLst>
                                <p:childTnLst>
                                  <p:par>
                                    <p:cTn id="41" presetID="2" presetClass="exit" presetSubtype="4" fill="hold" nodeType="afterEffect">
                                      <p:stCondLst>
                                        <p:cond delay="0"/>
                                      </p:stCondLst>
                                      <p:childTnLst>
                                        <p:anim calcmode="lin" valueType="num">
                                          <p:cBhvr additive="base">
                                            <p:cTn id="42" dur="500"/>
                                            <p:tgtEl>
                                              <p:spTgt spid="12"/>
                                            </p:tgtEl>
                                            <p:attrNameLst>
                                              <p:attrName>ppt_x</p:attrName>
                                            </p:attrNameLst>
                                          </p:cBhvr>
                                          <p:tavLst>
                                            <p:tav tm="0">
                                              <p:val>
                                                <p:strVal val="ppt_x"/>
                                              </p:val>
                                            </p:tav>
                                            <p:tav tm="100000">
                                              <p:val>
                                                <p:strVal val="ppt_x"/>
                                              </p:val>
                                            </p:tav>
                                          </p:tavLst>
                                        </p:anim>
                                        <p:anim calcmode="lin" valueType="num">
                                          <p:cBhvr additive="base">
                                            <p:cTn id="43" dur="500"/>
                                            <p:tgtEl>
                                              <p:spTgt spid="12"/>
                                            </p:tgtEl>
                                            <p:attrNameLst>
                                              <p:attrName>ppt_y</p:attrName>
                                            </p:attrNameLst>
                                          </p:cBhvr>
                                          <p:tavLst>
                                            <p:tav tm="0">
                                              <p:val>
                                                <p:strVal val="ppt_y"/>
                                              </p:val>
                                            </p:tav>
                                            <p:tav tm="100000">
                                              <p:val>
                                                <p:strVal val="1+ppt_h/2"/>
                                              </p:val>
                                            </p:tav>
                                          </p:tavLst>
                                        </p:anim>
                                        <p:set>
                                          <p:cBhvr>
                                            <p:cTn id="44" dur="1" fill="hold">
                                              <p:stCondLst>
                                                <p:cond delay="499"/>
                                              </p:stCondLst>
                                            </p:cTn>
                                            <p:tgtEl>
                                              <p:spTgt spid="12"/>
                                            </p:tgtEl>
                                            <p:attrNameLst>
                                              <p:attrName>style.visibility</p:attrName>
                                            </p:attrNameLst>
                                          </p:cBhvr>
                                          <p:to>
                                            <p:strVal val="hidden"/>
                                          </p:to>
                                        </p:set>
                                      </p:childTnLst>
                                    </p:cTn>
                                  </p:par>
                                </p:childTnLst>
                              </p:cTn>
                            </p:par>
                            <p:par>
                              <p:cTn id="45" fill="hold">
                                <p:stCondLst>
                                  <p:cond delay="4500"/>
                                </p:stCondLst>
                                <p:childTnLst>
                                  <p:par>
                                    <p:cTn id="46" presetID="2" presetClass="entr" presetSubtype="4"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1000" fill="hold"/>
                                            <p:tgtEl>
                                              <p:spTgt spid="16"/>
                                            </p:tgtEl>
                                            <p:attrNameLst>
                                              <p:attrName>ppt_x</p:attrName>
                                            </p:attrNameLst>
                                          </p:cBhvr>
                                          <p:tavLst>
                                            <p:tav tm="0">
                                              <p:val>
                                                <p:strVal val="#ppt_x"/>
                                              </p:val>
                                            </p:tav>
                                            <p:tav tm="100000">
                                              <p:val>
                                                <p:strVal val="#ppt_x"/>
                                              </p:val>
                                            </p:tav>
                                          </p:tavLst>
                                        </p:anim>
                                        <p:anim calcmode="lin" valueType="num">
                                          <p:cBhvr additive="base">
                                            <p:cTn id="49" dur="1000" fill="hold"/>
                                            <p:tgtEl>
                                              <p:spTgt spid="16"/>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6000"/>
                                </p:stCondLst>
                                <p:childTnLst>
                                  <p:par>
                                    <p:cTn id="55" presetID="22" presetClass="exit" presetSubtype="2" fill="hold" grpId="1" nodeType="afterEffect">
                                      <p:stCondLst>
                                        <p:cond delay="1500"/>
                                      </p:stCondLst>
                                      <p:childTnLst>
                                        <p:animEffect transition="out" filter="wipe(right)">
                                          <p:cBhvr>
                                            <p:cTn id="56" dur="500"/>
                                            <p:tgtEl>
                                              <p:spTgt spid="15"/>
                                            </p:tgtEl>
                                          </p:cBhvr>
                                        </p:animEffect>
                                        <p:set>
                                          <p:cBhvr>
                                            <p:cTn id="57" dur="1" fill="hold">
                                              <p:stCondLst>
                                                <p:cond delay="499"/>
                                              </p:stCondLst>
                                            </p:cTn>
                                            <p:tgtEl>
                                              <p:spTgt spid="15"/>
                                            </p:tgtEl>
                                            <p:attrNameLst>
                                              <p:attrName>style.visibility</p:attrName>
                                            </p:attrNameLst>
                                          </p:cBhvr>
                                          <p:to>
                                            <p:strVal val="hidden"/>
                                          </p:to>
                                        </p:set>
                                      </p:childTnLst>
                                    </p:cTn>
                                  </p:par>
                                </p:childTnLst>
                              </p:cTn>
                            </p:par>
                            <p:par>
                              <p:cTn id="58" fill="hold">
                                <p:stCondLst>
                                  <p:cond delay="8000"/>
                                </p:stCondLst>
                                <p:childTnLst>
                                  <p:par>
                                    <p:cTn id="59" presetID="2" presetClass="exit" presetSubtype="4" fill="hold" nodeType="afterEffect">
                                      <p:stCondLst>
                                        <p:cond delay="0"/>
                                      </p:stCondLst>
                                      <p:childTnLst>
                                        <p:anim calcmode="lin" valueType="num">
                                          <p:cBhvr additive="base">
                                            <p:cTn id="60" dur="500"/>
                                            <p:tgtEl>
                                              <p:spTgt spid="16"/>
                                            </p:tgtEl>
                                            <p:attrNameLst>
                                              <p:attrName>ppt_x</p:attrName>
                                            </p:attrNameLst>
                                          </p:cBhvr>
                                          <p:tavLst>
                                            <p:tav tm="0">
                                              <p:val>
                                                <p:strVal val="ppt_x"/>
                                              </p:val>
                                            </p:tav>
                                            <p:tav tm="100000">
                                              <p:val>
                                                <p:strVal val="ppt_x"/>
                                              </p:val>
                                            </p:tav>
                                          </p:tavLst>
                                        </p:anim>
                                        <p:anim calcmode="lin" valueType="num">
                                          <p:cBhvr additive="base">
                                            <p:cTn id="61" dur="500"/>
                                            <p:tgtEl>
                                              <p:spTgt spid="16"/>
                                            </p:tgtEl>
                                            <p:attrNameLst>
                                              <p:attrName>ppt_y</p:attrName>
                                            </p:attrNameLst>
                                          </p:cBhvr>
                                          <p:tavLst>
                                            <p:tav tm="0">
                                              <p:val>
                                                <p:strVal val="ppt_y"/>
                                              </p:val>
                                            </p:tav>
                                            <p:tav tm="100000">
                                              <p:val>
                                                <p:strVal val="1+ppt_h/2"/>
                                              </p:val>
                                            </p:tav>
                                          </p:tavLst>
                                        </p:anim>
                                        <p:set>
                                          <p:cBhvr>
                                            <p:cTn id="62" dur="1" fill="hold">
                                              <p:stCondLst>
                                                <p:cond delay="499"/>
                                              </p:stCondLst>
                                            </p:cTn>
                                            <p:tgtEl>
                                              <p:spTgt spid="1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up)">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3"/>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250"/>
                                            <p:tgtEl>
                                              <p:spTgt spid="10"/>
                                            </p:tgtEl>
                                          </p:cBhvr>
                                        </p:animEffect>
                                        <p:set>
                                          <p:cBhvr>
                                            <p:cTn id="78" dur="1" fill="hold">
                                              <p:stCondLst>
                                                <p:cond delay="24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79" restart="whenNotActive" fill="hold" evtFilter="cancelBubble" nodeType="interactiveSeq">
                    <p:stCondLst>
                      <p:cond evt="onClick" delay="0">
                        <p:tgtEl>
                          <p:spTgt spid="14"/>
                        </p:tgtEl>
                      </p:cond>
                    </p:stCondLst>
                    <p:endSync evt="end" delay="0">
                      <p:rtn val="all"/>
                    </p:endSync>
                    <p:childTnLst>
                      <p:par>
                        <p:cTn id="80" fill="hold">
                          <p:stCondLst>
                            <p:cond delay="0"/>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1" nodeType="clickEffect">
                                      <p:stCondLst>
                                        <p:cond delay="0"/>
                                      </p:stCondLst>
                                      <p:childTnLst>
                                        <p:animEffect transition="out" filter="fade">
                                          <p:cBhvr>
                                            <p:cTn id="88" dur="250"/>
                                            <p:tgtEl>
                                              <p:spTgt spid="17"/>
                                            </p:tgtEl>
                                          </p:cBhvr>
                                        </p:animEffect>
                                        <p:set>
                                          <p:cBhvr>
                                            <p:cTn id="89" dur="1" fill="hold">
                                              <p:stCondLst>
                                                <p:cond delay="24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5" grpId="0" animBg="1"/>
          <p:bldP spid="5" grpId="1" animBg="1"/>
          <p:bldP spid="9" grpId="0"/>
          <p:bldP spid="4" grpId="0"/>
          <p:bldP spid="8" grpId="0" animBg="1"/>
          <p:bldP spid="6" grpId="1"/>
          <p:bldP spid="10" grpId="0" animBg="1"/>
          <p:bldP spid="10" grpId="1" animBg="1"/>
          <p:bldP spid="11" grpId="0" animBg="1"/>
          <p:bldP spid="11" grpId="1" animBg="1"/>
          <p:bldP spid="13" grpId="0" animBg="1"/>
          <p:bldP spid="14" grpId="0" animBg="1"/>
          <p:bldP spid="15" grpId="0" animBg="1"/>
          <p:bldP spid="15" grpId="1" animBg="1"/>
          <p:bldP spid="17" grpId="0" animBg="1"/>
          <p:bldP spid="17" grpId="1"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F25D8-517B-CBB5-1946-94EC6F4B6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5637C1-1822-EBAA-F32D-7D453A56F8D1}"/>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300" dirty="0">
                <a:latin typeface="Twinkl" pitchFamily="2" charset="77"/>
              </a:rPr>
              <a:t>What Is Put in Place to Keep Us Safe?</a:t>
            </a:r>
            <a:endParaRPr lang="en-GB" sz="3300" dirty="0">
              <a:solidFill>
                <a:schemeClr val="dk1"/>
              </a:solidFill>
              <a:latin typeface="Twinkl" pitchFamily="2" charset="77"/>
            </a:endParaRPr>
          </a:p>
        </p:txBody>
      </p:sp>
      <p:sp>
        <p:nvSpPr>
          <p:cNvPr id="28" name="0">
            <a:extLst>
              <a:ext uri="{FF2B5EF4-FFF2-40B4-BE49-F238E27FC236}">
                <a16:creationId xmlns:a16="http://schemas.microsoft.com/office/drawing/2014/main" id="{BBF0E02E-CC1C-B8E3-8563-70DCCC1BCB3F}"/>
              </a:ext>
            </a:extLst>
          </p:cNvPr>
          <p:cNvSpPr txBox="1"/>
          <p:nvPr/>
        </p:nvSpPr>
        <p:spPr>
          <a:xfrm>
            <a:off x="759998" y="1816825"/>
            <a:ext cx="3568721" cy="2662895"/>
          </a:xfrm>
          <a:prstGeom prst="roundRect">
            <a:avLst>
              <a:gd name="adj" fmla="val 0"/>
            </a:avLst>
          </a:prstGeom>
          <a:solidFill>
            <a:schemeClr val="bg1"/>
          </a:solidFill>
          <a:ln w="19050">
            <a:solidFill>
              <a:srgbClr val="7CC3E3"/>
            </a:solidFill>
          </a:ln>
        </p:spPr>
        <p:txBody>
          <a:bodyPr wrap="square" lIns="108000" tIns="108000" rIns="108000" bIns="108000" anchor="t" anchorCtr="0">
            <a:noAutofit/>
          </a:bodyPr>
          <a:lstStyle/>
          <a:p>
            <a:pPr marL="0" lvl="0" indent="0" algn="l" rtl="0">
              <a:spcBef>
                <a:spcPts val="0"/>
              </a:spcBef>
              <a:spcAft>
                <a:spcPts val="0"/>
              </a:spcAft>
              <a:buNone/>
            </a:pPr>
            <a:endParaRPr lang="en-GB" sz="1800" dirty="0">
              <a:solidFill>
                <a:schemeClr val="dk1"/>
              </a:solidFill>
              <a:latin typeface="Twinkl" pitchFamily="2" charset="77"/>
            </a:endParaRPr>
          </a:p>
        </p:txBody>
      </p:sp>
      <p:sp>
        <p:nvSpPr>
          <p:cNvPr id="5" name="1">
            <a:extLst>
              <a:ext uri="{FF2B5EF4-FFF2-40B4-BE49-F238E27FC236}">
                <a16:creationId xmlns:a16="http://schemas.microsoft.com/office/drawing/2014/main" id="{5560AE6B-FB2B-1EE5-5B30-BDF97AFA505D}"/>
              </a:ext>
            </a:extLst>
          </p:cNvPr>
          <p:cNvSpPr txBox="1"/>
          <p:nvPr/>
        </p:nvSpPr>
        <p:spPr>
          <a:xfrm>
            <a:off x="767686" y="1829768"/>
            <a:ext cx="3548872" cy="422405"/>
          </a:xfrm>
          <a:prstGeom prst="rect">
            <a:avLst/>
          </a:prstGeom>
          <a:solidFill>
            <a:srgbClr val="E5F3FA"/>
          </a:solidFill>
        </p:spPr>
        <p:txBody>
          <a:bodyPr wrap="square" lIns="108000" tIns="72000" rIns="108000" bIns="72000">
            <a:spAutoFit/>
          </a:bodyPr>
          <a:lstStyle/>
          <a:p>
            <a:pPr lvl="0"/>
            <a:r>
              <a:rPr lang="en-GB" b="1" dirty="0">
                <a:solidFill>
                  <a:schemeClr val="dk1"/>
                </a:solidFill>
                <a:latin typeface="Twinkl" pitchFamily="2" charset="77"/>
              </a:rPr>
              <a:t>Privacy Settings</a:t>
            </a:r>
          </a:p>
        </p:txBody>
      </p:sp>
      <p:sp>
        <p:nvSpPr>
          <p:cNvPr id="9" name="2">
            <a:extLst>
              <a:ext uri="{FF2B5EF4-FFF2-40B4-BE49-F238E27FC236}">
                <a16:creationId xmlns:a16="http://schemas.microsoft.com/office/drawing/2014/main" id="{D33679C0-AD9F-8928-B9EE-895318443B4E}"/>
              </a:ext>
            </a:extLst>
          </p:cNvPr>
          <p:cNvSpPr txBox="1"/>
          <p:nvPr/>
        </p:nvSpPr>
        <p:spPr>
          <a:xfrm>
            <a:off x="767686" y="2253472"/>
            <a:ext cx="3548871" cy="2157102"/>
          </a:xfrm>
          <a:prstGeom prst="rect">
            <a:avLst/>
          </a:prstGeom>
          <a:noFill/>
        </p:spPr>
        <p:txBody>
          <a:bodyPr wrap="square" lIns="108000" tIns="108000" rIns="108000" bIns="108000">
            <a:spAutoFit/>
          </a:bodyPr>
          <a:lstStyle/>
          <a:p>
            <a:pPr lvl="0"/>
            <a:r>
              <a:rPr lang="en-GB" dirty="0">
                <a:solidFill>
                  <a:schemeClr val="dk1"/>
                </a:solidFill>
                <a:latin typeface="Twinkl" pitchFamily="2" charset="77"/>
              </a:rPr>
              <a:t>Privacy settings help us limit who can see our personal information, such as our location or photos we post. It is important to regularly check and update privacy settings to keep ourselves safe.</a:t>
            </a:r>
          </a:p>
        </p:txBody>
      </p:sp>
      <p:pic>
        <p:nvPicPr>
          <p:cNvPr id="18" name="Picture 17">
            <a:extLst>
              <a:ext uri="{FF2B5EF4-FFF2-40B4-BE49-F238E27FC236}">
                <a16:creationId xmlns:a16="http://schemas.microsoft.com/office/drawing/2014/main" id="{3CAC2C31-4413-6082-DD44-797DC96E432D}"/>
              </a:ext>
            </a:extLst>
          </p:cNvPr>
          <p:cNvPicPr>
            <a:picLocks/>
          </p:cNvPicPr>
          <p:nvPr/>
        </p:nvPicPr>
        <p:blipFill rotWithShape="1">
          <a:blip r:embed="rId2" cstate="screen">
            <a:extLst>
              <a:ext uri="{28A0092B-C50C-407E-A947-70E740481C1C}">
                <a14:useLocalDpi xmlns:a14="http://schemas.microsoft.com/office/drawing/2010/main"/>
              </a:ext>
            </a:extLst>
          </a:blip>
          <a:srcRect l="-10213" r="-8380"/>
          <a:stretch/>
        </p:blipFill>
        <p:spPr>
          <a:xfrm>
            <a:off x="4479721" y="1816824"/>
            <a:ext cx="3896592" cy="4150165"/>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sp>
        <p:nvSpPr>
          <p:cNvPr id="19" name="0">
            <a:extLst>
              <a:ext uri="{FF2B5EF4-FFF2-40B4-BE49-F238E27FC236}">
                <a16:creationId xmlns:a16="http://schemas.microsoft.com/office/drawing/2014/main" id="{0C10CB4A-DE47-94A0-BE38-FA6E37ECB93C}"/>
              </a:ext>
            </a:extLst>
          </p:cNvPr>
          <p:cNvSpPr txBox="1"/>
          <p:nvPr/>
        </p:nvSpPr>
        <p:spPr>
          <a:xfrm>
            <a:off x="3263317" y="1709165"/>
            <a:ext cx="5122404" cy="4410000"/>
          </a:xfrm>
          <a:prstGeom prst="roundRect">
            <a:avLst>
              <a:gd name="adj" fmla="val 0"/>
            </a:avLst>
          </a:prstGeom>
          <a:solidFill>
            <a:schemeClr val="bg1"/>
          </a:solidFill>
          <a:ln w="19050">
            <a:solidFill>
              <a:srgbClr val="7CC3E3"/>
            </a:solidFill>
          </a:ln>
        </p:spPr>
        <p:txBody>
          <a:bodyPr wrap="square" lIns="108000" tIns="108000" rIns="108000" bIns="108000" anchor="t" anchorCtr="0">
            <a:noAutofit/>
          </a:bodyPr>
          <a:lstStyle/>
          <a:p>
            <a:pPr marL="0" lvl="0" indent="0" algn="l" rtl="0">
              <a:spcBef>
                <a:spcPts val="0"/>
              </a:spcBef>
              <a:spcAft>
                <a:spcPts val="0"/>
              </a:spcAft>
              <a:buNone/>
            </a:pPr>
            <a:endParaRPr lang="en-GB" sz="1800" dirty="0">
              <a:solidFill>
                <a:schemeClr val="dk1"/>
              </a:solidFill>
              <a:latin typeface="Twinkl" pitchFamily="2" charset="77"/>
            </a:endParaRPr>
          </a:p>
        </p:txBody>
      </p:sp>
      <p:sp>
        <p:nvSpPr>
          <p:cNvPr id="20" name="1">
            <a:extLst>
              <a:ext uri="{FF2B5EF4-FFF2-40B4-BE49-F238E27FC236}">
                <a16:creationId xmlns:a16="http://schemas.microsoft.com/office/drawing/2014/main" id="{04345C43-90AB-AC7F-681A-A56F9C15929E}"/>
              </a:ext>
            </a:extLst>
          </p:cNvPr>
          <p:cNvSpPr txBox="1"/>
          <p:nvPr/>
        </p:nvSpPr>
        <p:spPr>
          <a:xfrm>
            <a:off x="3279646" y="1722109"/>
            <a:ext cx="5093914" cy="422405"/>
          </a:xfrm>
          <a:prstGeom prst="rect">
            <a:avLst/>
          </a:prstGeom>
          <a:solidFill>
            <a:srgbClr val="E5F3FA"/>
          </a:solidFill>
        </p:spPr>
        <p:txBody>
          <a:bodyPr wrap="square" lIns="108000" tIns="72000" rIns="108000" bIns="72000">
            <a:spAutoFit/>
          </a:bodyPr>
          <a:lstStyle/>
          <a:p>
            <a:pPr marL="0" lvl="0" indent="0" algn="l" rtl="0">
              <a:spcBef>
                <a:spcPts val="0"/>
              </a:spcBef>
              <a:spcAft>
                <a:spcPts val="0"/>
              </a:spcAft>
              <a:buNone/>
            </a:pPr>
            <a:r>
              <a:rPr lang="en-GB" sz="1800" b="1" dirty="0">
                <a:solidFill>
                  <a:schemeClr val="dk1"/>
                </a:solidFill>
                <a:latin typeface="Twinkl" pitchFamily="2" charset="77"/>
              </a:rPr>
              <a:t>Age Restrictions</a:t>
            </a:r>
          </a:p>
        </p:txBody>
      </p:sp>
      <p:sp>
        <p:nvSpPr>
          <p:cNvPr id="21" name="2">
            <a:extLst>
              <a:ext uri="{FF2B5EF4-FFF2-40B4-BE49-F238E27FC236}">
                <a16:creationId xmlns:a16="http://schemas.microsoft.com/office/drawing/2014/main" id="{DA1384A5-6609-4235-F4A1-834C1141957B}"/>
              </a:ext>
            </a:extLst>
          </p:cNvPr>
          <p:cNvSpPr txBox="1"/>
          <p:nvPr/>
        </p:nvSpPr>
        <p:spPr>
          <a:xfrm>
            <a:off x="3279647" y="2145813"/>
            <a:ext cx="5093912" cy="3880650"/>
          </a:xfrm>
          <a:prstGeom prst="rect">
            <a:avLst/>
          </a:prstGeom>
          <a:noFill/>
        </p:spPr>
        <p:txBody>
          <a:bodyPr wrap="square" lIns="108000" tIns="108000" rIns="108000" bIns="108000">
            <a:spAutoFit/>
          </a:bodyPr>
          <a:lstStyle/>
          <a:p>
            <a:pPr lvl="0">
              <a:spcBef>
                <a:spcPts val="1200"/>
              </a:spcBef>
            </a:pPr>
            <a:r>
              <a:rPr lang="en-GB" sz="1600" dirty="0">
                <a:solidFill>
                  <a:schemeClr val="dk1"/>
                </a:solidFill>
                <a:latin typeface="Twinkl" pitchFamily="2" charset="77"/>
              </a:rPr>
              <a:t>Age ratings and restrictions can help us understand if a game, video or website will be appropriate for us.</a:t>
            </a:r>
          </a:p>
          <a:p>
            <a:pPr lvl="0">
              <a:spcBef>
                <a:spcPts val="1200"/>
              </a:spcBef>
            </a:pPr>
            <a:r>
              <a:rPr lang="en-GB" sz="1600" dirty="0">
                <a:solidFill>
                  <a:schemeClr val="dk1"/>
                </a:solidFill>
                <a:latin typeface="Twinkl" pitchFamily="2" charset="77"/>
              </a:rPr>
              <a:t>Most social media sites have an age restriction of 13+.</a:t>
            </a:r>
          </a:p>
          <a:p>
            <a:pPr lvl="0">
              <a:spcBef>
                <a:spcPts val="1200"/>
              </a:spcBef>
            </a:pPr>
            <a:r>
              <a:rPr lang="en-GB" sz="1600" dirty="0">
                <a:solidFill>
                  <a:schemeClr val="dk1"/>
                </a:solidFill>
                <a:latin typeface="Twinkl" pitchFamily="2" charset="77"/>
              </a:rPr>
              <a:t>Games and films may use age ratings to indicate the level of violence or inappropriate language. Some games are age restricted because they require spending money within the game to unlock certain features or items.</a:t>
            </a:r>
          </a:p>
          <a:p>
            <a:pPr lvl="0">
              <a:spcBef>
                <a:spcPts val="1200"/>
              </a:spcBef>
            </a:pPr>
            <a:r>
              <a:rPr lang="en-GB" sz="1600" dirty="0">
                <a:solidFill>
                  <a:schemeClr val="dk1"/>
                </a:solidFill>
                <a:latin typeface="Twinkl" pitchFamily="2" charset="77"/>
              </a:rPr>
              <a:t>In the Online Safety Bill, there is a requirement for tech companies to place age limits on certain websites. This means you may not be able to access websites containing content that is deemed not appropriate for your age.</a:t>
            </a:r>
          </a:p>
        </p:txBody>
      </p:sp>
      <p:grpSp>
        <p:nvGrpSpPr>
          <p:cNvPr id="27" name="4">
            <a:extLst>
              <a:ext uri="{FF2B5EF4-FFF2-40B4-BE49-F238E27FC236}">
                <a16:creationId xmlns:a16="http://schemas.microsoft.com/office/drawing/2014/main" id="{100B17CA-D91F-877A-A0D8-6E6AD618F29B}"/>
              </a:ext>
            </a:extLst>
          </p:cNvPr>
          <p:cNvGrpSpPr/>
          <p:nvPr/>
        </p:nvGrpSpPr>
        <p:grpSpPr>
          <a:xfrm>
            <a:off x="770443" y="1725944"/>
            <a:ext cx="2266372" cy="4366881"/>
            <a:chOff x="770443" y="1725944"/>
            <a:chExt cx="2266372" cy="4366881"/>
          </a:xfrm>
        </p:grpSpPr>
        <p:pic>
          <p:nvPicPr>
            <p:cNvPr id="22" name="Picture 21">
              <a:extLst>
                <a:ext uri="{FF2B5EF4-FFF2-40B4-BE49-F238E27FC236}">
                  <a16:creationId xmlns:a16="http://schemas.microsoft.com/office/drawing/2014/main" id="{A1E495C2-E346-4FEB-5300-CB89CC963AF3}"/>
                </a:ext>
              </a:extLst>
            </p:cNvPr>
            <p:cNvPicPr>
              <a:picLocks/>
            </p:cNvPicPr>
            <p:nvPr/>
          </p:nvPicPr>
          <p:blipFill rotWithShape="1">
            <a:blip r:embed="rId3" cstate="screen">
              <a:extLst>
                <a:ext uri="{28A0092B-C50C-407E-A947-70E740481C1C}">
                  <a14:useLocalDpi xmlns:a14="http://schemas.microsoft.com/office/drawing/2010/main"/>
                </a:ext>
              </a:extLst>
            </a:blip>
            <a:srcRect l="-19128" t="-3272" r="-18142" b="-202679"/>
            <a:stretch/>
          </p:blipFill>
          <p:spPr>
            <a:xfrm>
              <a:off x="770443" y="1725944"/>
              <a:ext cx="2266372" cy="4366881"/>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pic>
          <p:nvPicPr>
            <p:cNvPr id="24" name="Picture 23" descr="A circle with a number on it&#10;&#10;Description automatically generated">
              <a:extLst>
                <a:ext uri="{FF2B5EF4-FFF2-40B4-BE49-F238E27FC236}">
                  <a16:creationId xmlns:a16="http://schemas.microsoft.com/office/drawing/2014/main" id="{535B84F8-D3E5-2F49-3D29-484CF01CA0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48761" y="3310046"/>
              <a:ext cx="1290256" cy="1290256"/>
            </a:xfrm>
            <a:prstGeom prst="rect">
              <a:avLst/>
            </a:prstGeom>
          </p:spPr>
        </p:pic>
        <p:pic>
          <p:nvPicPr>
            <p:cNvPr id="26" name="Picture 25" descr="A red circle with white numbers on it&#10;&#10;Description automatically generated">
              <a:extLst>
                <a:ext uri="{FF2B5EF4-FFF2-40B4-BE49-F238E27FC236}">
                  <a16:creationId xmlns:a16="http://schemas.microsoft.com/office/drawing/2014/main" id="{4D308138-60D8-6B75-FDE3-7BDB80BD6EF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41419" y="4701435"/>
              <a:ext cx="1290256" cy="1290256"/>
            </a:xfrm>
            <a:prstGeom prst="rect">
              <a:avLst/>
            </a:prstGeom>
          </p:spPr>
        </p:pic>
      </p:grpSp>
    </p:spTree>
    <p:extLst>
      <p:ext uri="{BB962C8B-B14F-4D97-AF65-F5344CB8AC3E}">
        <p14:creationId xmlns:p14="http://schemas.microsoft.com/office/powerpoint/2010/main" val="5503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hidden"/>
                                      </p:to>
                                    </p:set>
                                  </p:childTnLst>
                                </p:cTn>
                              </p:par>
                              <p:par>
                                <p:cTn id="12" presetID="1" presetClass="exit" presetSubtype="0" fill="hold" grpId="1" nodeType="withEffect">
                                  <p:stCondLst>
                                    <p:cond delay="0"/>
                                  </p:stCondLst>
                                  <p:childTnLst>
                                    <p:set>
                                      <p:cBhvr>
                                        <p:cTn id="13" dur="1" fill="hold">
                                          <p:stCondLst>
                                            <p:cond delay="0"/>
                                          </p:stCondLst>
                                        </p:cTn>
                                        <p:tgtEl>
                                          <p:spTgt spid="9"/>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18"/>
                                        </p:tgtEl>
                                        <p:attrNameLst>
                                          <p:attrName>style.visibility</p:attrName>
                                        </p:attrNameLst>
                                      </p:cBhvr>
                                      <p:to>
                                        <p:strVal val="hidden"/>
                                      </p:to>
                                    </p:set>
                                  </p:childTnLst>
                                </p:cTn>
                              </p:par>
                            </p:childTnLst>
                          </p:cTn>
                        </p:par>
                        <p:par>
                          <p:cTn id="18" fill="hold">
                            <p:stCondLst>
                              <p:cond delay="0"/>
                            </p:stCondLst>
                            <p:childTnLst>
                              <p:par>
                                <p:cTn id="19" presetID="2" presetClass="entr" presetSubtype="4"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1500"/>
                            </p:stCondLst>
                            <p:childTnLst>
                              <p:par>
                                <p:cTn id="32" presetID="18" presetClass="entr" presetSubtype="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strips(downRight)">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animBg="1"/>
      <p:bldP spid="9" grpId="0"/>
      <p:bldP spid="9" grpId="1"/>
      <p:bldP spid="19" grpId="0" animBg="1"/>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7C6FC-B586-BF9E-AB18-37494F1498D9}"/>
            </a:ext>
          </a:extLst>
        </p:cNvPr>
        <p:cNvGrpSpPr/>
        <p:nvPr/>
      </p:nvGrpSpPr>
      <p:grpSpPr>
        <a:xfrm>
          <a:off x="0" y="0"/>
          <a:ext cx="0" cy="0"/>
          <a:chOff x="0" y="0"/>
          <a:chExt cx="0" cy="0"/>
        </a:xfrm>
      </p:grpSpPr>
      <p:pic>
        <p:nvPicPr>
          <p:cNvPr id="6" name="Picture 5" descr="A person in a suit pointing at a padlock&#10;&#10;Description automatically generated">
            <a:extLst>
              <a:ext uri="{FF2B5EF4-FFF2-40B4-BE49-F238E27FC236}">
                <a16:creationId xmlns:a16="http://schemas.microsoft.com/office/drawing/2014/main" id="{E2CC935A-C9FB-889F-D686-830DE4920388}"/>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a:off x="541683" y="598970"/>
            <a:ext cx="8060635" cy="5699953"/>
          </a:xfrm>
          <a:prstGeom prst="rect">
            <a:avLst/>
          </a:prstGeom>
        </p:spPr>
      </p:pic>
      <p:sp>
        <p:nvSpPr>
          <p:cNvPr id="2" name="Title 1">
            <a:extLst>
              <a:ext uri="{FF2B5EF4-FFF2-40B4-BE49-F238E27FC236}">
                <a16:creationId xmlns:a16="http://schemas.microsoft.com/office/drawing/2014/main" id="{73387AD0-820A-FE72-0E16-E957518F7DD9}"/>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100" dirty="0">
                <a:latin typeface="Twinkl" pitchFamily="2" charset="77"/>
              </a:rPr>
              <a:t>What Can We Do to Stay Safe and Secure?</a:t>
            </a:r>
            <a:endParaRPr lang="en-GB" sz="3100" dirty="0">
              <a:solidFill>
                <a:schemeClr val="dk1"/>
              </a:solidFill>
              <a:latin typeface="Twinkl" pitchFamily="2" charset="77"/>
            </a:endParaRPr>
          </a:p>
        </p:txBody>
      </p:sp>
      <p:sp>
        <p:nvSpPr>
          <p:cNvPr id="28" name="2">
            <a:extLst>
              <a:ext uri="{FF2B5EF4-FFF2-40B4-BE49-F238E27FC236}">
                <a16:creationId xmlns:a16="http://schemas.microsoft.com/office/drawing/2014/main" id="{1022ED66-9B29-3CA5-9F36-D4A3D0A1FA93}"/>
              </a:ext>
            </a:extLst>
          </p:cNvPr>
          <p:cNvSpPr txBox="1"/>
          <p:nvPr/>
        </p:nvSpPr>
        <p:spPr>
          <a:xfrm>
            <a:off x="759998" y="2889629"/>
            <a:ext cx="7628352" cy="1603104"/>
          </a:xfrm>
          <a:prstGeom prst="roundRect">
            <a:avLst>
              <a:gd name="adj" fmla="val 0"/>
            </a:avLst>
          </a:prstGeom>
          <a:solidFill>
            <a:srgbClr val="FFF4CF"/>
          </a:solidFill>
          <a:ln w="19050">
            <a:solidFill>
              <a:srgbClr val="FFE863"/>
            </a:solidFill>
          </a:ln>
        </p:spPr>
        <p:txBody>
          <a:bodyPr wrap="square" lIns="108000" tIns="108000" rIns="4644000" bIns="108000" anchor="ctr" anchorCtr="0">
            <a:spAutoFit/>
          </a:bodyPr>
          <a:lstStyle/>
          <a:p>
            <a:pPr marL="0" lvl="0" indent="0" algn="l" rtl="0">
              <a:spcBef>
                <a:spcPts val="1200"/>
              </a:spcBef>
              <a:spcAft>
                <a:spcPts val="0"/>
              </a:spcAft>
              <a:buNone/>
            </a:pPr>
            <a:r>
              <a:rPr lang="en-GB" dirty="0">
                <a:solidFill>
                  <a:schemeClr val="dk1"/>
                </a:solidFill>
                <a:latin typeface="Twinkl" pitchFamily="2" charset="77"/>
              </a:rPr>
              <a:t>Never share your personal information, such as your full name, address, school or location, with anyone online including chatbots.</a:t>
            </a:r>
          </a:p>
        </p:txBody>
      </p:sp>
      <p:sp>
        <p:nvSpPr>
          <p:cNvPr id="5" name="TextBox 4">
            <a:extLst>
              <a:ext uri="{FF2B5EF4-FFF2-40B4-BE49-F238E27FC236}">
                <a16:creationId xmlns:a16="http://schemas.microsoft.com/office/drawing/2014/main" id="{9D3C7D3E-FA87-BC03-5C1E-070AC6E62F85}"/>
              </a:ext>
            </a:extLst>
          </p:cNvPr>
          <p:cNvSpPr txBox="1"/>
          <p:nvPr/>
        </p:nvSpPr>
        <p:spPr>
          <a:xfrm>
            <a:off x="759997" y="1839959"/>
            <a:ext cx="3202403" cy="830997"/>
          </a:xfrm>
          <a:prstGeom prst="rect">
            <a:avLst/>
          </a:prstGeom>
          <a:noFill/>
        </p:spPr>
        <p:txBody>
          <a:bodyPr wrap="square" lIns="0" tIns="0" rIns="0" bIns="0">
            <a:spAutoFit/>
          </a:bodyPr>
          <a:lstStyle/>
          <a:p>
            <a:pPr marL="0" lvl="0" indent="0" algn="l" rtl="0">
              <a:spcBef>
                <a:spcPts val="0"/>
              </a:spcBef>
              <a:spcAft>
                <a:spcPts val="0"/>
              </a:spcAft>
              <a:buNone/>
            </a:pPr>
            <a:r>
              <a:rPr lang="en-GB" dirty="0">
                <a:solidFill>
                  <a:schemeClr val="dk1"/>
                </a:solidFill>
                <a:latin typeface="Twinkl" pitchFamily="2" charset="77"/>
              </a:rPr>
              <a:t>We can stay secure by keeping our personal information out </a:t>
            </a:r>
            <a:br>
              <a:rPr lang="en-GB" dirty="0">
                <a:solidFill>
                  <a:schemeClr val="dk1"/>
                </a:solidFill>
                <a:latin typeface="Twinkl" pitchFamily="2" charset="77"/>
              </a:rPr>
            </a:br>
            <a:r>
              <a:rPr lang="en-GB" dirty="0">
                <a:solidFill>
                  <a:schemeClr val="dk1"/>
                </a:solidFill>
                <a:latin typeface="Twinkl" pitchFamily="2" charset="77"/>
              </a:rPr>
              <a:t>of the wrong hands.</a:t>
            </a:r>
          </a:p>
        </p:txBody>
      </p:sp>
      <p:pic>
        <p:nvPicPr>
          <p:cNvPr id="7" name="Picture 6" descr="A screen shot of a phone&#10;&#10;Description automatically generated">
            <a:extLst>
              <a:ext uri="{FF2B5EF4-FFF2-40B4-BE49-F238E27FC236}">
                <a16:creationId xmlns:a16="http://schemas.microsoft.com/office/drawing/2014/main" id="{47EFD01A-BFE7-1576-A251-011509D313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81600" y="1665750"/>
            <a:ext cx="2533027" cy="4642975"/>
          </a:xfrm>
          <a:prstGeom prst="rect">
            <a:avLst/>
          </a:prstGeom>
        </p:spPr>
      </p:pic>
      <p:sp>
        <p:nvSpPr>
          <p:cNvPr id="8" name="3">
            <a:extLst>
              <a:ext uri="{FF2B5EF4-FFF2-40B4-BE49-F238E27FC236}">
                <a16:creationId xmlns:a16="http://schemas.microsoft.com/office/drawing/2014/main" id="{B1CBB508-A4AC-8049-7117-1D16CC3D80B3}"/>
              </a:ext>
            </a:extLst>
          </p:cNvPr>
          <p:cNvSpPr txBox="1"/>
          <p:nvPr/>
        </p:nvSpPr>
        <p:spPr>
          <a:xfrm>
            <a:off x="759998" y="4766720"/>
            <a:ext cx="3348176" cy="1326105"/>
          </a:xfrm>
          <a:prstGeom prst="roundRect">
            <a:avLst>
              <a:gd name="adj" fmla="val 0"/>
            </a:avLst>
          </a:prstGeom>
          <a:solidFill>
            <a:schemeClr val="bg1"/>
          </a:solidFill>
          <a:ln w="19050">
            <a:solidFill>
              <a:srgbClr val="7CC3E3"/>
            </a:solidFill>
          </a:ln>
        </p:spPr>
        <p:txBody>
          <a:bodyPr wrap="square" lIns="108000" tIns="108000" rIns="108000" bIns="108000" anchor="ctr" anchorCtr="0">
            <a:spAutoFit/>
          </a:bodyPr>
          <a:lstStyle/>
          <a:p>
            <a:pPr marL="0" lvl="0" indent="0" algn="l" rtl="0">
              <a:spcBef>
                <a:spcPts val="1200"/>
              </a:spcBef>
              <a:spcAft>
                <a:spcPts val="0"/>
              </a:spcAft>
              <a:buNone/>
            </a:pPr>
            <a:r>
              <a:rPr lang="en-GB" dirty="0">
                <a:solidFill>
                  <a:schemeClr val="dk1"/>
                </a:solidFill>
                <a:latin typeface="Twinkl" pitchFamily="2" charset="77"/>
              </a:rPr>
              <a:t>Only chat with people you know in real life. Be cautious if someone you don’t know tries to talk to you online.</a:t>
            </a:r>
          </a:p>
        </p:txBody>
      </p:sp>
    </p:spTree>
    <p:extLst>
      <p:ext uri="{BB962C8B-B14F-4D97-AF65-F5344CB8AC3E}">
        <p14:creationId xmlns:p14="http://schemas.microsoft.com/office/powerpoint/2010/main" val="160893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D3D05-F9DD-DE22-5370-76F45467D64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F217BB1-FC83-AAE2-257C-C5C9520061A3}"/>
              </a:ext>
            </a:extLst>
          </p:cNvPr>
          <p:cNvPicPr>
            <a:picLocks noChangeAspect="1"/>
          </p:cNvPicPr>
          <p:nvPr/>
        </p:nvPicPr>
        <p:blipFill>
          <a:blip r:embed="rId2" cstate="screen">
            <a:alphaModFix amt="50000"/>
            <a:extLst>
              <a:ext uri="{28A0092B-C50C-407E-A947-70E740481C1C}">
                <a14:useLocalDpi xmlns:a14="http://schemas.microsoft.com/office/drawing/2010/main"/>
              </a:ext>
            </a:extLst>
          </a:blip>
          <a:srcRect l="34998" t="927" r="618" b="24019"/>
          <a:stretch/>
        </p:blipFill>
        <p:spPr>
          <a:xfrm>
            <a:off x="462932" y="464557"/>
            <a:ext cx="8187229" cy="5926577"/>
          </a:xfrm>
          <a:prstGeom prst="rect">
            <a:avLst/>
          </a:prstGeom>
        </p:spPr>
      </p:pic>
      <p:sp>
        <p:nvSpPr>
          <p:cNvPr id="2" name="Title 1">
            <a:extLst>
              <a:ext uri="{FF2B5EF4-FFF2-40B4-BE49-F238E27FC236}">
                <a16:creationId xmlns:a16="http://schemas.microsoft.com/office/drawing/2014/main" id="{770744A8-DC3E-0EB1-4AD7-C4504F78C85A}"/>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100" dirty="0">
                <a:latin typeface="Twinkl" pitchFamily="2" charset="77"/>
              </a:rPr>
              <a:t>What Can We Do to Stay Safe and Secure?</a:t>
            </a:r>
            <a:endParaRPr lang="en-GB" sz="3100" dirty="0">
              <a:solidFill>
                <a:schemeClr val="dk1"/>
              </a:solidFill>
              <a:latin typeface="Twinkl" pitchFamily="2" charset="77"/>
            </a:endParaRPr>
          </a:p>
        </p:txBody>
      </p:sp>
      <p:pic>
        <p:nvPicPr>
          <p:cNvPr id="9" name="Picture 8" descr="A child wearing headphones and a green shirt&#10;&#10;Description automatically generated">
            <a:extLst>
              <a:ext uri="{FF2B5EF4-FFF2-40B4-BE49-F238E27FC236}">
                <a16:creationId xmlns:a16="http://schemas.microsoft.com/office/drawing/2014/main" id="{17D934D8-DDC7-1971-589E-F0116A56A7A8}"/>
              </a:ext>
            </a:extLst>
          </p:cNvPr>
          <p:cNvPicPr>
            <a:picLocks noChangeAspect="1"/>
          </p:cNvPicPr>
          <p:nvPr/>
        </p:nvPicPr>
        <p:blipFill>
          <a:blip r:embed="rId3" cstate="screen">
            <a:extLst>
              <a:ext uri="{28A0092B-C50C-407E-A947-70E740481C1C}">
                <a14:useLocalDpi xmlns:a14="http://schemas.microsoft.com/office/drawing/2010/main"/>
              </a:ext>
            </a:extLst>
          </a:blip>
          <a:srcRect l="13040" t="-1700" r="-13040" b="1700"/>
          <a:stretch/>
        </p:blipFill>
        <p:spPr>
          <a:xfrm flipH="1">
            <a:off x="3064322" y="2682836"/>
            <a:ext cx="5601717" cy="3708299"/>
          </a:xfrm>
          <a:prstGeom prst="rect">
            <a:avLst/>
          </a:prstGeom>
        </p:spPr>
      </p:pic>
      <p:pic>
        <p:nvPicPr>
          <p:cNvPr id="11" name="Picture 10" descr="A cartoon of a person using a computer&#10;&#10;Description automatically generated">
            <a:extLst>
              <a:ext uri="{FF2B5EF4-FFF2-40B4-BE49-F238E27FC236}">
                <a16:creationId xmlns:a16="http://schemas.microsoft.com/office/drawing/2014/main" id="{844DECB1-3412-BD33-F4B1-923F6B86C522}"/>
              </a:ext>
            </a:extLst>
          </p:cNvPr>
          <p:cNvPicPr>
            <a:picLocks noChangeAspect="1"/>
          </p:cNvPicPr>
          <p:nvPr/>
        </p:nvPicPr>
        <p:blipFill>
          <a:blip r:embed="rId4" cstate="screen">
            <a:extLst>
              <a:ext uri="{28A0092B-C50C-407E-A947-70E740481C1C}">
                <a14:useLocalDpi xmlns:a14="http://schemas.microsoft.com/office/drawing/2010/main"/>
              </a:ext>
            </a:extLst>
          </a:blip>
          <a:srcRect l="21316" t="-4411" r="-21316" b="4411"/>
          <a:stretch/>
        </p:blipFill>
        <p:spPr>
          <a:xfrm>
            <a:off x="475200" y="3250096"/>
            <a:ext cx="4955134" cy="3141039"/>
          </a:xfrm>
          <a:prstGeom prst="rect">
            <a:avLst/>
          </a:prstGeom>
        </p:spPr>
      </p:pic>
      <p:sp>
        <p:nvSpPr>
          <p:cNvPr id="12" name="Rectangular Callout 11">
            <a:extLst>
              <a:ext uri="{FF2B5EF4-FFF2-40B4-BE49-F238E27FC236}">
                <a16:creationId xmlns:a16="http://schemas.microsoft.com/office/drawing/2014/main" id="{BB011612-E0DA-B398-1378-63E3843F5895}"/>
              </a:ext>
            </a:extLst>
          </p:cNvPr>
          <p:cNvSpPr/>
          <p:nvPr/>
        </p:nvSpPr>
        <p:spPr>
          <a:xfrm>
            <a:off x="1296364" y="2290015"/>
            <a:ext cx="2487132" cy="994307"/>
          </a:xfrm>
          <a:prstGeom prst="wedgeRectCallout">
            <a:avLst>
              <a:gd name="adj1" fmla="val -14347"/>
              <a:gd name="adj2" fmla="val 8038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dk1"/>
                </a:solidFill>
                <a:latin typeface="Twinkl" pitchFamily="2" charset="77"/>
              </a:rPr>
              <a:t>We need to be critical about what we see and read online.</a:t>
            </a:r>
            <a:endParaRPr lang="en-GB" dirty="0">
              <a:latin typeface="Twinkl" pitchFamily="2" charset="77"/>
            </a:endParaRPr>
          </a:p>
        </p:txBody>
      </p:sp>
      <p:sp>
        <p:nvSpPr>
          <p:cNvPr id="13" name="Rectangular Callout 12">
            <a:extLst>
              <a:ext uri="{FF2B5EF4-FFF2-40B4-BE49-F238E27FC236}">
                <a16:creationId xmlns:a16="http://schemas.microsoft.com/office/drawing/2014/main" id="{F1F44748-942D-E74E-2095-B2A9232AB0D7}"/>
              </a:ext>
            </a:extLst>
          </p:cNvPr>
          <p:cNvSpPr/>
          <p:nvPr/>
        </p:nvSpPr>
        <p:spPr>
          <a:xfrm>
            <a:off x="5283576" y="2802835"/>
            <a:ext cx="1315500" cy="601225"/>
          </a:xfrm>
          <a:prstGeom prst="wedgeRectCallout">
            <a:avLst>
              <a:gd name="adj1" fmla="val 5674"/>
              <a:gd name="adj2" fmla="val 8773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200"/>
              </a:spcAft>
              <a:buClr>
                <a:schemeClr val="dk1"/>
              </a:buClr>
              <a:buSzPts val="1100"/>
            </a:pPr>
            <a:r>
              <a:rPr lang="en-GB" dirty="0">
                <a:solidFill>
                  <a:schemeClr val="dk1"/>
                </a:solidFill>
                <a:latin typeface="Twinkl" pitchFamily="2" charset="77"/>
              </a:rPr>
              <a:t>But why?</a:t>
            </a:r>
            <a:endParaRPr lang="en-GB" dirty="0">
              <a:latin typeface="Twinkl" pitchFamily="2" charset="77"/>
            </a:endParaRPr>
          </a:p>
        </p:txBody>
      </p:sp>
      <p:sp>
        <p:nvSpPr>
          <p:cNvPr id="14" name="Rectangular Callout 13">
            <a:extLst>
              <a:ext uri="{FF2B5EF4-FFF2-40B4-BE49-F238E27FC236}">
                <a16:creationId xmlns:a16="http://schemas.microsoft.com/office/drawing/2014/main" id="{E91A86DD-9D0A-7820-D5E5-65F4E0AFD5CF}"/>
              </a:ext>
            </a:extLst>
          </p:cNvPr>
          <p:cNvSpPr/>
          <p:nvPr/>
        </p:nvSpPr>
        <p:spPr>
          <a:xfrm>
            <a:off x="779529" y="1701800"/>
            <a:ext cx="4404832" cy="1626060"/>
          </a:xfrm>
          <a:prstGeom prst="wedgeRectCallout">
            <a:avLst>
              <a:gd name="adj1" fmla="val 13536"/>
              <a:gd name="adj2" fmla="val 7402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dk1"/>
                </a:solidFill>
                <a:latin typeface="Twinkl" pitchFamily="2" charset="77"/>
              </a:rPr>
              <a:t>Anyone can post information online without checking facts or correcting mistakes. AI technologies can create false news stories and fake images, videos or audio recordings known as deepfakes.</a:t>
            </a:r>
            <a:endParaRPr lang="en-GB" dirty="0">
              <a:latin typeface="Twinkl" pitchFamily="2" charset="77"/>
            </a:endParaRPr>
          </a:p>
        </p:txBody>
      </p:sp>
      <p:sp>
        <p:nvSpPr>
          <p:cNvPr id="15" name="Rectangular Callout 14">
            <a:extLst>
              <a:ext uri="{FF2B5EF4-FFF2-40B4-BE49-F238E27FC236}">
                <a16:creationId xmlns:a16="http://schemas.microsoft.com/office/drawing/2014/main" id="{7F0FFA32-9E4D-ADE0-6AF8-CB8D5BB60EFF}"/>
              </a:ext>
            </a:extLst>
          </p:cNvPr>
          <p:cNvSpPr/>
          <p:nvPr/>
        </p:nvSpPr>
        <p:spPr>
          <a:xfrm>
            <a:off x="4366488" y="2652289"/>
            <a:ext cx="3162296" cy="714946"/>
          </a:xfrm>
          <a:prstGeom prst="wedgeRectCallout">
            <a:avLst>
              <a:gd name="adj1" fmla="val 4675"/>
              <a:gd name="adj2" fmla="val 10684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1200"/>
              </a:spcAft>
              <a:buClr>
                <a:schemeClr val="dk1"/>
              </a:buClr>
              <a:buSzPts val="1100"/>
            </a:pPr>
            <a:r>
              <a:rPr lang="en-GB" dirty="0">
                <a:solidFill>
                  <a:schemeClr val="dk1"/>
                </a:solidFill>
                <a:latin typeface="Twinkl" pitchFamily="2" charset="77"/>
              </a:rPr>
              <a:t>So, what is critical thinking?</a:t>
            </a:r>
            <a:endParaRPr lang="en-GB" dirty="0">
              <a:latin typeface="Twinkl" pitchFamily="2" charset="77"/>
            </a:endParaRPr>
          </a:p>
        </p:txBody>
      </p:sp>
      <p:sp>
        <p:nvSpPr>
          <p:cNvPr id="16" name="Rectangular Callout 15">
            <a:extLst>
              <a:ext uri="{FF2B5EF4-FFF2-40B4-BE49-F238E27FC236}">
                <a16:creationId xmlns:a16="http://schemas.microsoft.com/office/drawing/2014/main" id="{89FA6ED6-B320-867F-F016-00EA9C4A3767}"/>
              </a:ext>
            </a:extLst>
          </p:cNvPr>
          <p:cNvSpPr/>
          <p:nvPr/>
        </p:nvSpPr>
        <p:spPr>
          <a:xfrm>
            <a:off x="759652" y="1621121"/>
            <a:ext cx="4816200" cy="1778062"/>
          </a:xfrm>
          <a:prstGeom prst="wedgeRectCallout">
            <a:avLst>
              <a:gd name="adj1" fmla="val 11179"/>
              <a:gd name="adj2" fmla="val 7157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dk1"/>
                </a:solidFill>
                <a:latin typeface="Twinkl" pitchFamily="2" charset="77"/>
              </a:rPr>
              <a:t>Critical thinking is the ability to question and analyse information to form an informed judgement. It means not just accepting what you see or read online as true but instead asking yourself questions such as, 'Is this true?' or 'Does this make sense?'.</a:t>
            </a:r>
            <a:endParaRPr lang="en-GB" dirty="0">
              <a:latin typeface="Twinkl" pitchFamily="2" charset="77"/>
            </a:endParaRPr>
          </a:p>
        </p:txBody>
      </p:sp>
      <p:sp>
        <p:nvSpPr>
          <p:cNvPr id="17" name="Rectangular Callout 16">
            <a:extLst>
              <a:ext uri="{FF2B5EF4-FFF2-40B4-BE49-F238E27FC236}">
                <a16:creationId xmlns:a16="http://schemas.microsoft.com/office/drawing/2014/main" id="{FF2C6508-6E48-E630-43C7-BA55F0FCA5B6}"/>
              </a:ext>
            </a:extLst>
          </p:cNvPr>
          <p:cNvSpPr/>
          <p:nvPr/>
        </p:nvSpPr>
        <p:spPr>
          <a:xfrm>
            <a:off x="779529" y="1887926"/>
            <a:ext cx="3162296" cy="1449873"/>
          </a:xfrm>
          <a:prstGeom prst="wedgeRectCallout">
            <a:avLst>
              <a:gd name="adj1" fmla="val -9296"/>
              <a:gd name="adj2" fmla="val 75241"/>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dk1"/>
                </a:solidFill>
                <a:latin typeface="Twinkl" pitchFamily="2" charset="77"/>
              </a:rPr>
              <a:t>If we don’t think critically, we may fall victim to online scams, clickbait or end up spreading misinformation.</a:t>
            </a:r>
            <a:endParaRPr lang="en-GB" dirty="0">
              <a:latin typeface="Twinkl" pitchFamily="2" charset="77"/>
            </a:endParaRPr>
          </a:p>
        </p:txBody>
      </p:sp>
    </p:spTree>
    <p:extLst>
      <p:ext uri="{BB962C8B-B14F-4D97-AF65-F5344CB8AC3E}">
        <p14:creationId xmlns:p14="http://schemas.microsoft.com/office/powerpoint/2010/main" val="26852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1" nodeType="clickEffect">
                                  <p:stCondLst>
                                    <p:cond delay="0"/>
                                  </p:stCondLst>
                                  <p:childTnLst>
                                    <p:animEffect transition="out" filter="wipe(up)">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xit" presetSubtype="1" fill="hold" grpId="1" nodeType="clickEffect">
                                  <p:stCondLst>
                                    <p:cond delay="0"/>
                                  </p:stCondLst>
                                  <p:childTnLst>
                                    <p:animEffect transition="out" filter="wipe(up)">
                                      <p:cBhvr>
                                        <p:cTn id="20" dur="500"/>
                                        <p:tgtEl>
                                          <p:spTgt spid="13"/>
                                        </p:tgtEl>
                                      </p:cBhvr>
                                    </p:animEffect>
                                    <p:set>
                                      <p:cBhvr>
                                        <p:cTn id="21" dur="1" fill="hold">
                                          <p:stCondLst>
                                            <p:cond delay="499"/>
                                          </p:stCondLst>
                                        </p:cTn>
                                        <p:tgtEl>
                                          <p:spTgt spid="13"/>
                                        </p:tgtEl>
                                        <p:attrNameLst>
                                          <p:attrName>style.visibility</p:attrName>
                                        </p:attrNameLst>
                                      </p:cBhvr>
                                      <p:to>
                                        <p:strVal val="hidden"/>
                                      </p:to>
                                    </p:se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xit" presetSubtype="1" fill="hold" grpId="1" nodeType="clickEffect">
                                  <p:stCondLst>
                                    <p:cond delay="0"/>
                                  </p:stCondLst>
                                  <p:childTnLst>
                                    <p:animEffect transition="out" filter="wipe(up)">
                                      <p:cBhvr>
                                        <p:cTn id="29" dur="500"/>
                                        <p:tgtEl>
                                          <p:spTgt spid="14"/>
                                        </p:tgtEl>
                                      </p:cBhvr>
                                    </p:animEffect>
                                    <p:set>
                                      <p:cBhvr>
                                        <p:cTn id="30" dur="1" fill="hold">
                                          <p:stCondLst>
                                            <p:cond delay="499"/>
                                          </p:stCondLst>
                                        </p:cTn>
                                        <p:tgtEl>
                                          <p:spTgt spid="14"/>
                                        </p:tgtEl>
                                        <p:attrNameLst>
                                          <p:attrName>style.visibility</p:attrName>
                                        </p:attrNameLst>
                                      </p:cBhvr>
                                      <p:to>
                                        <p:strVal val="hidden"/>
                                      </p:to>
                                    </p:set>
                                  </p:childTnLst>
                                </p:cTn>
                              </p:par>
                            </p:childTnLst>
                          </p:cTn>
                        </p:par>
                        <p:par>
                          <p:cTn id="31" fill="hold">
                            <p:stCondLst>
                              <p:cond delay="500"/>
                            </p:stCondLst>
                            <p:childTnLst>
                              <p:par>
                                <p:cTn id="32" presetID="2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xit" presetSubtype="1" fill="hold" grpId="1" nodeType="clickEffect">
                                  <p:stCondLst>
                                    <p:cond delay="0"/>
                                  </p:stCondLst>
                                  <p:childTnLst>
                                    <p:animEffect transition="out" filter="wipe(up)">
                                      <p:cBhvr>
                                        <p:cTn id="38" dur="500"/>
                                        <p:tgtEl>
                                          <p:spTgt spid="15"/>
                                        </p:tgtEl>
                                      </p:cBhvr>
                                    </p:animEffect>
                                    <p:set>
                                      <p:cBhvr>
                                        <p:cTn id="39" dur="1" fill="hold">
                                          <p:stCondLst>
                                            <p:cond delay="499"/>
                                          </p:stCondLst>
                                        </p:cTn>
                                        <p:tgtEl>
                                          <p:spTgt spid="15"/>
                                        </p:tgtEl>
                                        <p:attrNameLst>
                                          <p:attrName>style.visibility</p:attrName>
                                        </p:attrNameLst>
                                      </p:cBhvr>
                                      <p:to>
                                        <p:strVal val="hidden"/>
                                      </p:to>
                                    </p:set>
                                  </p:childTnLst>
                                </p:cTn>
                              </p:par>
                            </p:childTnLst>
                          </p:cTn>
                        </p:par>
                        <p:par>
                          <p:cTn id="40" fill="hold">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xit" presetSubtype="1" fill="hold" grpId="1" nodeType="clickEffect">
                                  <p:stCondLst>
                                    <p:cond delay="0"/>
                                  </p:stCondLst>
                                  <p:childTnLst>
                                    <p:animEffect transition="out" filter="wipe(up)">
                                      <p:cBhvr>
                                        <p:cTn id="47" dur="500"/>
                                        <p:tgtEl>
                                          <p:spTgt spid="16"/>
                                        </p:tgtEl>
                                      </p:cBhvr>
                                    </p:animEffect>
                                    <p:set>
                                      <p:cBhvr>
                                        <p:cTn id="48" dur="1" fill="hold">
                                          <p:stCondLst>
                                            <p:cond delay="499"/>
                                          </p:stCondLst>
                                        </p:cTn>
                                        <p:tgtEl>
                                          <p:spTgt spid="16"/>
                                        </p:tgtEl>
                                        <p:attrNameLst>
                                          <p:attrName>style.visibility</p:attrName>
                                        </p:attrNameLst>
                                      </p:cBhvr>
                                      <p:to>
                                        <p:strVal val="hidden"/>
                                      </p:to>
                                    </p:set>
                                  </p:childTnLst>
                                </p:cTn>
                              </p:par>
                            </p:childTnLst>
                          </p:cTn>
                        </p:par>
                        <p:par>
                          <p:cTn id="49" fill="hold">
                            <p:stCondLst>
                              <p:cond delay="500"/>
                            </p:stCondLst>
                            <p:childTnLst>
                              <p:par>
                                <p:cTn id="50" presetID="2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217B9-2573-9CB8-00A0-DD2842883A1D}"/>
            </a:ext>
          </a:extLst>
        </p:cNvPr>
        <p:cNvGrpSpPr/>
        <p:nvPr/>
      </p:nvGrpSpPr>
      <p:grpSpPr>
        <a:xfrm>
          <a:off x="0" y="0"/>
          <a:ext cx="0" cy="0"/>
          <a:chOff x="0" y="0"/>
          <a:chExt cx="0" cy="0"/>
        </a:xfrm>
      </p:grpSpPr>
      <p:sp>
        <p:nvSpPr>
          <p:cNvPr id="13" name="Bg2">
            <a:extLst>
              <a:ext uri="{FF2B5EF4-FFF2-40B4-BE49-F238E27FC236}">
                <a16:creationId xmlns:a16="http://schemas.microsoft.com/office/drawing/2014/main" id="{AE6D6D2E-D26E-6BAF-0AF9-0D82A1749444}"/>
              </a:ext>
            </a:extLst>
          </p:cNvPr>
          <p:cNvSpPr/>
          <p:nvPr/>
        </p:nvSpPr>
        <p:spPr>
          <a:xfrm>
            <a:off x="539750" y="549275"/>
            <a:ext cx="8064500" cy="5759450"/>
          </a:xfrm>
          <a:prstGeom prst="rect">
            <a:avLst/>
          </a:prstGeom>
          <a:blipFill>
            <a:blip r:embed="rId2" cstate="screen">
              <a:alphaModFix amt="15000"/>
              <a:extLst>
                <a:ext uri="{28A0092B-C50C-407E-A947-70E740481C1C}">
                  <a14:useLocalDpi xmlns:a14="http://schemas.microsoft.com/office/drawing/2010/main"/>
                </a:ext>
              </a:extLst>
            </a:blip>
            <a:srcRect/>
            <a:stretch>
              <a:fillRect l="-15955" t="-15047" r="-14813" b="-12493"/>
            </a:stretch>
          </a:bli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2" name="Title 1">
            <a:extLst>
              <a:ext uri="{FF2B5EF4-FFF2-40B4-BE49-F238E27FC236}">
                <a16:creationId xmlns:a16="http://schemas.microsoft.com/office/drawing/2014/main" id="{45510882-19C3-9947-3038-470D16D11EB0}"/>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300" dirty="0">
                <a:latin typeface="Twinkl" pitchFamily="2" charset="77"/>
              </a:rPr>
              <a:t>Think Before Posting</a:t>
            </a:r>
            <a:endParaRPr lang="en-GB" sz="3300" dirty="0">
              <a:solidFill>
                <a:schemeClr val="dk1"/>
              </a:solidFill>
              <a:latin typeface="Twinkl" pitchFamily="2" charset="77"/>
            </a:endParaRPr>
          </a:p>
        </p:txBody>
      </p:sp>
      <p:sp>
        <p:nvSpPr>
          <p:cNvPr id="5" name="TextBox 4">
            <a:extLst>
              <a:ext uri="{FF2B5EF4-FFF2-40B4-BE49-F238E27FC236}">
                <a16:creationId xmlns:a16="http://schemas.microsoft.com/office/drawing/2014/main" id="{5EE49965-3A33-897F-33D6-F56476519003}"/>
              </a:ext>
            </a:extLst>
          </p:cNvPr>
          <p:cNvSpPr txBox="1"/>
          <p:nvPr/>
        </p:nvSpPr>
        <p:spPr>
          <a:xfrm>
            <a:off x="759997" y="2327718"/>
            <a:ext cx="7628353" cy="553998"/>
          </a:xfrm>
          <a:prstGeom prst="rect">
            <a:avLst/>
          </a:prstGeom>
          <a:noFill/>
        </p:spPr>
        <p:txBody>
          <a:bodyPr wrap="square" lIns="0" tIns="0" rIns="0" bIns="0">
            <a:spAutoFit/>
          </a:bodyPr>
          <a:lstStyle/>
          <a:p>
            <a:pPr marL="0" lvl="0" indent="0" algn="l" rtl="0">
              <a:spcBef>
                <a:spcPts val="1200"/>
              </a:spcBef>
              <a:spcAft>
                <a:spcPts val="1200"/>
              </a:spcAft>
              <a:buNone/>
            </a:pPr>
            <a:r>
              <a:rPr lang="en-GB" dirty="0">
                <a:solidFill>
                  <a:schemeClr val="dk1"/>
                </a:solidFill>
                <a:latin typeface="Twinkl" pitchFamily="2" charset="77"/>
              </a:rPr>
              <a:t>Read the following online posts and decide what the person could do to stay safe online.</a:t>
            </a:r>
            <a:endParaRPr lang="en-GB" dirty="0">
              <a:latin typeface="Twinkl" pitchFamily="2" charset="77"/>
            </a:endParaRPr>
          </a:p>
        </p:txBody>
      </p:sp>
      <p:sp>
        <p:nvSpPr>
          <p:cNvPr id="4" name="4">
            <a:extLst>
              <a:ext uri="{FF2B5EF4-FFF2-40B4-BE49-F238E27FC236}">
                <a16:creationId xmlns:a16="http://schemas.microsoft.com/office/drawing/2014/main" id="{89A01703-205B-7EB8-0602-877F6E1E1326}"/>
              </a:ext>
            </a:extLst>
          </p:cNvPr>
          <p:cNvSpPr txBox="1"/>
          <p:nvPr/>
        </p:nvSpPr>
        <p:spPr>
          <a:xfrm>
            <a:off x="480600" y="1697055"/>
            <a:ext cx="8182800" cy="495108"/>
          </a:xfrm>
          <a:prstGeom prst="roundRect">
            <a:avLst>
              <a:gd name="adj" fmla="val 0"/>
            </a:avLst>
          </a:prstGeom>
          <a:solidFill>
            <a:srgbClr val="7CC3E3"/>
          </a:solidFill>
          <a:ln w="19050">
            <a:solidFill>
              <a:srgbClr val="7CC3E3"/>
            </a:solidFill>
          </a:ln>
        </p:spPr>
        <p:txBody>
          <a:bodyPr wrap="square" lIns="324000" tIns="108000" rIns="108000" bIns="108000" anchor="ctr" anchorCtr="0">
            <a:spAutoFit/>
          </a:bodyPr>
          <a:lstStyle/>
          <a:p>
            <a:pPr lvl="0"/>
            <a:r>
              <a:rPr lang="en-GB" dirty="0">
                <a:solidFill>
                  <a:schemeClr val="dk1"/>
                </a:solidFill>
                <a:latin typeface="Twinkl" pitchFamily="2" charset="77"/>
              </a:rPr>
              <a:t>What do you know about communicating safely online? </a:t>
            </a:r>
          </a:p>
        </p:txBody>
      </p:sp>
      <p:sp>
        <p:nvSpPr>
          <p:cNvPr id="12" name="3">
            <a:extLst>
              <a:ext uri="{FF2B5EF4-FFF2-40B4-BE49-F238E27FC236}">
                <a16:creationId xmlns:a16="http://schemas.microsoft.com/office/drawing/2014/main" id="{1D0F4D01-CEB8-C043-1CE1-0A5D39F13E42}"/>
              </a:ext>
            </a:extLst>
          </p:cNvPr>
          <p:cNvSpPr txBox="1"/>
          <p:nvPr/>
        </p:nvSpPr>
        <p:spPr>
          <a:xfrm>
            <a:off x="4707804" y="3223364"/>
            <a:ext cx="3680546" cy="1957047"/>
          </a:xfrm>
          <a:prstGeom prst="roundRect">
            <a:avLst>
              <a:gd name="adj" fmla="val 0"/>
            </a:avLst>
          </a:prstGeom>
          <a:solidFill>
            <a:schemeClr val="bg1"/>
          </a:solidFill>
          <a:ln w="19050">
            <a:solidFill>
              <a:srgbClr val="8ACBC0"/>
            </a:solidFill>
          </a:ln>
        </p:spPr>
        <p:txBody>
          <a:bodyPr wrap="square" lIns="108000" tIns="108000" rIns="108000" bIns="108000" anchor="ctr" anchorCtr="0">
            <a:spAutoFit/>
          </a:bodyPr>
          <a:lstStyle/>
          <a:p>
            <a:pPr lvl="0">
              <a:spcAft>
                <a:spcPts val="600"/>
              </a:spcAft>
            </a:pPr>
            <a:r>
              <a:rPr lang="en-GB" dirty="0">
                <a:solidFill>
                  <a:schemeClr val="dk1"/>
                </a:solidFill>
                <a:latin typeface="Twinkl" pitchFamily="2" charset="77"/>
              </a:rPr>
              <a:t>Claire should remove the personal information she has included in her post. </a:t>
            </a:r>
          </a:p>
          <a:p>
            <a:pPr lvl="0">
              <a:spcAft>
                <a:spcPts val="600"/>
              </a:spcAft>
            </a:pPr>
            <a:r>
              <a:rPr lang="en-GB" dirty="0">
                <a:solidFill>
                  <a:schemeClr val="dk1"/>
                </a:solidFill>
                <a:latin typeface="Twinkl" pitchFamily="2" charset="77"/>
              </a:rPr>
              <a:t>She could also use a different username and avatar to protect her identity.</a:t>
            </a:r>
          </a:p>
        </p:txBody>
      </p:sp>
      <p:grpSp>
        <p:nvGrpSpPr>
          <p:cNvPr id="15" name="Group 14">
            <a:extLst>
              <a:ext uri="{FF2B5EF4-FFF2-40B4-BE49-F238E27FC236}">
                <a16:creationId xmlns:a16="http://schemas.microsoft.com/office/drawing/2014/main" id="{47D84AF4-1B26-C694-79D8-E78C34170941}"/>
              </a:ext>
            </a:extLst>
          </p:cNvPr>
          <p:cNvGrpSpPr/>
          <p:nvPr/>
        </p:nvGrpSpPr>
        <p:grpSpPr>
          <a:xfrm>
            <a:off x="755649" y="3223364"/>
            <a:ext cx="3680549" cy="2869462"/>
            <a:chOff x="755649" y="3223364"/>
            <a:chExt cx="3680549" cy="2869462"/>
          </a:xfrm>
        </p:grpSpPr>
        <p:sp>
          <p:nvSpPr>
            <p:cNvPr id="11" name="Rounded Rectangle 10">
              <a:extLst>
                <a:ext uri="{FF2B5EF4-FFF2-40B4-BE49-F238E27FC236}">
                  <a16:creationId xmlns:a16="http://schemas.microsoft.com/office/drawing/2014/main" id="{DEE90C74-38F6-FBD4-50F5-04490668FE69}"/>
                </a:ext>
              </a:extLst>
            </p:cNvPr>
            <p:cNvSpPr/>
            <p:nvPr/>
          </p:nvSpPr>
          <p:spPr>
            <a:xfrm>
              <a:off x="755649" y="3223364"/>
              <a:ext cx="3680549" cy="2869462"/>
            </a:xfrm>
            <a:prstGeom prst="roundRect">
              <a:avLst>
                <a:gd name="adj" fmla="val 12929"/>
              </a:avLst>
            </a:prstGeom>
            <a:blipFill>
              <a:blip r:embed="rId3" cstate="screen">
                <a:extLst>
                  <a:ext uri="{28A0092B-C50C-407E-A947-70E740481C1C}">
                    <a14:useLocalDpi xmlns:a14="http://schemas.microsoft.com/office/drawing/2010/main"/>
                  </a:ext>
                </a:extLst>
              </a:blip>
              <a:srcRect/>
              <a:stretch>
                <a:fillRect l="-323" r="-323"/>
              </a:stretch>
            </a:blipFill>
            <a:ln>
              <a:solidFill>
                <a:schemeClr val="tx1"/>
              </a:solidFill>
            </a:ln>
            <a:effectLst>
              <a:outerShdw blurRad="7720"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14" name="TextBox 13">
              <a:extLst>
                <a:ext uri="{FF2B5EF4-FFF2-40B4-BE49-F238E27FC236}">
                  <a16:creationId xmlns:a16="http://schemas.microsoft.com/office/drawing/2014/main" id="{28D7DA0A-8365-EE06-F614-3E5B809454A1}"/>
                </a:ext>
              </a:extLst>
            </p:cNvPr>
            <p:cNvSpPr txBox="1"/>
            <p:nvPr/>
          </p:nvSpPr>
          <p:spPr>
            <a:xfrm>
              <a:off x="835401" y="4101105"/>
              <a:ext cx="3547858" cy="1284942"/>
            </a:xfrm>
            <a:prstGeom prst="rect">
              <a:avLst/>
            </a:prstGeom>
            <a:solidFill>
              <a:schemeClr val="bg1"/>
            </a:solidFill>
          </p:spPr>
          <p:txBody>
            <a:bodyPr wrap="square" lIns="72000" tIns="72000" rIns="72000" bIns="72000">
              <a:noAutofit/>
            </a:bodyPr>
            <a:lstStyle/>
            <a:p>
              <a:r>
                <a:rPr lang="en-US" sz="1600" dirty="0">
                  <a:solidFill>
                    <a:srgbClr val="141314"/>
                  </a:solidFill>
                  <a:effectLst/>
                  <a:latin typeface="Twinkl" pitchFamily="2" charset="77"/>
                </a:rPr>
                <a:t>I'm so excited to have a new bike! I've been wanting one for ages, and I can't wait to go on lots of adventures with it. I'm going to ride it to my school - Twinkl Primary School.</a:t>
              </a:r>
            </a:p>
          </p:txBody>
        </p:sp>
      </p:grpSp>
    </p:spTree>
    <p:extLst>
      <p:ext uri="{BB962C8B-B14F-4D97-AF65-F5344CB8AC3E}">
        <p14:creationId xmlns:p14="http://schemas.microsoft.com/office/powerpoint/2010/main" val="277303077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trips(downRigh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0836D-8C71-E76A-8849-DB16C3057925}"/>
            </a:ext>
          </a:extLst>
        </p:cNvPr>
        <p:cNvGrpSpPr/>
        <p:nvPr/>
      </p:nvGrpSpPr>
      <p:grpSpPr>
        <a:xfrm>
          <a:off x="0" y="0"/>
          <a:ext cx="0" cy="0"/>
          <a:chOff x="0" y="0"/>
          <a:chExt cx="0" cy="0"/>
        </a:xfrm>
      </p:grpSpPr>
      <p:sp>
        <p:nvSpPr>
          <p:cNvPr id="9" name="Bg2">
            <a:extLst>
              <a:ext uri="{FF2B5EF4-FFF2-40B4-BE49-F238E27FC236}">
                <a16:creationId xmlns:a16="http://schemas.microsoft.com/office/drawing/2014/main" id="{D5A2EAA6-FFC1-E8AB-1757-4E604B34D61A}"/>
              </a:ext>
            </a:extLst>
          </p:cNvPr>
          <p:cNvSpPr/>
          <p:nvPr/>
        </p:nvSpPr>
        <p:spPr>
          <a:xfrm>
            <a:off x="539750" y="549275"/>
            <a:ext cx="8064500" cy="5759450"/>
          </a:xfrm>
          <a:prstGeom prst="rect">
            <a:avLst/>
          </a:prstGeom>
          <a:blipFill>
            <a:blip r:embed="rId2" cstate="screen">
              <a:alphaModFix amt="15000"/>
              <a:extLst>
                <a:ext uri="{28A0092B-C50C-407E-A947-70E740481C1C}">
                  <a14:useLocalDpi xmlns:a14="http://schemas.microsoft.com/office/drawing/2010/main"/>
                </a:ext>
              </a:extLst>
            </a:blip>
            <a:srcRect/>
            <a:stretch>
              <a:fillRect l="-15955" t="-15047" r="-14813" b="-12493"/>
            </a:stretch>
          </a:bli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2" name="Title 1">
            <a:extLst>
              <a:ext uri="{FF2B5EF4-FFF2-40B4-BE49-F238E27FC236}">
                <a16:creationId xmlns:a16="http://schemas.microsoft.com/office/drawing/2014/main" id="{126D18FF-7119-A2C5-3ACC-926EC5E9B87E}"/>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300" dirty="0">
                <a:latin typeface="Twinkl" pitchFamily="2" charset="77"/>
              </a:rPr>
              <a:t>Think Before Posting</a:t>
            </a:r>
            <a:endParaRPr lang="en-GB" sz="3300" dirty="0">
              <a:solidFill>
                <a:schemeClr val="dk1"/>
              </a:solidFill>
              <a:latin typeface="Twinkl" pitchFamily="2" charset="77"/>
            </a:endParaRPr>
          </a:p>
        </p:txBody>
      </p:sp>
      <p:sp>
        <p:nvSpPr>
          <p:cNvPr id="12" name="3">
            <a:extLst>
              <a:ext uri="{FF2B5EF4-FFF2-40B4-BE49-F238E27FC236}">
                <a16:creationId xmlns:a16="http://schemas.microsoft.com/office/drawing/2014/main" id="{1494DAA6-7E78-D12B-430E-72C5D4CCCA4C}"/>
              </a:ext>
            </a:extLst>
          </p:cNvPr>
          <p:cNvSpPr txBox="1"/>
          <p:nvPr/>
        </p:nvSpPr>
        <p:spPr>
          <a:xfrm>
            <a:off x="4074060" y="3329597"/>
            <a:ext cx="4314290" cy="2434101"/>
          </a:xfrm>
          <a:prstGeom prst="roundRect">
            <a:avLst>
              <a:gd name="adj" fmla="val 0"/>
            </a:avLst>
          </a:prstGeom>
          <a:solidFill>
            <a:schemeClr val="bg1"/>
          </a:solidFill>
          <a:ln w="19050">
            <a:solidFill>
              <a:srgbClr val="8ACBC0"/>
            </a:solidFill>
          </a:ln>
        </p:spPr>
        <p:txBody>
          <a:bodyPr wrap="square" lIns="108000" tIns="108000" rIns="108000" bIns="108000" anchor="ctr" anchorCtr="0">
            <a:spAutoFit/>
          </a:bodyPr>
          <a:lstStyle/>
          <a:p>
            <a:pPr lvl="0"/>
            <a:r>
              <a:rPr lang="en-GB" dirty="0">
                <a:solidFill>
                  <a:schemeClr val="dk1"/>
                </a:solidFill>
                <a:latin typeface="Twinkl" pitchFamily="2" charset="77"/>
              </a:rPr>
              <a:t>Tim should not share his location online as people he doesn’t know may read it.</a:t>
            </a:r>
          </a:p>
          <a:p>
            <a:pPr lvl="0"/>
            <a:endParaRPr lang="en-GB" dirty="0">
              <a:solidFill>
                <a:schemeClr val="dk1"/>
              </a:solidFill>
              <a:latin typeface="Twinkl" pitchFamily="2" charset="77"/>
            </a:endParaRPr>
          </a:p>
          <a:p>
            <a:pPr lvl="0"/>
            <a:r>
              <a:rPr lang="en-GB" dirty="0">
                <a:solidFill>
                  <a:schemeClr val="dk1"/>
                </a:solidFill>
                <a:latin typeface="Twinkl" pitchFamily="2" charset="77"/>
              </a:rPr>
              <a:t>Tim should not meet anyone that he doesn’t know in real life.</a:t>
            </a:r>
          </a:p>
          <a:p>
            <a:pPr lvl="0"/>
            <a:endParaRPr lang="en-GB" dirty="0">
              <a:solidFill>
                <a:schemeClr val="dk1"/>
              </a:solidFill>
              <a:latin typeface="Twinkl" pitchFamily="2" charset="77"/>
            </a:endParaRPr>
          </a:p>
          <a:p>
            <a:pPr lvl="0"/>
            <a:r>
              <a:rPr lang="en-GB" dirty="0">
                <a:solidFill>
                  <a:schemeClr val="dk1"/>
                </a:solidFill>
                <a:latin typeface="Twinkl" pitchFamily="2" charset="77"/>
              </a:rPr>
              <a:t>He could also use a different username and avatar to protect his identity.</a:t>
            </a:r>
          </a:p>
        </p:txBody>
      </p:sp>
      <p:grpSp>
        <p:nvGrpSpPr>
          <p:cNvPr id="8" name="Group 7">
            <a:extLst>
              <a:ext uri="{FF2B5EF4-FFF2-40B4-BE49-F238E27FC236}">
                <a16:creationId xmlns:a16="http://schemas.microsoft.com/office/drawing/2014/main" id="{DD1DC479-EBB5-DB41-2D3A-19F262A19BCA}"/>
              </a:ext>
            </a:extLst>
          </p:cNvPr>
          <p:cNvGrpSpPr/>
          <p:nvPr/>
        </p:nvGrpSpPr>
        <p:grpSpPr>
          <a:xfrm>
            <a:off x="755650" y="3329596"/>
            <a:ext cx="3170518" cy="2434101"/>
            <a:chOff x="755650" y="3292573"/>
            <a:chExt cx="3170518" cy="2434101"/>
          </a:xfrm>
        </p:grpSpPr>
        <p:sp>
          <p:nvSpPr>
            <p:cNvPr id="11" name="Rounded Rectangle 10">
              <a:extLst>
                <a:ext uri="{FF2B5EF4-FFF2-40B4-BE49-F238E27FC236}">
                  <a16:creationId xmlns:a16="http://schemas.microsoft.com/office/drawing/2014/main" id="{784437BF-723D-179B-A610-CD1AFDCAD682}"/>
                </a:ext>
              </a:extLst>
            </p:cNvPr>
            <p:cNvSpPr/>
            <p:nvPr/>
          </p:nvSpPr>
          <p:spPr>
            <a:xfrm>
              <a:off x="755650" y="3292573"/>
              <a:ext cx="3170518" cy="2434101"/>
            </a:xfrm>
            <a:prstGeom prst="roundRect">
              <a:avLst>
                <a:gd name="adj" fmla="val 12929"/>
              </a:avLst>
            </a:prstGeom>
            <a:blipFill>
              <a:blip r:embed="rId3" cstate="screen">
                <a:extLst>
                  <a:ext uri="{28A0092B-C50C-407E-A947-70E740481C1C}">
                    <a14:useLocalDpi xmlns:a14="http://schemas.microsoft.com/office/drawing/2010/main"/>
                  </a:ext>
                </a:extLst>
              </a:blip>
              <a:srcRect/>
              <a:stretch>
                <a:fillRect t="-569" b="-329"/>
              </a:stretch>
            </a:blipFill>
            <a:ln>
              <a:solidFill>
                <a:schemeClr val="tx1"/>
              </a:solidFill>
            </a:ln>
            <a:effectLst>
              <a:outerShdw blurRad="7720"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7" name="TextBox 6">
              <a:extLst>
                <a:ext uri="{FF2B5EF4-FFF2-40B4-BE49-F238E27FC236}">
                  <a16:creationId xmlns:a16="http://schemas.microsoft.com/office/drawing/2014/main" id="{D8F84EC7-C964-20D2-F915-A082B906FFC3}"/>
                </a:ext>
              </a:extLst>
            </p:cNvPr>
            <p:cNvSpPr txBox="1"/>
            <p:nvPr/>
          </p:nvSpPr>
          <p:spPr>
            <a:xfrm>
              <a:off x="853507" y="4035607"/>
              <a:ext cx="2974803" cy="1149138"/>
            </a:xfrm>
            <a:prstGeom prst="rect">
              <a:avLst/>
            </a:prstGeom>
            <a:solidFill>
              <a:schemeClr val="bg1"/>
            </a:solidFill>
          </p:spPr>
          <p:txBody>
            <a:bodyPr wrap="square" lIns="72000" tIns="72000" rIns="72000" bIns="72000">
              <a:noAutofit/>
            </a:bodyPr>
            <a:lstStyle/>
            <a:p>
              <a:pPr marL="0" lvl="0" indent="0" algn="l" rtl="0">
                <a:spcBef>
                  <a:spcPts val="0"/>
                </a:spcBef>
                <a:spcAft>
                  <a:spcPts val="0"/>
                </a:spcAft>
                <a:buNone/>
              </a:pPr>
              <a:r>
                <a:rPr lang="en-GB" sz="1600" dirty="0">
                  <a:solidFill>
                    <a:schemeClr val="dk1"/>
                  </a:solidFill>
                  <a:latin typeface="Twinkl" pitchFamily="2" charset="77"/>
                </a:rPr>
                <a:t>Anyone going to the fair on Twinkl Street after school? I’ll be there around 5pm. Message me if you want to meet up!</a:t>
              </a:r>
            </a:p>
          </p:txBody>
        </p:sp>
      </p:grpSp>
      <p:sp>
        <p:nvSpPr>
          <p:cNvPr id="10" name="TextBox 9">
            <a:extLst>
              <a:ext uri="{FF2B5EF4-FFF2-40B4-BE49-F238E27FC236}">
                <a16:creationId xmlns:a16="http://schemas.microsoft.com/office/drawing/2014/main" id="{7FDF1A4F-6184-B8C8-A945-578F05EFDD42}"/>
              </a:ext>
            </a:extLst>
          </p:cNvPr>
          <p:cNvSpPr txBox="1"/>
          <p:nvPr/>
        </p:nvSpPr>
        <p:spPr>
          <a:xfrm>
            <a:off x="759997" y="2327718"/>
            <a:ext cx="7628353" cy="553998"/>
          </a:xfrm>
          <a:prstGeom prst="rect">
            <a:avLst/>
          </a:prstGeom>
          <a:noFill/>
        </p:spPr>
        <p:txBody>
          <a:bodyPr wrap="square" lIns="0" tIns="0" rIns="0" bIns="0">
            <a:spAutoFit/>
          </a:bodyPr>
          <a:lstStyle/>
          <a:p>
            <a:pPr marL="0" lvl="0" indent="0" algn="l" rtl="0">
              <a:spcBef>
                <a:spcPts val="1200"/>
              </a:spcBef>
              <a:spcAft>
                <a:spcPts val="1200"/>
              </a:spcAft>
              <a:buNone/>
            </a:pPr>
            <a:r>
              <a:rPr lang="en-GB" dirty="0">
                <a:solidFill>
                  <a:schemeClr val="dk1"/>
                </a:solidFill>
                <a:latin typeface="Twinkl" pitchFamily="2" charset="77"/>
              </a:rPr>
              <a:t>Read the following online posts and decide what the person could do to stay safe online.</a:t>
            </a:r>
            <a:endParaRPr lang="en-GB" dirty="0">
              <a:latin typeface="Twinkl" pitchFamily="2" charset="77"/>
            </a:endParaRPr>
          </a:p>
        </p:txBody>
      </p:sp>
      <p:sp>
        <p:nvSpPr>
          <p:cNvPr id="13" name="4">
            <a:extLst>
              <a:ext uri="{FF2B5EF4-FFF2-40B4-BE49-F238E27FC236}">
                <a16:creationId xmlns:a16="http://schemas.microsoft.com/office/drawing/2014/main" id="{97EB7BC5-2CC6-AE59-4E24-B3486B3FC4AC}"/>
              </a:ext>
            </a:extLst>
          </p:cNvPr>
          <p:cNvSpPr txBox="1"/>
          <p:nvPr/>
        </p:nvSpPr>
        <p:spPr>
          <a:xfrm>
            <a:off x="476821" y="1697055"/>
            <a:ext cx="8182800" cy="495108"/>
          </a:xfrm>
          <a:prstGeom prst="roundRect">
            <a:avLst>
              <a:gd name="adj" fmla="val 0"/>
            </a:avLst>
          </a:prstGeom>
          <a:solidFill>
            <a:srgbClr val="7CC3E3"/>
          </a:solidFill>
          <a:ln w="19050">
            <a:solidFill>
              <a:srgbClr val="7CC3E3"/>
            </a:solidFill>
          </a:ln>
        </p:spPr>
        <p:txBody>
          <a:bodyPr wrap="square" lIns="324000" tIns="108000" rIns="108000" bIns="108000" anchor="ctr" anchorCtr="0">
            <a:spAutoFit/>
          </a:bodyPr>
          <a:lstStyle/>
          <a:p>
            <a:pPr lvl="0"/>
            <a:r>
              <a:rPr lang="en-GB" dirty="0">
                <a:solidFill>
                  <a:schemeClr val="dk1"/>
                </a:solidFill>
                <a:latin typeface="Twinkl" pitchFamily="2" charset="77"/>
              </a:rPr>
              <a:t>What do you know about communicating safely online? </a:t>
            </a:r>
          </a:p>
        </p:txBody>
      </p:sp>
    </p:spTree>
    <p:extLst>
      <p:ext uri="{BB962C8B-B14F-4D97-AF65-F5344CB8AC3E}">
        <p14:creationId xmlns:p14="http://schemas.microsoft.com/office/powerpoint/2010/main" val="260454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Right)">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C99E8-33FC-9454-EA95-8F8F7A9479E6}"/>
            </a:ext>
          </a:extLst>
        </p:cNvPr>
        <p:cNvGrpSpPr/>
        <p:nvPr/>
      </p:nvGrpSpPr>
      <p:grpSpPr>
        <a:xfrm>
          <a:off x="0" y="0"/>
          <a:ext cx="0" cy="0"/>
          <a:chOff x="0" y="0"/>
          <a:chExt cx="0" cy="0"/>
        </a:xfrm>
      </p:grpSpPr>
      <p:sp>
        <p:nvSpPr>
          <p:cNvPr id="9" name="Bg2">
            <a:extLst>
              <a:ext uri="{FF2B5EF4-FFF2-40B4-BE49-F238E27FC236}">
                <a16:creationId xmlns:a16="http://schemas.microsoft.com/office/drawing/2014/main" id="{244491BB-812C-07D6-FC3F-AC9BC356D278}"/>
              </a:ext>
            </a:extLst>
          </p:cNvPr>
          <p:cNvSpPr/>
          <p:nvPr/>
        </p:nvSpPr>
        <p:spPr>
          <a:xfrm>
            <a:off x="539750" y="549275"/>
            <a:ext cx="8064500" cy="5759450"/>
          </a:xfrm>
          <a:prstGeom prst="rect">
            <a:avLst/>
          </a:prstGeom>
          <a:blipFill>
            <a:blip r:embed="rId2" cstate="screen">
              <a:alphaModFix amt="15000"/>
              <a:extLst>
                <a:ext uri="{28A0092B-C50C-407E-A947-70E740481C1C}">
                  <a14:useLocalDpi xmlns:a14="http://schemas.microsoft.com/office/drawing/2010/main"/>
                </a:ext>
              </a:extLst>
            </a:blip>
            <a:srcRect/>
            <a:stretch>
              <a:fillRect l="-15955" t="-15047" r="-14813" b="-12493"/>
            </a:stretch>
          </a:bli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2" name="Title 1">
            <a:extLst>
              <a:ext uri="{FF2B5EF4-FFF2-40B4-BE49-F238E27FC236}">
                <a16:creationId xmlns:a16="http://schemas.microsoft.com/office/drawing/2014/main" id="{937019C9-59AB-B352-E59E-672572189422}"/>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300" dirty="0">
                <a:latin typeface="Twinkl" pitchFamily="2" charset="77"/>
              </a:rPr>
              <a:t>Think Before Posting</a:t>
            </a:r>
            <a:endParaRPr lang="en-GB" sz="3300" dirty="0">
              <a:solidFill>
                <a:schemeClr val="dk1"/>
              </a:solidFill>
              <a:latin typeface="Twinkl" pitchFamily="2" charset="77"/>
            </a:endParaRPr>
          </a:p>
        </p:txBody>
      </p:sp>
      <p:sp>
        <p:nvSpPr>
          <p:cNvPr id="12" name="3">
            <a:extLst>
              <a:ext uri="{FF2B5EF4-FFF2-40B4-BE49-F238E27FC236}">
                <a16:creationId xmlns:a16="http://schemas.microsoft.com/office/drawing/2014/main" id="{FBD8E02E-5B5A-455D-C76C-D5DAF4DAA2B3}"/>
              </a:ext>
            </a:extLst>
          </p:cNvPr>
          <p:cNvSpPr txBox="1"/>
          <p:nvPr/>
        </p:nvSpPr>
        <p:spPr>
          <a:xfrm>
            <a:off x="4572000" y="3239322"/>
            <a:ext cx="3816350" cy="1326105"/>
          </a:xfrm>
          <a:prstGeom prst="roundRect">
            <a:avLst>
              <a:gd name="adj" fmla="val 0"/>
            </a:avLst>
          </a:prstGeom>
          <a:solidFill>
            <a:schemeClr val="bg1"/>
          </a:solidFill>
          <a:ln w="19050">
            <a:solidFill>
              <a:srgbClr val="8ACBC0"/>
            </a:solidFill>
          </a:ln>
        </p:spPr>
        <p:txBody>
          <a:bodyPr wrap="square" lIns="108000" tIns="108000" rIns="108000" bIns="108000" anchor="ctr" anchorCtr="0">
            <a:spAutoFit/>
          </a:bodyPr>
          <a:lstStyle/>
          <a:p>
            <a:pPr lvl="0"/>
            <a:r>
              <a:rPr lang="en-GB" dirty="0" err="1">
                <a:solidFill>
                  <a:schemeClr val="dk1"/>
                </a:solidFill>
                <a:latin typeface="Twinkl" pitchFamily="2" charset="77"/>
              </a:rPr>
              <a:t>Aamina</a:t>
            </a:r>
            <a:r>
              <a:rPr lang="en-GB" dirty="0">
                <a:solidFill>
                  <a:schemeClr val="dk1"/>
                </a:solidFill>
                <a:latin typeface="Twinkl" pitchFamily="2" charset="77"/>
              </a:rPr>
              <a:t> should use her critical thinking skills to help her decide if the information is true before believing it.</a:t>
            </a:r>
          </a:p>
        </p:txBody>
      </p:sp>
      <p:grpSp>
        <p:nvGrpSpPr>
          <p:cNvPr id="6" name="Group 5">
            <a:extLst>
              <a:ext uri="{FF2B5EF4-FFF2-40B4-BE49-F238E27FC236}">
                <a16:creationId xmlns:a16="http://schemas.microsoft.com/office/drawing/2014/main" id="{85663CD6-869B-C01F-4B0D-8369A7B2F69A}"/>
              </a:ext>
            </a:extLst>
          </p:cNvPr>
          <p:cNvGrpSpPr/>
          <p:nvPr/>
        </p:nvGrpSpPr>
        <p:grpSpPr>
          <a:xfrm>
            <a:off x="755650" y="3214734"/>
            <a:ext cx="3416788" cy="2663826"/>
            <a:chOff x="755650" y="3429000"/>
            <a:chExt cx="3416788" cy="2663826"/>
          </a:xfrm>
        </p:grpSpPr>
        <p:sp>
          <p:nvSpPr>
            <p:cNvPr id="10" name="Rounded Rectangle 9">
              <a:extLst>
                <a:ext uri="{FF2B5EF4-FFF2-40B4-BE49-F238E27FC236}">
                  <a16:creationId xmlns:a16="http://schemas.microsoft.com/office/drawing/2014/main" id="{A43B9C71-4E6A-0B45-8AB3-6D8194702C70}"/>
                </a:ext>
              </a:extLst>
            </p:cNvPr>
            <p:cNvSpPr/>
            <p:nvPr/>
          </p:nvSpPr>
          <p:spPr>
            <a:xfrm>
              <a:off x="755650" y="3429000"/>
              <a:ext cx="3416788" cy="2663826"/>
            </a:xfrm>
            <a:prstGeom prst="roundRect">
              <a:avLst>
                <a:gd name="adj" fmla="val 12929"/>
              </a:avLst>
            </a:prstGeom>
            <a:blipFill>
              <a:blip r:embed="rId3" cstate="screen">
                <a:extLst>
                  <a:ext uri="{28A0092B-C50C-407E-A947-70E740481C1C}">
                    <a14:useLocalDpi xmlns:a14="http://schemas.microsoft.com/office/drawing/2010/main"/>
                  </a:ext>
                </a:extLst>
              </a:blip>
              <a:srcRect/>
              <a:stretch>
                <a:fillRect l="-323" r="-323"/>
              </a:stretch>
            </a:blipFill>
            <a:ln>
              <a:solidFill>
                <a:schemeClr val="tx1"/>
              </a:solidFill>
            </a:ln>
            <a:effectLst>
              <a:outerShdw blurRad="7720"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Twinkl" pitchFamily="2" charset="77"/>
              </a:endParaRPr>
            </a:p>
          </p:txBody>
        </p:sp>
        <p:sp>
          <p:nvSpPr>
            <p:cNvPr id="13" name="TextBox 12">
              <a:extLst>
                <a:ext uri="{FF2B5EF4-FFF2-40B4-BE49-F238E27FC236}">
                  <a16:creationId xmlns:a16="http://schemas.microsoft.com/office/drawing/2014/main" id="{8BF520B1-711F-764C-4852-EBBEB771157F}"/>
                </a:ext>
              </a:extLst>
            </p:cNvPr>
            <p:cNvSpPr txBox="1"/>
            <p:nvPr/>
          </p:nvSpPr>
          <p:spPr>
            <a:xfrm>
              <a:off x="835401" y="4273363"/>
              <a:ext cx="3238658" cy="1284942"/>
            </a:xfrm>
            <a:prstGeom prst="rect">
              <a:avLst/>
            </a:prstGeom>
            <a:solidFill>
              <a:schemeClr val="bg1"/>
            </a:solidFill>
          </p:spPr>
          <p:txBody>
            <a:bodyPr wrap="square" lIns="72000" tIns="72000" rIns="72000" bIns="72000">
              <a:noAutofit/>
            </a:bodyPr>
            <a:lstStyle/>
            <a:p>
              <a:pPr marL="0" lvl="0" indent="0" algn="l" rtl="0">
                <a:spcBef>
                  <a:spcPts val="0"/>
                </a:spcBef>
                <a:spcAft>
                  <a:spcPts val="0"/>
                </a:spcAft>
                <a:buNone/>
              </a:pPr>
              <a:r>
                <a:rPr lang="en-GB" sz="1600" dirty="0">
                  <a:solidFill>
                    <a:schemeClr val="dk1"/>
                  </a:solidFill>
                  <a:latin typeface="Twinkl" pitchFamily="2" charset="77"/>
                </a:rPr>
                <a:t>I’ve just heard the teachers say school is closed for the next three </a:t>
              </a:r>
              <a:r>
                <a:rPr lang="en-GB" sz="1600" dirty="0" err="1">
                  <a:solidFill>
                    <a:schemeClr val="dk1"/>
                  </a:solidFill>
                  <a:latin typeface="Twinkl" pitchFamily="2" charset="77"/>
                </a:rPr>
                <a:t>fridays</a:t>
              </a:r>
              <a:r>
                <a:rPr lang="en-GB" sz="1600" dirty="0">
                  <a:solidFill>
                    <a:schemeClr val="dk1"/>
                  </a:solidFill>
                  <a:latin typeface="Twinkl" pitchFamily="2" charset="77"/>
                </a:rPr>
                <a:t>! I love long weekends!</a:t>
              </a:r>
            </a:p>
          </p:txBody>
        </p:sp>
      </p:grpSp>
      <p:sp>
        <p:nvSpPr>
          <p:cNvPr id="14" name="TextBox 13">
            <a:extLst>
              <a:ext uri="{FF2B5EF4-FFF2-40B4-BE49-F238E27FC236}">
                <a16:creationId xmlns:a16="http://schemas.microsoft.com/office/drawing/2014/main" id="{311F21E6-8AD8-CA05-C4AD-9C45E4C02A70}"/>
              </a:ext>
            </a:extLst>
          </p:cNvPr>
          <p:cNvSpPr txBox="1"/>
          <p:nvPr/>
        </p:nvSpPr>
        <p:spPr>
          <a:xfrm>
            <a:off x="759997" y="2327718"/>
            <a:ext cx="7628353" cy="553998"/>
          </a:xfrm>
          <a:prstGeom prst="rect">
            <a:avLst/>
          </a:prstGeom>
          <a:noFill/>
        </p:spPr>
        <p:txBody>
          <a:bodyPr wrap="square" lIns="0" tIns="0" rIns="0" bIns="0">
            <a:spAutoFit/>
          </a:bodyPr>
          <a:lstStyle/>
          <a:p>
            <a:pPr marL="0" lvl="0" indent="0" algn="l" rtl="0">
              <a:spcBef>
                <a:spcPts val="1200"/>
              </a:spcBef>
              <a:spcAft>
                <a:spcPts val="1200"/>
              </a:spcAft>
              <a:buNone/>
            </a:pPr>
            <a:r>
              <a:rPr lang="en-GB" dirty="0">
                <a:solidFill>
                  <a:schemeClr val="dk1"/>
                </a:solidFill>
                <a:latin typeface="Twinkl" pitchFamily="2" charset="77"/>
              </a:rPr>
              <a:t>Read the following online posts and decide what the person could do to stay safe online.</a:t>
            </a:r>
            <a:endParaRPr lang="en-GB" dirty="0">
              <a:latin typeface="Twinkl" pitchFamily="2" charset="77"/>
            </a:endParaRPr>
          </a:p>
        </p:txBody>
      </p:sp>
      <p:sp>
        <p:nvSpPr>
          <p:cNvPr id="15" name="4">
            <a:extLst>
              <a:ext uri="{FF2B5EF4-FFF2-40B4-BE49-F238E27FC236}">
                <a16:creationId xmlns:a16="http://schemas.microsoft.com/office/drawing/2014/main" id="{E0E88BF5-9584-67F8-9259-6DD5750E1B23}"/>
              </a:ext>
            </a:extLst>
          </p:cNvPr>
          <p:cNvSpPr txBox="1"/>
          <p:nvPr/>
        </p:nvSpPr>
        <p:spPr>
          <a:xfrm>
            <a:off x="476821" y="1697055"/>
            <a:ext cx="8182800" cy="495108"/>
          </a:xfrm>
          <a:prstGeom prst="roundRect">
            <a:avLst>
              <a:gd name="adj" fmla="val 0"/>
            </a:avLst>
          </a:prstGeom>
          <a:solidFill>
            <a:srgbClr val="7CC3E3"/>
          </a:solidFill>
          <a:ln w="19050">
            <a:solidFill>
              <a:srgbClr val="7CC3E3"/>
            </a:solidFill>
          </a:ln>
        </p:spPr>
        <p:txBody>
          <a:bodyPr wrap="square" lIns="324000" tIns="108000" rIns="108000" bIns="108000" anchor="ctr" anchorCtr="0">
            <a:spAutoFit/>
          </a:bodyPr>
          <a:lstStyle/>
          <a:p>
            <a:pPr lvl="0"/>
            <a:r>
              <a:rPr lang="en-GB" dirty="0">
                <a:solidFill>
                  <a:schemeClr val="dk1"/>
                </a:solidFill>
                <a:latin typeface="Twinkl" pitchFamily="2" charset="77"/>
              </a:rPr>
              <a:t>What do you know about communicating safely online? </a:t>
            </a:r>
          </a:p>
        </p:txBody>
      </p:sp>
    </p:spTree>
    <p:extLst>
      <p:ext uri="{BB962C8B-B14F-4D97-AF65-F5344CB8AC3E}">
        <p14:creationId xmlns:p14="http://schemas.microsoft.com/office/powerpoint/2010/main" val="303989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strips(down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6E90D4-9632-B96A-CD16-988C86021FDA}"/>
              </a:ext>
            </a:extLst>
          </p:cNvPr>
          <p:cNvSpPr>
            <a:spLocks noGrp="1"/>
          </p:cNvSpPr>
          <p:nvPr>
            <p:ph type="title"/>
          </p:nvPr>
        </p:nvSpPr>
        <p:spPr>
          <a:xfrm>
            <a:off x="475200" y="549275"/>
            <a:ext cx="8193600" cy="994306"/>
          </a:xfrm>
          <a:prstGeom prst="rect">
            <a:avLst/>
          </a:prstGeom>
          <a:solidFill>
            <a:srgbClr val="8ACBC0"/>
          </a:solidFill>
        </p:spPr>
        <p:txBody>
          <a:bodyPr lIns="108000" rIns="108000"/>
          <a:lstStyle/>
          <a:p>
            <a:pPr marL="0" lvl="0" indent="0" rtl="0">
              <a:spcBef>
                <a:spcPts val="0"/>
              </a:spcBef>
              <a:spcAft>
                <a:spcPts val="0"/>
              </a:spcAft>
            </a:pPr>
            <a:r>
              <a:rPr lang="en-GB" sz="3300" dirty="0">
                <a:latin typeface="Twinkl" pitchFamily="2" charset="77"/>
              </a:rPr>
              <a:t>Safe Behaviours Checklist</a:t>
            </a:r>
            <a:endParaRPr lang="en-GB" sz="3300" dirty="0">
              <a:solidFill>
                <a:schemeClr val="dk1"/>
              </a:solidFill>
              <a:latin typeface="Twinkl" pitchFamily="2" charset="77"/>
            </a:endParaRPr>
          </a:p>
        </p:txBody>
      </p:sp>
      <p:sp>
        <p:nvSpPr>
          <p:cNvPr id="6" name="Text">
            <a:extLst>
              <a:ext uri="{FF2B5EF4-FFF2-40B4-BE49-F238E27FC236}">
                <a16:creationId xmlns:a16="http://schemas.microsoft.com/office/drawing/2014/main" id="{B47C5237-E284-230D-E130-C0763EDDC252}"/>
              </a:ext>
            </a:extLst>
          </p:cNvPr>
          <p:cNvSpPr/>
          <p:nvPr/>
        </p:nvSpPr>
        <p:spPr>
          <a:xfrm>
            <a:off x="755650" y="1602419"/>
            <a:ext cx="7632700" cy="553998"/>
          </a:xfrm>
          <a:prstGeom prst="rect">
            <a:avLst/>
          </a:prstGeom>
          <a:noFill/>
          <a:ln w="19050">
            <a:noFill/>
          </a:ln>
          <a:effectLst/>
        </p:spPr>
        <p:txBody>
          <a:bodyPr wrap="square" lIns="0" tIns="0" rIns="0" bIns="0">
            <a:spAutoFit/>
          </a:bodyPr>
          <a:lstStyle/>
          <a:p>
            <a:pPr lvl="0"/>
            <a:r>
              <a:rPr lang="en-GB" dirty="0">
                <a:solidFill>
                  <a:schemeClr val="dk1"/>
                </a:solidFill>
                <a:latin typeface="Twinkl" pitchFamily="2" charset="77"/>
              </a:rPr>
              <a:t>What do you think are the most important rules to follow to make sure you are behaving safely online? Make a checklist of five rules to follow.</a:t>
            </a:r>
          </a:p>
        </p:txBody>
      </p:sp>
      <p:grpSp>
        <p:nvGrpSpPr>
          <p:cNvPr id="7" name="Group 6">
            <a:extLst>
              <a:ext uri="{FF2B5EF4-FFF2-40B4-BE49-F238E27FC236}">
                <a16:creationId xmlns:a16="http://schemas.microsoft.com/office/drawing/2014/main" id="{BB6D7333-F38F-0F83-32BA-DBA20D9A44B4}"/>
              </a:ext>
            </a:extLst>
          </p:cNvPr>
          <p:cNvGrpSpPr/>
          <p:nvPr/>
        </p:nvGrpSpPr>
        <p:grpSpPr>
          <a:xfrm>
            <a:off x="728490" y="2409964"/>
            <a:ext cx="7875759" cy="3972729"/>
            <a:chOff x="894966" y="2196918"/>
            <a:chExt cx="6374498" cy="3972729"/>
          </a:xfrm>
        </p:grpSpPr>
        <p:pic>
          <p:nvPicPr>
            <p:cNvPr id="8" name="Picture 7">
              <a:extLst>
                <a:ext uri="{FF2B5EF4-FFF2-40B4-BE49-F238E27FC236}">
                  <a16:creationId xmlns:a16="http://schemas.microsoft.com/office/drawing/2014/main" id="{2F81DC2D-F3C0-521C-8FC1-86F7C71456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5749"/>
            <a:stretch/>
          </p:blipFill>
          <p:spPr>
            <a:xfrm>
              <a:off x="3144642" y="2196919"/>
              <a:ext cx="4124822" cy="3972728"/>
            </a:xfrm>
            <a:prstGeom prst="rect">
              <a:avLst/>
            </a:prstGeom>
          </p:spPr>
        </p:pic>
        <p:pic>
          <p:nvPicPr>
            <p:cNvPr id="9" name="Picture 8">
              <a:extLst>
                <a:ext uri="{FF2B5EF4-FFF2-40B4-BE49-F238E27FC236}">
                  <a16:creationId xmlns:a16="http://schemas.microsoft.com/office/drawing/2014/main" id="{6C9CDAD2-F4BB-2051-5686-6215074C71C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5873"/>
            <a:stretch/>
          </p:blipFill>
          <p:spPr>
            <a:xfrm>
              <a:off x="894966" y="2196918"/>
              <a:ext cx="4056175" cy="3972729"/>
            </a:xfrm>
            <a:prstGeom prst="rect">
              <a:avLst/>
            </a:prstGeom>
          </p:spPr>
        </p:pic>
      </p:grpSp>
      <p:sp>
        <p:nvSpPr>
          <p:cNvPr id="10" name="Text">
            <a:extLst>
              <a:ext uri="{FF2B5EF4-FFF2-40B4-BE49-F238E27FC236}">
                <a16:creationId xmlns:a16="http://schemas.microsoft.com/office/drawing/2014/main" id="{C753103F-728E-771B-801B-CF3BB21EB875}"/>
              </a:ext>
            </a:extLst>
          </p:cNvPr>
          <p:cNvSpPr/>
          <p:nvPr/>
        </p:nvSpPr>
        <p:spPr>
          <a:xfrm>
            <a:off x="853087" y="2617656"/>
            <a:ext cx="7535263" cy="3570208"/>
          </a:xfrm>
          <a:prstGeom prst="rect">
            <a:avLst/>
          </a:prstGeom>
          <a:noFill/>
          <a:ln w="19050">
            <a:noFill/>
          </a:ln>
          <a:effectLst/>
        </p:spPr>
        <p:txBody>
          <a:bodyPr wrap="square" lIns="0" tIns="0" rIns="0" bIns="0">
            <a:spAutoFit/>
          </a:bodyPr>
          <a:lstStyle/>
          <a:p>
            <a:pPr marL="285750" lvl="0" indent="-285750">
              <a:spcBef>
                <a:spcPts val="1200"/>
              </a:spcBef>
              <a:buFont typeface="Wingdings" pitchFamily="2" charset="2"/>
              <a:buChar char="q"/>
            </a:pPr>
            <a:r>
              <a:rPr lang="en-GB" dirty="0">
                <a:solidFill>
                  <a:schemeClr val="dk1"/>
                </a:solidFill>
                <a:latin typeface="Twinkl" pitchFamily="2" charset="77"/>
              </a:rPr>
              <a:t>Always think about the person’s feelings before posting or </a:t>
            </a:r>
            <a:br>
              <a:rPr lang="en-GB" dirty="0">
                <a:solidFill>
                  <a:schemeClr val="dk1"/>
                </a:solidFill>
                <a:latin typeface="Twinkl" pitchFamily="2" charset="77"/>
              </a:rPr>
            </a:br>
            <a:r>
              <a:rPr lang="en-GB" dirty="0">
                <a:solidFill>
                  <a:schemeClr val="dk1"/>
                </a:solidFill>
                <a:latin typeface="Twinkl" pitchFamily="2" charset="77"/>
              </a:rPr>
              <a:t>commenting online. </a:t>
            </a:r>
          </a:p>
          <a:p>
            <a:pPr marL="285750" lvl="0" indent="-285750">
              <a:spcBef>
                <a:spcPts val="1200"/>
              </a:spcBef>
              <a:buFont typeface="Wingdings" pitchFamily="2" charset="2"/>
              <a:buChar char="q"/>
            </a:pPr>
            <a:r>
              <a:rPr lang="en-GB" dirty="0">
                <a:solidFill>
                  <a:schemeClr val="dk1"/>
                </a:solidFill>
                <a:latin typeface="Twinkl" pitchFamily="2" charset="77"/>
              </a:rPr>
              <a:t>Respect other people’s privacy and choices.</a:t>
            </a:r>
          </a:p>
          <a:p>
            <a:pPr marL="285750" lvl="0" indent="-285750">
              <a:spcBef>
                <a:spcPts val="1200"/>
              </a:spcBef>
              <a:buFont typeface="Wingdings" pitchFamily="2" charset="2"/>
              <a:buChar char="q"/>
            </a:pPr>
            <a:r>
              <a:rPr lang="en-GB" dirty="0">
                <a:solidFill>
                  <a:schemeClr val="dk1"/>
                </a:solidFill>
                <a:latin typeface="Twinkl" pitchFamily="2" charset="77"/>
              </a:rPr>
              <a:t>Only talk to people that you know and trust.</a:t>
            </a:r>
          </a:p>
          <a:p>
            <a:pPr marL="285750" lvl="0" indent="-285750">
              <a:spcBef>
                <a:spcPts val="1200"/>
              </a:spcBef>
              <a:buFont typeface="Wingdings" pitchFamily="2" charset="2"/>
              <a:buChar char="q"/>
            </a:pPr>
            <a:r>
              <a:rPr lang="en-GB" dirty="0">
                <a:solidFill>
                  <a:schemeClr val="dk1"/>
                </a:solidFill>
                <a:latin typeface="Twinkl" pitchFamily="2" charset="77"/>
              </a:rPr>
              <a:t>Do not share personal information.</a:t>
            </a:r>
          </a:p>
          <a:p>
            <a:pPr marL="285750" lvl="0" indent="-285750">
              <a:spcBef>
                <a:spcPts val="1200"/>
              </a:spcBef>
              <a:buFont typeface="Wingdings" pitchFamily="2" charset="2"/>
              <a:buChar char="q"/>
            </a:pPr>
            <a:r>
              <a:rPr lang="en-GB" dirty="0">
                <a:solidFill>
                  <a:schemeClr val="dk1"/>
                </a:solidFill>
                <a:latin typeface="Twinkl" pitchFamily="2" charset="77"/>
              </a:rPr>
              <a:t>Never do or say anything online that you would not do or say offline.</a:t>
            </a:r>
          </a:p>
          <a:p>
            <a:pPr marL="285750" lvl="0" indent="-285750">
              <a:spcBef>
                <a:spcPts val="1200"/>
              </a:spcBef>
              <a:buFont typeface="Wingdings" pitchFamily="2" charset="2"/>
              <a:buChar char="q"/>
            </a:pPr>
            <a:r>
              <a:rPr lang="en-GB" dirty="0">
                <a:solidFill>
                  <a:schemeClr val="dk1"/>
                </a:solidFill>
                <a:latin typeface="Twinkl" pitchFamily="2" charset="77"/>
              </a:rPr>
              <a:t>Only play games or visit websites that are age appropriate. </a:t>
            </a:r>
          </a:p>
          <a:p>
            <a:pPr marL="285750" lvl="0" indent="-285750">
              <a:spcBef>
                <a:spcPts val="1200"/>
              </a:spcBef>
              <a:buFont typeface="Wingdings" pitchFamily="2" charset="2"/>
              <a:buChar char="q"/>
            </a:pPr>
            <a:r>
              <a:rPr lang="en-GB" dirty="0">
                <a:solidFill>
                  <a:schemeClr val="dk1"/>
                </a:solidFill>
                <a:latin typeface="Twinkl" pitchFamily="2" charset="77"/>
              </a:rPr>
              <a:t>Think critically before believing what you see or read online.</a:t>
            </a:r>
          </a:p>
          <a:p>
            <a:pPr marL="285750" lvl="0" indent="-285750">
              <a:spcBef>
                <a:spcPts val="1200"/>
              </a:spcBef>
              <a:spcAft>
                <a:spcPts val="1200"/>
              </a:spcAft>
              <a:buFont typeface="Wingdings" pitchFamily="2" charset="2"/>
              <a:buChar char="q"/>
            </a:pPr>
            <a:r>
              <a:rPr lang="en-GB" dirty="0">
                <a:solidFill>
                  <a:schemeClr val="dk1"/>
                </a:solidFill>
                <a:latin typeface="Twinkl" pitchFamily="2" charset="77"/>
              </a:rPr>
              <a:t>Frequently check and update privacy settings.</a:t>
            </a:r>
            <a:endParaRPr lang="en-GB" dirty="0">
              <a:solidFill>
                <a:srgbClr val="FF0000"/>
              </a:solidFill>
              <a:latin typeface="Twinkl" pitchFamily="2" charset="77"/>
            </a:endParaRPr>
          </a:p>
        </p:txBody>
      </p:sp>
      <p:pic>
        <p:nvPicPr>
          <p:cNvPr id="12" name="tick">
            <a:extLst>
              <a:ext uri="{FF2B5EF4-FFF2-40B4-BE49-F238E27FC236}">
                <a16:creationId xmlns:a16="http://schemas.microsoft.com/office/drawing/2014/main" id="{EB8386F7-4BD1-F840-6CC0-076DD203F91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7403" y="2548972"/>
            <a:ext cx="271553" cy="282785"/>
          </a:xfrm>
          <a:prstGeom prst="rect">
            <a:avLst/>
          </a:prstGeom>
        </p:spPr>
      </p:pic>
      <p:pic>
        <p:nvPicPr>
          <p:cNvPr id="13" name="tick">
            <a:extLst>
              <a:ext uri="{FF2B5EF4-FFF2-40B4-BE49-F238E27FC236}">
                <a16:creationId xmlns:a16="http://schemas.microsoft.com/office/drawing/2014/main" id="{B08560BA-A5C1-3B1E-9DA9-F51177CF58F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71457" y="3230965"/>
            <a:ext cx="271553" cy="282785"/>
          </a:xfrm>
          <a:prstGeom prst="rect">
            <a:avLst/>
          </a:prstGeom>
        </p:spPr>
      </p:pic>
      <p:pic>
        <p:nvPicPr>
          <p:cNvPr id="14" name="tick">
            <a:extLst>
              <a:ext uri="{FF2B5EF4-FFF2-40B4-BE49-F238E27FC236}">
                <a16:creationId xmlns:a16="http://schemas.microsoft.com/office/drawing/2014/main" id="{05E6DD4C-552F-0A9F-B03F-FE205B60A6C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2632" y="3664811"/>
            <a:ext cx="271553" cy="282785"/>
          </a:xfrm>
          <a:prstGeom prst="rect">
            <a:avLst/>
          </a:prstGeom>
        </p:spPr>
      </p:pic>
      <p:pic>
        <p:nvPicPr>
          <p:cNvPr id="15" name="tick">
            <a:extLst>
              <a:ext uri="{FF2B5EF4-FFF2-40B4-BE49-F238E27FC236}">
                <a16:creationId xmlns:a16="http://schemas.microsoft.com/office/drawing/2014/main" id="{11A41DCE-25BD-E62E-FC1A-1FE7694E19D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2632" y="4088225"/>
            <a:ext cx="271553" cy="282785"/>
          </a:xfrm>
          <a:prstGeom prst="rect">
            <a:avLst/>
          </a:prstGeom>
        </p:spPr>
      </p:pic>
      <p:pic>
        <p:nvPicPr>
          <p:cNvPr id="16" name="tick">
            <a:extLst>
              <a:ext uri="{FF2B5EF4-FFF2-40B4-BE49-F238E27FC236}">
                <a16:creationId xmlns:a16="http://schemas.microsoft.com/office/drawing/2014/main" id="{7C37CE56-5FEA-0D08-513D-8A1214B5E97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2632" y="4520273"/>
            <a:ext cx="271553" cy="282785"/>
          </a:xfrm>
          <a:prstGeom prst="rect">
            <a:avLst/>
          </a:prstGeom>
        </p:spPr>
      </p:pic>
      <p:pic>
        <p:nvPicPr>
          <p:cNvPr id="17" name="tick">
            <a:extLst>
              <a:ext uri="{FF2B5EF4-FFF2-40B4-BE49-F238E27FC236}">
                <a16:creationId xmlns:a16="http://schemas.microsoft.com/office/drawing/2014/main" id="{8168208B-7F2A-CEE5-0903-08A9E69BAD0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2632" y="4942847"/>
            <a:ext cx="271553" cy="282785"/>
          </a:xfrm>
          <a:prstGeom prst="rect">
            <a:avLst/>
          </a:prstGeom>
        </p:spPr>
      </p:pic>
      <p:pic>
        <p:nvPicPr>
          <p:cNvPr id="18" name="tick">
            <a:extLst>
              <a:ext uri="{FF2B5EF4-FFF2-40B4-BE49-F238E27FC236}">
                <a16:creationId xmlns:a16="http://schemas.microsoft.com/office/drawing/2014/main" id="{BB4973DC-371E-BC31-5AB9-8B70C7A219D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2632" y="5374479"/>
            <a:ext cx="271553" cy="282785"/>
          </a:xfrm>
          <a:prstGeom prst="rect">
            <a:avLst/>
          </a:prstGeom>
        </p:spPr>
      </p:pic>
      <p:pic>
        <p:nvPicPr>
          <p:cNvPr id="19" name="tick">
            <a:extLst>
              <a:ext uri="{FF2B5EF4-FFF2-40B4-BE49-F238E27FC236}">
                <a16:creationId xmlns:a16="http://schemas.microsoft.com/office/drawing/2014/main" id="{A5E4BBA4-5725-2E68-8CB9-B08D805D346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2632" y="5781885"/>
            <a:ext cx="271553" cy="282785"/>
          </a:xfrm>
          <a:prstGeom prst="rect">
            <a:avLst/>
          </a:prstGeom>
        </p:spPr>
      </p:pic>
      <p:sp>
        <p:nvSpPr>
          <p:cNvPr id="20" name="4">
            <a:extLst>
              <a:ext uri="{FF2B5EF4-FFF2-40B4-BE49-F238E27FC236}">
                <a16:creationId xmlns:a16="http://schemas.microsoft.com/office/drawing/2014/main" id="{D920BCBB-E3EE-2E46-3B32-7B54115A81EB}"/>
              </a:ext>
            </a:extLst>
          </p:cNvPr>
          <p:cNvSpPr txBox="1"/>
          <p:nvPr/>
        </p:nvSpPr>
        <p:spPr>
          <a:xfrm>
            <a:off x="476821" y="1697055"/>
            <a:ext cx="8182800" cy="495108"/>
          </a:xfrm>
          <a:prstGeom prst="roundRect">
            <a:avLst>
              <a:gd name="adj" fmla="val 0"/>
            </a:avLst>
          </a:prstGeom>
          <a:solidFill>
            <a:srgbClr val="7CC3E3"/>
          </a:solidFill>
          <a:ln w="19050">
            <a:solidFill>
              <a:srgbClr val="7CC3E3"/>
            </a:solidFill>
          </a:ln>
        </p:spPr>
        <p:txBody>
          <a:bodyPr wrap="square" lIns="324000" tIns="108000" rIns="108000" bIns="108000" anchor="ctr" anchorCtr="0">
            <a:spAutoFit/>
          </a:bodyPr>
          <a:lstStyle/>
          <a:p>
            <a:pPr marL="0" lvl="0" indent="0" algn="l" rtl="0">
              <a:spcBef>
                <a:spcPts val="1200"/>
              </a:spcBef>
              <a:spcAft>
                <a:spcPts val="0"/>
              </a:spcAft>
              <a:buNone/>
            </a:pPr>
            <a:r>
              <a:rPr lang="en-GB" dirty="0">
                <a:solidFill>
                  <a:schemeClr val="dk1"/>
                </a:solidFill>
                <a:latin typeface="Twinkl" pitchFamily="2" charset="77"/>
              </a:rPr>
              <a:t>Here is a list to help you: </a:t>
            </a:r>
          </a:p>
        </p:txBody>
      </p:sp>
    </p:spTree>
    <p:extLst>
      <p:ext uri="{BB962C8B-B14F-4D97-AF65-F5344CB8AC3E}">
        <p14:creationId xmlns:p14="http://schemas.microsoft.com/office/powerpoint/2010/main" val="361723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2" fill="hold" grpId="1" nodeType="clickEffect">
                                  <p:stCondLst>
                                    <p:cond delay="0"/>
                                  </p:stCondLst>
                                  <p:childTnLst>
                                    <p:animEffect transition="out" filter="wipe(right)">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000"/>
                            </p:stCondLst>
                            <p:childTnLst>
                              <p:par>
                                <p:cTn id="18" presetID="1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ppt_y</p:attrName>
                                        </p:attrNameLst>
                                      </p:cBhvr>
                                      <p:tavLst>
                                        <p:tav tm="0">
                                          <p:val>
                                            <p:strVal val="#ppt_y+#ppt_h*1.125000"/>
                                          </p:val>
                                        </p:tav>
                                        <p:tav tm="100000">
                                          <p:val>
                                            <p:strVal val="#ppt_y"/>
                                          </p:val>
                                        </p:tav>
                                      </p:tavLst>
                                    </p:anim>
                                    <p:animEffect transition="in" filter="wipe(up)">
                                      <p:cBhvr>
                                        <p:cTn id="21" dur="500"/>
                                        <p:tgtEl>
                                          <p:spTgt spid="7"/>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0">
                                            <p:bg/>
                                          </p:spTgt>
                                        </p:tgtEl>
                                        <p:attrNameLst>
                                          <p:attrName>style.visibility</p:attrName>
                                        </p:attrNameLst>
                                      </p:cBhvr>
                                      <p:to>
                                        <p:strVal val="visible"/>
                                      </p:to>
                                    </p:set>
                                    <p:animEffect transition="in" filter="wipe(left)">
                                      <p:cBhvr>
                                        <p:cTn id="25" dur="500"/>
                                        <p:tgtEl>
                                          <p:spTgt spid="10">
                                            <p:bg/>
                                          </p:spTgt>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Effect transition="in" filter="wipe(left)">
                                      <p:cBhvr>
                                        <p:cTn id="29" dur="500"/>
                                        <p:tgtEl>
                                          <p:spTgt spid="10">
                                            <p:txEl>
                                              <p:pRg st="0" end="0"/>
                                            </p:txEl>
                                          </p:spTgt>
                                        </p:tgtEl>
                                      </p:cBhvr>
                                    </p:animEffect>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
                                            <p:txEl>
                                              <p:pRg st="1" end="1"/>
                                            </p:txEl>
                                          </p:spTgt>
                                        </p:tgtEl>
                                        <p:attrNameLst>
                                          <p:attrName>style.visibility</p:attrName>
                                        </p:attrNameLst>
                                      </p:cBhvr>
                                      <p:to>
                                        <p:strVal val="visible"/>
                                      </p:to>
                                    </p:set>
                                    <p:animEffect transition="in" filter="wipe(left)">
                                      <p:cBhvr>
                                        <p:cTn id="38" dur="500"/>
                                        <p:tgtEl>
                                          <p:spTgt spid="10">
                                            <p:txEl>
                                              <p:pRg st="1" end="1"/>
                                            </p:txEl>
                                          </p:spTgt>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xEl>
                                              <p:pRg st="2" end="2"/>
                                            </p:txEl>
                                          </p:spTgt>
                                        </p:tgtEl>
                                        <p:attrNameLst>
                                          <p:attrName>style.visibility</p:attrName>
                                        </p:attrNameLst>
                                      </p:cBhvr>
                                      <p:to>
                                        <p:strVal val="visible"/>
                                      </p:to>
                                    </p:set>
                                    <p:animEffect transition="in" filter="wipe(left)">
                                      <p:cBhvr>
                                        <p:cTn id="47" dur="500"/>
                                        <p:tgtEl>
                                          <p:spTgt spid="10">
                                            <p:txEl>
                                              <p:pRg st="2" end="2"/>
                                            </p:txEl>
                                          </p:spTgt>
                                        </p:tgtEl>
                                      </p:cBhvr>
                                    </p:animEffect>
                                  </p:childTnLst>
                                </p:cTn>
                              </p:par>
                            </p:childTnLst>
                          </p:cTn>
                        </p:par>
                        <p:par>
                          <p:cTn id="48" fill="hold">
                            <p:stCondLst>
                              <p:cond delay="500"/>
                            </p:stCondLst>
                            <p:childTnLst>
                              <p:par>
                                <p:cTn id="49" presetID="22" presetClass="entr" presetSubtype="4"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0">
                                            <p:txEl>
                                              <p:pRg st="3" end="3"/>
                                            </p:txEl>
                                          </p:spTgt>
                                        </p:tgtEl>
                                        <p:attrNameLst>
                                          <p:attrName>style.visibility</p:attrName>
                                        </p:attrNameLst>
                                      </p:cBhvr>
                                      <p:to>
                                        <p:strVal val="visible"/>
                                      </p:to>
                                    </p:set>
                                    <p:animEffect transition="in" filter="wipe(left)">
                                      <p:cBhvr>
                                        <p:cTn id="56" dur="500"/>
                                        <p:tgtEl>
                                          <p:spTgt spid="10">
                                            <p:txEl>
                                              <p:pRg st="3" end="3"/>
                                            </p:txEl>
                                          </p:spTgt>
                                        </p:tgtEl>
                                      </p:cBhvr>
                                    </p:animEffect>
                                  </p:childTnLst>
                                </p:cTn>
                              </p:par>
                            </p:childTnLst>
                          </p:cTn>
                        </p:par>
                        <p:par>
                          <p:cTn id="57" fill="hold">
                            <p:stCondLst>
                              <p:cond delay="500"/>
                            </p:stCondLst>
                            <p:childTnLst>
                              <p:par>
                                <p:cTn id="58" presetID="22" presetClass="entr" presetSubtype="4"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0">
                                            <p:txEl>
                                              <p:pRg st="4" end="4"/>
                                            </p:txEl>
                                          </p:spTgt>
                                        </p:tgtEl>
                                        <p:attrNameLst>
                                          <p:attrName>style.visibility</p:attrName>
                                        </p:attrNameLst>
                                      </p:cBhvr>
                                      <p:to>
                                        <p:strVal val="visible"/>
                                      </p:to>
                                    </p:set>
                                    <p:animEffect transition="in" filter="wipe(left)">
                                      <p:cBhvr>
                                        <p:cTn id="65" dur="500"/>
                                        <p:tgtEl>
                                          <p:spTgt spid="10">
                                            <p:txEl>
                                              <p:pRg st="4" end="4"/>
                                            </p:txEl>
                                          </p:spTgt>
                                        </p:tgtEl>
                                      </p:cBhvr>
                                    </p:animEffect>
                                  </p:childTnLst>
                                </p:cTn>
                              </p:par>
                            </p:childTnLst>
                          </p:cTn>
                        </p:par>
                        <p:par>
                          <p:cTn id="66" fill="hold">
                            <p:stCondLst>
                              <p:cond delay="500"/>
                            </p:stCondLst>
                            <p:childTnLst>
                              <p:par>
                                <p:cTn id="67" presetID="22" presetClass="entr" presetSubtype="4"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down)">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0">
                                            <p:txEl>
                                              <p:pRg st="5" end="5"/>
                                            </p:txEl>
                                          </p:spTgt>
                                        </p:tgtEl>
                                        <p:attrNameLst>
                                          <p:attrName>style.visibility</p:attrName>
                                        </p:attrNameLst>
                                      </p:cBhvr>
                                      <p:to>
                                        <p:strVal val="visible"/>
                                      </p:to>
                                    </p:set>
                                    <p:animEffect transition="in" filter="wipe(left)">
                                      <p:cBhvr>
                                        <p:cTn id="74" dur="500"/>
                                        <p:tgtEl>
                                          <p:spTgt spid="10">
                                            <p:txEl>
                                              <p:pRg st="5" end="5"/>
                                            </p:txEl>
                                          </p:spTgt>
                                        </p:tgtEl>
                                      </p:cBhvr>
                                    </p:animEffect>
                                  </p:childTnLst>
                                </p:cTn>
                              </p:par>
                            </p:childTnLst>
                          </p:cTn>
                        </p:par>
                        <p:par>
                          <p:cTn id="75" fill="hold">
                            <p:stCondLst>
                              <p:cond delay="500"/>
                            </p:stCondLst>
                            <p:childTnLst>
                              <p:par>
                                <p:cTn id="76" presetID="22" presetClass="entr" presetSubtype="4" fill="hold"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down)">
                                      <p:cBhvr>
                                        <p:cTn id="78" dur="500"/>
                                        <p:tgtEl>
                                          <p:spTgt spid="17"/>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0">
                                            <p:txEl>
                                              <p:pRg st="6" end="6"/>
                                            </p:txEl>
                                          </p:spTgt>
                                        </p:tgtEl>
                                        <p:attrNameLst>
                                          <p:attrName>style.visibility</p:attrName>
                                        </p:attrNameLst>
                                      </p:cBhvr>
                                      <p:to>
                                        <p:strVal val="visible"/>
                                      </p:to>
                                    </p:set>
                                    <p:animEffect transition="in" filter="wipe(left)">
                                      <p:cBhvr>
                                        <p:cTn id="83" dur="500"/>
                                        <p:tgtEl>
                                          <p:spTgt spid="10">
                                            <p:txEl>
                                              <p:pRg st="6" end="6"/>
                                            </p:txEl>
                                          </p:spTgt>
                                        </p:tgtEl>
                                      </p:cBhvr>
                                    </p:animEffect>
                                  </p:childTnLst>
                                </p:cTn>
                              </p:par>
                            </p:childTnLst>
                          </p:cTn>
                        </p:par>
                        <p:par>
                          <p:cTn id="84" fill="hold">
                            <p:stCondLst>
                              <p:cond delay="500"/>
                            </p:stCondLst>
                            <p:childTnLst>
                              <p:par>
                                <p:cTn id="85" presetID="22" presetClass="entr" presetSubtype="4" fill="hold"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down)">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10">
                                            <p:txEl>
                                              <p:pRg st="7" end="7"/>
                                            </p:txEl>
                                          </p:spTgt>
                                        </p:tgtEl>
                                        <p:attrNameLst>
                                          <p:attrName>style.visibility</p:attrName>
                                        </p:attrNameLst>
                                      </p:cBhvr>
                                      <p:to>
                                        <p:strVal val="visible"/>
                                      </p:to>
                                    </p:set>
                                    <p:animEffect transition="in" filter="wipe(left)">
                                      <p:cBhvr>
                                        <p:cTn id="92" dur="500"/>
                                        <p:tgtEl>
                                          <p:spTgt spid="10">
                                            <p:txEl>
                                              <p:pRg st="7" end="7"/>
                                            </p:txEl>
                                          </p:spTgt>
                                        </p:tgtEl>
                                      </p:cBhvr>
                                    </p:animEffect>
                                  </p:childTnLst>
                                </p:cTn>
                              </p:par>
                            </p:childTnLst>
                          </p:cTn>
                        </p:par>
                        <p:par>
                          <p:cTn id="93" fill="hold">
                            <p:stCondLst>
                              <p:cond delay="500"/>
                            </p:stCondLst>
                            <p:childTnLst>
                              <p:par>
                                <p:cTn id="94" presetID="22" presetClass="entr" presetSubtype="4" fill="hold"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wipe(down)">
                                      <p:cBhvr>
                                        <p:cTn id="9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p:bldP spid="10" grpId="0" build="p"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3EDD7-4805-B761-564F-1A3FB213A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BC0877-6BA7-F3F6-1C62-16308731F92D}"/>
              </a:ext>
            </a:extLst>
          </p:cNvPr>
          <p:cNvSpPr>
            <a:spLocks noGrp="1"/>
          </p:cNvSpPr>
          <p:nvPr>
            <p:ph type="title"/>
          </p:nvPr>
        </p:nvSpPr>
        <p:spPr>
          <a:xfrm>
            <a:off x="475200" y="549275"/>
            <a:ext cx="8193600" cy="994306"/>
          </a:xfrm>
          <a:prstGeom prst="rect">
            <a:avLst/>
          </a:prstGeom>
          <a:solidFill>
            <a:srgbClr val="8ACBC0"/>
          </a:solidFill>
        </p:spPr>
        <p:txBody>
          <a:bodyPr/>
          <a:lstStyle/>
          <a:p>
            <a:pPr marL="0" lvl="0" indent="0" rtl="0">
              <a:spcBef>
                <a:spcPts val="0"/>
              </a:spcBef>
              <a:spcAft>
                <a:spcPts val="0"/>
              </a:spcAft>
            </a:pPr>
            <a:r>
              <a:rPr lang="en-GB" dirty="0"/>
              <a:t>What Would You Do? </a:t>
            </a:r>
            <a:endParaRPr lang="en-GB" sz="3600" dirty="0">
              <a:solidFill>
                <a:schemeClr val="dk1"/>
              </a:solidFill>
            </a:endParaRPr>
          </a:p>
        </p:txBody>
      </p:sp>
      <p:sp>
        <p:nvSpPr>
          <p:cNvPr id="14" name="TextBox 13">
            <a:extLst>
              <a:ext uri="{FF2B5EF4-FFF2-40B4-BE49-F238E27FC236}">
                <a16:creationId xmlns:a16="http://schemas.microsoft.com/office/drawing/2014/main" id="{DAB00143-41FF-352C-1E57-52A2761C0B3E}"/>
              </a:ext>
            </a:extLst>
          </p:cNvPr>
          <p:cNvSpPr txBox="1"/>
          <p:nvPr/>
        </p:nvSpPr>
        <p:spPr>
          <a:xfrm>
            <a:off x="755650" y="1700562"/>
            <a:ext cx="7632700" cy="646331"/>
          </a:xfrm>
          <a:prstGeom prst="rect">
            <a:avLst/>
          </a:prstGeom>
          <a:noFill/>
        </p:spPr>
        <p:txBody>
          <a:bodyPr wrap="square" lIns="0" rIns="0">
            <a:spAutoFit/>
          </a:bodyPr>
          <a:lstStyle/>
          <a:p>
            <a:r>
              <a:rPr lang="en-GB" dirty="0">
                <a:solidFill>
                  <a:schemeClr val="dk1"/>
                </a:solidFill>
              </a:rPr>
              <a:t>Read the following scenarios and decide what steps you would take. Don’t forget to use your checklist to help you!</a:t>
            </a:r>
            <a:endParaRPr lang="en-GB" dirty="0"/>
          </a:p>
        </p:txBody>
      </p:sp>
      <p:pic>
        <p:nvPicPr>
          <p:cNvPr id="16" name="1">
            <a:extLst>
              <a:ext uri="{FF2B5EF4-FFF2-40B4-BE49-F238E27FC236}">
                <a16:creationId xmlns:a16="http://schemas.microsoft.com/office/drawing/2014/main" id="{7F096C27-E79B-B26F-6774-640F86D38DF3}"/>
              </a:ext>
            </a:extLst>
          </p:cNvPr>
          <p:cNvPicPr>
            <a:picLocks/>
          </p:cNvPicPr>
          <p:nvPr/>
        </p:nvPicPr>
        <p:blipFill rotWithShape="1">
          <a:blip r:embed="rId2">
            <a:extLst>
              <a:ext uri="{28A0092B-C50C-407E-A947-70E740481C1C}">
                <a14:useLocalDpi xmlns:a14="http://schemas.microsoft.com/office/drawing/2010/main" val="0"/>
              </a:ext>
            </a:extLst>
          </a:blip>
          <a:srcRect t="-621" b="-621"/>
          <a:stretch/>
        </p:blipFill>
        <p:spPr>
          <a:xfrm>
            <a:off x="2001688" y="2533258"/>
            <a:ext cx="5140623" cy="3619946"/>
          </a:xfrm>
          <a:prstGeom prst="roundRect">
            <a:avLst>
              <a:gd name="adj" fmla="val 0"/>
            </a:avLst>
          </a:prstGeom>
          <a:solidFill>
            <a:schemeClr val="bg1"/>
          </a:solidFill>
          <a:ln w="19050">
            <a:solidFill>
              <a:schemeClr val="tx1"/>
            </a:solidFill>
          </a:ln>
          <a:effectLst>
            <a:outerShdw dist="50800" dir="2700000" algn="tl" rotWithShape="0">
              <a:srgbClr val="8ACBC0"/>
            </a:outerShdw>
          </a:effectLst>
        </p:spPr>
      </p:pic>
      <p:pic>
        <p:nvPicPr>
          <p:cNvPr id="18" name="2">
            <a:extLst>
              <a:ext uri="{FF2B5EF4-FFF2-40B4-BE49-F238E27FC236}">
                <a16:creationId xmlns:a16="http://schemas.microsoft.com/office/drawing/2014/main" id="{AEBF1DDF-0763-B380-7711-E0FAA708CFC4}"/>
              </a:ext>
            </a:extLst>
          </p:cNvPr>
          <p:cNvPicPr>
            <a:picLocks/>
          </p:cNvPicPr>
          <p:nvPr/>
        </p:nvPicPr>
        <p:blipFill rotWithShape="1">
          <a:blip r:embed="rId3">
            <a:extLst>
              <a:ext uri="{28A0092B-C50C-407E-A947-70E740481C1C}">
                <a14:useLocalDpi xmlns:a14="http://schemas.microsoft.com/office/drawing/2010/main" val="0"/>
              </a:ext>
            </a:extLst>
          </a:blip>
          <a:srcRect t="-360" b="-360"/>
          <a:stretch/>
        </p:blipFill>
        <p:spPr>
          <a:xfrm>
            <a:off x="2001688" y="2533258"/>
            <a:ext cx="5140623" cy="3619946"/>
          </a:xfrm>
          <a:prstGeom prst="roundRect">
            <a:avLst>
              <a:gd name="adj" fmla="val 0"/>
            </a:avLst>
          </a:prstGeom>
          <a:solidFill>
            <a:schemeClr val="bg1"/>
          </a:solidFill>
          <a:ln w="19050">
            <a:solidFill>
              <a:schemeClr val="tx1"/>
            </a:solidFill>
          </a:ln>
          <a:effectLst>
            <a:outerShdw dist="50800" dir="2700000" algn="tl" rotWithShape="0">
              <a:srgbClr val="8ACBC0"/>
            </a:outerShdw>
          </a:effectLst>
        </p:spPr>
      </p:pic>
      <p:pic>
        <p:nvPicPr>
          <p:cNvPr id="25" name="3">
            <a:extLst>
              <a:ext uri="{FF2B5EF4-FFF2-40B4-BE49-F238E27FC236}">
                <a16:creationId xmlns:a16="http://schemas.microsoft.com/office/drawing/2014/main" id="{B2B52A3A-138F-D655-9199-22D5A779D041}"/>
              </a:ext>
            </a:extLst>
          </p:cNvPr>
          <p:cNvPicPr>
            <a:picLocks/>
          </p:cNvPicPr>
          <p:nvPr/>
        </p:nvPicPr>
        <p:blipFill rotWithShape="1">
          <a:blip r:embed="rId4">
            <a:extLst>
              <a:ext uri="{28A0092B-C50C-407E-A947-70E740481C1C}">
                <a14:useLocalDpi xmlns:a14="http://schemas.microsoft.com/office/drawing/2010/main" val="0"/>
              </a:ext>
            </a:extLst>
          </a:blip>
          <a:srcRect t="-273" b="-273"/>
          <a:stretch/>
        </p:blipFill>
        <p:spPr>
          <a:xfrm>
            <a:off x="2001688" y="2533258"/>
            <a:ext cx="5140623" cy="3619946"/>
          </a:xfrm>
          <a:prstGeom prst="roundRect">
            <a:avLst>
              <a:gd name="adj" fmla="val 0"/>
            </a:avLst>
          </a:prstGeom>
          <a:solidFill>
            <a:schemeClr val="bg1"/>
          </a:solidFill>
          <a:ln w="19050">
            <a:solidFill>
              <a:schemeClr val="tx1"/>
            </a:solidFill>
          </a:ln>
          <a:effectLst>
            <a:outerShdw dist="50800" dir="2700000" algn="tl" rotWithShape="0">
              <a:srgbClr val="8ACBC0"/>
            </a:outerShdw>
          </a:effectLst>
        </p:spPr>
      </p:pic>
      <p:pic>
        <p:nvPicPr>
          <p:cNvPr id="30" name="4">
            <a:extLst>
              <a:ext uri="{FF2B5EF4-FFF2-40B4-BE49-F238E27FC236}">
                <a16:creationId xmlns:a16="http://schemas.microsoft.com/office/drawing/2014/main" id="{6862A92C-DF6E-3A35-892F-6AD743C879BF}"/>
              </a:ext>
            </a:extLst>
          </p:cNvPr>
          <p:cNvPicPr>
            <a:picLocks/>
          </p:cNvPicPr>
          <p:nvPr/>
        </p:nvPicPr>
        <p:blipFill rotWithShape="1">
          <a:blip r:embed="rId5">
            <a:extLst>
              <a:ext uri="{28A0092B-C50C-407E-A947-70E740481C1C}">
                <a14:useLocalDpi xmlns:a14="http://schemas.microsoft.com/office/drawing/2010/main" val="0"/>
              </a:ext>
            </a:extLst>
          </a:blip>
          <a:srcRect t="-507" b="-507"/>
          <a:stretch/>
        </p:blipFill>
        <p:spPr>
          <a:xfrm>
            <a:off x="2001688" y="2533258"/>
            <a:ext cx="5140623" cy="3619946"/>
          </a:xfrm>
          <a:prstGeom prst="roundRect">
            <a:avLst>
              <a:gd name="adj" fmla="val 0"/>
            </a:avLst>
          </a:prstGeom>
          <a:solidFill>
            <a:schemeClr val="bg1"/>
          </a:solidFill>
          <a:ln w="19050">
            <a:solidFill>
              <a:schemeClr val="tx1"/>
            </a:solidFill>
          </a:ln>
          <a:effectLst>
            <a:outerShdw dist="50800" dir="2700000" algn="tl" rotWithShape="0">
              <a:srgbClr val="8ACBC0"/>
            </a:outerShdw>
          </a:effectLst>
        </p:spPr>
      </p:pic>
    </p:spTree>
    <p:extLst>
      <p:ext uri="{BB962C8B-B14F-4D97-AF65-F5344CB8AC3E}">
        <p14:creationId xmlns:p14="http://schemas.microsoft.com/office/powerpoint/2010/main" val="252570772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50"/>
                                        <p:tgtEl>
                                          <p:spTgt spid="16"/>
                                        </p:tgtEl>
                                      </p:cBhvr>
                                    </p:animEffect>
                                    <p:set>
                                      <p:cBhvr>
                                        <p:cTn id="7" dur="1" fill="hold">
                                          <p:stCondLst>
                                            <p:cond delay="249"/>
                                          </p:stCondLst>
                                        </p:cTn>
                                        <p:tgtEl>
                                          <p:spTgt spid="16"/>
                                        </p:tgtEl>
                                        <p:attrNameLst>
                                          <p:attrName>style.visibility</p:attrName>
                                        </p:attrNameLst>
                                      </p:cBhvr>
                                      <p:to>
                                        <p:strVal val="hidden"/>
                                      </p:to>
                                    </p:se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250"/>
                                        <p:tgtEl>
                                          <p:spTgt spid="18"/>
                                        </p:tgtEl>
                                      </p:cBhvr>
                                    </p:animEffect>
                                    <p:set>
                                      <p:cBhvr>
                                        <p:cTn id="16" dur="1" fill="hold">
                                          <p:stCondLst>
                                            <p:cond delay="249"/>
                                          </p:stCondLst>
                                        </p:cTn>
                                        <p:tgtEl>
                                          <p:spTgt spid="18"/>
                                        </p:tgtEl>
                                        <p:attrNameLst>
                                          <p:attrName>style.visibility</p:attrName>
                                        </p:attrNameLst>
                                      </p:cBhvr>
                                      <p:to>
                                        <p:strVal val="hidden"/>
                                      </p:to>
                                    </p:set>
                                  </p:childTnLst>
                                </p:cTn>
                              </p:par>
                            </p:childTnLst>
                          </p:cTn>
                        </p:par>
                        <p:par>
                          <p:cTn id="17" fill="hold">
                            <p:stCondLst>
                              <p:cond delay="250"/>
                            </p:stCondLst>
                            <p:childTnLst>
                              <p:par>
                                <p:cTn id="18" presetID="49" presetClass="entr" presetSubtype="0" decel="10000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 calcmode="lin" valueType="num">
                                      <p:cBhvr>
                                        <p:cTn id="22" dur="500" fill="hold"/>
                                        <p:tgtEl>
                                          <p:spTgt spid="25"/>
                                        </p:tgtEl>
                                        <p:attrNameLst>
                                          <p:attrName>style.rotation</p:attrName>
                                        </p:attrNameLst>
                                      </p:cBhvr>
                                      <p:tavLst>
                                        <p:tav tm="0">
                                          <p:val>
                                            <p:fltVal val="360"/>
                                          </p:val>
                                        </p:tav>
                                        <p:tav tm="100000">
                                          <p:val>
                                            <p:fltVal val="0"/>
                                          </p:val>
                                        </p:tav>
                                      </p:tavLst>
                                    </p:anim>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250"/>
                                        <p:tgtEl>
                                          <p:spTgt spid="25"/>
                                        </p:tgtEl>
                                      </p:cBhvr>
                                    </p:animEffect>
                                    <p:set>
                                      <p:cBhvr>
                                        <p:cTn id="28" dur="1" fill="hold">
                                          <p:stCondLst>
                                            <p:cond delay="249"/>
                                          </p:stCondLst>
                                        </p:cTn>
                                        <p:tgtEl>
                                          <p:spTgt spid="25"/>
                                        </p:tgtEl>
                                        <p:attrNameLst>
                                          <p:attrName>style.visibility</p:attrName>
                                        </p:attrNameLst>
                                      </p:cBhvr>
                                      <p:to>
                                        <p:strVal val="hidden"/>
                                      </p:to>
                                    </p:set>
                                  </p:childTnLst>
                                </p:cTn>
                              </p:par>
                            </p:childTnLst>
                          </p:cTn>
                        </p:par>
                        <p:par>
                          <p:cTn id="29" fill="hold">
                            <p:stCondLst>
                              <p:cond delay="250"/>
                            </p:stCondLst>
                            <p:childTnLst>
                              <p:par>
                                <p:cTn id="30" presetID="22" presetClass="entr" presetSubtype="1"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up)">
                                      <p:cBhvr>
                                        <p:cTn id="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70EDB-2B3A-AA60-53E7-9E9ECEF48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819C42-A9AC-94A5-6E91-33F2D07207FB}"/>
              </a:ext>
            </a:extLst>
          </p:cNvPr>
          <p:cNvSpPr>
            <a:spLocks noGrp="1"/>
          </p:cNvSpPr>
          <p:nvPr>
            <p:ph type="title"/>
          </p:nvPr>
        </p:nvSpPr>
        <p:spPr>
          <a:xfrm>
            <a:off x="475200" y="549275"/>
            <a:ext cx="8193600" cy="994306"/>
          </a:xfrm>
          <a:prstGeom prst="rect">
            <a:avLst/>
          </a:prstGeom>
          <a:solidFill>
            <a:srgbClr val="8ACBC0"/>
          </a:solidFill>
        </p:spPr>
        <p:txBody>
          <a:bodyPr/>
          <a:lstStyle/>
          <a:p>
            <a:pPr marL="0" lvl="0" indent="0" algn="l" rtl="0">
              <a:spcBef>
                <a:spcPts val="0"/>
              </a:spcBef>
              <a:spcAft>
                <a:spcPts val="0"/>
              </a:spcAft>
              <a:buNone/>
            </a:pPr>
            <a:r>
              <a:rPr lang="en-GB" dirty="0">
                <a:latin typeface="Twinkl" pitchFamily="2" charset="77"/>
              </a:rPr>
              <a:t>Online Safety Strategy</a:t>
            </a:r>
          </a:p>
        </p:txBody>
      </p:sp>
      <p:sp>
        <p:nvSpPr>
          <p:cNvPr id="31" name="TextBox 30">
            <a:extLst>
              <a:ext uri="{FF2B5EF4-FFF2-40B4-BE49-F238E27FC236}">
                <a16:creationId xmlns:a16="http://schemas.microsoft.com/office/drawing/2014/main" id="{6FA99924-6680-54AF-0D26-2B9655EA3861}"/>
              </a:ext>
            </a:extLst>
          </p:cNvPr>
          <p:cNvSpPr txBox="1"/>
          <p:nvPr/>
        </p:nvSpPr>
        <p:spPr>
          <a:xfrm>
            <a:off x="753443" y="1694076"/>
            <a:ext cx="7848600" cy="553998"/>
          </a:xfrm>
          <a:prstGeom prst="rect">
            <a:avLst/>
          </a:prstGeom>
          <a:noFill/>
        </p:spPr>
        <p:txBody>
          <a:bodyPr wrap="square" lIns="0" tIns="0" rIns="0" bIns="0">
            <a:spAutoFit/>
          </a:bodyPr>
          <a:lstStyle/>
          <a:p>
            <a:pPr marL="0" lvl="0" indent="0" algn="l" rtl="0">
              <a:spcBef>
                <a:spcPts val="0"/>
              </a:spcBef>
              <a:spcAft>
                <a:spcPts val="0"/>
              </a:spcAft>
              <a:buNone/>
            </a:pPr>
            <a:r>
              <a:rPr lang="en-GB" dirty="0">
                <a:solidFill>
                  <a:schemeClr val="dk1"/>
                </a:solidFill>
                <a:latin typeface="Twinkl" pitchFamily="2" charset="77"/>
              </a:rPr>
              <a:t>Even though you might not have intended to see anything inappropriate, sometimes content we don’t wish to see appears on a platform we are using.</a:t>
            </a:r>
          </a:p>
        </p:txBody>
      </p:sp>
      <p:grpSp>
        <p:nvGrpSpPr>
          <p:cNvPr id="35" name="1">
            <a:extLst>
              <a:ext uri="{FF2B5EF4-FFF2-40B4-BE49-F238E27FC236}">
                <a16:creationId xmlns:a16="http://schemas.microsoft.com/office/drawing/2014/main" id="{9D64C129-5490-BD44-C2B6-2B7FEC138E73}"/>
              </a:ext>
            </a:extLst>
          </p:cNvPr>
          <p:cNvGrpSpPr/>
          <p:nvPr/>
        </p:nvGrpSpPr>
        <p:grpSpPr>
          <a:xfrm>
            <a:off x="753443" y="2495632"/>
            <a:ext cx="2685496" cy="3597193"/>
            <a:chOff x="753443" y="2495632"/>
            <a:chExt cx="2466000" cy="3597193"/>
          </a:xfrm>
        </p:grpSpPr>
        <p:pic>
          <p:nvPicPr>
            <p:cNvPr id="4" name="Picture 3">
              <a:extLst>
                <a:ext uri="{FF2B5EF4-FFF2-40B4-BE49-F238E27FC236}">
                  <a16:creationId xmlns:a16="http://schemas.microsoft.com/office/drawing/2014/main" id="{10A7DFEF-D583-CB84-AA06-BE0D9082E320}"/>
                </a:ext>
              </a:extLst>
            </p:cNvPr>
            <p:cNvPicPr>
              <a:picLocks/>
            </p:cNvPicPr>
            <p:nvPr/>
          </p:nvPicPr>
          <p:blipFill rotWithShape="1">
            <a:blip r:embed="rId2" cstate="screen">
              <a:extLst>
                <a:ext uri="{28A0092B-C50C-407E-A947-70E740481C1C}">
                  <a14:useLocalDpi xmlns:a14="http://schemas.microsoft.com/office/drawing/2010/main"/>
                </a:ext>
              </a:extLst>
            </a:blip>
            <a:srcRect l="-21196" t="-10352" r="-21244" b="-55683"/>
            <a:stretch/>
          </p:blipFill>
          <p:spPr>
            <a:xfrm>
              <a:off x="762870" y="2495632"/>
              <a:ext cx="2448000" cy="2232000"/>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sp>
          <p:nvSpPr>
            <p:cNvPr id="32" name="Rectangle 31">
              <a:extLst>
                <a:ext uri="{FF2B5EF4-FFF2-40B4-BE49-F238E27FC236}">
                  <a16:creationId xmlns:a16="http://schemas.microsoft.com/office/drawing/2014/main" id="{0D1F0E2D-9345-C11D-833A-C1DE4DFA5C24}"/>
                </a:ext>
              </a:extLst>
            </p:cNvPr>
            <p:cNvSpPr/>
            <p:nvPr/>
          </p:nvSpPr>
          <p:spPr>
            <a:xfrm>
              <a:off x="753443" y="4134212"/>
              <a:ext cx="2466000" cy="1958613"/>
            </a:xfrm>
            <a:prstGeom prst="rect">
              <a:avLst/>
            </a:prstGeom>
            <a:solidFill>
              <a:schemeClr val="bg1"/>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0" lvl="0" indent="0" algn="l" rtl="0">
                <a:spcAft>
                  <a:spcPts val="600"/>
                </a:spcAft>
                <a:buNone/>
              </a:pPr>
              <a:r>
                <a:rPr lang="en-GB" b="1" dirty="0">
                  <a:solidFill>
                    <a:schemeClr val="dk1"/>
                  </a:solidFill>
                  <a:latin typeface="Twinkl" pitchFamily="2" charset="77"/>
                </a:rPr>
                <a:t>Report</a:t>
              </a:r>
              <a:r>
                <a:rPr lang="en-GB" dirty="0">
                  <a:solidFill>
                    <a:schemeClr val="dk1"/>
                  </a:solidFill>
                  <a:latin typeface="Twinkl" pitchFamily="2" charset="77"/>
                </a:rPr>
                <a:t> </a:t>
              </a:r>
            </a:p>
            <a:p>
              <a:pPr marL="0" lvl="0" indent="0" algn="l" rtl="0">
                <a:spcAft>
                  <a:spcPts val="600"/>
                </a:spcAft>
                <a:buNone/>
              </a:pPr>
              <a:r>
                <a:rPr lang="en-GB" dirty="0">
                  <a:solidFill>
                    <a:schemeClr val="dk1"/>
                  </a:solidFill>
                  <a:latin typeface="Twinkl" pitchFamily="2" charset="77"/>
                </a:rPr>
                <a:t>Report via the online site that you experience it on, then tell a trusted adult about it and ask for help.</a:t>
              </a:r>
            </a:p>
          </p:txBody>
        </p:sp>
      </p:grpSp>
      <p:grpSp>
        <p:nvGrpSpPr>
          <p:cNvPr id="36" name="2">
            <a:extLst>
              <a:ext uri="{FF2B5EF4-FFF2-40B4-BE49-F238E27FC236}">
                <a16:creationId xmlns:a16="http://schemas.microsoft.com/office/drawing/2014/main" id="{03724D7A-5EAA-9407-B0EE-A2CD6E26A2DD}"/>
              </a:ext>
            </a:extLst>
          </p:cNvPr>
          <p:cNvGrpSpPr/>
          <p:nvPr/>
        </p:nvGrpSpPr>
        <p:grpSpPr>
          <a:xfrm>
            <a:off x="3537161" y="2495632"/>
            <a:ext cx="2374802" cy="3597193"/>
            <a:chOff x="3340628" y="2495632"/>
            <a:chExt cx="2467554" cy="3597193"/>
          </a:xfrm>
        </p:grpSpPr>
        <p:pic>
          <p:nvPicPr>
            <p:cNvPr id="14" name="Picture 13">
              <a:extLst>
                <a:ext uri="{FF2B5EF4-FFF2-40B4-BE49-F238E27FC236}">
                  <a16:creationId xmlns:a16="http://schemas.microsoft.com/office/drawing/2014/main" id="{ADB72514-C6F8-5B24-CC33-4091312F598B}"/>
                </a:ext>
              </a:extLst>
            </p:cNvPr>
            <p:cNvPicPr>
              <a:picLocks/>
            </p:cNvPicPr>
            <p:nvPr/>
          </p:nvPicPr>
          <p:blipFill rotWithShape="1">
            <a:blip r:embed="rId3" cstate="screen">
              <a:extLst>
                <a:ext uri="{28A0092B-C50C-407E-A947-70E740481C1C}">
                  <a14:useLocalDpi xmlns:a14="http://schemas.microsoft.com/office/drawing/2010/main"/>
                </a:ext>
              </a:extLst>
            </a:blip>
            <a:srcRect l="-27108" t="-6272" r="-33654" b="-38487"/>
            <a:stretch/>
          </p:blipFill>
          <p:spPr>
            <a:xfrm>
              <a:off x="3351610" y="2495632"/>
              <a:ext cx="2448000" cy="2232000"/>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sp>
          <p:nvSpPr>
            <p:cNvPr id="33" name="Rectangle 32">
              <a:extLst>
                <a:ext uri="{FF2B5EF4-FFF2-40B4-BE49-F238E27FC236}">
                  <a16:creationId xmlns:a16="http://schemas.microsoft.com/office/drawing/2014/main" id="{9DE42A92-86F6-E4B0-B466-A40728996291}"/>
                </a:ext>
              </a:extLst>
            </p:cNvPr>
            <p:cNvSpPr/>
            <p:nvPr/>
          </p:nvSpPr>
          <p:spPr>
            <a:xfrm>
              <a:off x="3340628" y="4727631"/>
              <a:ext cx="2467554" cy="1365194"/>
            </a:xfrm>
            <a:prstGeom prst="rect">
              <a:avLst/>
            </a:prstGeom>
            <a:solidFill>
              <a:schemeClr val="bg1"/>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0" lvl="0" indent="0" algn="l" rtl="0">
                <a:spcAft>
                  <a:spcPts val="600"/>
                </a:spcAft>
                <a:buNone/>
              </a:pPr>
              <a:r>
                <a:rPr lang="en-GB" b="1" dirty="0">
                  <a:solidFill>
                    <a:schemeClr val="dk1"/>
                  </a:solidFill>
                  <a:latin typeface="Twinkl" pitchFamily="2" charset="77"/>
                </a:rPr>
                <a:t>Save</a:t>
              </a:r>
              <a:endParaRPr lang="en-GB" dirty="0">
                <a:solidFill>
                  <a:schemeClr val="dk1"/>
                </a:solidFill>
                <a:latin typeface="Twinkl" pitchFamily="2" charset="77"/>
              </a:endParaRPr>
            </a:p>
            <a:p>
              <a:pPr marL="0" lvl="0" indent="0" algn="l" rtl="0">
                <a:spcAft>
                  <a:spcPts val="600"/>
                </a:spcAft>
                <a:buNone/>
              </a:pPr>
              <a:r>
                <a:rPr lang="en-GB" dirty="0">
                  <a:solidFill>
                    <a:schemeClr val="dk1"/>
                  </a:solidFill>
                  <a:latin typeface="Twinkl" pitchFamily="2" charset="77"/>
                </a:rPr>
                <a:t>Keep evidence; take screenshots.</a:t>
              </a:r>
            </a:p>
          </p:txBody>
        </p:sp>
      </p:grpSp>
      <p:grpSp>
        <p:nvGrpSpPr>
          <p:cNvPr id="37" name="3">
            <a:extLst>
              <a:ext uri="{FF2B5EF4-FFF2-40B4-BE49-F238E27FC236}">
                <a16:creationId xmlns:a16="http://schemas.microsoft.com/office/drawing/2014/main" id="{8F49CD32-BB84-07F9-BD56-ABB1A67E3E85}"/>
              </a:ext>
            </a:extLst>
          </p:cNvPr>
          <p:cNvGrpSpPr/>
          <p:nvPr/>
        </p:nvGrpSpPr>
        <p:grpSpPr>
          <a:xfrm>
            <a:off x="6010185" y="2495632"/>
            <a:ext cx="2374802" cy="3597193"/>
            <a:chOff x="5930923" y="2495632"/>
            <a:chExt cx="2466000" cy="3597193"/>
          </a:xfrm>
        </p:grpSpPr>
        <p:pic>
          <p:nvPicPr>
            <p:cNvPr id="16" name="Picture 15">
              <a:extLst>
                <a:ext uri="{FF2B5EF4-FFF2-40B4-BE49-F238E27FC236}">
                  <a16:creationId xmlns:a16="http://schemas.microsoft.com/office/drawing/2014/main" id="{E18AA427-4331-59C0-6E21-34FE6D0C7341}"/>
                </a:ext>
              </a:extLst>
            </p:cNvPr>
            <p:cNvPicPr>
              <a:picLocks/>
            </p:cNvPicPr>
            <p:nvPr/>
          </p:nvPicPr>
          <p:blipFill rotWithShape="1">
            <a:blip r:embed="rId4" cstate="screen">
              <a:extLst>
                <a:ext uri="{28A0092B-C50C-407E-A947-70E740481C1C}">
                  <a14:useLocalDpi xmlns:a14="http://schemas.microsoft.com/office/drawing/2010/main"/>
                </a:ext>
              </a:extLst>
            </a:blip>
            <a:srcRect l="-30757" t="-2318" r="-30812" b="38270"/>
            <a:stretch/>
          </p:blipFill>
          <p:spPr>
            <a:xfrm>
              <a:off x="5940350" y="2495632"/>
              <a:ext cx="2448000" cy="2232000"/>
            </a:xfrm>
            <a:prstGeom prst="roundRect">
              <a:avLst>
                <a:gd name="adj" fmla="val 0"/>
              </a:avLst>
            </a:prstGeom>
            <a:solidFill>
              <a:srgbClr val="E5F3FA"/>
            </a:solidFill>
            <a:ln w="19050">
              <a:solidFill>
                <a:schemeClr val="tx1"/>
              </a:solidFill>
            </a:ln>
            <a:effectLst>
              <a:outerShdw dist="50800" dir="2700000" algn="tl" rotWithShape="0">
                <a:srgbClr val="8ACBC0"/>
              </a:outerShdw>
            </a:effectLst>
          </p:spPr>
        </p:pic>
        <p:sp>
          <p:nvSpPr>
            <p:cNvPr id="34" name="Rectangle 33">
              <a:extLst>
                <a:ext uri="{FF2B5EF4-FFF2-40B4-BE49-F238E27FC236}">
                  <a16:creationId xmlns:a16="http://schemas.microsoft.com/office/drawing/2014/main" id="{CDA6462B-4FEA-315B-612F-A827EE3DDC1C}"/>
                </a:ext>
              </a:extLst>
            </p:cNvPr>
            <p:cNvSpPr/>
            <p:nvPr/>
          </p:nvSpPr>
          <p:spPr>
            <a:xfrm>
              <a:off x="5930923" y="4727631"/>
              <a:ext cx="2466000" cy="1365194"/>
            </a:xfrm>
            <a:prstGeom prst="rect">
              <a:avLst/>
            </a:prstGeom>
            <a:solidFill>
              <a:schemeClr val="bg1"/>
            </a:solidFill>
            <a:ln w="19050">
              <a:solidFill>
                <a:schemeClr val="tx1"/>
              </a:solidFill>
            </a:ln>
            <a:effectLst>
              <a:outerShdw dist="50800" dir="2700000" algn="tl" rotWithShape="0">
                <a:srgbClr val="8ACBC0"/>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0" lvl="0" indent="0" algn="l" rtl="0">
                <a:spcAft>
                  <a:spcPts val="600"/>
                </a:spcAft>
                <a:buClr>
                  <a:schemeClr val="dk1"/>
                </a:buClr>
                <a:buSzPts val="1100"/>
                <a:buFont typeface="Arial"/>
                <a:buNone/>
              </a:pPr>
              <a:r>
                <a:rPr lang="en-GB" b="1" dirty="0">
                  <a:solidFill>
                    <a:schemeClr val="dk1"/>
                  </a:solidFill>
                  <a:latin typeface="Twinkl" pitchFamily="2" charset="77"/>
                </a:rPr>
                <a:t>Block</a:t>
              </a:r>
            </a:p>
            <a:p>
              <a:pPr marL="0" lvl="0" indent="0" algn="l" rtl="0">
                <a:spcAft>
                  <a:spcPts val="600"/>
                </a:spcAft>
                <a:buClr>
                  <a:schemeClr val="dk1"/>
                </a:buClr>
                <a:buSzPts val="1100"/>
                <a:buFont typeface="Arial"/>
                <a:buNone/>
              </a:pPr>
              <a:r>
                <a:rPr lang="en-GB" dirty="0">
                  <a:solidFill>
                    <a:schemeClr val="dk1"/>
                  </a:solidFill>
                  <a:latin typeface="Twinkl" pitchFamily="2" charset="77"/>
                </a:rPr>
                <a:t>Block the person or group of people responsible.</a:t>
              </a:r>
            </a:p>
          </p:txBody>
        </p:sp>
      </p:grpSp>
    </p:spTree>
    <p:extLst>
      <p:ext uri="{BB962C8B-B14F-4D97-AF65-F5344CB8AC3E}">
        <p14:creationId xmlns:p14="http://schemas.microsoft.com/office/powerpoint/2010/main" val="227451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up)">
                                      <p:cBhvr>
                                        <p:cTn id="8" dur="500"/>
                                        <p:tgtEl>
                                          <p:spTgt spid="3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p:tgtEl>
                                          <p:spTgt spid="36"/>
                                        </p:tgtEl>
                                        <p:attrNameLst>
                                          <p:attrName>ppt_y</p:attrName>
                                        </p:attrNameLst>
                                      </p:cBhvr>
                                      <p:tavLst>
                                        <p:tav tm="0">
                                          <p:val>
                                            <p:strVal val="#ppt_y+#ppt_h*1.125000"/>
                                          </p:val>
                                        </p:tav>
                                        <p:tav tm="100000">
                                          <p:val>
                                            <p:strVal val="#ppt_y"/>
                                          </p:val>
                                        </p:tav>
                                      </p:tavLst>
                                    </p:anim>
                                    <p:animEffect transition="in" filter="wipe(up)">
                                      <p:cBhvr>
                                        <p:cTn id="14" dur="500"/>
                                        <p:tgtEl>
                                          <p:spTgt spid="3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ppt_y</p:attrName>
                                        </p:attrNameLst>
                                      </p:cBhvr>
                                      <p:tavLst>
                                        <p:tav tm="0">
                                          <p:val>
                                            <p:strVal val="#ppt_y+#ppt_h*1.125000"/>
                                          </p:val>
                                        </p:tav>
                                        <p:tav tm="100000">
                                          <p:val>
                                            <p:strVal val="#ppt_y"/>
                                          </p:val>
                                        </p:tav>
                                      </p:tavLst>
                                    </p:anim>
                                    <p:animEffect transition="in" filter="wipe(up)">
                                      <p:cBhvr>
                                        <p:cTn id="2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197261"/>
      </p:ext>
    </p:extLst>
  </p:cSld>
  <p:clrMapOvr>
    <a:masterClrMapping/>
  </p:clrMapOvr>
  <p:transition>
    <p:fade/>
  </p:transition>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 id="{AEAE8EFC-84E1-44A5-B19D-1CAE340B02B6}" vid="{010B92F8-2E9D-4993-ABC6-5071BBCC9E2D}"/>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AEAE8EFC-84E1-44A5-B19D-1CAE340B02B6}" vid="{1AD28E7D-A90E-4DFD-B834-C66F360CCA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4652</TotalTime>
  <Words>1156</Words>
  <Application>Microsoft Office PowerPoint</Application>
  <PresentationFormat>On-screen Show (4:3)</PresentationFormat>
  <Paragraphs>83</Paragraphs>
  <Slides>14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Roboto</vt:lpstr>
      <vt:lpstr>Calibri</vt:lpstr>
      <vt:lpstr>Twinkl</vt:lpstr>
      <vt:lpstr>Arial</vt:lpstr>
      <vt:lpstr>Wingdings</vt:lpstr>
      <vt:lpstr>Slide Layouts</vt:lpstr>
      <vt:lpstr>Disclaimers/Guidance</vt:lpstr>
      <vt:lpstr>PowerPoint Presentation</vt:lpstr>
      <vt:lpstr>Online Activities</vt:lpstr>
      <vt:lpstr>Why Is It Important to Stay Safe Online?</vt:lpstr>
      <vt:lpstr>What Is Put in Place to Keep Us Safe?</vt:lpstr>
      <vt:lpstr>What Is Put in Place to Keep Us Safe?</vt:lpstr>
      <vt:lpstr>What Can We Do to Stay Safe and Secure?</vt:lpstr>
      <vt:lpstr>What Can We Do to Stay Safe and Secure?</vt:lpstr>
      <vt:lpstr>Think Before Posting</vt:lpstr>
      <vt:lpstr>Think Before Posting</vt:lpstr>
      <vt:lpstr>Think Before Posting</vt:lpstr>
      <vt:lpstr>Safe Behaviours Checklist</vt:lpstr>
      <vt:lpstr>What Would You Do? </vt:lpstr>
      <vt:lpstr>Online Safety Strategy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 Office</dc:creator>
  <cp:lastModifiedBy>Sarah Gill</cp:lastModifiedBy>
  <cp:revision>45</cp:revision>
  <dcterms:created xsi:type="dcterms:W3CDTF">2022-05-06T14:47:01Z</dcterms:created>
  <dcterms:modified xsi:type="dcterms:W3CDTF">2026-10-19T10:17:57Z</dcterms:modified>
</cp:coreProperties>
</file>