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1"/>
  </p:sldMasterIdLst>
  <p:notesMasterIdLst>
    <p:notesMasterId r:id="rId10"/>
  </p:notesMasterIdLst>
  <p:handoutMasterIdLst>
    <p:handoutMasterId r:id="rId11"/>
  </p:handoutMasterIdLst>
  <p:sldIdLst>
    <p:sldId id="258" r:id="rId2"/>
    <p:sldId id="264" r:id="rId3"/>
    <p:sldId id="275" r:id="rId4"/>
    <p:sldId id="276" r:id="rId5"/>
    <p:sldId id="278" r:id="rId6"/>
    <p:sldId id="277" r:id="rId7"/>
    <p:sldId id="279" r:id="rId8"/>
    <p:sldId id="267" r:id="rId9"/>
  </p:sldIdLst>
  <p:sldSz cx="9144000" cy="6858000" type="screen4x3"/>
  <p:notesSz cx="6858000" cy="9144000"/>
  <p:embeddedFontLst>
    <p:embeddedFont>
      <p:font typeface="Twinkl" panose="020B0604020202020204" charset="0"/>
      <p:regular r:id="rId12"/>
      <p:bold r:id="rId1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guide id="4" pos="340" userDrawn="1">
          <p15:clr>
            <a:srgbClr val="A4A3A4"/>
          </p15:clr>
        </p15:guide>
        <p15:guide id="5" orient="horz" pos="3974" userDrawn="1">
          <p15:clr>
            <a:srgbClr val="A4A3A4"/>
          </p15:clr>
        </p15:guide>
        <p15:guide id="6" pos="5420" userDrawn="1">
          <p15:clr>
            <a:srgbClr val="A4A3A4"/>
          </p15:clr>
        </p15:guide>
        <p15:guide id="7" orient="horz" pos="346" userDrawn="1">
          <p15:clr>
            <a:srgbClr val="A4A3A4"/>
          </p15:clr>
        </p15:guide>
        <p15:guide id="8" pos="476" userDrawn="1">
          <p15:clr>
            <a:srgbClr val="A4A3A4"/>
          </p15:clr>
        </p15:guide>
        <p15:guide id="9" orient="horz" pos="482" userDrawn="1">
          <p15:clr>
            <a:srgbClr val="A4A3A4"/>
          </p15:clr>
        </p15:guide>
        <p15:guide id="10" orient="horz" pos="3838" userDrawn="1">
          <p15:clr>
            <a:srgbClr val="A4A3A4"/>
          </p15:clr>
        </p15:guide>
        <p15:guide id="11" pos="5284"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C9E72"/>
    <a:srgbClr val="11743A"/>
    <a:srgbClr val="18A0DB"/>
    <a:srgbClr val="DE1E5A"/>
    <a:srgbClr val="BC0105"/>
    <a:srgbClr val="4DB1E3"/>
    <a:srgbClr val="80C1EB"/>
    <a:srgbClr val="ACDDFC"/>
    <a:srgbClr val="FFFFFF"/>
    <a:srgbClr val="4AA1D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82" autoAdjust="0"/>
    <p:restoredTop sz="94660"/>
  </p:normalViewPr>
  <p:slideViewPr>
    <p:cSldViewPr snapToGrid="0" showGuides="1">
      <p:cViewPr varScale="1">
        <p:scale>
          <a:sx n="112" d="100"/>
          <a:sy n="112" d="100"/>
        </p:scale>
        <p:origin x="1338" y="96"/>
      </p:cViewPr>
      <p:guideLst>
        <p:guide orient="horz" pos="2160"/>
        <p:guide pos="2880"/>
        <p:guide pos="340"/>
        <p:guide orient="horz" pos="3974"/>
        <p:guide pos="5420"/>
        <p:guide orient="horz" pos="346"/>
        <p:guide pos="476"/>
        <p:guide orient="horz" pos="482"/>
        <p:guide orient="horz" pos="3838"/>
        <p:guide pos="5284"/>
      </p:guideLst>
    </p:cSldViewPr>
  </p:slideViewPr>
  <p:notesTextViewPr>
    <p:cViewPr>
      <p:scale>
        <a:sx n="3" d="2"/>
        <a:sy n="3" d="2"/>
      </p:scale>
      <p:origin x="0" y="0"/>
    </p:cViewPr>
  </p:notesTextViewPr>
  <p:notesViewPr>
    <p:cSldViewPr snapToGrid="0" showGuides="1">
      <p:cViewPr varScale="1">
        <p:scale>
          <a:sx n="77" d="100"/>
          <a:sy n="77" d="100"/>
        </p:scale>
        <p:origin x="2646"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B34F151-63AC-41CE-96F5-7702E930870C}" type="datetimeFigureOut">
              <a:rPr lang="en-GB" smtClean="0"/>
              <a:t>19/10/2026</a:t>
            </a:fld>
            <a:endParaRPr lang="en-GB"/>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676B846-B279-40AC-BFF5-DBC4013370C2}" type="slidenum">
              <a:rPr lang="en-GB" smtClean="0"/>
              <a:t>‹#›</a:t>
            </a:fld>
            <a:endParaRPr lang="en-GB"/>
          </a:p>
        </p:txBody>
      </p:sp>
    </p:spTree>
    <p:extLst>
      <p:ext uri="{BB962C8B-B14F-4D97-AF65-F5344CB8AC3E}">
        <p14:creationId xmlns:p14="http://schemas.microsoft.com/office/powerpoint/2010/main" val="26453970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D02C5D1-7818-41B5-ABAD-5E4B38A5388F}" type="datetimeFigureOut">
              <a:rPr lang="en-GB" smtClean="0"/>
              <a:t>19/10/2026</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A521341-850D-40E1-BB3D-87946DC9B06D}" type="slidenum">
              <a:rPr lang="en-GB" smtClean="0"/>
              <a:t>‹#›</a:t>
            </a:fld>
            <a:endParaRPr lang="en-GB"/>
          </a:p>
        </p:txBody>
      </p:sp>
    </p:spTree>
    <p:extLst>
      <p:ext uri="{BB962C8B-B14F-4D97-AF65-F5344CB8AC3E}">
        <p14:creationId xmlns:p14="http://schemas.microsoft.com/office/powerpoint/2010/main" val="8470487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 Id="rId4" Type="http://schemas.openxmlformats.org/officeDocument/2006/relationships/hyperlink" Target="https://www.twinkl.co.uk/resources/early-years-understanding-the-world/early-years-ict/early-years-internet-safety" TargetMode="Externa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g"/><Relationship Id="rId1" Type="http://schemas.openxmlformats.org/officeDocument/2006/relationships/slideMaster" Target="../slideMasters/slideMaster1.xml"/><Relationship Id="rId4" Type="http://schemas.openxmlformats.org/officeDocument/2006/relationships/hyperlink" Target="https://www.twinkl.co.uk/resources/early-years-understanding-the-world/early-years-ict/early-years-internet-safety" TargetMode="Externa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522767" y="6196125"/>
            <a:ext cx="576495" cy="580719"/>
          </a:xfrm>
          <a:prstGeom prst="rect">
            <a:avLst/>
          </a:prstGeom>
        </p:spPr>
      </p:pic>
      <p:sp>
        <p:nvSpPr>
          <p:cNvPr id="2" name="Rectangle 1">
            <a:hlinkClick r:id="rId4"/>
          </p:cNvPr>
          <p:cNvSpPr/>
          <p:nvPr userDrawn="1"/>
        </p:nvSpPr>
        <p:spPr>
          <a:xfrm>
            <a:off x="4137660" y="5561814"/>
            <a:ext cx="868680" cy="5530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5370407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with Box">
    <p:spTree>
      <p:nvGrpSpPr>
        <p:cNvPr id="1" name=""/>
        <p:cNvGrpSpPr/>
        <p:nvPr/>
      </p:nvGrpSpPr>
      <p:grpSpPr>
        <a:xfrm>
          <a:off x="0" y="0"/>
          <a:ext cx="0" cy="0"/>
          <a:chOff x="0" y="0"/>
          <a:chExt cx="0" cy="0"/>
        </a:xfrm>
      </p:grpSpPr>
      <p:sp>
        <p:nvSpPr>
          <p:cNvPr id="4" name="Rounded Rectangle 3"/>
          <p:cNvSpPr/>
          <p:nvPr userDrawn="1"/>
        </p:nvSpPr>
        <p:spPr bwMode="auto">
          <a:xfrm>
            <a:off x="457198" y="438151"/>
            <a:ext cx="8220075" cy="5957887"/>
          </a:xfrm>
          <a:prstGeom prst="roundRect">
            <a:avLst>
              <a:gd name="adj" fmla="val 2649"/>
            </a:avLst>
          </a:prstGeom>
          <a:solidFill>
            <a:schemeClr val="bg1">
              <a:alpha val="90000"/>
            </a:schemeClr>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072497" y="5734211"/>
            <a:ext cx="576495" cy="580719"/>
          </a:xfrm>
          <a:prstGeom prst="rect">
            <a:avLst/>
          </a:prstGeom>
        </p:spPr>
      </p:pic>
    </p:spTree>
    <p:extLst>
      <p:ext uri="{BB962C8B-B14F-4D97-AF65-F5344CB8AC3E}">
        <p14:creationId xmlns:p14="http://schemas.microsoft.com/office/powerpoint/2010/main" val="34298710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5" name="Rounded Rectangle 4"/>
          <p:cNvSpPr/>
          <p:nvPr userDrawn="1"/>
        </p:nvSpPr>
        <p:spPr bwMode="auto">
          <a:xfrm>
            <a:off x="457198" y="438151"/>
            <a:ext cx="8220075" cy="5957887"/>
          </a:xfrm>
          <a:prstGeom prst="roundRect">
            <a:avLst>
              <a:gd name="adj" fmla="val 2649"/>
            </a:avLst>
          </a:prstGeom>
          <a:solidFill>
            <a:schemeClr val="bg1">
              <a:alpha val="90000"/>
            </a:schemeClr>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8" name="Title 5"/>
          <p:cNvSpPr>
            <a:spLocks noGrp="1"/>
          </p:cNvSpPr>
          <p:nvPr>
            <p:ph type="title"/>
          </p:nvPr>
        </p:nvSpPr>
        <p:spPr>
          <a:xfrm>
            <a:off x="457198" y="478895"/>
            <a:ext cx="8220075" cy="994306"/>
          </a:xfrm>
        </p:spPr>
        <p:txBody>
          <a:bodyPr>
            <a:noAutofit/>
          </a:bodyPr>
          <a:lstStyle>
            <a:lvl1pPr>
              <a:defRPr>
                <a:latin typeface="Twinkl" pitchFamily="2" charset="0"/>
              </a:defRPr>
            </a:lvl1pPr>
          </a:lstStyle>
          <a:p>
            <a:r>
              <a:rPr lang="en-US"/>
              <a:t>Click to edit Master title style</a:t>
            </a:r>
            <a:endParaRPr lang="en-GB" dirty="0"/>
          </a:p>
        </p:txBody>
      </p:sp>
    </p:spTree>
    <p:extLst>
      <p:ext uri="{BB962C8B-B14F-4D97-AF65-F5344CB8AC3E}">
        <p14:creationId xmlns:p14="http://schemas.microsoft.com/office/powerpoint/2010/main" val="2610794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ims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2575232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End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522767" y="6196125"/>
            <a:ext cx="576495" cy="580719"/>
          </a:xfrm>
          <a:prstGeom prst="rect">
            <a:avLst/>
          </a:prstGeom>
        </p:spPr>
      </p:pic>
      <p:sp>
        <p:nvSpPr>
          <p:cNvPr id="4" name="Rectangle 3">
            <a:hlinkClick r:id="rId4"/>
          </p:cNvPr>
          <p:cNvSpPr/>
          <p:nvPr userDrawn="1"/>
        </p:nvSpPr>
        <p:spPr>
          <a:xfrm>
            <a:off x="4137660" y="3152488"/>
            <a:ext cx="868680" cy="5530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68197377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7">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89745" y="695325"/>
            <a:ext cx="8164510" cy="1150938"/>
          </a:xfrm>
          <a:prstGeom prst="roundRect">
            <a:avLst>
              <a:gd name="adj" fmla="val 9641"/>
            </a:avLst>
          </a:prstGeom>
          <a:noFill/>
          <a:ln w="25400">
            <a:noFill/>
          </a:ln>
        </p:spPr>
        <p:txBody>
          <a:bodyPr vert="horz" lIns="252000" tIns="252000" rIns="252000" bIns="252000" rtlCol="0" anchor="ctr" anchorCtr="1">
            <a:normAutofit/>
          </a:bodyPr>
          <a:lstStyle/>
          <a:p>
            <a:r>
              <a:rPr lang="en-US"/>
              <a:t>Click to edit Master title style</a:t>
            </a:r>
            <a:endParaRPr lang="en-US" dirty="0"/>
          </a:p>
        </p:txBody>
      </p:sp>
      <p:sp>
        <p:nvSpPr>
          <p:cNvPr id="3" name="Text Placeholder 2"/>
          <p:cNvSpPr>
            <a:spLocks noGrp="1"/>
          </p:cNvSpPr>
          <p:nvPr>
            <p:ph type="body" idx="1"/>
          </p:nvPr>
        </p:nvSpPr>
        <p:spPr>
          <a:xfrm>
            <a:off x="489745" y="1957386"/>
            <a:ext cx="8164510" cy="4387851"/>
          </a:xfrm>
          <a:prstGeom prst="roundRect">
            <a:avLst>
              <a:gd name="adj" fmla="val 2585"/>
            </a:avLst>
          </a:prstGeom>
          <a:noFill/>
          <a:ln w="25400">
            <a:noFill/>
          </a:ln>
        </p:spPr>
        <p:txBody>
          <a:bodyPr vert="horz" lIns="252000" tIns="252000" rIns="252000" bIns="25200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389201"/>
      </p:ext>
    </p:extLst>
  </p:cSld>
  <p:clrMap bg1="lt1" tx1="dk1" bg2="lt2" tx2="dk2" accent1="accent1" accent2="accent2" accent3="accent3" accent4="accent4" accent5="accent5" accent6="accent6" hlink="hlink" folHlink="folHlink"/>
  <p:sldLayoutIdLst>
    <p:sldLayoutId id="2147483661" r:id="rId1"/>
    <p:sldLayoutId id="2147483667" r:id="rId2"/>
    <p:sldLayoutId id="2147483662" r:id="rId3"/>
    <p:sldLayoutId id="2147483663" r:id="rId4"/>
    <p:sldLayoutId id="2147483666" r:id="rId5"/>
  </p:sldLayoutIdLst>
  <p:txStyles>
    <p:title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rgbClr val="1C1C1C"/>
          </a:solidFill>
          <a:latin typeface="Twinkl" pitchFamily="50" charset="0"/>
          <a:ea typeface="Twinkl"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1C1C1C"/>
          </a:solidFill>
          <a:latin typeface="Twinkl" pitchFamily="50" charset="0"/>
          <a:ea typeface="Twinkl"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Twinkl"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Twinkl"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Twinkl"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image" Target="../media/image6.png"/><Relationship Id="rId1" Type="http://schemas.openxmlformats.org/officeDocument/2006/relationships/slideLayout" Target="../slideLayouts/slideLayout3.xml"/><Relationship Id="rId4" Type="http://schemas.openxmlformats.org/officeDocument/2006/relationships/slide" Target="slide2.xml"/></Relationships>
</file>

<file path=ppt/slides/_rels/slide4.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image" Target="../media/image7.png"/><Relationship Id="rId1" Type="http://schemas.openxmlformats.org/officeDocument/2006/relationships/slideLayout" Target="../slideLayouts/slideLayout3.xml"/><Relationship Id="rId4" Type="http://schemas.openxmlformats.org/officeDocument/2006/relationships/slide" Target="slide3.xml"/></Relationships>
</file>

<file path=ppt/slides/_rels/slide5.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image" Target="../media/image8.png"/><Relationship Id="rId1" Type="http://schemas.openxmlformats.org/officeDocument/2006/relationships/slideLayout" Target="../slideLayouts/slideLayout3.xml"/><Relationship Id="rId4" Type="http://schemas.openxmlformats.org/officeDocument/2006/relationships/slide" Target="slide4.xml"/></Relationships>
</file>

<file path=ppt/slides/_rels/slide6.xml.rels><?xml version="1.0" encoding="UTF-8" standalone="yes"?>
<Relationships xmlns="http://schemas.openxmlformats.org/package/2006/relationships"><Relationship Id="rId3" Type="http://schemas.openxmlformats.org/officeDocument/2006/relationships/slide" Target="slide7.xml"/><Relationship Id="rId2" Type="http://schemas.openxmlformats.org/officeDocument/2006/relationships/image" Target="../media/image9.png"/><Relationship Id="rId1" Type="http://schemas.openxmlformats.org/officeDocument/2006/relationships/slideLayout" Target="../slideLayouts/slideLayout3.xml"/><Relationship Id="rId4" Type="http://schemas.openxmlformats.org/officeDocument/2006/relationships/slide" Target="slide5.xml"/></Relationships>
</file>

<file path=ppt/slides/_rels/slide7.xml.rels><?xml version="1.0" encoding="UTF-8" standalone="yes"?>
<Relationships xmlns="http://schemas.openxmlformats.org/package/2006/relationships"><Relationship Id="rId3" Type="http://schemas.openxmlformats.org/officeDocument/2006/relationships/slide" Target="slide8.xml"/><Relationship Id="rId2" Type="http://schemas.openxmlformats.org/officeDocument/2006/relationships/image" Target="../media/image10.png"/><Relationship Id="rId1" Type="http://schemas.openxmlformats.org/officeDocument/2006/relationships/slideLayout" Target="../slideLayouts/slideLayout3.xml"/><Relationship Id="rId4" Type="http://schemas.openxmlformats.org/officeDocument/2006/relationships/slide" Target="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118862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5651" y="898824"/>
            <a:ext cx="7632700" cy="5397200"/>
          </a:xfrm>
          <a:prstGeom prst="rect">
            <a:avLst/>
          </a:prstGeom>
        </p:spPr>
      </p:pic>
      <p:sp>
        <p:nvSpPr>
          <p:cNvPr id="2" name="Rounded Rectangle 1"/>
          <p:cNvSpPr/>
          <p:nvPr/>
        </p:nvSpPr>
        <p:spPr>
          <a:xfrm>
            <a:off x="755650" y="559099"/>
            <a:ext cx="7632700" cy="1309158"/>
          </a:xfrm>
          <a:prstGeom prst="roundRect">
            <a:avLst/>
          </a:prstGeom>
          <a:solidFill>
            <a:srgbClr val="6C9E7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07000"/>
              </a:lnSpc>
              <a:spcAft>
                <a:spcPts val="800"/>
              </a:spcAft>
            </a:pPr>
            <a:r>
              <a:rPr lang="en-GB" dirty="0">
                <a:latin typeface="Twinkl" pitchFamily="2" charset="0"/>
                <a:ea typeface="Calibri" panose="020F0502020204030204" pitchFamily="34" charset="0"/>
                <a:cs typeface="Times New Roman" panose="02020603050405020304" pitchFamily="18" charset="0"/>
              </a:rPr>
              <a:t>Little Red Riding Hood has been chatting to someone on an internet game. His name is </a:t>
            </a:r>
            <a:r>
              <a:rPr lang="en-GB" dirty="0" err="1">
                <a:latin typeface="Twinkl" pitchFamily="2" charset="0"/>
                <a:ea typeface="Calibri" panose="020F0502020204030204" pitchFamily="34" charset="0"/>
                <a:cs typeface="Times New Roman" panose="02020603050405020304" pitchFamily="18" charset="0"/>
              </a:rPr>
              <a:t>Wolfie</a:t>
            </a:r>
            <a:r>
              <a:rPr lang="en-GB" dirty="0">
                <a:latin typeface="Twinkl" pitchFamily="2" charset="0"/>
                <a:ea typeface="Calibri" panose="020F0502020204030204" pitchFamily="34" charset="0"/>
                <a:cs typeface="Times New Roman" panose="02020603050405020304" pitchFamily="18" charset="0"/>
              </a:rPr>
              <a:t> and he says he is a boy the same age as her. He has asked her to go and play in the woods near her home. What should Little Red Riding Hood do?</a:t>
            </a:r>
            <a:endParaRPr lang="en-GB" dirty="0">
              <a:latin typeface="Calibri" panose="020F0502020204030204" pitchFamily="34" charset="0"/>
              <a:ea typeface="Calibri" panose="020F0502020204030204" pitchFamily="34" charset="0"/>
              <a:cs typeface="Times New Roman" panose="02020603050405020304" pitchFamily="18" charset="0"/>
            </a:endParaRPr>
          </a:p>
        </p:txBody>
      </p:sp>
      <p:sp>
        <p:nvSpPr>
          <p:cNvPr id="5" name="Right Arrow 4">
            <a:hlinkClick r:id="rId3" action="ppaction://hlinksldjump"/>
          </p:cNvPr>
          <p:cNvSpPr/>
          <p:nvPr/>
        </p:nvSpPr>
        <p:spPr>
          <a:xfrm>
            <a:off x="7807286" y="5919259"/>
            <a:ext cx="796964" cy="394758"/>
          </a:xfrm>
          <a:prstGeom prst="rightArrow">
            <a:avLst/>
          </a:prstGeom>
          <a:solidFill>
            <a:srgbClr val="6C9E7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a:t>next</a:t>
            </a:r>
            <a:endParaRPr lang="en-GB" sz="1600" dirty="0"/>
          </a:p>
        </p:txBody>
      </p:sp>
    </p:spTree>
    <p:extLst>
      <p:ext uri="{BB962C8B-B14F-4D97-AF65-F5344CB8AC3E}">
        <p14:creationId xmlns:p14="http://schemas.microsoft.com/office/powerpoint/2010/main" val="1286237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50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5573" y="730808"/>
            <a:ext cx="7632853" cy="5396384"/>
          </a:xfrm>
          <a:prstGeom prst="rect">
            <a:avLst/>
          </a:prstGeom>
        </p:spPr>
      </p:pic>
      <p:sp>
        <p:nvSpPr>
          <p:cNvPr id="2" name="Rounded Rectangle 1"/>
          <p:cNvSpPr/>
          <p:nvPr/>
        </p:nvSpPr>
        <p:spPr>
          <a:xfrm>
            <a:off x="5799667" y="828675"/>
            <a:ext cx="2514599" cy="2608792"/>
          </a:xfrm>
          <a:prstGeom prst="roundRect">
            <a:avLst/>
          </a:prstGeom>
          <a:solidFill>
            <a:srgbClr val="6C9E72"/>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00"/>
              </a:spcAft>
            </a:pPr>
            <a:r>
              <a:rPr lang="en-GB" dirty="0">
                <a:latin typeface="Twinkl" pitchFamily="2" charset="0"/>
                <a:ea typeface="Calibri" panose="020F0502020204030204" pitchFamily="34" charset="0"/>
                <a:cs typeface="Times New Roman" panose="02020603050405020304" pitchFamily="18" charset="0"/>
              </a:rPr>
              <a:t>The billy goats are saying mean things about the troll online and sending unkind messages to him. Is it OK to do this? What should the troll do?</a:t>
            </a:r>
          </a:p>
        </p:txBody>
      </p:sp>
      <p:sp>
        <p:nvSpPr>
          <p:cNvPr id="4" name="Right Arrow 3">
            <a:hlinkClick r:id="rId3" action="ppaction://hlinksldjump"/>
          </p:cNvPr>
          <p:cNvSpPr/>
          <p:nvPr/>
        </p:nvSpPr>
        <p:spPr>
          <a:xfrm>
            <a:off x="7807286" y="5919259"/>
            <a:ext cx="796964" cy="394758"/>
          </a:xfrm>
          <a:prstGeom prst="rightArrow">
            <a:avLst/>
          </a:prstGeom>
          <a:solidFill>
            <a:srgbClr val="6C9E7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a:t>next</a:t>
            </a:r>
            <a:endParaRPr lang="en-GB" sz="1600" dirty="0"/>
          </a:p>
        </p:txBody>
      </p:sp>
      <p:sp>
        <p:nvSpPr>
          <p:cNvPr id="5" name="Left Arrow 4">
            <a:hlinkClick r:id="rId4" action="ppaction://hlinksldjump"/>
          </p:cNvPr>
          <p:cNvSpPr/>
          <p:nvPr/>
        </p:nvSpPr>
        <p:spPr>
          <a:xfrm>
            <a:off x="539750" y="5919259"/>
            <a:ext cx="820468" cy="406400"/>
          </a:xfrm>
          <a:prstGeom prst="leftArrow">
            <a:avLst/>
          </a:prstGeom>
          <a:solidFill>
            <a:srgbClr val="6C9E7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a:t>back</a:t>
            </a:r>
            <a:endParaRPr lang="en-GB" dirty="0"/>
          </a:p>
        </p:txBody>
      </p:sp>
    </p:spTree>
    <p:extLst>
      <p:ext uri="{BB962C8B-B14F-4D97-AF65-F5344CB8AC3E}">
        <p14:creationId xmlns:p14="http://schemas.microsoft.com/office/powerpoint/2010/main" val="3690236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50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5573" y="731490"/>
            <a:ext cx="7632853" cy="5395020"/>
          </a:xfrm>
          <a:prstGeom prst="rect">
            <a:avLst/>
          </a:prstGeom>
        </p:spPr>
      </p:pic>
      <p:sp>
        <p:nvSpPr>
          <p:cNvPr id="4" name="Rounded Rectangle 3"/>
          <p:cNvSpPr/>
          <p:nvPr/>
        </p:nvSpPr>
        <p:spPr>
          <a:xfrm>
            <a:off x="755650" y="5011209"/>
            <a:ext cx="7632700" cy="1309158"/>
          </a:xfrm>
          <a:prstGeom prst="roundRect">
            <a:avLst/>
          </a:prstGeom>
          <a:solidFill>
            <a:srgbClr val="6C9E7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dirty="0">
                <a:solidFill>
                  <a:schemeClr val="bg1"/>
                </a:solidFill>
                <a:latin typeface="Twinkl" pitchFamily="2" charset="0"/>
              </a:rPr>
              <a:t>Snow White is playing an online game against a player called BadQueen36. BadQueen36 says she really likes Snow White and wants to meet her in person and bring her some sweets. She asks for Snow White’s real name and address. What should Snow White do?</a:t>
            </a:r>
          </a:p>
        </p:txBody>
      </p:sp>
      <p:sp>
        <p:nvSpPr>
          <p:cNvPr id="5" name="Right Arrow 4">
            <a:hlinkClick r:id="rId3" action="ppaction://hlinksldjump"/>
          </p:cNvPr>
          <p:cNvSpPr/>
          <p:nvPr/>
        </p:nvSpPr>
        <p:spPr>
          <a:xfrm>
            <a:off x="7807286" y="549275"/>
            <a:ext cx="796964" cy="394758"/>
          </a:xfrm>
          <a:prstGeom prst="rightArrow">
            <a:avLst/>
          </a:prstGeom>
          <a:solidFill>
            <a:srgbClr val="6C9E7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a:t>next</a:t>
            </a:r>
            <a:endParaRPr lang="en-GB" sz="1600" dirty="0"/>
          </a:p>
        </p:txBody>
      </p:sp>
      <p:sp>
        <p:nvSpPr>
          <p:cNvPr id="6" name="Left Arrow 5">
            <a:hlinkClick r:id="rId4" action="ppaction://hlinksldjump"/>
          </p:cNvPr>
          <p:cNvSpPr/>
          <p:nvPr/>
        </p:nvSpPr>
        <p:spPr>
          <a:xfrm>
            <a:off x="539750" y="549275"/>
            <a:ext cx="820468" cy="406400"/>
          </a:xfrm>
          <a:prstGeom prst="leftArrow">
            <a:avLst/>
          </a:prstGeom>
          <a:solidFill>
            <a:srgbClr val="6C9E7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a:t>back</a:t>
            </a:r>
            <a:endParaRPr lang="en-GB" dirty="0"/>
          </a:p>
        </p:txBody>
      </p:sp>
    </p:spTree>
    <p:extLst>
      <p:ext uri="{BB962C8B-B14F-4D97-AF65-F5344CB8AC3E}">
        <p14:creationId xmlns:p14="http://schemas.microsoft.com/office/powerpoint/2010/main" val="1229507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50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5691" y="730808"/>
            <a:ext cx="7632617" cy="5396384"/>
          </a:xfrm>
          <a:prstGeom prst="rect">
            <a:avLst/>
          </a:prstGeom>
        </p:spPr>
      </p:pic>
      <p:sp>
        <p:nvSpPr>
          <p:cNvPr id="2" name="Rounded Rectangle 1"/>
          <p:cNvSpPr/>
          <p:nvPr/>
        </p:nvSpPr>
        <p:spPr>
          <a:xfrm>
            <a:off x="755650" y="3649133"/>
            <a:ext cx="7632700" cy="1326092"/>
          </a:xfrm>
          <a:prstGeom prst="roundRect">
            <a:avLst/>
          </a:prstGeom>
          <a:solidFill>
            <a:srgbClr val="6C9E7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00"/>
              </a:spcAft>
            </a:pPr>
            <a:r>
              <a:rPr lang="en-GB" dirty="0">
                <a:latin typeface="Twinkl" pitchFamily="2" charset="0"/>
                <a:ea typeface="Calibri" panose="020F0502020204030204" pitchFamily="34" charset="0"/>
                <a:cs typeface="Times New Roman" panose="02020603050405020304" pitchFamily="18" charset="0"/>
              </a:rPr>
              <a:t>The fairy godmother has left behind her magic phone wand. Cinderella finds it and sees that it is open on a website called ‘Party Delights’, which sells dresses, shoes and tiaras. Cinderella wants to buy herself another beautiful dress. What should she do?</a:t>
            </a:r>
          </a:p>
        </p:txBody>
      </p:sp>
      <p:sp>
        <p:nvSpPr>
          <p:cNvPr id="5" name="Right Arrow 4">
            <a:hlinkClick r:id="rId3" action="ppaction://hlinksldjump"/>
          </p:cNvPr>
          <p:cNvSpPr/>
          <p:nvPr/>
        </p:nvSpPr>
        <p:spPr>
          <a:xfrm>
            <a:off x="7807286" y="5919259"/>
            <a:ext cx="796964" cy="394758"/>
          </a:xfrm>
          <a:prstGeom prst="rightArrow">
            <a:avLst/>
          </a:prstGeom>
          <a:solidFill>
            <a:srgbClr val="6C9E7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a:t>next</a:t>
            </a:r>
            <a:endParaRPr lang="en-GB" sz="1600" dirty="0"/>
          </a:p>
        </p:txBody>
      </p:sp>
      <p:sp>
        <p:nvSpPr>
          <p:cNvPr id="6" name="Left Arrow 5">
            <a:hlinkClick r:id="rId4" action="ppaction://hlinksldjump"/>
          </p:cNvPr>
          <p:cNvSpPr/>
          <p:nvPr/>
        </p:nvSpPr>
        <p:spPr>
          <a:xfrm>
            <a:off x="539750" y="5919259"/>
            <a:ext cx="820468" cy="406400"/>
          </a:xfrm>
          <a:prstGeom prst="leftArrow">
            <a:avLst/>
          </a:prstGeom>
          <a:solidFill>
            <a:srgbClr val="6C9E7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a:t>back</a:t>
            </a:r>
            <a:endParaRPr lang="en-GB" dirty="0"/>
          </a:p>
        </p:txBody>
      </p:sp>
    </p:spTree>
    <p:extLst>
      <p:ext uri="{BB962C8B-B14F-4D97-AF65-F5344CB8AC3E}">
        <p14:creationId xmlns:p14="http://schemas.microsoft.com/office/powerpoint/2010/main" val="1789539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50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nodeType="withEffect">
                                  <p:stCondLst>
                                    <p:cond delay="50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par>
                                <p:cTn id="14" presetID="10" presetClass="entr" presetSubtype="0" fill="hold" grpId="0" nodeType="withEffect">
                                  <p:stCondLst>
                                    <p:cond delay="50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6227" y="730808"/>
            <a:ext cx="7631545" cy="5396384"/>
          </a:xfrm>
          <a:prstGeom prst="rect">
            <a:avLst/>
          </a:prstGeom>
        </p:spPr>
      </p:pic>
      <p:sp>
        <p:nvSpPr>
          <p:cNvPr id="3" name="Rounded Rectangle 2"/>
          <p:cNvSpPr/>
          <p:nvPr/>
        </p:nvSpPr>
        <p:spPr>
          <a:xfrm>
            <a:off x="756227" y="549275"/>
            <a:ext cx="7631545" cy="1169458"/>
          </a:xfrm>
          <a:prstGeom prst="roundRect">
            <a:avLst>
              <a:gd name="adj" fmla="val 10638"/>
            </a:avLst>
          </a:prstGeom>
          <a:solidFill>
            <a:srgbClr val="6C9E7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00"/>
              </a:spcAft>
            </a:pPr>
            <a:r>
              <a:rPr lang="en-GB" dirty="0"/>
              <a:t>Goldilocks drops her phone as she's running away from the three bears' cottage. </a:t>
            </a:r>
            <a:r>
              <a:rPr lang="en-GB"/>
              <a:t>Baby </a:t>
            </a:r>
            <a:r>
              <a:rPr lang="en-GB">
                <a:latin typeface="Twinkl" pitchFamily="2" charset="0"/>
                <a:ea typeface="Calibri" panose="020F0502020204030204" pitchFamily="34" charset="0"/>
                <a:cs typeface="Times New Roman" panose="02020603050405020304" pitchFamily="18" charset="0"/>
              </a:rPr>
              <a:t>Bear </a:t>
            </a:r>
            <a:r>
              <a:rPr lang="en-GB" dirty="0">
                <a:latin typeface="Twinkl" pitchFamily="2" charset="0"/>
                <a:ea typeface="Calibri" panose="020F0502020204030204" pitchFamily="34" charset="0"/>
                <a:cs typeface="Times New Roman" panose="02020603050405020304" pitchFamily="18" charset="0"/>
              </a:rPr>
              <a:t>finds it and notices that it is open on a website with some scary pictures on it. What should Baby Bear do?</a:t>
            </a:r>
          </a:p>
        </p:txBody>
      </p:sp>
      <p:sp>
        <p:nvSpPr>
          <p:cNvPr id="5" name="Right Arrow 4">
            <a:hlinkClick r:id="rId3" action="ppaction://hlinksldjump"/>
          </p:cNvPr>
          <p:cNvSpPr/>
          <p:nvPr/>
        </p:nvSpPr>
        <p:spPr>
          <a:xfrm>
            <a:off x="7807286" y="5919259"/>
            <a:ext cx="796964" cy="394758"/>
          </a:xfrm>
          <a:prstGeom prst="rightArrow">
            <a:avLst/>
          </a:prstGeom>
          <a:solidFill>
            <a:srgbClr val="6C9E7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a:t>next</a:t>
            </a:r>
            <a:endParaRPr lang="en-GB" sz="1600" dirty="0"/>
          </a:p>
        </p:txBody>
      </p:sp>
      <p:sp>
        <p:nvSpPr>
          <p:cNvPr id="6" name="Left Arrow 5">
            <a:hlinkClick r:id="rId4" action="ppaction://hlinksldjump"/>
          </p:cNvPr>
          <p:cNvSpPr/>
          <p:nvPr/>
        </p:nvSpPr>
        <p:spPr>
          <a:xfrm>
            <a:off x="539750" y="5919259"/>
            <a:ext cx="820468" cy="406400"/>
          </a:xfrm>
          <a:prstGeom prst="leftArrow">
            <a:avLst/>
          </a:prstGeom>
          <a:solidFill>
            <a:srgbClr val="6C9E7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a:t>back</a:t>
            </a:r>
            <a:endParaRPr lang="en-GB" dirty="0"/>
          </a:p>
        </p:txBody>
      </p:sp>
    </p:spTree>
    <p:extLst>
      <p:ext uri="{BB962C8B-B14F-4D97-AF65-F5344CB8AC3E}">
        <p14:creationId xmlns:p14="http://schemas.microsoft.com/office/powerpoint/2010/main" val="4236384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50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50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6805" y="557742"/>
            <a:ext cx="7631545" cy="5396383"/>
          </a:xfrm>
          <a:prstGeom prst="rect">
            <a:avLst/>
          </a:prstGeom>
        </p:spPr>
      </p:pic>
      <p:sp>
        <p:nvSpPr>
          <p:cNvPr id="2" name="Rounded Rectangle 1"/>
          <p:cNvSpPr/>
          <p:nvPr/>
        </p:nvSpPr>
        <p:spPr>
          <a:xfrm>
            <a:off x="637117" y="5011209"/>
            <a:ext cx="7812616" cy="1305983"/>
          </a:xfrm>
          <a:prstGeom prst="roundRect">
            <a:avLst/>
          </a:prstGeom>
          <a:solidFill>
            <a:srgbClr val="6C9E7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07000"/>
              </a:lnSpc>
              <a:spcAft>
                <a:spcPts val="800"/>
              </a:spcAft>
            </a:pPr>
            <a:r>
              <a:rPr lang="en-GB" dirty="0">
                <a:latin typeface="Twinkl" pitchFamily="2" charset="0"/>
                <a:ea typeface="Calibri" panose="020F0502020204030204" pitchFamily="34" charset="0"/>
                <a:cs typeface="Times New Roman" panose="02020603050405020304" pitchFamily="18" charset="0"/>
              </a:rPr>
              <a:t>The three little pigs are playing their favourite game. Suddenly, they get a message from another player called BigBad100 saying horrible things about the house they are building. What should they do?</a:t>
            </a:r>
          </a:p>
        </p:txBody>
      </p:sp>
      <p:sp>
        <p:nvSpPr>
          <p:cNvPr id="4" name="Right Arrow 3">
            <a:hlinkClick r:id="rId3" action="ppaction://hlinksldjump"/>
          </p:cNvPr>
          <p:cNvSpPr/>
          <p:nvPr/>
        </p:nvSpPr>
        <p:spPr>
          <a:xfrm>
            <a:off x="7807286" y="503767"/>
            <a:ext cx="796964" cy="394758"/>
          </a:xfrm>
          <a:prstGeom prst="rightArrow">
            <a:avLst/>
          </a:prstGeom>
          <a:solidFill>
            <a:srgbClr val="6C9E7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a:t>end</a:t>
            </a:r>
            <a:endParaRPr lang="en-GB" sz="1600" dirty="0"/>
          </a:p>
        </p:txBody>
      </p:sp>
      <p:sp>
        <p:nvSpPr>
          <p:cNvPr id="5" name="Left Arrow 4">
            <a:hlinkClick r:id="rId4" action="ppaction://hlinksldjump"/>
          </p:cNvPr>
          <p:cNvSpPr/>
          <p:nvPr/>
        </p:nvSpPr>
        <p:spPr>
          <a:xfrm>
            <a:off x="539750" y="503767"/>
            <a:ext cx="820468" cy="406400"/>
          </a:xfrm>
          <a:prstGeom prst="leftArrow">
            <a:avLst/>
          </a:prstGeom>
          <a:solidFill>
            <a:srgbClr val="6C9E7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a:t>back</a:t>
            </a:r>
            <a:endParaRPr lang="en-GB" dirty="0"/>
          </a:p>
        </p:txBody>
      </p:sp>
    </p:spTree>
    <p:extLst>
      <p:ext uri="{BB962C8B-B14F-4D97-AF65-F5344CB8AC3E}">
        <p14:creationId xmlns:p14="http://schemas.microsoft.com/office/powerpoint/2010/main" val="1498216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50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grpId="0" nodeType="withEffect">
                                  <p:stCondLst>
                                    <p:cond delay="50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par>
                                <p:cTn id="14" presetID="10" presetClass="entr" presetSubtype="0" fill="hold" nodeType="withEffect">
                                  <p:stCondLst>
                                    <p:cond delay="50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08075854"/>
      </p:ext>
    </p:extLst>
  </p:cSld>
  <p:clrMapOvr>
    <a:masterClrMapping/>
  </p:clrMapOvr>
</p:sld>
</file>

<file path=ppt/theme/theme1.xml><?xml version="1.0" encoding="utf-8"?>
<a:theme xmlns:a="http://schemas.openxmlformats.org/drawingml/2006/main" name="Office Theme">
  <a:themeElements>
    <a:clrScheme name="Twinkl Template">
      <a:dk1>
        <a:srgbClr val="1C1C1C"/>
      </a:dk1>
      <a:lt1>
        <a:sysClr val="window" lastClr="FFFFFF"/>
      </a:lt1>
      <a:dk2>
        <a:srgbClr val="4A4A4A"/>
      </a:dk2>
      <a:lt2>
        <a:srgbClr val="F4F2F2"/>
      </a:lt2>
      <a:accent1>
        <a:srgbClr val="E34192"/>
      </a:accent1>
      <a:accent2>
        <a:srgbClr val="EB8634"/>
      </a:accent2>
      <a:accent3>
        <a:srgbClr val="E6C734"/>
      </a:accent3>
      <a:accent4>
        <a:srgbClr val="79AD42"/>
      </a:accent4>
      <a:accent5>
        <a:srgbClr val="23A7F9"/>
      </a:accent5>
      <a:accent6>
        <a:srgbClr val="954EBE"/>
      </a:accent6>
      <a:hlink>
        <a:srgbClr val="23A7F9"/>
      </a:hlink>
      <a:folHlink>
        <a:srgbClr val="757070"/>
      </a:folHlink>
    </a:clrScheme>
    <a:fontScheme name="Custom 1">
      <a:majorFont>
        <a:latin typeface="Twinkl Sb"/>
        <a:ea typeface=""/>
        <a:cs typeface=""/>
      </a:majorFont>
      <a:minorFont>
        <a:latin typeface="Twink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18A0DB"/>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owerPoint Guidance.pptx" id="{34442D15-F5BB-4F73-9606-C8812E688AB8}" vid="{28CC8FB8-836C-49DA-A823-EC8BE3E5205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Template</Template>
  <TotalTime>106</TotalTime>
  <Words>272</Words>
  <Application>Microsoft Office PowerPoint</Application>
  <PresentationFormat>On-screen Show (4:3)</PresentationFormat>
  <Paragraphs>17</Paragraphs>
  <Slides>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Calibri</vt:lpstr>
      <vt:lpstr>Twinkl</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Guidance</dc:title>
  <dc:creator>Shantal Paley</dc:creator>
  <cp:lastModifiedBy>Sarah Gill</cp:lastModifiedBy>
  <cp:revision>14</cp:revision>
  <dcterms:created xsi:type="dcterms:W3CDTF">2020-01-30T15:43:18Z</dcterms:created>
  <dcterms:modified xsi:type="dcterms:W3CDTF">2026-10-19T10:13:50Z</dcterms:modified>
</cp:coreProperties>
</file>