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04" autoAdjust="0"/>
    <p:restoredTop sz="94660"/>
  </p:normalViewPr>
  <p:slideViewPr>
    <p:cSldViewPr snapToGrid="0">
      <p:cViewPr varScale="1">
        <p:scale>
          <a:sx n="71" d="100"/>
          <a:sy n="71"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presProps" Target="pres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D29B7E48-0471-4E73-8044-0C539B042CB5}" type="datetimeFigureOut">
              <a:rPr lang="en-GB" smtClean="0"/>
              <a:t>14/09/2025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2873F7-8E04-4D81-B3B2-118F16EFE882}" type="slidenum">
              <a:rPr lang="en-GB" smtClean="0"/>
              <a:t>‹#›</a:t>
            </a:fld>
            <a:endParaRPr lang="en-GB"/>
          </a:p>
        </p:txBody>
      </p:sp>
    </p:spTree>
    <p:extLst>
      <p:ext uri="{BB962C8B-B14F-4D97-AF65-F5344CB8AC3E}">
        <p14:creationId xmlns:p14="http://schemas.microsoft.com/office/powerpoint/2010/main" val="2361673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9B7E48-0471-4E73-8044-0C539B042CB5}" type="datetimeFigureOut">
              <a:rPr lang="en-GB" smtClean="0"/>
              <a:t>14/09/2025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2873F7-8E04-4D81-B3B2-118F16EFE882}" type="slidenum">
              <a:rPr lang="en-GB" smtClean="0"/>
              <a:t>‹#›</a:t>
            </a:fld>
            <a:endParaRPr lang="en-GB"/>
          </a:p>
        </p:txBody>
      </p:sp>
    </p:spTree>
    <p:extLst>
      <p:ext uri="{BB962C8B-B14F-4D97-AF65-F5344CB8AC3E}">
        <p14:creationId xmlns:p14="http://schemas.microsoft.com/office/powerpoint/2010/main" val="45097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9B7E48-0471-4E73-8044-0C539B042CB5}" type="datetimeFigureOut">
              <a:rPr lang="en-GB" smtClean="0"/>
              <a:t>14/09/2025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2873F7-8E04-4D81-B3B2-118F16EFE882}" type="slidenum">
              <a:rPr lang="en-GB" smtClean="0"/>
              <a:t>‹#›</a:t>
            </a:fld>
            <a:endParaRPr lang="en-GB"/>
          </a:p>
        </p:txBody>
      </p:sp>
    </p:spTree>
    <p:extLst>
      <p:ext uri="{BB962C8B-B14F-4D97-AF65-F5344CB8AC3E}">
        <p14:creationId xmlns:p14="http://schemas.microsoft.com/office/powerpoint/2010/main" val="2786593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9B7E48-0471-4E73-8044-0C539B042CB5}" type="datetimeFigureOut">
              <a:rPr lang="en-GB" smtClean="0"/>
              <a:t>14/09/2025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52873F7-8E04-4D81-B3B2-118F16EFE882}" type="slidenum">
              <a:rPr lang="en-GB" smtClean="0"/>
              <a:t>‹#›</a:t>
            </a:fld>
            <a:endParaRPr lang="en-GB"/>
          </a:p>
        </p:txBody>
      </p:sp>
    </p:spTree>
    <p:extLst>
      <p:ext uri="{BB962C8B-B14F-4D97-AF65-F5344CB8AC3E}">
        <p14:creationId xmlns:p14="http://schemas.microsoft.com/office/powerpoint/2010/main" val="3943156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9B7E48-0471-4E73-8044-0C539B042CB5}" type="datetimeFigureOut">
              <a:rPr lang="en-GB" smtClean="0"/>
              <a:t>14/09/2025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52873F7-8E04-4D81-B3B2-118F16EFE882}" type="slidenum">
              <a:rPr lang="en-GB" smtClean="0"/>
              <a:t>‹#›</a:t>
            </a:fld>
            <a:endParaRPr lang="en-GB"/>
          </a:p>
        </p:txBody>
      </p:sp>
    </p:spTree>
    <p:extLst>
      <p:ext uri="{BB962C8B-B14F-4D97-AF65-F5344CB8AC3E}">
        <p14:creationId xmlns:p14="http://schemas.microsoft.com/office/powerpoint/2010/main" val="21854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9B7E48-0471-4E73-8044-0C539B042CB5}" type="datetimeFigureOut">
              <a:rPr lang="en-GB" smtClean="0"/>
              <a:t>14/09/2025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52873F7-8E04-4D81-B3B2-118F16EFE882}" type="slidenum">
              <a:rPr lang="en-GB" smtClean="0"/>
              <a:t>‹#›</a:t>
            </a:fld>
            <a:endParaRPr lang="en-GB"/>
          </a:p>
        </p:txBody>
      </p:sp>
    </p:spTree>
    <p:extLst>
      <p:ext uri="{BB962C8B-B14F-4D97-AF65-F5344CB8AC3E}">
        <p14:creationId xmlns:p14="http://schemas.microsoft.com/office/powerpoint/2010/main" val="3267774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9B7E48-0471-4E73-8044-0C539B042CB5}" type="datetimeFigureOut">
              <a:rPr lang="en-GB" smtClean="0"/>
              <a:t>14/09/2025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52873F7-8E04-4D81-B3B2-118F16EFE882}" type="slidenum">
              <a:rPr lang="en-GB" smtClean="0"/>
              <a:t>‹#›</a:t>
            </a:fld>
            <a:endParaRPr lang="en-GB"/>
          </a:p>
        </p:txBody>
      </p:sp>
    </p:spTree>
    <p:extLst>
      <p:ext uri="{BB962C8B-B14F-4D97-AF65-F5344CB8AC3E}">
        <p14:creationId xmlns:p14="http://schemas.microsoft.com/office/powerpoint/2010/main" val="3384207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D29B7E48-0471-4E73-8044-0C539B042CB5}" type="datetimeFigureOut">
              <a:rPr lang="en-GB" smtClean="0"/>
              <a:t>14/09/2025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52873F7-8E04-4D81-B3B2-118F16EFE882}" type="slidenum">
              <a:rPr lang="en-GB" smtClean="0"/>
              <a:t>‹#›</a:t>
            </a:fld>
            <a:endParaRPr lang="en-GB"/>
          </a:p>
        </p:txBody>
      </p:sp>
    </p:spTree>
    <p:extLst>
      <p:ext uri="{BB962C8B-B14F-4D97-AF65-F5344CB8AC3E}">
        <p14:creationId xmlns:p14="http://schemas.microsoft.com/office/powerpoint/2010/main" val="4036220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Date Placeholder 8"/>
          <p:cNvSpPr>
            <a:spLocks noGrp="1"/>
          </p:cNvSpPr>
          <p:nvPr>
            <p:ph type="dt" sz="half" idx="10"/>
          </p:nvPr>
        </p:nvSpPr>
        <p:spPr/>
        <p:txBody>
          <a:bodyPr/>
          <a:lstStyle/>
          <a:p>
            <a:fld id="{D29B7E48-0471-4E73-8044-0C539B042CB5}" type="datetimeFigureOut">
              <a:rPr lang="en-GB" smtClean="0"/>
              <a:t>14/09/2025</a:t>
            </a:fld>
            <a:endParaRPr lang="en-GB"/>
          </a:p>
        </p:txBody>
      </p:sp>
      <p:sp>
        <p:nvSpPr>
          <p:cNvPr id="10" name="Footer Placeholder 9"/>
          <p:cNvSpPr>
            <a:spLocks noGrp="1"/>
          </p:cNvSpPr>
          <p:nvPr>
            <p:ph type="ftr" sz="quarter" idx="11"/>
          </p:nvPr>
        </p:nvSpPr>
        <p:spPr/>
        <p:txBody>
          <a:bodyPr/>
          <a:lstStyle/>
          <a:p>
            <a:endParaRPr lang="en-GB"/>
          </a:p>
        </p:txBody>
      </p:sp>
      <p:sp>
        <p:nvSpPr>
          <p:cNvPr id="11" name="Slide Number Placeholder 10"/>
          <p:cNvSpPr>
            <a:spLocks noGrp="1"/>
          </p:cNvSpPr>
          <p:nvPr>
            <p:ph type="sldNum" sz="quarter" idx="12"/>
          </p:nvPr>
        </p:nvSpPr>
        <p:spPr/>
        <p:txBody>
          <a:bodyPr/>
          <a:lstStyle/>
          <a:p>
            <a:fld id="{D52873F7-8E04-4D81-B3B2-118F16EFE882}" type="slidenum">
              <a:rPr lang="en-GB" smtClean="0"/>
              <a:t>‹#›</a:t>
            </a:fld>
            <a:endParaRPr lang="en-GB"/>
          </a:p>
        </p:txBody>
      </p:sp>
    </p:spTree>
    <p:extLst>
      <p:ext uri="{BB962C8B-B14F-4D97-AF65-F5344CB8AC3E}">
        <p14:creationId xmlns:p14="http://schemas.microsoft.com/office/powerpoint/2010/main" val="2924422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9B7E48-0471-4E73-8044-0C539B042CB5}" type="datetimeFigureOut">
              <a:rPr lang="en-GB" smtClean="0"/>
              <a:t>14/09/2025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2873F7-8E04-4D81-B3B2-118F16EFE882}" type="slidenum">
              <a:rPr lang="en-GB" smtClean="0"/>
              <a:t>‹#›</a:t>
            </a:fld>
            <a:endParaRPr lang="en-GB"/>
          </a:p>
        </p:txBody>
      </p:sp>
    </p:spTree>
    <p:extLst>
      <p:ext uri="{BB962C8B-B14F-4D97-AF65-F5344CB8AC3E}">
        <p14:creationId xmlns:p14="http://schemas.microsoft.com/office/powerpoint/2010/main" val="2381103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9B7E48-0471-4E73-8044-0C539B042CB5}" type="datetimeFigureOut">
              <a:rPr lang="en-GB" smtClean="0"/>
              <a:t>14/09/2025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52873F7-8E04-4D81-B3B2-118F16EFE882}" type="slidenum">
              <a:rPr lang="en-GB" smtClean="0"/>
              <a:t>‹#›</a:t>
            </a:fld>
            <a:endParaRPr lang="en-GB"/>
          </a:p>
        </p:txBody>
      </p:sp>
    </p:spTree>
    <p:extLst>
      <p:ext uri="{BB962C8B-B14F-4D97-AF65-F5344CB8AC3E}">
        <p14:creationId xmlns:p14="http://schemas.microsoft.com/office/powerpoint/2010/main" val="2878185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D29B7E48-0471-4E73-8044-0C539B042CB5}" type="datetimeFigureOut">
              <a:rPr lang="en-GB" smtClean="0"/>
              <a:t>14/09/2025</a:t>
            </a:fld>
            <a:endParaRPr lang="en-GB"/>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GB"/>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D52873F7-8E04-4D81-B3B2-118F16EFE882}" type="slidenum">
              <a:rPr lang="en-GB" smtClean="0"/>
              <a:t>‹#›</a:t>
            </a:fld>
            <a:endParaRPr lang="en-GB"/>
          </a:p>
        </p:txBody>
      </p:sp>
    </p:spTree>
    <p:extLst>
      <p:ext uri="{BB962C8B-B14F-4D97-AF65-F5344CB8AC3E}">
        <p14:creationId xmlns:p14="http://schemas.microsoft.com/office/powerpoint/2010/main" val="3200455911"/>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Dave_Davies" TargetMode="External"/><Relationship Id="rId2" Type="http://schemas.openxmlformats.org/officeDocument/2006/relationships/hyperlink" Target="https://en.wikipedia.org/wiki/Ray_Davies" TargetMode="External"/><Relationship Id="rId1" Type="http://schemas.openxmlformats.org/officeDocument/2006/relationships/slideLayout" Target="../slideLayouts/slideLayout1.xml"/><Relationship Id="rId4" Type="http://schemas.openxmlformats.org/officeDocument/2006/relationships/hyperlink" Target="https://en.wikipedia.org/wiki/Pete_Quaif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1D03-25BF-4F88-869D-59FA860FFAE8}"/>
              </a:ext>
            </a:extLst>
          </p:cNvPr>
          <p:cNvSpPr>
            <a:spLocks noGrp="1"/>
          </p:cNvSpPr>
          <p:nvPr>
            <p:ph type="ctrTitle"/>
          </p:nvPr>
        </p:nvSpPr>
        <p:spPr>
          <a:xfrm>
            <a:off x="603504" y="770467"/>
            <a:ext cx="10782300" cy="5213474"/>
          </a:xfrm>
          <a:solidFill>
            <a:schemeClr val="accent1">
              <a:lumMod val="40000"/>
              <a:lumOff val="60000"/>
            </a:schemeClr>
          </a:solidFill>
        </p:spPr>
        <p:txBody>
          <a:bodyPr/>
          <a:lstStyle/>
          <a:p>
            <a:pPr algn="ctr"/>
            <a:r>
              <a:rPr lang="en-GB" dirty="0">
                <a:solidFill>
                  <a:schemeClr val="bg1"/>
                </a:solidFill>
              </a:rPr>
              <a:t>Autumn Almanac </a:t>
            </a:r>
            <a:br>
              <a:rPr lang="en-GB" dirty="0">
                <a:solidFill>
                  <a:schemeClr val="bg1"/>
                </a:solidFill>
              </a:rPr>
            </a:br>
            <a:r>
              <a:rPr lang="en-GB" dirty="0">
                <a:solidFill>
                  <a:schemeClr val="bg1"/>
                </a:solidFill>
              </a:rPr>
              <a:t>by The Kinks</a:t>
            </a:r>
            <a:br>
              <a:rPr lang="en-GB" dirty="0"/>
            </a:br>
            <a:br>
              <a:rPr lang="en-GB" dirty="0"/>
            </a:br>
            <a:endParaRPr lang="en-GB" dirty="0"/>
          </a:p>
        </p:txBody>
      </p:sp>
      <p:pic>
        <p:nvPicPr>
          <p:cNvPr id="4" name="Picture 3">
            <a:extLst>
              <a:ext uri="{FF2B5EF4-FFF2-40B4-BE49-F238E27FC236}">
                <a16:creationId xmlns:a16="http://schemas.microsoft.com/office/drawing/2014/main" id="{AFB5D1A3-1D39-45DA-9DBB-D32B3352C14A}"/>
              </a:ext>
            </a:extLst>
          </p:cNvPr>
          <p:cNvPicPr>
            <a:picLocks noChangeAspect="1"/>
          </p:cNvPicPr>
          <p:nvPr/>
        </p:nvPicPr>
        <p:blipFill>
          <a:blip r:embed="rId2"/>
          <a:stretch>
            <a:fillRect/>
          </a:stretch>
        </p:blipFill>
        <p:spPr>
          <a:xfrm>
            <a:off x="7798498" y="3898677"/>
            <a:ext cx="3372321" cy="1857634"/>
          </a:xfrm>
          <a:prstGeom prst="rect">
            <a:avLst/>
          </a:prstGeom>
        </p:spPr>
      </p:pic>
    </p:spTree>
    <p:extLst>
      <p:ext uri="{BB962C8B-B14F-4D97-AF65-F5344CB8AC3E}">
        <p14:creationId xmlns:p14="http://schemas.microsoft.com/office/powerpoint/2010/main" val="1655268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1D03-25BF-4F88-869D-59FA860FFAE8}"/>
              </a:ext>
            </a:extLst>
          </p:cNvPr>
          <p:cNvSpPr>
            <a:spLocks noGrp="1"/>
          </p:cNvSpPr>
          <p:nvPr>
            <p:ph type="ctrTitle"/>
          </p:nvPr>
        </p:nvSpPr>
        <p:spPr>
          <a:xfrm>
            <a:off x="603504" y="770467"/>
            <a:ext cx="10782300" cy="5213474"/>
          </a:xfrm>
          <a:solidFill>
            <a:schemeClr val="accent1">
              <a:lumMod val="40000"/>
              <a:lumOff val="60000"/>
            </a:schemeClr>
          </a:solidFill>
        </p:spPr>
        <p:txBody>
          <a:bodyPr/>
          <a:lstStyle/>
          <a:p>
            <a:pPr algn="ctr"/>
            <a:r>
              <a:rPr lang="en-GB" sz="4800" b="1" dirty="0">
                <a:solidFill>
                  <a:schemeClr val="bg1"/>
                </a:solidFill>
              </a:rPr>
              <a:t>The Kinks</a:t>
            </a:r>
            <a:r>
              <a:rPr lang="en-GB" sz="4800" dirty="0">
                <a:solidFill>
                  <a:schemeClr val="bg1"/>
                </a:solidFill>
              </a:rPr>
              <a:t> were an English rock band formed in London in 1963 by brothers </a:t>
            </a:r>
            <a:r>
              <a:rPr lang="en-GB" sz="4800" dirty="0">
                <a:solidFill>
                  <a:schemeClr val="bg1"/>
                </a:solidFill>
                <a:hlinkClick r:id="rId2" tooltip="Ray Davies">
                  <a:extLst>
                    <a:ext uri="{A12FA001-AC4F-418D-AE19-62706E023703}">
                      <ahyp:hlinkClr xmlns:ahyp="http://schemas.microsoft.com/office/drawing/2018/hyperlinkcolor" val="tx"/>
                    </a:ext>
                  </a:extLst>
                </a:hlinkClick>
              </a:rPr>
              <a:t>Ray</a:t>
            </a:r>
            <a:r>
              <a:rPr lang="en-GB" sz="4800" dirty="0">
                <a:solidFill>
                  <a:schemeClr val="bg1"/>
                </a:solidFill>
              </a:rPr>
              <a:t> and </a:t>
            </a:r>
            <a:r>
              <a:rPr lang="en-GB" sz="4800" dirty="0">
                <a:solidFill>
                  <a:schemeClr val="bg1"/>
                </a:solidFill>
                <a:hlinkClick r:id="rId3" tooltip="Dave Davies">
                  <a:extLst>
                    <a:ext uri="{A12FA001-AC4F-418D-AE19-62706E023703}">
                      <ahyp:hlinkClr xmlns:ahyp="http://schemas.microsoft.com/office/drawing/2018/hyperlinkcolor" val="tx"/>
                    </a:ext>
                  </a:extLst>
                </a:hlinkClick>
              </a:rPr>
              <a:t>Dave Davies</a:t>
            </a:r>
            <a:r>
              <a:rPr lang="en-GB" sz="4800" dirty="0">
                <a:solidFill>
                  <a:schemeClr val="bg1"/>
                </a:solidFill>
              </a:rPr>
              <a:t>, and </a:t>
            </a:r>
            <a:r>
              <a:rPr lang="en-GB" sz="4800" dirty="0">
                <a:solidFill>
                  <a:schemeClr val="bg1"/>
                </a:solidFill>
                <a:hlinkClick r:id="rId4" tooltip="Pete Quaife">
                  <a:extLst>
                    <a:ext uri="{A12FA001-AC4F-418D-AE19-62706E023703}">
                      <ahyp:hlinkClr xmlns:ahyp="http://schemas.microsoft.com/office/drawing/2018/hyperlinkcolor" val="tx"/>
                    </a:ext>
                  </a:extLst>
                </a:hlinkClick>
              </a:rPr>
              <a:t>Pete </a:t>
            </a:r>
            <a:r>
              <a:rPr lang="en-GB" sz="4800" dirty="0" err="1">
                <a:solidFill>
                  <a:schemeClr val="bg1"/>
                </a:solidFill>
                <a:hlinkClick r:id="rId4" tooltip="Pete Quaife">
                  <a:extLst>
                    <a:ext uri="{A12FA001-AC4F-418D-AE19-62706E023703}">
                      <ahyp:hlinkClr xmlns:ahyp="http://schemas.microsoft.com/office/drawing/2018/hyperlinkcolor" val="tx"/>
                    </a:ext>
                  </a:extLst>
                </a:hlinkClick>
              </a:rPr>
              <a:t>Quaife</a:t>
            </a:r>
            <a:r>
              <a:rPr lang="en-GB" sz="4800" dirty="0">
                <a:solidFill>
                  <a:schemeClr val="bg1"/>
                </a:solidFill>
              </a:rPr>
              <a:t>. </a:t>
            </a:r>
            <a:br>
              <a:rPr lang="en-GB" sz="4800" dirty="0">
                <a:solidFill>
                  <a:schemeClr val="bg1"/>
                </a:solidFill>
              </a:rPr>
            </a:br>
            <a:r>
              <a:rPr lang="en-GB" sz="4800" dirty="0">
                <a:solidFill>
                  <a:schemeClr val="bg1"/>
                </a:solidFill>
              </a:rPr>
              <a:t>They are regarded as one of the most influential rock bands of the 1960s. Some of their well known songs include Sunny Afternoon and Waterloo Sunset.</a:t>
            </a:r>
            <a:br>
              <a:rPr lang="en-GB" sz="4800" dirty="0">
                <a:solidFill>
                  <a:schemeClr val="bg1"/>
                </a:solidFill>
              </a:rPr>
            </a:br>
            <a:endParaRPr lang="en-GB" sz="4800" dirty="0">
              <a:solidFill>
                <a:schemeClr val="bg1"/>
              </a:solidFill>
            </a:endParaRPr>
          </a:p>
        </p:txBody>
      </p:sp>
    </p:spTree>
    <p:extLst>
      <p:ext uri="{BB962C8B-B14F-4D97-AF65-F5344CB8AC3E}">
        <p14:creationId xmlns:p14="http://schemas.microsoft.com/office/powerpoint/2010/main" val="1169003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1D03-25BF-4F88-869D-59FA860FFAE8}"/>
              </a:ext>
            </a:extLst>
          </p:cNvPr>
          <p:cNvSpPr>
            <a:spLocks noGrp="1"/>
          </p:cNvSpPr>
          <p:nvPr>
            <p:ph type="ctrTitle"/>
          </p:nvPr>
        </p:nvSpPr>
        <p:spPr>
          <a:xfrm>
            <a:off x="603504" y="770467"/>
            <a:ext cx="10782300" cy="5213474"/>
          </a:xfrm>
          <a:solidFill>
            <a:schemeClr val="accent1">
              <a:lumMod val="40000"/>
              <a:lumOff val="60000"/>
            </a:schemeClr>
          </a:solidFill>
        </p:spPr>
        <p:txBody>
          <a:bodyPr/>
          <a:lstStyle/>
          <a:p>
            <a:pPr algn="ctr"/>
            <a:br>
              <a:rPr lang="en-GB" dirty="0"/>
            </a:br>
            <a:br>
              <a:rPr lang="en-GB" dirty="0"/>
            </a:br>
            <a:r>
              <a:rPr lang="en-GB" dirty="0">
                <a:solidFill>
                  <a:schemeClr val="bg1"/>
                </a:solidFill>
              </a:rPr>
              <a:t>Listen to the song Autumn Almanac</a:t>
            </a:r>
            <a:br>
              <a:rPr lang="en-GB" dirty="0"/>
            </a:br>
            <a:r>
              <a:rPr lang="en-GB" sz="3200" dirty="0">
                <a:solidFill>
                  <a:schemeClr val="bg1"/>
                </a:solidFill>
              </a:rPr>
              <a:t>https://www.youtube.com/watch?v=kwOxTpdbDPw</a:t>
            </a:r>
            <a:br>
              <a:rPr lang="en-GB" dirty="0"/>
            </a:br>
            <a:endParaRPr lang="en-GB" dirty="0"/>
          </a:p>
        </p:txBody>
      </p:sp>
    </p:spTree>
    <p:extLst>
      <p:ext uri="{BB962C8B-B14F-4D97-AF65-F5344CB8AC3E}">
        <p14:creationId xmlns:p14="http://schemas.microsoft.com/office/powerpoint/2010/main" val="3799123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1D03-25BF-4F88-869D-59FA860FFAE8}"/>
              </a:ext>
            </a:extLst>
          </p:cNvPr>
          <p:cNvSpPr>
            <a:spLocks noGrp="1"/>
          </p:cNvSpPr>
          <p:nvPr>
            <p:ph type="ctrTitle"/>
          </p:nvPr>
        </p:nvSpPr>
        <p:spPr>
          <a:xfrm>
            <a:off x="603504" y="770467"/>
            <a:ext cx="10782300" cy="5213474"/>
          </a:xfrm>
          <a:solidFill>
            <a:schemeClr val="accent1">
              <a:lumMod val="40000"/>
              <a:lumOff val="60000"/>
            </a:schemeClr>
          </a:solidFill>
        </p:spPr>
        <p:txBody>
          <a:bodyPr/>
          <a:lstStyle/>
          <a:p>
            <a:r>
              <a:rPr lang="en-GB" sz="5400" b="1" dirty="0">
                <a:solidFill>
                  <a:schemeClr val="bg1"/>
                </a:solidFill>
              </a:rPr>
              <a:t>KS1</a:t>
            </a:r>
            <a:br>
              <a:rPr lang="en-GB" sz="5400" b="1" dirty="0">
                <a:solidFill>
                  <a:schemeClr val="bg1"/>
                </a:solidFill>
              </a:rPr>
            </a:br>
            <a:br>
              <a:rPr lang="en-GB" sz="4000" b="1" dirty="0">
                <a:solidFill>
                  <a:schemeClr val="bg1"/>
                </a:solidFill>
              </a:rPr>
            </a:br>
            <a:r>
              <a:rPr lang="en-GB" sz="4000" b="1" dirty="0">
                <a:solidFill>
                  <a:schemeClr val="bg1"/>
                </a:solidFill>
              </a:rPr>
              <a:t>R</a:t>
            </a:r>
            <a:r>
              <a:rPr lang="en-GB" sz="4000" dirty="0">
                <a:solidFill>
                  <a:schemeClr val="bg1"/>
                </a:solidFill>
              </a:rPr>
              <a:t>aise your hand whenever they hear the word Autumn.</a:t>
            </a:r>
            <a:br>
              <a:rPr lang="en-GB" sz="4000" dirty="0">
                <a:solidFill>
                  <a:schemeClr val="bg1"/>
                </a:solidFill>
              </a:rPr>
            </a:br>
            <a:br>
              <a:rPr lang="en-GB" sz="4000" dirty="0">
                <a:solidFill>
                  <a:schemeClr val="bg1"/>
                </a:solidFill>
              </a:rPr>
            </a:br>
            <a:r>
              <a:rPr lang="en-GB" sz="4000" dirty="0">
                <a:solidFill>
                  <a:schemeClr val="bg1"/>
                </a:solidFill>
              </a:rPr>
              <a:t>Now clap along with the steady beat.</a:t>
            </a:r>
            <a:br>
              <a:rPr lang="en-GB" sz="4000" dirty="0">
                <a:solidFill>
                  <a:schemeClr val="bg1"/>
                </a:solidFill>
              </a:rPr>
            </a:br>
            <a:br>
              <a:rPr lang="en-GB" sz="4000" dirty="0">
                <a:solidFill>
                  <a:schemeClr val="bg1"/>
                </a:solidFill>
              </a:rPr>
            </a:br>
            <a:r>
              <a:rPr lang="en-GB" sz="4000" dirty="0">
                <a:solidFill>
                  <a:schemeClr val="bg1"/>
                </a:solidFill>
              </a:rPr>
              <a:t>How does it make your feel? Happy? Sad? Relaxed? Energetic?</a:t>
            </a:r>
            <a:br>
              <a:rPr lang="en-GB" sz="4000" b="1" dirty="0">
                <a:solidFill>
                  <a:schemeClr val="bg1"/>
                </a:solidFill>
              </a:rPr>
            </a:br>
            <a:endParaRPr lang="en-GB" sz="4000" b="1" dirty="0">
              <a:solidFill>
                <a:schemeClr val="bg1"/>
              </a:solidFill>
            </a:endParaRPr>
          </a:p>
        </p:txBody>
      </p:sp>
    </p:spTree>
    <p:extLst>
      <p:ext uri="{BB962C8B-B14F-4D97-AF65-F5344CB8AC3E}">
        <p14:creationId xmlns:p14="http://schemas.microsoft.com/office/powerpoint/2010/main" val="3524696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21D03-25BF-4F88-869D-59FA860FFAE8}"/>
              </a:ext>
            </a:extLst>
          </p:cNvPr>
          <p:cNvSpPr>
            <a:spLocks noGrp="1"/>
          </p:cNvSpPr>
          <p:nvPr>
            <p:ph type="ctrTitle"/>
          </p:nvPr>
        </p:nvSpPr>
        <p:spPr>
          <a:xfrm>
            <a:off x="603504" y="770467"/>
            <a:ext cx="10782300" cy="5213474"/>
          </a:xfrm>
          <a:solidFill>
            <a:schemeClr val="accent1">
              <a:lumMod val="40000"/>
              <a:lumOff val="60000"/>
            </a:schemeClr>
          </a:solidFill>
        </p:spPr>
        <p:txBody>
          <a:bodyPr/>
          <a:lstStyle/>
          <a:p>
            <a:pPr lvl="0" eaLnBrk="0" fontAlgn="base" hangingPunct="0">
              <a:lnSpc>
                <a:spcPct val="100000"/>
              </a:lnSpc>
              <a:spcAft>
                <a:spcPct val="0"/>
              </a:spcAft>
            </a:pPr>
            <a:r>
              <a:rPr lang="en-GB" sz="3600" b="1" dirty="0">
                <a:solidFill>
                  <a:schemeClr val="bg1"/>
                </a:solidFill>
                <a:latin typeface="+mn-lt"/>
              </a:rPr>
              <a:t>KS2</a:t>
            </a:r>
            <a:br>
              <a:rPr lang="en-GB" sz="3600" dirty="0">
                <a:solidFill>
                  <a:schemeClr val="bg1"/>
                </a:solidFill>
                <a:latin typeface="+mn-lt"/>
              </a:rPr>
            </a:br>
            <a:r>
              <a:rPr lang="en-GB" sz="3600" dirty="0">
                <a:solidFill>
                  <a:schemeClr val="bg1"/>
                </a:solidFill>
                <a:latin typeface="+mn-lt"/>
              </a:rPr>
              <a:t>We will </a:t>
            </a:r>
            <a:r>
              <a:rPr lang="en-US" altLang="en-US" sz="3600" dirty="0">
                <a:solidFill>
                  <a:schemeClr val="bg1"/>
                </a:solidFill>
                <a:latin typeface="+mn-lt"/>
              </a:rPr>
              <a:t>Split the hall into 3 sections.</a:t>
            </a:r>
            <a:br>
              <a:rPr lang="en-US" altLang="en-US" sz="3600" dirty="0">
                <a:solidFill>
                  <a:schemeClr val="bg1"/>
                </a:solidFill>
                <a:latin typeface="+mn-lt"/>
              </a:rPr>
            </a:br>
            <a:r>
              <a:rPr lang="en-US" altLang="en-US" sz="3600" dirty="0">
                <a:solidFill>
                  <a:schemeClr val="bg1"/>
                </a:solidFill>
                <a:latin typeface="+mn-lt"/>
              </a:rPr>
              <a:t>Each section has a different body percussion part - section A claps the beat, </a:t>
            </a:r>
            <a:br>
              <a:rPr lang="en-US" altLang="en-US" sz="3600" dirty="0">
                <a:solidFill>
                  <a:schemeClr val="bg1"/>
                </a:solidFill>
                <a:latin typeface="+mn-lt"/>
              </a:rPr>
            </a:br>
            <a:r>
              <a:rPr lang="en-US" altLang="en-US" sz="3600" dirty="0">
                <a:solidFill>
                  <a:schemeClr val="bg1"/>
                </a:solidFill>
                <a:latin typeface="+mn-lt"/>
              </a:rPr>
              <a:t>section B pats knees, </a:t>
            </a:r>
            <a:br>
              <a:rPr lang="en-US" altLang="en-US" sz="3600" dirty="0">
                <a:solidFill>
                  <a:schemeClr val="bg1"/>
                </a:solidFill>
                <a:latin typeface="+mn-lt"/>
              </a:rPr>
            </a:br>
            <a:r>
              <a:rPr lang="en-US" altLang="en-US" sz="3600" dirty="0">
                <a:solidFill>
                  <a:schemeClr val="bg1"/>
                </a:solidFill>
                <a:latin typeface="+mn-lt"/>
              </a:rPr>
              <a:t>section C clicks.</a:t>
            </a:r>
            <a:br>
              <a:rPr lang="en-US" altLang="en-US" sz="3600" dirty="0">
                <a:solidFill>
                  <a:schemeClr val="bg1"/>
                </a:solidFill>
                <a:latin typeface="+mn-lt"/>
              </a:rPr>
            </a:br>
            <a:r>
              <a:rPr lang="en-US" altLang="en-US" sz="3600" dirty="0">
                <a:solidFill>
                  <a:schemeClr val="bg1"/>
                </a:solidFill>
                <a:latin typeface="+mn-lt"/>
              </a:rPr>
              <a:t>We’ll listen to the song again and add the different beats.</a:t>
            </a:r>
            <a:br>
              <a:rPr lang="en-US" altLang="en-US" sz="3600" dirty="0">
                <a:solidFill>
                  <a:schemeClr val="bg1"/>
                </a:solidFill>
                <a:latin typeface="+mn-lt"/>
              </a:rPr>
            </a:br>
            <a:r>
              <a:rPr lang="en-US" altLang="en-US" sz="3600" dirty="0">
                <a:solidFill>
                  <a:schemeClr val="bg1"/>
                </a:solidFill>
                <a:latin typeface="+mn-lt"/>
              </a:rPr>
              <a:t>This time when we listen, put your hand up when you hear the words </a:t>
            </a:r>
            <a:r>
              <a:rPr lang="en-US" altLang="en-US" sz="3600" b="1" dirty="0">
                <a:solidFill>
                  <a:schemeClr val="bg1"/>
                </a:solidFill>
                <a:latin typeface="+mn-lt"/>
              </a:rPr>
              <a:t>Autumn, leaves</a:t>
            </a:r>
            <a:r>
              <a:rPr lang="en-US" altLang="en-US" sz="3600" dirty="0">
                <a:solidFill>
                  <a:schemeClr val="bg1"/>
                </a:solidFill>
                <a:latin typeface="+mn-lt"/>
              </a:rPr>
              <a:t>, </a:t>
            </a:r>
            <a:r>
              <a:rPr lang="en-US" altLang="en-US" sz="3600" b="1" dirty="0">
                <a:solidFill>
                  <a:schemeClr val="bg1"/>
                </a:solidFill>
                <a:latin typeface="+mn-lt"/>
              </a:rPr>
              <a:t>roast beef </a:t>
            </a:r>
            <a:r>
              <a:rPr lang="en-US" altLang="en-US" sz="3600" dirty="0">
                <a:solidFill>
                  <a:schemeClr val="bg1"/>
                </a:solidFill>
                <a:latin typeface="+mn-lt"/>
              </a:rPr>
              <a:t>and </a:t>
            </a:r>
            <a:r>
              <a:rPr lang="en-US" altLang="en-US" sz="3600" b="1" dirty="0">
                <a:solidFill>
                  <a:schemeClr val="bg1"/>
                </a:solidFill>
                <a:latin typeface="+mn-lt"/>
              </a:rPr>
              <a:t>tree. </a:t>
            </a:r>
            <a:endParaRPr lang="en-GB" sz="3600" b="1" dirty="0">
              <a:latin typeface="+mn-lt"/>
            </a:endParaRPr>
          </a:p>
        </p:txBody>
      </p:sp>
    </p:spTree>
    <p:extLst>
      <p:ext uri="{BB962C8B-B14F-4D97-AF65-F5344CB8AC3E}">
        <p14:creationId xmlns:p14="http://schemas.microsoft.com/office/powerpoint/2010/main" val="2193694526"/>
      </p:ext>
    </p:extLst>
  </p:cSld>
  <p:clrMapOvr>
    <a:masterClrMapping/>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44E3BB9A-3BF5-4BE4-90CF-48BFABC7851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06BDF5FE88B434885447867C6DA1253" ma:contentTypeVersion="20" ma:contentTypeDescription="Create a new document." ma:contentTypeScope="" ma:versionID="7802ce393f8cfdcb8770cd95d1b7666a">
  <xsd:schema xmlns:xsd="http://www.w3.org/2001/XMLSchema" xmlns:xs="http://www.w3.org/2001/XMLSchema" xmlns:p="http://schemas.microsoft.com/office/2006/metadata/properties" xmlns:ns1="http://schemas.microsoft.com/sharepoint/v3" xmlns:ns2="e1f21b8d-5322-4a48-9684-68f4772b8268" xmlns:ns3="798fea1f-c249-4aa6-8f89-49d6ff8d66bf" targetNamespace="http://schemas.microsoft.com/office/2006/metadata/properties" ma:root="true" ma:fieldsID="728040900e10a8268f0b8c65a9f23a64" ns1:_="" ns2:_="" ns3:_="">
    <xsd:import namespace="http://schemas.microsoft.com/sharepoint/v3"/>
    <xsd:import namespace="e1f21b8d-5322-4a48-9684-68f4772b8268"/>
    <xsd:import namespace="798fea1f-c249-4aa6-8f89-49d6ff8d66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1f21b8d-5322-4a48-9684-68f4772b82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dad2c2b-2a36-40f1-a8d6-0a14799d07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8fea1f-c249-4aa6-8f89-49d6ff8d66b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554f34e-4828-4a75-a90a-3268e202de90}" ma:internalName="TaxCatchAll" ma:showField="CatchAllData" ma:web="798fea1f-c249-4aa6-8f89-49d6ff8d66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1f21b8d-5322-4a48-9684-68f4772b8268">
      <Terms xmlns="http://schemas.microsoft.com/office/infopath/2007/PartnerControls"/>
    </lcf76f155ced4ddcb4097134ff3c332f>
    <TaxCatchAll xmlns="798fea1f-c249-4aa6-8f89-49d6ff8d66bf"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3EE07CD8-B2DA-4430-A70E-BE8925DDEFA4}"/>
</file>

<file path=customXml/itemProps2.xml><?xml version="1.0" encoding="utf-8"?>
<ds:datastoreItem xmlns:ds="http://schemas.openxmlformats.org/officeDocument/2006/customXml" ds:itemID="{27DEFF1F-8127-4B00-94CC-AF73A6A53C0D}"/>
</file>

<file path=customXml/itemProps3.xml><?xml version="1.0" encoding="utf-8"?>
<ds:datastoreItem xmlns:ds="http://schemas.openxmlformats.org/officeDocument/2006/customXml" ds:itemID="{20F88B3A-FA82-4740-AF00-4FF17A35D2C4}"/>
</file>

<file path=docProps/app.xml><?xml version="1.0" encoding="utf-8"?>
<Properties xmlns="http://schemas.openxmlformats.org/officeDocument/2006/extended-properties" xmlns:vt="http://schemas.openxmlformats.org/officeDocument/2006/docPropsVTypes">
  <Template>Metropolitan</Template>
  <TotalTime>19</TotalTime>
  <Words>6</Words>
  <Application>Microsoft Office PowerPoint</Application>
  <PresentationFormat>Widescreen</PresentationFormat>
  <Paragraphs>5</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 Light</vt:lpstr>
      <vt:lpstr>Metropolitan</vt:lpstr>
      <vt:lpstr>Autumn Almanac  by The Kinks  </vt:lpstr>
      <vt:lpstr>The Kinks were an English rock band formed in London in 1963 by brothers Ray and Dave Davies, and Pete Quaife.  They are regarded as one of the most influential rock bands of the 1960s. Some of their well known songs include Sunny Afternoon and Waterloo Sunset. </vt:lpstr>
      <vt:lpstr>  Listen to the song Autumn Almanac https://www.youtube.com/watch?v=kwOxTpdbDPw </vt:lpstr>
      <vt:lpstr>KS1  Raise your hand whenever they hear the word Autumn.  Now clap along with the steady beat.  How does it make your feel? Happy? Sad? Relaxed? Energetic? </vt:lpstr>
      <vt:lpstr>KS2 We will Split the hall into 3 sections. Each section has a different body percussion part - section A claps the beat,  section B pats knees,  section C clicks. We’ll listen to the song again and add the different beats. This time when we listen, put your hand up when you hear the words Autumn, leaves, roast beef and tree.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Autumn Almanac  by The Kinks</dc:title>
  <dc:creator>C Shoesmith</dc:creator>
  <cp:lastModifiedBy>C Shoesmith</cp:lastModifiedBy>
  <cp:revision>3</cp:revision>
  <dcterms:created xsi:type="dcterms:W3CDTF">2025-09-14T18:41:50Z</dcterms:created>
  <dcterms:modified xsi:type="dcterms:W3CDTF">2025-09-14T19:00:53Z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0x010100106BDF5FE88B434885447867C6DA1253</vt:lpwstr>
  </property>
</Properties>
</file>