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2" r:id="rId5"/>
  </p:sldMasterIdLst>
  <p:notesMasterIdLst>
    <p:notesMasterId r:id="rId15"/>
  </p:notesMasterIdLst>
  <p:handoutMasterIdLst>
    <p:handoutMasterId r:id="rId16"/>
  </p:handoutMasterIdLst>
  <p:sldIdLst>
    <p:sldId id="268" r:id="rId6"/>
    <p:sldId id="264" r:id="rId7"/>
    <p:sldId id="269" r:id="rId8"/>
    <p:sldId id="271" r:id="rId9"/>
    <p:sldId id="272" r:id="rId10"/>
    <p:sldId id="273" r:id="rId11"/>
    <p:sldId id="274" r:id="rId12"/>
    <p:sldId id="275" r:id="rId13"/>
    <p:sldId id="270" r:id="rId14"/>
  </p:sldIdLst>
  <p:sldSz cx="9144000" cy="6858000" type="screen4x3"/>
  <p:notesSz cx="6858000" cy="9144000"/>
  <p:embeddedFontLs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Twinkl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3B7"/>
    <a:srgbClr val="ABCCAD"/>
    <a:srgbClr val="E34192"/>
    <a:srgbClr val="18A0DB"/>
    <a:srgbClr val="BC0105"/>
    <a:srgbClr val="21A6F9"/>
    <a:srgbClr val="4DB1E3"/>
    <a:srgbClr val="DE1E5A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4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642" y="51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85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61962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D00ECC8E-1AC3-4E6C-A19B-0A141ABB9071}"/>
              </a:ext>
            </a:extLst>
          </p:cNvPr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D34100E7-28EA-4EB7-A437-37BB3EE7034D}"/>
              </a:ext>
            </a:extLst>
          </p:cNvPr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AFFD08E-D8F1-4950-9C0C-AB7477306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1" y="1037017"/>
            <a:ext cx="7632699" cy="1469216"/>
          </a:xfrm>
          <a:prstGeom prst="roundRect">
            <a:avLst>
              <a:gd name="adj" fmla="val 2585"/>
            </a:avLst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9DBCE3-B6AA-4708-994C-5096C6F0D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1" y="3445623"/>
            <a:ext cx="7632699" cy="1469216"/>
          </a:xfrm>
          <a:prstGeom prst="roundRect">
            <a:avLst>
              <a:gd name="adj" fmla="val 2585"/>
            </a:avLst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191366-6C10-435F-A2F8-6CBD1318F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512763"/>
            <a:ext cx="7632700" cy="503237"/>
          </a:xfrm>
          <a:prstGeom prst="roundRect">
            <a:avLst>
              <a:gd name="adj" fmla="val 2585"/>
            </a:avLst>
          </a:prstGeo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Aim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58EDAF-8492-4BF5-93A1-EA11C5D8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49" y="2930434"/>
            <a:ext cx="7632700" cy="503237"/>
          </a:xfrm>
          <a:prstGeom prst="roundRect">
            <a:avLst>
              <a:gd name="adj" fmla="val 2585"/>
            </a:avLst>
          </a:prstGeo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Success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and Editable Resource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85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7697262-5601-4023-B08E-47549709273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6283683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1000" dirty="0">
                <a:solidFill>
                  <a:srgbClr val="CBC3B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BB4EA30-0107-4362-9222-C6055ABF324A}"/>
              </a:ext>
            </a:extLst>
          </p:cNvPr>
          <p:cNvGrpSpPr/>
          <p:nvPr userDrawn="1"/>
        </p:nvGrpSpPr>
        <p:grpSpPr>
          <a:xfrm>
            <a:off x="743835" y="1674652"/>
            <a:ext cx="7644513" cy="1571953"/>
            <a:chOff x="743837" y="1344834"/>
            <a:chExt cx="7644513" cy="157195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F60415-D303-4DFE-A6B8-E0AB42EF4DDC}"/>
                </a:ext>
              </a:extLst>
            </p:cNvPr>
            <p:cNvSpPr/>
            <p:nvPr/>
          </p:nvSpPr>
          <p:spPr>
            <a:xfrm>
              <a:off x="743837" y="1344834"/>
              <a:ext cx="1266195" cy="273960"/>
            </a:xfrm>
            <a:prstGeom prst="rect">
              <a:avLst/>
            </a:prstGeom>
            <a:solidFill>
              <a:srgbClr val="AB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Editable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96975B-C3DC-451D-8423-D15D5BCDB436}"/>
                </a:ext>
              </a:extLst>
            </p:cNvPr>
            <p:cNvSpPr/>
            <p:nvPr/>
          </p:nvSpPr>
          <p:spPr>
            <a:xfrm>
              <a:off x="755650" y="1618794"/>
              <a:ext cx="7632700" cy="1297993"/>
            </a:xfrm>
            <a:prstGeom prst="rect">
              <a:avLst/>
            </a:prstGeom>
            <a:noFill/>
            <a:ln w="19050">
              <a:solidFill>
                <a:srgbClr val="ABCCAD"/>
              </a:solidFill>
            </a:ln>
          </p:spPr>
          <p:txBody>
            <a:bodyPr wrap="square" lIns="216000" tIns="216000" rIns="216000" bIns="21600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b="0" i="0" dirty="0">
                  <a:solidFill>
                    <a:srgbClr val="202124"/>
                  </a:solidFill>
                  <a:effectLst/>
                  <a:latin typeface="Roboto" panose="02000000000000000000" pitchFamily="2" charset="0"/>
                </a:rPr>
                <a:t>This resource is editable and can be adapted to meet the needs of different learners. Twinkl cannot be held responsible for any changes made once a resource has been downloaded. Please be aware that this content may have been edited and therefore </a:t>
              </a:r>
              <a:br>
                <a:rPr lang="en-GB" sz="1400" b="0" i="0" dirty="0">
                  <a:solidFill>
                    <a:srgbClr val="202124"/>
                  </a:solidFill>
                  <a:effectLst/>
                  <a:latin typeface="Roboto" panose="02000000000000000000" pitchFamily="2" charset="0"/>
                </a:rPr>
              </a:br>
              <a:r>
                <a:rPr lang="en-GB" sz="1400" b="0" i="0" dirty="0">
                  <a:solidFill>
                    <a:srgbClr val="202124"/>
                  </a:solidFill>
                  <a:effectLst/>
                  <a:latin typeface="Roboto" panose="02000000000000000000" pitchFamily="2" charset="0"/>
                </a:rPr>
                <a:t>may no longer reflect our values.</a:t>
              </a:r>
              <a:endParaRPr lang="en-GB" sz="14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01BCBF7-EAB4-4398-AAB8-B60AC3555113}"/>
              </a:ext>
            </a:extLst>
          </p:cNvPr>
          <p:cNvSpPr/>
          <p:nvPr userDrawn="1"/>
        </p:nvSpPr>
        <p:spPr>
          <a:xfrm>
            <a:off x="743836" y="1163960"/>
            <a:ext cx="7644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We hope you find the information on our website and resources useful. </a:t>
            </a:r>
            <a:endParaRPr lang="en-GB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3091BF-D025-46EF-A448-B4F13C76E242}"/>
              </a:ext>
            </a:extLst>
          </p:cNvPr>
          <p:cNvSpPr txBox="1"/>
          <p:nvPr userDrawn="1"/>
        </p:nvSpPr>
        <p:spPr>
          <a:xfrm>
            <a:off x="755650" y="668014"/>
            <a:ext cx="7632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ABCCA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Disclaimer/s</a:t>
            </a:r>
            <a:endParaRPr lang="en-GB" sz="2800" b="1" dirty="0">
              <a:solidFill>
                <a:srgbClr val="ABCC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5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6F83501-1708-BA9E-CD93-66233068C53F}"/>
              </a:ext>
            </a:extLst>
          </p:cNvPr>
          <p:cNvSpPr/>
          <p:nvPr/>
        </p:nvSpPr>
        <p:spPr>
          <a:xfrm>
            <a:off x="2291595" y="1167219"/>
            <a:ext cx="4560810" cy="45400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4">
                    <a:lumMod val="75000"/>
                  </a:schemeClr>
                </a:solidFill>
              </a:rPr>
              <a:t>Our Bank of Values</a:t>
            </a:r>
          </a:p>
        </p:txBody>
      </p:sp>
      <p:pic>
        <p:nvPicPr>
          <p:cNvPr id="8" name="Picture 7" descr="A green leafy branch with black background&#10;&#10;Description automatically generated">
            <a:extLst>
              <a:ext uri="{FF2B5EF4-FFF2-40B4-BE49-F238E27FC236}">
                <a16:creationId xmlns:a16="http://schemas.microsoft.com/office/drawing/2014/main" id="{7A6D1410-FCEC-2B02-8BE7-391B7D700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0">
            <a:off x="40004" y="2090376"/>
            <a:ext cx="1790998" cy="2633418"/>
          </a:xfrm>
          <a:prstGeom prst="rect">
            <a:avLst/>
          </a:prstGeom>
        </p:spPr>
      </p:pic>
      <p:pic>
        <p:nvPicPr>
          <p:cNvPr id="10" name="Picture 9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45D44FEB-1401-7C83-3683-4E49459EE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12364"/>
          <a:stretch/>
        </p:blipFill>
        <p:spPr>
          <a:xfrm rot="12511776" flipH="1">
            <a:off x="1993370" y="-204648"/>
            <a:ext cx="2288520" cy="2188066"/>
          </a:xfrm>
          <a:prstGeom prst="rect">
            <a:avLst/>
          </a:prstGeom>
        </p:spPr>
      </p:pic>
      <p:pic>
        <p:nvPicPr>
          <p:cNvPr id="12" name="Picture 11" descr="A green leafy plant on a black background&#10;&#10;Description automatically generated">
            <a:extLst>
              <a:ext uri="{FF2B5EF4-FFF2-40B4-BE49-F238E27FC236}">
                <a16:creationId xmlns:a16="http://schemas.microsoft.com/office/drawing/2014/main" id="{E24F7DE7-1E71-BEA9-7DFC-50263E9F2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5586">
            <a:off x="289995" y="452053"/>
            <a:ext cx="1597810" cy="2349361"/>
          </a:xfrm>
          <a:prstGeom prst="rect">
            <a:avLst/>
          </a:prstGeom>
        </p:spPr>
      </p:pic>
      <p:pic>
        <p:nvPicPr>
          <p:cNvPr id="14" name="Picture 13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16C771B7-6BED-692D-A450-3A6796138F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0000">
            <a:off x="-48866" y="4403576"/>
            <a:ext cx="1762065" cy="2590875"/>
          </a:xfrm>
          <a:prstGeom prst="rect">
            <a:avLst/>
          </a:prstGeom>
        </p:spPr>
      </p:pic>
      <p:pic>
        <p:nvPicPr>
          <p:cNvPr id="16" name="Picture 15" descr="A green plant with leaves&#10;&#10;Description automatically generated">
            <a:extLst>
              <a:ext uri="{FF2B5EF4-FFF2-40B4-BE49-F238E27FC236}">
                <a16:creationId xmlns:a16="http://schemas.microsoft.com/office/drawing/2014/main" id="{F02A3229-D359-BFE1-8B7C-EE9D4D204B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 flipH="1">
            <a:off x="2014648" y="4501364"/>
            <a:ext cx="1827445" cy="2687007"/>
          </a:xfrm>
          <a:prstGeom prst="rect">
            <a:avLst/>
          </a:prstGeom>
        </p:spPr>
      </p:pic>
      <p:pic>
        <p:nvPicPr>
          <p:cNvPr id="20" name="Picture 19" descr="A close up of a leaf&#10;&#10;Description automatically generated">
            <a:extLst>
              <a:ext uri="{FF2B5EF4-FFF2-40B4-BE49-F238E27FC236}">
                <a16:creationId xmlns:a16="http://schemas.microsoft.com/office/drawing/2014/main" id="{52E215C9-D3E4-899B-22F1-BA7FACA930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4115230" y="-324226"/>
            <a:ext cx="913540" cy="1343236"/>
          </a:xfrm>
          <a:prstGeom prst="rect">
            <a:avLst/>
          </a:prstGeom>
        </p:spPr>
      </p:pic>
      <p:pic>
        <p:nvPicPr>
          <p:cNvPr id="22" name="Picture 21" descr="A green oval with white clouds&#10;&#10;Description automatically generated">
            <a:extLst>
              <a:ext uri="{FF2B5EF4-FFF2-40B4-BE49-F238E27FC236}">
                <a16:creationId xmlns:a16="http://schemas.microsoft.com/office/drawing/2014/main" id="{DA23918D-F4DE-4E39-8A1A-08DE3BDBD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2607">
            <a:off x="4088441" y="6113099"/>
            <a:ext cx="967119" cy="304289"/>
          </a:xfrm>
          <a:prstGeom prst="rect">
            <a:avLst/>
          </a:prstGeom>
        </p:spPr>
      </p:pic>
      <p:pic>
        <p:nvPicPr>
          <p:cNvPr id="42" name="Picture 41" descr="A green leafy branch with black background&#10;&#10;Description automatically generated">
            <a:extLst>
              <a:ext uri="{FF2B5EF4-FFF2-40B4-BE49-F238E27FC236}">
                <a16:creationId xmlns:a16="http://schemas.microsoft.com/office/drawing/2014/main" id="{918C788C-925B-A6B6-94E6-964F67168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342714" y="2173248"/>
            <a:ext cx="1790998" cy="2633418"/>
          </a:xfrm>
          <a:prstGeom prst="rect">
            <a:avLst/>
          </a:prstGeom>
        </p:spPr>
      </p:pic>
      <p:pic>
        <p:nvPicPr>
          <p:cNvPr id="43" name="Picture 42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A41B42CA-A15B-D78E-3008-9A8A44E40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12364"/>
          <a:stretch/>
        </p:blipFill>
        <p:spPr>
          <a:xfrm rot="1711776" flipH="1">
            <a:off x="4891826" y="4913624"/>
            <a:ext cx="2288520" cy="2188066"/>
          </a:xfrm>
          <a:prstGeom prst="rect">
            <a:avLst/>
          </a:prstGeom>
        </p:spPr>
      </p:pic>
      <p:pic>
        <p:nvPicPr>
          <p:cNvPr id="44" name="Picture 43" descr="A green leafy plant on a black background&#10;&#10;Description automatically generated">
            <a:extLst>
              <a:ext uri="{FF2B5EF4-FFF2-40B4-BE49-F238E27FC236}">
                <a16:creationId xmlns:a16="http://schemas.microsoft.com/office/drawing/2014/main" id="{866AA900-E8D6-DFDF-01CC-1F55596A7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5586">
            <a:off x="7285911" y="4095628"/>
            <a:ext cx="1597810" cy="2349361"/>
          </a:xfrm>
          <a:prstGeom prst="rect">
            <a:avLst/>
          </a:prstGeom>
        </p:spPr>
      </p:pic>
      <p:pic>
        <p:nvPicPr>
          <p:cNvPr id="45" name="Picture 44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1D33CC31-7FB8-DFE2-6A28-2B66F5CB6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7460517" y="-48583"/>
            <a:ext cx="1762065" cy="2590875"/>
          </a:xfrm>
          <a:prstGeom prst="rect">
            <a:avLst/>
          </a:prstGeom>
        </p:spPr>
      </p:pic>
      <p:pic>
        <p:nvPicPr>
          <p:cNvPr id="46" name="Picture 45" descr="A green plant with leaves&#10;&#10;Description automatically generated">
            <a:extLst>
              <a:ext uri="{FF2B5EF4-FFF2-40B4-BE49-F238E27FC236}">
                <a16:creationId xmlns:a16="http://schemas.microsoft.com/office/drawing/2014/main" id="{DCF4B0C0-1F0F-F5DB-F9E4-FAE73B1CB0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0000" flipH="1">
            <a:off x="5352631" y="-292879"/>
            <a:ext cx="1803752" cy="265217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F7CD37B-BB7A-521A-3330-6E4DCC17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0" y="213641"/>
            <a:ext cx="1639130" cy="16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1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FFD7C9CC-4662-1E9D-A306-6DADC8AF0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12364"/>
          <a:stretch/>
        </p:blipFill>
        <p:spPr>
          <a:xfrm rot="4500000" flipH="1">
            <a:off x="-576995" y="4879166"/>
            <a:ext cx="1967740" cy="1881367"/>
          </a:xfrm>
          <a:prstGeom prst="rect">
            <a:avLst/>
          </a:prstGeom>
        </p:spPr>
      </p:pic>
      <p:pic>
        <p:nvPicPr>
          <p:cNvPr id="7" name="Picture 6" descr="A green leafy plant on a black background&#10;&#10;Description automatically generated">
            <a:extLst>
              <a:ext uri="{FF2B5EF4-FFF2-40B4-BE49-F238E27FC236}">
                <a16:creationId xmlns:a16="http://schemas.microsoft.com/office/drawing/2014/main" id="{B6C9AE56-AEEB-27F3-4572-96C9DA528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996722" y="-39475"/>
            <a:ext cx="1361102" cy="2001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940CD7-80B6-6508-E9AF-56B1C729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818" y="600356"/>
            <a:ext cx="3941295" cy="56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ims">
            <a:extLst>
              <a:ext uri="{FF2B5EF4-FFF2-40B4-BE49-F238E27FC236}">
                <a16:creationId xmlns:a16="http://schemas.microsoft.com/office/drawing/2014/main" id="{13635AC2-8E09-4BBF-81AD-D32C183D2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651" y="1037017"/>
            <a:ext cx="7632699" cy="1856297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Being respectful means treating others the way you want to be treated. It means using kind words, listening when someone is speaking, and taking care of school property.</a:t>
            </a:r>
          </a:p>
        </p:txBody>
      </p:sp>
      <p:sp>
        <p:nvSpPr>
          <p:cNvPr id="4" name="Success Criteria">
            <a:extLst>
              <a:ext uri="{FF2B5EF4-FFF2-40B4-BE49-F238E27FC236}">
                <a16:creationId xmlns:a16="http://schemas.microsoft.com/office/drawing/2014/main" id="{125E73DB-1A20-467D-8A77-3782F6332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0" y="2918601"/>
            <a:ext cx="7632699" cy="3426636"/>
          </a:xfrm>
        </p:spPr>
        <p:txBody>
          <a:bodyPr/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Listening when someone is talking – it shows you care about what they’re saying.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Using kind words – even when you’re upset, you can still speak nicely.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Taking turns and sharing – this helps everyone feel included.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Looking after school property – like books, toys, and classroom furniture.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Following rules – they help keep everyone safe and happy.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Being polite – saying “please,” “thank you,” and “excuse me”</a:t>
            </a:r>
          </a:p>
        </p:txBody>
      </p:sp>
      <p:sp>
        <p:nvSpPr>
          <p:cNvPr id="5" name="Aims Header">
            <a:extLst>
              <a:ext uri="{FF2B5EF4-FFF2-40B4-BE49-F238E27FC236}">
                <a16:creationId xmlns:a16="http://schemas.microsoft.com/office/drawing/2014/main" id="{AE042F76-9132-437A-812D-A27ED8FD35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Respectful</a:t>
            </a:r>
            <a:endParaRPr lang="en-GB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FD8C0294-8837-87BE-87F0-0F03A9429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6311">
            <a:off x="7542760" y="4768375"/>
            <a:ext cx="1476987" cy="217170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65A2E10F-51F7-F9FA-7FDE-8ECB3CF35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98879" y="-232308"/>
            <a:ext cx="913540" cy="13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0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D33AE-D381-D5EF-5123-073B5241D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364F0A4C-DC36-B6FB-57C2-14AF7A3C9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6311">
            <a:off x="7542760" y="4768375"/>
            <a:ext cx="1476987" cy="217170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EE00D50A-A72A-5C5A-69BE-18CD4CF2C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98879" y="-232308"/>
            <a:ext cx="913540" cy="1343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A5EEE-A919-69FB-3EE9-6AEE17ABEB5F}"/>
              </a:ext>
            </a:extLst>
          </p:cNvPr>
          <p:cNvSpPr txBox="1"/>
          <p:nvPr/>
        </p:nvSpPr>
        <p:spPr>
          <a:xfrm>
            <a:off x="960426" y="3262184"/>
            <a:ext cx="73612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When we are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respectful: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We make others feel happy and safe.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We build strong friendships.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We help our school be a great place to learn and grow.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01A536-16C4-764B-7C1B-73D80692F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26" y="953084"/>
            <a:ext cx="4504750" cy="1349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FCC-7D4E-C47E-321B-1D1CE3781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378" y="1037405"/>
            <a:ext cx="1392916" cy="11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6C493-01C1-8373-BC8E-904C2645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ims">
            <a:extLst>
              <a:ext uri="{FF2B5EF4-FFF2-40B4-BE49-F238E27FC236}">
                <a16:creationId xmlns:a16="http://schemas.microsoft.com/office/drawing/2014/main" id="{140B7AFC-C494-D217-9C08-A763AF592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651" y="1037017"/>
            <a:ext cx="7632699" cy="1856297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Being resilient means not giving up, even when things are hard. It’s about trying your best, learning from mistakes, and bouncing back when something doesn’t go your way.</a:t>
            </a:r>
          </a:p>
        </p:txBody>
      </p:sp>
      <p:sp>
        <p:nvSpPr>
          <p:cNvPr id="4" name="Success Criteria">
            <a:extLst>
              <a:ext uri="{FF2B5EF4-FFF2-40B4-BE49-F238E27FC236}">
                <a16:creationId xmlns:a16="http://schemas.microsoft.com/office/drawing/2014/main" id="{C67D0FC2-1D89-9A07-2C5A-D8A9AF37C9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3262268"/>
            <a:ext cx="7632699" cy="2430155"/>
          </a:xfrm>
        </p:spPr>
        <p:txBody>
          <a:bodyPr/>
          <a:lstStyle/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Keep trying even if your work feels tricky.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Ask for help when you need it – that’s being brave!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Learn from mistakes – they help us grow.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Stay calm when things don’t go as planned.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Believe in yourself – you can do it!</a:t>
            </a:r>
          </a:p>
        </p:txBody>
      </p:sp>
      <p:sp>
        <p:nvSpPr>
          <p:cNvPr id="5" name="Aims Header">
            <a:extLst>
              <a:ext uri="{FF2B5EF4-FFF2-40B4-BE49-F238E27FC236}">
                <a16:creationId xmlns:a16="http://schemas.microsoft.com/office/drawing/2014/main" id="{32035B71-33F7-C874-4A24-DBF6D4C0FE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Resilient</a:t>
            </a:r>
            <a:endParaRPr lang="en-GB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E6802DF3-D527-79B5-A2CF-B424107DC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6311">
            <a:off x="7542760" y="4768375"/>
            <a:ext cx="1476987" cy="217170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5FB899E0-1E05-329D-215E-029A7B59A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98879" y="-232308"/>
            <a:ext cx="913540" cy="13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3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02112-C731-818C-FE0D-5688BD5E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EB0B75BE-7F63-960A-5684-BA996995E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6311">
            <a:off x="7542760" y="4768375"/>
            <a:ext cx="1476987" cy="217170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BF14DE7B-75B4-C20C-2CD1-A1ECD7E26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98879" y="-232308"/>
            <a:ext cx="913540" cy="1343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F6147-75EB-F437-99BC-3F2D523C516B}"/>
              </a:ext>
            </a:extLst>
          </p:cNvPr>
          <p:cNvSpPr txBox="1"/>
          <p:nvPr/>
        </p:nvSpPr>
        <p:spPr>
          <a:xfrm>
            <a:off x="696539" y="3243773"/>
            <a:ext cx="736122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When we are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resilient: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become stronger learners.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feel proud of ourselves for not giving 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learn that it’s okay to make mistakes – that’s how we improve!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help others feel brave too.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BB5E4-300B-1779-ACDA-158CF7EB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62" y="853165"/>
            <a:ext cx="4396108" cy="1547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D0397-D0F3-9818-C0A1-BEC8C3448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672" y="898272"/>
            <a:ext cx="1390844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9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C60D-EF94-F7EB-290E-50E67AD4A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ims">
            <a:extLst>
              <a:ext uri="{FF2B5EF4-FFF2-40B4-BE49-F238E27FC236}">
                <a16:creationId xmlns:a16="http://schemas.microsoft.com/office/drawing/2014/main" id="{B09A8FAC-DE73-EFDE-E42D-B28DAA02D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651" y="1037017"/>
            <a:ext cx="7632699" cy="1520684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Being responsible means doing the right thing, even when no one is watching. It’s about taking care of yourself, helping others, and making good choices.</a:t>
            </a:r>
          </a:p>
        </p:txBody>
      </p:sp>
      <p:sp>
        <p:nvSpPr>
          <p:cNvPr id="4" name="Success Criteria">
            <a:extLst>
              <a:ext uri="{FF2B5EF4-FFF2-40B4-BE49-F238E27FC236}">
                <a16:creationId xmlns:a16="http://schemas.microsoft.com/office/drawing/2014/main" id="{7551FB93-0124-314C-46B7-C1A1E8BCF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0" y="2918601"/>
            <a:ext cx="7632699" cy="3118991"/>
          </a:xfrm>
        </p:spPr>
        <p:txBody>
          <a:bodyPr/>
          <a:lstStyle/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Doing your homework and bringing the right things to school.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Looking after your belongings and school equipment.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Helping to tidy up after activities.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Being honest and owning up if you make a mistake.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Following rules and being safe.</a:t>
            </a:r>
          </a:p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Trying your best in everything you do.</a:t>
            </a:r>
          </a:p>
        </p:txBody>
      </p:sp>
      <p:sp>
        <p:nvSpPr>
          <p:cNvPr id="5" name="Aims Header">
            <a:extLst>
              <a:ext uri="{FF2B5EF4-FFF2-40B4-BE49-F238E27FC236}">
                <a16:creationId xmlns:a16="http://schemas.microsoft.com/office/drawing/2014/main" id="{BE457569-2023-EC49-9A9E-072F62174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Responsible</a:t>
            </a:r>
            <a:endParaRPr lang="en-GB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B704E3C9-8B02-EEB5-14C2-4812FFC35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6311">
            <a:off x="7542760" y="4768375"/>
            <a:ext cx="1476987" cy="217170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99F17B55-682F-3D0D-F26B-304F0F6AE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98879" y="-232308"/>
            <a:ext cx="913540" cy="13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6A020-8C33-AC3E-F935-ACA95CC2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2F2C9D38-B4FA-74EB-011D-7B67B9946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6311">
            <a:off x="7542760" y="4768375"/>
            <a:ext cx="1476987" cy="217170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C0603347-B03F-F52C-9A74-C87427EF0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98879" y="-232308"/>
            <a:ext cx="913540" cy="1343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A12FC-9B28-96B2-5751-76D5C9C9D683}"/>
              </a:ext>
            </a:extLst>
          </p:cNvPr>
          <p:cNvSpPr txBox="1"/>
          <p:nvPr/>
        </p:nvSpPr>
        <p:spPr>
          <a:xfrm>
            <a:off x="696539" y="3243773"/>
            <a:ext cx="73612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When we are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responsible: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People can trust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help make our school a safe and happy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learn to be independent and confident.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We show that we care about ourselves and others.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E5BF2-93E5-0D01-4839-A88D6A4C4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00" y="929824"/>
            <a:ext cx="5542494" cy="1295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92747-D29A-8A60-12CC-A0885C003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032" y="988725"/>
            <a:ext cx="1495246" cy="12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3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97D2631D-896A-BC20-45AB-68EF11C61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6200">
            <a:off x="7451706" y="4432827"/>
            <a:ext cx="1515615" cy="2228503"/>
          </a:xfrm>
          <a:prstGeom prst="rect">
            <a:avLst/>
          </a:prstGeom>
        </p:spPr>
      </p:pic>
      <p:pic>
        <p:nvPicPr>
          <p:cNvPr id="17" name="Picture 16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397AEFB8-2760-C36D-51A1-9F389961E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5848">
            <a:off x="5988182" y="-823881"/>
            <a:ext cx="1515615" cy="2228503"/>
          </a:xfrm>
          <a:prstGeom prst="rect">
            <a:avLst/>
          </a:prstGeom>
        </p:spPr>
      </p:pic>
      <p:pic>
        <p:nvPicPr>
          <p:cNvPr id="18" name="Picture 17" descr="A white leaf on a black background&#10;&#10;Description automatically generated">
            <a:extLst>
              <a:ext uri="{FF2B5EF4-FFF2-40B4-BE49-F238E27FC236}">
                <a16:creationId xmlns:a16="http://schemas.microsoft.com/office/drawing/2014/main" id="{7B5F2806-8387-0AB4-FA85-1ED971977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86">
            <a:off x="344737" y="820284"/>
            <a:ext cx="1515615" cy="2228503"/>
          </a:xfrm>
          <a:prstGeom prst="rect">
            <a:avLst/>
          </a:prstGeom>
        </p:spPr>
      </p:pic>
      <p:pic>
        <p:nvPicPr>
          <p:cNvPr id="19" name="Picture 18" descr="A green leafy plant on a black background&#10;&#10;Description automatically generated">
            <a:extLst>
              <a:ext uri="{FF2B5EF4-FFF2-40B4-BE49-F238E27FC236}">
                <a16:creationId xmlns:a16="http://schemas.microsoft.com/office/drawing/2014/main" id="{4F03A616-7ADD-407A-D7FE-91F8A245C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35">
            <a:off x="1102352" y="5102358"/>
            <a:ext cx="1597810" cy="2349361"/>
          </a:xfrm>
          <a:prstGeom prst="rect">
            <a:avLst/>
          </a:prstGeom>
        </p:spPr>
      </p:pic>
      <p:pic>
        <p:nvPicPr>
          <p:cNvPr id="20" name="Picture 19" descr="A green leafy plant on a black background&#10;&#10;Description automatically generated">
            <a:extLst>
              <a:ext uri="{FF2B5EF4-FFF2-40B4-BE49-F238E27FC236}">
                <a16:creationId xmlns:a16="http://schemas.microsoft.com/office/drawing/2014/main" id="{52ED1F97-F8E2-D7BA-7D24-7D1B9D667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59" y="1774980"/>
            <a:ext cx="1597810" cy="2349361"/>
          </a:xfrm>
          <a:prstGeom prst="rect">
            <a:avLst/>
          </a:prstGeom>
        </p:spPr>
      </p:pic>
      <p:pic>
        <p:nvPicPr>
          <p:cNvPr id="21" name="Picture 20" descr="A green plant with leaves&#10;&#10;Description automatically generated">
            <a:extLst>
              <a:ext uri="{FF2B5EF4-FFF2-40B4-BE49-F238E27FC236}">
                <a16:creationId xmlns:a16="http://schemas.microsoft.com/office/drawing/2014/main" id="{27BA5A46-52F3-8C38-3B3A-175250E6E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213">
            <a:off x="1842717" y="2464094"/>
            <a:ext cx="1648743" cy="2424250"/>
          </a:xfrm>
          <a:prstGeom prst="rect">
            <a:avLst/>
          </a:prstGeom>
        </p:spPr>
      </p:pic>
      <p:pic>
        <p:nvPicPr>
          <p:cNvPr id="22" name="Picture 21" descr="A green plant with leaves&#10;&#10;Description automatically generated">
            <a:extLst>
              <a:ext uri="{FF2B5EF4-FFF2-40B4-BE49-F238E27FC236}">
                <a16:creationId xmlns:a16="http://schemas.microsoft.com/office/drawing/2014/main" id="{E6AD4A57-71B5-C09E-A9B5-196A3528F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4775">
            <a:off x="7217654" y="729066"/>
            <a:ext cx="1648743" cy="2424250"/>
          </a:xfrm>
          <a:prstGeom prst="rect">
            <a:avLst/>
          </a:prstGeom>
        </p:spPr>
      </p:pic>
      <p:pic>
        <p:nvPicPr>
          <p:cNvPr id="23" name="Picture 22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A6DEF464-87FF-B05E-628B-39070286D7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12364"/>
          <a:stretch/>
        </p:blipFill>
        <p:spPr>
          <a:xfrm rot="165882">
            <a:off x="3426422" y="378122"/>
            <a:ext cx="2288520" cy="2188066"/>
          </a:xfrm>
          <a:prstGeom prst="rect">
            <a:avLst/>
          </a:prstGeom>
        </p:spPr>
      </p:pic>
      <p:pic>
        <p:nvPicPr>
          <p:cNvPr id="24" name="Picture 23" descr="A green leafy branch with black background&#10;&#10;Description automatically generated">
            <a:extLst>
              <a:ext uri="{FF2B5EF4-FFF2-40B4-BE49-F238E27FC236}">
                <a16:creationId xmlns:a16="http://schemas.microsoft.com/office/drawing/2014/main" id="{F2191530-C71A-2911-E91A-EEAE24CAFC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789764" y="-628907"/>
            <a:ext cx="1790998" cy="2633418"/>
          </a:xfrm>
          <a:prstGeom prst="rect">
            <a:avLst/>
          </a:prstGeom>
        </p:spPr>
      </p:pic>
      <p:pic>
        <p:nvPicPr>
          <p:cNvPr id="25" name="Picture 24" descr="A close up of a leaf&#10;&#10;Description automatically generated">
            <a:extLst>
              <a:ext uri="{FF2B5EF4-FFF2-40B4-BE49-F238E27FC236}">
                <a16:creationId xmlns:a16="http://schemas.microsoft.com/office/drawing/2014/main" id="{E0F39222-1EA0-DB3B-30AA-731B5238D9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7735">
            <a:off x="99201" y="3846767"/>
            <a:ext cx="913540" cy="1343236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">
            <a:extLst>
              <a:ext uri="{FF2B5EF4-FFF2-40B4-BE49-F238E27FC236}">
                <a16:creationId xmlns:a16="http://schemas.microsoft.com/office/drawing/2014/main" id="{B8246107-BC5D-5810-023B-CEDC52C42F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40" y="5312692"/>
            <a:ext cx="913540" cy="1343236"/>
          </a:xfrm>
          <a:prstGeom prst="rect">
            <a:avLst/>
          </a:prstGeom>
        </p:spPr>
      </p:pic>
      <p:pic>
        <p:nvPicPr>
          <p:cNvPr id="27" name="Picture 26" descr="A green oval with white clouds&#10;&#10;Description automatically generated">
            <a:extLst>
              <a:ext uri="{FF2B5EF4-FFF2-40B4-BE49-F238E27FC236}">
                <a16:creationId xmlns:a16="http://schemas.microsoft.com/office/drawing/2014/main" id="{896D439D-04FA-B492-D5EA-94E98DDE62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3252">
            <a:off x="7530756" y="3270226"/>
            <a:ext cx="967119" cy="304289"/>
          </a:xfrm>
          <a:prstGeom prst="rect">
            <a:avLst/>
          </a:prstGeom>
        </p:spPr>
      </p:pic>
      <p:pic>
        <p:nvPicPr>
          <p:cNvPr id="28" name="Picture 27" descr="A green oval with white clouds&#10;&#10;Description automatically generated">
            <a:extLst>
              <a:ext uri="{FF2B5EF4-FFF2-40B4-BE49-F238E27FC236}">
                <a16:creationId xmlns:a16="http://schemas.microsoft.com/office/drawing/2014/main" id="{AAF61122-6068-8678-ABA6-170157B93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6377">
            <a:off x="3644076" y="3925879"/>
            <a:ext cx="967119" cy="304289"/>
          </a:xfrm>
          <a:prstGeom prst="rect">
            <a:avLst/>
          </a:prstGeom>
        </p:spPr>
      </p:pic>
      <p:pic>
        <p:nvPicPr>
          <p:cNvPr id="29" name="Picture 2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B07DDDFE-219A-56A0-2D0E-DF3171D59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1" b="12364"/>
          <a:stretch/>
        </p:blipFill>
        <p:spPr>
          <a:xfrm rot="17587547">
            <a:off x="3629077" y="4841816"/>
            <a:ext cx="2288520" cy="21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3146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Layouts">
  <a:themeElements>
    <a:clrScheme name="Botanical Them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CAC2B6"/>
      </a:accent1>
      <a:accent2>
        <a:srgbClr val="E0D8CB"/>
      </a:accent2>
      <a:accent3>
        <a:srgbClr val="F0E8DA"/>
      </a:accent3>
      <a:accent4>
        <a:srgbClr val="AACCAC"/>
      </a:accent4>
      <a:accent5>
        <a:srgbClr val="C0E8C3"/>
      </a:accent5>
      <a:accent6>
        <a:srgbClr val="CAF5CD"/>
      </a:accent6>
      <a:hlink>
        <a:srgbClr val="AACCAC"/>
      </a:hlink>
      <a:folHlink>
        <a:srgbClr val="A9CAAB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3AF8022-2DDA-6744-A9F3-6154310AE370}" vid="{8D1F53E9-331B-0644-BF94-1B3E384D80BF}"/>
    </a:ext>
  </a:extLst>
</a:theme>
</file>

<file path=ppt/theme/theme2.xml><?xml version="1.0" encoding="utf-8"?>
<a:theme xmlns:a="http://schemas.openxmlformats.org/drawingml/2006/main" name="Disclaimers/Guidan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3AF8022-2DDA-6744-A9F3-6154310AE370}" vid="{EFF57E2E-0807-BB41-88B9-F773C7A5D37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65C5CC42B2964D9ED7332AD7FC537B" ma:contentTypeVersion="19" ma:contentTypeDescription="Create a new document." ma:contentTypeScope="" ma:versionID="1cadcc02772c14b5dcef67e6e7852f4d">
  <xsd:schema xmlns:xsd="http://www.w3.org/2001/XMLSchema" xmlns:xs="http://www.w3.org/2001/XMLSchema" xmlns:p="http://schemas.microsoft.com/office/2006/metadata/properties" xmlns:ns2="25f4f42d-7aea-40fd-8020-be16a36a500e" xmlns:ns3="fffd93f4-e8ca-4f3f-ac62-e18273539e9e" targetNamespace="http://schemas.microsoft.com/office/2006/metadata/properties" ma:root="true" ma:fieldsID="71b5d5f81773012e38c7422eafb45490" ns2:_="" ns3:_="">
    <xsd:import namespace="25f4f42d-7aea-40fd-8020-be16a36a500e"/>
    <xsd:import namespace="fffd93f4-e8ca-4f3f-ac62-e18273539e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4f42d-7aea-40fd-8020-be16a36a5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dad2c2b-2a36-40f1-a8d6-0a14799d07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d93f4-e8ca-4f3f-ac62-e18273539e9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5ba0fd-dda9-4211-b8c5-4e08ee42b86b}" ma:internalName="TaxCatchAll" ma:showField="CatchAllData" ma:web="fffd93f4-e8ca-4f3f-ac62-e18273539e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f4f42d-7aea-40fd-8020-be16a36a500e">
      <Terms xmlns="http://schemas.microsoft.com/office/infopath/2007/PartnerControls"/>
    </lcf76f155ced4ddcb4097134ff3c332f>
    <TaxCatchAll xmlns="fffd93f4-e8ca-4f3f-ac62-e18273539e9e" xsi:nil="true"/>
  </documentManagement>
</p:properties>
</file>

<file path=customXml/itemProps1.xml><?xml version="1.0" encoding="utf-8"?>
<ds:datastoreItem xmlns:ds="http://schemas.openxmlformats.org/officeDocument/2006/customXml" ds:itemID="{E21C138C-9053-42B7-8659-4F0A1AA0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f4f42d-7aea-40fd-8020-be16a36a500e"/>
    <ds:schemaRef ds:uri="fffd93f4-e8ca-4f3f-ac62-e18273539e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DC2B2F-1E19-4619-8045-F12DA6D6C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73D8CB-A34B-4CAE-AD78-37A5F5D96ABA}">
  <ds:schemaRefs>
    <ds:schemaRef ds:uri="http://purl.org/dc/elements/1.1/"/>
    <ds:schemaRef ds:uri="25f4f42d-7aea-40fd-8020-be16a36a500e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fffd93f4-e8ca-4f3f-ac62-e18273539e9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Basic Slide Template</Template>
  <TotalTime>39</TotalTime>
  <Words>394</Words>
  <Application>Microsoft Office PowerPoint</Application>
  <PresentationFormat>On-screen Show (4:3)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Roboto</vt:lpstr>
      <vt:lpstr>Arial</vt:lpstr>
      <vt:lpstr>Twinkl</vt:lpstr>
      <vt:lpstr>Slide Layouts</vt:lpstr>
      <vt:lpstr>Disclaimers/Guidance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Barber</dc:creator>
  <cp:lastModifiedBy>Katie Barber</cp:lastModifiedBy>
  <cp:revision>1</cp:revision>
  <dcterms:created xsi:type="dcterms:W3CDTF">2025-10-16T20:14:13Z</dcterms:created>
  <dcterms:modified xsi:type="dcterms:W3CDTF">2025-10-16T20:54:00Z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0x010100EB65C5CC42B2964D9ED7332AD7FC537B</vt:lpwstr>
  </property>
  <property fmtid="{D5CDD505-2E9C-101B-9397-08002B2CF9AE}" pid="3" name="MediaServiceImageTags">
    <vt:lpwstr/>
  </property>
</Properties>
</file>