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handoutMasterIdLst>
    <p:handoutMasterId r:id="rId8"/>
  </p:handoutMasterIdLst>
  <p:sldIdLst>
    <p:sldId id="258" r:id="rId2"/>
    <p:sldId id="262" r:id="rId3"/>
    <p:sldId id="278" r:id="rId4"/>
    <p:sldId id="279" r:id="rId5"/>
    <p:sldId id="280" r:id="rId6"/>
  </p:sldIdLst>
  <p:sldSz cx="9144000" cy="6858000" type="screen4x3"/>
  <p:notesSz cx="6858000" cy="9144000"/>
  <p:embeddedFontLst>
    <p:embeddedFont>
      <p:font typeface="Roboto" panose="02000000000000000000" pitchFamily="2" charset="0"/>
      <p:regular r:id="rId9"/>
      <p:bold r:id="rId10"/>
      <p:italic r:id="rId11"/>
      <p:boldItalic r:id="rId12"/>
    </p:embeddedFont>
    <p:embeddedFont>
      <p:font typeface="Twinkl"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01407D"/>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4" autoAdjust="0"/>
    <p:restoredTop sz="94660"/>
  </p:normalViewPr>
  <p:slideViewPr>
    <p:cSldViewPr snapToGrid="0" showGuides="1">
      <p:cViewPr varScale="1">
        <p:scale>
          <a:sx n="70" d="100"/>
          <a:sy n="70" d="100"/>
        </p:scale>
        <p:origin x="1554"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20/10/2025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2">
            <a:extLst>
              <a:ext uri="{FF2B5EF4-FFF2-40B4-BE49-F238E27FC236}">
                <a16:creationId xmlns:a16="http://schemas.microsoft.com/office/drawing/2014/main" id="{A0F7373B-3EC5-EDFB-4A13-E2A8DB754972}"/>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9" name="Group 40">
            <a:extLst>
              <a:ext uri="{FF2B5EF4-FFF2-40B4-BE49-F238E27FC236}">
                <a16:creationId xmlns:a16="http://schemas.microsoft.com/office/drawing/2014/main" id="{BEB0BD0D-538C-D760-32C4-82A7A21140D6}"/>
              </a:ext>
            </a:extLst>
          </p:cNvPr>
          <p:cNvGrpSpPr/>
          <p:nvPr userDrawn="1"/>
        </p:nvGrpSpPr>
        <p:grpSpPr>
          <a:xfrm>
            <a:off x="743835" y="3604852"/>
            <a:ext cx="7644513" cy="1571953"/>
            <a:chOff x="743837" y="1344834"/>
            <a:chExt cx="7644513" cy="1571953"/>
          </a:xfrm>
        </p:grpSpPr>
        <p:sp>
          <p:nvSpPr>
            <p:cNvPr id="10" name="Rectangle 41">
              <a:extLst>
                <a:ext uri="{FF2B5EF4-FFF2-40B4-BE49-F238E27FC236}">
                  <a16:creationId xmlns:a16="http://schemas.microsoft.com/office/drawing/2014/main" id="{C6E7860C-5122-5AAB-87F9-323893DBA313}"/>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11" name="Rectangle 42">
              <a:extLst>
                <a:ext uri="{FF2B5EF4-FFF2-40B4-BE49-F238E27FC236}">
                  <a16:creationId xmlns:a16="http://schemas.microsoft.com/office/drawing/2014/main" id="{7A8FDDE3-BCDC-A8B3-E4CD-85C7BE6D40F7}"/>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learners.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12" name="Rectangle 43">
            <a:extLst>
              <a:ext uri="{FF2B5EF4-FFF2-40B4-BE49-F238E27FC236}">
                <a16:creationId xmlns:a16="http://schemas.microsoft.com/office/drawing/2014/main" id="{49C32B61-748E-B8E3-109D-15FFA19FAB1C}"/>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3" name="TextBox 44">
            <a:extLst>
              <a:ext uri="{FF2B5EF4-FFF2-40B4-BE49-F238E27FC236}">
                <a16:creationId xmlns:a16="http://schemas.microsoft.com/office/drawing/2014/main" id="{43532FD9-E799-7294-0A1C-94C88E40BE8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14" name="Rectangle 1">
            <a:extLst>
              <a:ext uri="{FF2B5EF4-FFF2-40B4-BE49-F238E27FC236}">
                <a16:creationId xmlns:a16="http://schemas.microsoft.com/office/drawing/2014/main" id="{954426DC-0386-06D4-D67D-211A37DC7022}"/>
              </a:ext>
            </a:extLst>
          </p:cNvPr>
          <p:cNvSpPr/>
          <p:nvPr userDrawn="1"/>
        </p:nvSpPr>
        <p:spPr>
          <a:xfrm>
            <a:off x="743835" y="1681195"/>
            <a:ext cx="316224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i="0" dirty="0">
                <a:solidFill>
                  <a:schemeClr val="bg1"/>
                </a:solidFill>
                <a:effectLst/>
                <a:latin typeface="Roboto" panose="02000000000000000000" pitchFamily="2" charset="0"/>
                <a:ea typeface="Roboto" panose="02000000000000000000" pitchFamily="2" charset="0"/>
              </a:rPr>
              <a:t>'Presentation Mode' PowerPoint</a:t>
            </a:r>
            <a:endParaRPr lang="en-GB" sz="1600" b="1" i="0" dirty="0">
              <a:solidFill>
                <a:schemeClr val="bg1"/>
              </a:solidFill>
              <a:latin typeface="Roboto" panose="02000000000000000000" pitchFamily="2" charset="0"/>
              <a:ea typeface="Roboto" panose="02000000000000000000" pitchFamily="2" charset="0"/>
            </a:endParaRPr>
          </a:p>
        </p:txBody>
      </p:sp>
      <p:sp>
        <p:nvSpPr>
          <p:cNvPr id="15" name="Rectangle 2">
            <a:extLst>
              <a:ext uri="{FF2B5EF4-FFF2-40B4-BE49-F238E27FC236}">
                <a16:creationId xmlns:a16="http://schemas.microsoft.com/office/drawing/2014/main" id="{DE4AF087-68E0-C5D0-6045-A7E35E36558F}"/>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000000"/>
                </a:solidFill>
                <a:effectLst/>
                <a:latin typeface="Roboto" panose="02000000000000000000" pitchFamily="2" charset="0"/>
                <a:ea typeface="Roboto" panose="02000000000000000000" pitchFamily="2" charset="0"/>
              </a:rPr>
              <a:t>We hope you find the information on our website and resources useful. This resource has been designed to be compatible with Microsoft PowerPoint. To view the content in the correct formatting, please view the presentation using </a:t>
            </a:r>
            <a:r>
              <a:rPr lang="en-GB" sz="1400" b="1" i="0" dirty="0">
                <a:solidFill>
                  <a:srgbClr val="000000"/>
                </a:solidFill>
                <a:effectLst/>
                <a:latin typeface="Roboto" panose="02000000000000000000" pitchFamily="2" charset="0"/>
                <a:ea typeface="Roboto" panose="02000000000000000000" pitchFamily="2" charset="0"/>
              </a:rPr>
              <a:t>PowerPoint in Slide Show mode</a:t>
            </a:r>
            <a:r>
              <a:rPr lang="en-GB" sz="1400" b="0" i="0" dirty="0">
                <a:solidFill>
                  <a:srgbClr val="000000"/>
                </a:solidFill>
                <a:effectLst/>
                <a:latin typeface="Roboto" panose="02000000000000000000" pitchFamily="2" charset="0"/>
                <a:ea typeface="Roboto" panose="02000000000000000000" pitchFamily="2" charset="0"/>
              </a:rPr>
              <a:t>. If you view the slides using other presentation software or out of Slide Show mode, you may find that some of the text and images overlap each other and/or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2747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E7F38FB-DCA4-462C-B8D5-FA0DF7547447}"/>
              </a:ext>
            </a:extLst>
          </p:cNvPr>
          <p:cNvSpPr txBox="1"/>
          <p:nvPr/>
        </p:nvSpPr>
        <p:spPr>
          <a:xfrm>
            <a:off x="966131" y="1972811"/>
            <a:ext cx="6920917" cy="567811"/>
          </a:xfrm>
          <a:prstGeom prst="rect">
            <a:avLst/>
          </a:prstGeom>
          <a:solidFill>
            <a:srgbClr val="47B1E5"/>
          </a:solidFill>
          <a:ln>
            <a:solidFill>
              <a:srgbClr val="47B1E5"/>
            </a:solidFill>
          </a:ln>
        </p:spPr>
        <p:txBody>
          <a:bodyPr wrap="square" lIns="144000" tIns="144000" rIns="144000" bIns="144000" rtlCol="0">
            <a:spAutoFit/>
          </a:bodyPr>
          <a:lstStyle/>
          <a:p>
            <a:r>
              <a:rPr lang="en-GB" dirty="0"/>
              <a:t>Respect means thinking about other people and their feelings.</a:t>
            </a:r>
          </a:p>
        </p:txBody>
      </p:sp>
      <p:sp>
        <p:nvSpPr>
          <p:cNvPr id="18" name="TextBox 17">
            <a:extLst>
              <a:ext uri="{FF2B5EF4-FFF2-40B4-BE49-F238E27FC236}">
                <a16:creationId xmlns:a16="http://schemas.microsoft.com/office/drawing/2014/main" id="{F7F4484A-68D1-43DA-805A-C851D9B80857}"/>
              </a:ext>
            </a:extLst>
          </p:cNvPr>
          <p:cNvSpPr txBox="1"/>
          <p:nvPr/>
        </p:nvSpPr>
        <p:spPr>
          <a:xfrm>
            <a:off x="974520" y="2928301"/>
            <a:ext cx="6920917" cy="844810"/>
          </a:xfrm>
          <a:prstGeom prst="rect">
            <a:avLst/>
          </a:prstGeom>
          <a:solidFill>
            <a:srgbClr val="01407D"/>
          </a:solidFill>
          <a:ln>
            <a:solidFill>
              <a:srgbClr val="01407D"/>
            </a:solidFill>
          </a:ln>
        </p:spPr>
        <p:txBody>
          <a:bodyPr wrap="square" lIns="144000" tIns="144000" rIns="144000" bIns="144000" rtlCol="0">
            <a:spAutoFit/>
          </a:bodyPr>
          <a:lstStyle/>
          <a:p>
            <a:pPr eaLnBrk="1" fontAlgn="auto" hangingPunct="1">
              <a:spcBef>
                <a:spcPts val="0"/>
              </a:spcBef>
              <a:spcAft>
                <a:spcPts val="0"/>
              </a:spcAft>
              <a:defRPr/>
            </a:pPr>
            <a:r>
              <a:rPr lang="en-GB" dirty="0" err="1"/>
              <a:t>Ngbfnjfvnbgfnj</a:t>
            </a:r>
            <a:endParaRPr lang="en-GB" dirty="0"/>
          </a:p>
          <a:p>
            <a:pPr eaLnBrk="1" fontAlgn="auto" hangingPunct="1">
              <a:spcBef>
                <a:spcPts val="0"/>
              </a:spcBef>
              <a:spcAft>
                <a:spcPts val="0"/>
              </a:spcAft>
              <a:defRPr/>
            </a:pPr>
            <a:r>
              <a:rPr lang="en-GB" dirty="0" err="1"/>
              <a:t>gnnj</a:t>
            </a:r>
            <a:endParaRPr lang="en-GB" dirty="0"/>
          </a:p>
        </p:txBody>
      </p:sp>
      <p:sp>
        <p:nvSpPr>
          <p:cNvPr id="16" name="Title 2">
            <a:extLst>
              <a:ext uri="{FF2B5EF4-FFF2-40B4-BE49-F238E27FC236}">
                <a16:creationId xmlns:a16="http://schemas.microsoft.com/office/drawing/2014/main" id="{2D382DDD-F1A8-486C-80AA-9A1D95C3A794}"/>
              </a:ext>
            </a:extLst>
          </p:cNvPr>
          <p:cNvSpPr txBox="1">
            <a:spLocks/>
          </p:cNvSpPr>
          <p:nvPr/>
        </p:nvSpPr>
        <p:spPr>
          <a:xfrm>
            <a:off x="475373" y="779927"/>
            <a:ext cx="4618141" cy="716795"/>
          </a:xfrm>
          <a:prstGeom prst="roundRect">
            <a:avLst>
              <a:gd name="adj" fmla="val 9641"/>
            </a:avLst>
          </a:prstGeom>
          <a:solidFill>
            <a:srgbClr val="47B1E5"/>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dirty="0">
              <a:solidFill>
                <a:schemeClr val="bg1"/>
              </a:solidFill>
              <a:latin typeface="Roboto" panose="02000000000000000000" pitchFamily="2" charset="0"/>
            </a:endParaRPr>
          </a:p>
        </p:txBody>
      </p:sp>
      <p:sp>
        <p:nvSpPr>
          <p:cNvPr id="3" name="Title 2"/>
          <p:cNvSpPr>
            <a:spLocks noGrp="1"/>
          </p:cNvSpPr>
          <p:nvPr>
            <p:ph type="title"/>
          </p:nvPr>
        </p:nvSpPr>
        <p:spPr>
          <a:xfrm>
            <a:off x="239084" y="648033"/>
            <a:ext cx="4618141" cy="716795"/>
          </a:xfrm>
          <a:solidFill>
            <a:srgbClr val="01407D"/>
          </a:solidFill>
        </p:spPr>
        <p:txBody>
          <a:bodyPr>
            <a:noAutofit/>
          </a:bodyPr>
          <a:lstStyle/>
          <a:p>
            <a:r>
              <a:rPr lang="en-GB" sz="4000" dirty="0">
                <a:solidFill>
                  <a:schemeClr val="bg1"/>
                </a:solidFill>
                <a:latin typeface="+mn-lt"/>
              </a:rPr>
              <a:t>What Is Respect?</a:t>
            </a:r>
            <a:endParaRPr lang="en-GB" b="1" dirty="0">
              <a:solidFill>
                <a:schemeClr val="bg1"/>
              </a:solidFill>
              <a:latin typeface="Roboto" panose="02000000000000000000" pitchFamily="2" charset="0"/>
            </a:endParaRPr>
          </a:p>
        </p:txBody>
      </p:sp>
      <p:sp>
        <p:nvSpPr>
          <p:cNvPr id="2" name="TextBox 1">
            <a:extLst>
              <a:ext uri="{FF2B5EF4-FFF2-40B4-BE49-F238E27FC236}">
                <a16:creationId xmlns:a16="http://schemas.microsoft.com/office/drawing/2014/main" id="{6C5C20D4-6A31-4489-A5C9-C350D8273015}"/>
              </a:ext>
            </a:extLst>
          </p:cNvPr>
          <p:cNvSpPr txBox="1"/>
          <p:nvPr/>
        </p:nvSpPr>
        <p:spPr>
          <a:xfrm>
            <a:off x="872454" y="1853967"/>
            <a:ext cx="6920917" cy="567811"/>
          </a:xfrm>
          <a:prstGeom prst="rect">
            <a:avLst/>
          </a:prstGeom>
          <a:solidFill>
            <a:schemeClr val="bg1"/>
          </a:solidFill>
          <a:ln>
            <a:solidFill>
              <a:srgbClr val="47B1E5"/>
            </a:solidFill>
          </a:ln>
        </p:spPr>
        <p:txBody>
          <a:bodyPr wrap="square" lIns="144000" tIns="144000" rIns="144000" bIns="144000" rtlCol="0">
            <a:spAutoFit/>
          </a:bodyPr>
          <a:lstStyle/>
          <a:p>
            <a:r>
              <a:rPr lang="en-GB" dirty="0"/>
              <a:t>Respect means thinking about other people and their feelings.</a:t>
            </a:r>
          </a:p>
        </p:txBody>
      </p:sp>
      <p:sp>
        <p:nvSpPr>
          <p:cNvPr id="17" name="TextBox 16">
            <a:extLst>
              <a:ext uri="{FF2B5EF4-FFF2-40B4-BE49-F238E27FC236}">
                <a16:creationId xmlns:a16="http://schemas.microsoft.com/office/drawing/2014/main" id="{1C7BEEF9-656E-457F-B6D8-A00B39732637}"/>
              </a:ext>
            </a:extLst>
          </p:cNvPr>
          <p:cNvSpPr txBox="1"/>
          <p:nvPr/>
        </p:nvSpPr>
        <p:spPr>
          <a:xfrm>
            <a:off x="872454" y="2803111"/>
            <a:ext cx="6920917" cy="844810"/>
          </a:xfrm>
          <a:prstGeom prst="rect">
            <a:avLst/>
          </a:prstGeom>
          <a:solidFill>
            <a:schemeClr val="bg1"/>
          </a:solidFill>
          <a:ln>
            <a:solidFill>
              <a:srgbClr val="01407D"/>
            </a:solidFill>
          </a:ln>
        </p:spPr>
        <p:txBody>
          <a:bodyPr wrap="square" lIns="144000" tIns="144000" rIns="144000" bIns="144000" rtlCol="0">
            <a:spAutoFit/>
          </a:bodyPr>
          <a:lstStyle/>
          <a:p>
            <a:pPr eaLnBrk="1" fontAlgn="auto" hangingPunct="1">
              <a:spcBef>
                <a:spcPts val="0"/>
              </a:spcBef>
              <a:spcAft>
                <a:spcPts val="0"/>
              </a:spcAft>
              <a:defRPr/>
            </a:pPr>
            <a:r>
              <a:rPr lang="en-GB" dirty="0"/>
              <a:t>We can show respect in many ways, through how we act and in </a:t>
            </a:r>
            <a:br>
              <a:rPr lang="en-GB" dirty="0"/>
            </a:br>
            <a:r>
              <a:rPr lang="en-GB" dirty="0"/>
              <a:t>what we say.</a:t>
            </a:r>
          </a:p>
        </p:txBody>
      </p:sp>
      <p:pic>
        <p:nvPicPr>
          <p:cNvPr id="7" name="Picture 6">
            <a:extLst>
              <a:ext uri="{FF2B5EF4-FFF2-40B4-BE49-F238E27FC236}">
                <a16:creationId xmlns:a16="http://schemas.microsoft.com/office/drawing/2014/main" id="{C4C6B381-4055-4CB6-99C0-B6504B1352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0009" y="3523438"/>
            <a:ext cx="4009938" cy="2888198"/>
          </a:xfrm>
          <a:prstGeom prst="rect">
            <a:avLst/>
          </a:prstGeom>
        </p:spPr>
      </p:pic>
      <p:pic>
        <p:nvPicPr>
          <p:cNvPr id="5" name="Picture 4" descr="A cartoon of a person in a pink coat&#10;&#10;Description automatically generated">
            <a:extLst>
              <a:ext uri="{FF2B5EF4-FFF2-40B4-BE49-F238E27FC236}">
                <a16:creationId xmlns:a16="http://schemas.microsoft.com/office/drawing/2014/main" id="{837A0029-DDD0-4D14-09B9-4BFFA5062D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3642"/>
          <a:stretch/>
        </p:blipFill>
        <p:spPr>
          <a:xfrm>
            <a:off x="6137355" y="4368248"/>
            <a:ext cx="1492905" cy="2043388"/>
          </a:xfrm>
          <a:prstGeom prst="rect">
            <a:avLst/>
          </a:prstGeom>
        </p:spPr>
      </p:pic>
      <p:pic>
        <p:nvPicPr>
          <p:cNvPr id="8" name="Picture 7" descr="A cartoon of a person&#10;&#10;Description automatically generated">
            <a:extLst>
              <a:ext uri="{FF2B5EF4-FFF2-40B4-BE49-F238E27FC236}">
                <a16:creationId xmlns:a16="http://schemas.microsoft.com/office/drawing/2014/main" id="{05112168-88B5-B955-AB29-1E2F9B4F47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6860"/>
          <a:stretch/>
        </p:blipFill>
        <p:spPr>
          <a:xfrm>
            <a:off x="1922405" y="4617711"/>
            <a:ext cx="1251497" cy="1793925"/>
          </a:xfrm>
          <a:prstGeom prst="rect">
            <a:avLst/>
          </a:prstGeom>
        </p:spPr>
      </p:pic>
    </p:spTree>
    <p:extLst>
      <p:ext uri="{BB962C8B-B14F-4D97-AF65-F5344CB8AC3E}">
        <p14:creationId xmlns:p14="http://schemas.microsoft.com/office/powerpoint/2010/main" val="11911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E7F38FB-DCA4-462C-B8D5-FA0DF7547447}"/>
              </a:ext>
            </a:extLst>
          </p:cNvPr>
          <p:cNvSpPr txBox="1"/>
          <p:nvPr/>
        </p:nvSpPr>
        <p:spPr>
          <a:xfrm>
            <a:off x="966132" y="1972811"/>
            <a:ext cx="3396144" cy="567811"/>
          </a:xfrm>
          <a:prstGeom prst="rect">
            <a:avLst/>
          </a:prstGeom>
          <a:solidFill>
            <a:srgbClr val="47B1E5"/>
          </a:solidFill>
          <a:ln>
            <a:solidFill>
              <a:srgbClr val="47B1E5"/>
            </a:solidFill>
          </a:ln>
        </p:spPr>
        <p:txBody>
          <a:bodyPr wrap="square" lIns="144000" tIns="144000" rIns="144000" bIns="144000" rtlCol="0">
            <a:spAutoFit/>
          </a:bodyPr>
          <a:lstStyle/>
          <a:p>
            <a:r>
              <a:rPr lang="en-GB" dirty="0"/>
              <a:t>Respect means thinking about</a:t>
            </a:r>
          </a:p>
        </p:txBody>
      </p:sp>
      <p:sp>
        <p:nvSpPr>
          <p:cNvPr id="16" name="Title 2">
            <a:extLst>
              <a:ext uri="{FF2B5EF4-FFF2-40B4-BE49-F238E27FC236}">
                <a16:creationId xmlns:a16="http://schemas.microsoft.com/office/drawing/2014/main" id="{2D382DDD-F1A8-486C-80AA-9A1D95C3A794}"/>
              </a:ext>
            </a:extLst>
          </p:cNvPr>
          <p:cNvSpPr txBox="1">
            <a:spLocks/>
          </p:cNvSpPr>
          <p:nvPr/>
        </p:nvSpPr>
        <p:spPr>
          <a:xfrm>
            <a:off x="624980" y="548154"/>
            <a:ext cx="5054514" cy="1130289"/>
          </a:xfrm>
          <a:prstGeom prst="roundRect">
            <a:avLst>
              <a:gd name="adj" fmla="val 9641"/>
            </a:avLst>
          </a:prstGeom>
          <a:solidFill>
            <a:srgbClr val="47B1E5"/>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dirty="0">
              <a:solidFill>
                <a:schemeClr val="bg1"/>
              </a:solidFill>
              <a:latin typeface="Roboto" panose="02000000000000000000" pitchFamily="2" charset="0"/>
            </a:endParaRPr>
          </a:p>
        </p:txBody>
      </p:sp>
      <p:sp>
        <p:nvSpPr>
          <p:cNvPr id="3" name="Title 2"/>
          <p:cNvSpPr>
            <a:spLocks noGrp="1"/>
          </p:cNvSpPr>
          <p:nvPr>
            <p:ph type="title"/>
          </p:nvPr>
        </p:nvSpPr>
        <p:spPr>
          <a:xfrm>
            <a:off x="142612" y="164586"/>
            <a:ext cx="5368954" cy="1306094"/>
          </a:xfrm>
          <a:solidFill>
            <a:srgbClr val="01407D"/>
          </a:solidFill>
        </p:spPr>
        <p:txBody>
          <a:bodyPr>
            <a:noAutofit/>
          </a:bodyPr>
          <a:lstStyle/>
          <a:p>
            <a:r>
              <a:rPr lang="en-GB" sz="2800" dirty="0">
                <a:solidFill>
                  <a:schemeClr val="bg1"/>
                </a:solidFill>
                <a:latin typeface="+mn-lt"/>
              </a:rPr>
              <a:t>How Can We Show Respect </a:t>
            </a:r>
            <a:br>
              <a:rPr lang="en-GB" sz="2800" dirty="0">
                <a:solidFill>
                  <a:schemeClr val="bg1"/>
                </a:solidFill>
                <a:latin typeface="+mn-lt"/>
              </a:rPr>
            </a:br>
            <a:r>
              <a:rPr lang="en-GB" sz="2800" dirty="0">
                <a:solidFill>
                  <a:schemeClr val="bg1"/>
                </a:solidFill>
                <a:latin typeface="+mn-lt"/>
              </a:rPr>
              <a:t>in School?</a:t>
            </a:r>
            <a:endParaRPr lang="en-GB" sz="2800" b="1" dirty="0">
              <a:solidFill>
                <a:schemeClr val="bg1"/>
              </a:solidFill>
              <a:latin typeface="Roboto" panose="02000000000000000000" pitchFamily="2" charset="0"/>
            </a:endParaRPr>
          </a:p>
        </p:txBody>
      </p:sp>
      <p:sp>
        <p:nvSpPr>
          <p:cNvPr id="2" name="TextBox 1">
            <a:extLst>
              <a:ext uri="{FF2B5EF4-FFF2-40B4-BE49-F238E27FC236}">
                <a16:creationId xmlns:a16="http://schemas.microsoft.com/office/drawing/2014/main" id="{6C5C20D4-6A31-4489-A5C9-C350D8273015}"/>
              </a:ext>
            </a:extLst>
          </p:cNvPr>
          <p:cNvSpPr txBox="1"/>
          <p:nvPr/>
        </p:nvSpPr>
        <p:spPr>
          <a:xfrm>
            <a:off x="872455" y="1853967"/>
            <a:ext cx="3263318" cy="567811"/>
          </a:xfrm>
          <a:prstGeom prst="rect">
            <a:avLst/>
          </a:prstGeom>
          <a:solidFill>
            <a:schemeClr val="bg1"/>
          </a:solidFill>
          <a:ln>
            <a:solidFill>
              <a:srgbClr val="47B1E5"/>
            </a:solidFill>
          </a:ln>
        </p:spPr>
        <p:txBody>
          <a:bodyPr wrap="square" lIns="144000" tIns="144000" rIns="144000" bIns="144000" rtlCol="0">
            <a:spAutoFit/>
          </a:bodyPr>
          <a:lstStyle/>
          <a:p>
            <a:pPr eaLnBrk="1" fontAlgn="auto" hangingPunct="1">
              <a:spcBef>
                <a:spcPts val="0"/>
              </a:spcBef>
              <a:spcAft>
                <a:spcPts val="0"/>
              </a:spcAft>
              <a:defRPr/>
            </a:pPr>
            <a:r>
              <a:rPr lang="en-US" dirty="0">
                <a:latin typeface="+mn-lt"/>
              </a:rPr>
              <a:t>We can show respect by:</a:t>
            </a:r>
          </a:p>
        </p:txBody>
      </p:sp>
      <p:sp>
        <p:nvSpPr>
          <p:cNvPr id="4" name="TextBox 3">
            <a:extLst>
              <a:ext uri="{FF2B5EF4-FFF2-40B4-BE49-F238E27FC236}">
                <a16:creationId xmlns:a16="http://schemas.microsoft.com/office/drawing/2014/main" id="{0CA8EE07-C21F-48BC-909D-327CF7D136B8}"/>
              </a:ext>
            </a:extLst>
          </p:cNvPr>
          <p:cNvSpPr txBox="1"/>
          <p:nvPr/>
        </p:nvSpPr>
        <p:spPr>
          <a:xfrm>
            <a:off x="966132" y="2597302"/>
            <a:ext cx="3447875" cy="3277820"/>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US" dirty="0">
                <a:latin typeface="+mn-lt"/>
              </a:rPr>
              <a:t>listening to others;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dirty="0">
                <a:latin typeface="+mn-lt"/>
              </a:rPr>
              <a:t>following school rules;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dirty="0">
                <a:latin typeface="+mn-lt"/>
              </a:rPr>
              <a:t>saying kind things to others;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dirty="0">
                <a:latin typeface="+mn-lt"/>
              </a:rPr>
              <a:t>waiting our turn;</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dirty="0">
                <a:latin typeface="+mn-lt"/>
              </a:rPr>
              <a:t>including others in our activities;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dirty="0">
                <a:latin typeface="+mn-lt"/>
              </a:rPr>
              <a:t>using good manners.</a:t>
            </a:r>
          </a:p>
          <a:p>
            <a:endParaRPr lang="en-GB" dirty="0"/>
          </a:p>
        </p:txBody>
      </p:sp>
      <p:pic>
        <p:nvPicPr>
          <p:cNvPr id="10" name="Picture 9">
            <a:extLst>
              <a:ext uri="{FF2B5EF4-FFF2-40B4-BE49-F238E27FC236}">
                <a16:creationId xmlns:a16="http://schemas.microsoft.com/office/drawing/2014/main" id="{9E4F89FF-D303-43FA-8BF3-2CAB6881FC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5057" y="3107549"/>
            <a:ext cx="1411288" cy="1717675"/>
          </a:xfrm>
          <a:prstGeom prst="rect">
            <a:avLst/>
          </a:prstGeom>
          <a:noFill/>
          <a:ln>
            <a:noFill/>
          </a:ln>
          <a:effectLst>
            <a:outerShdw blurRad="50800" dist="508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00BB90F-CE01-478E-A72B-FECB5EC1D1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5361" y="1367141"/>
            <a:ext cx="2384425" cy="1541462"/>
          </a:xfrm>
          <a:prstGeom prst="rect">
            <a:avLst/>
          </a:prstGeom>
          <a:noFill/>
          <a:ln>
            <a:noFill/>
          </a:ln>
          <a:effectLst>
            <a:outerShdw blurRad="50800" dist="508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A6259E56-B3AF-6859-299D-10A8DA5E7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706" y="3107549"/>
            <a:ext cx="1505262" cy="3109252"/>
          </a:xfrm>
          <a:prstGeom prst="rect">
            <a:avLst/>
          </a:prstGeom>
        </p:spPr>
      </p:pic>
      <p:pic>
        <p:nvPicPr>
          <p:cNvPr id="5" name="Imagen 6">
            <a:extLst>
              <a:ext uri="{FF2B5EF4-FFF2-40B4-BE49-F238E27FC236}">
                <a16:creationId xmlns:a16="http://schemas.microsoft.com/office/drawing/2014/main" id="{973088DA-9445-97C8-B14F-1FED7F743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574"/>
          <a:stretch/>
        </p:blipFill>
        <p:spPr>
          <a:xfrm>
            <a:off x="4183701" y="4023495"/>
            <a:ext cx="1327865" cy="2386450"/>
          </a:xfrm>
          <a:prstGeom prst="rect">
            <a:avLst/>
          </a:prstGeom>
        </p:spPr>
      </p:pic>
    </p:spTree>
    <p:extLst>
      <p:ext uri="{BB962C8B-B14F-4D97-AF65-F5344CB8AC3E}">
        <p14:creationId xmlns:p14="http://schemas.microsoft.com/office/powerpoint/2010/main" val="12829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left)">
                                      <p:cBhvr>
                                        <p:cTn id="28" dur="500"/>
                                        <p:tgtEl>
                                          <p:spTgt spid="4">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E7F38FB-DCA4-462C-B8D5-FA0DF7547447}"/>
              </a:ext>
            </a:extLst>
          </p:cNvPr>
          <p:cNvSpPr txBox="1"/>
          <p:nvPr/>
        </p:nvSpPr>
        <p:spPr>
          <a:xfrm>
            <a:off x="1051418" y="1983338"/>
            <a:ext cx="6920917" cy="844810"/>
          </a:xfrm>
          <a:prstGeom prst="rect">
            <a:avLst/>
          </a:prstGeom>
          <a:solidFill>
            <a:srgbClr val="47B1E5"/>
          </a:solidFill>
          <a:ln>
            <a:solidFill>
              <a:srgbClr val="47B1E5"/>
            </a:solidFill>
          </a:ln>
        </p:spPr>
        <p:txBody>
          <a:bodyPr wrap="square" lIns="144000" tIns="144000" rIns="144000" bIns="144000" rtlCol="0">
            <a:spAutoFit/>
          </a:bodyPr>
          <a:lstStyle/>
          <a:p>
            <a:endParaRPr lang="en-GB" dirty="0"/>
          </a:p>
          <a:p>
            <a:endParaRPr lang="en-GB" dirty="0"/>
          </a:p>
        </p:txBody>
      </p:sp>
      <p:sp>
        <p:nvSpPr>
          <p:cNvPr id="18" name="TextBox 17">
            <a:extLst>
              <a:ext uri="{FF2B5EF4-FFF2-40B4-BE49-F238E27FC236}">
                <a16:creationId xmlns:a16="http://schemas.microsoft.com/office/drawing/2014/main" id="{F7F4484A-68D1-43DA-805A-C851D9B80857}"/>
              </a:ext>
            </a:extLst>
          </p:cNvPr>
          <p:cNvSpPr txBox="1"/>
          <p:nvPr/>
        </p:nvSpPr>
        <p:spPr>
          <a:xfrm>
            <a:off x="1051418" y="5510262"/>
            <a:ext cx="6920917" cy="567811"/>
          </a:xfrm>
          <a:prstGeom prst="rect">
            <a:avLst/>
          </a:prstGeom>
          <a:solidFill>
            <a:srgbClr val="01407D"/>
          </a:solidFill>
          <a:ln>
            <a:solidFill>
              <a:srgbClr val="01407D"/>
            </a:solidFill>
          </a:ln>
        </p:spPr>
        <p:txBody>
          <a:bodyPr wrap="square" lIns="144000" tIns="144000" rIns="144000" bIns="144000" rtlCol="0">
            <a:spAutoFit/>
          </a:bodyPr>
          <a:lstStyle/>
          <a:p>
            <a:pPr eaLnBrk="1" fontAlgn="auto" hangingPunct="1">
              <a:spcBef>
                <a:spcPts val="0"/>
              </a:spcBef>
              <a:spcAft>
                <a:spcPts val="0"/>
              </a:spcAft>
              <a:defRPr/>
            </a:pPr>
            <a:r>
              <a:rPr lang="en-GB" dirty="0" err="1"/>
              <a:t>Ngbfnjfvnbgfnj</a:t>
            </a:r>
            <a:endParaRPr lang="en-GB" dirty="0"/>
          </a:p>
        </p:txBody>
      </p:sp>
      <p:sp>
        <p:nvSpPr>
          <p:cNvPr id="16" name="Title 2">
            <a:extLst>
              <a:ext uri="{FF2B5EF4-FFF2-40B4-BE49-F238E27FC236}">
                <a16:creationId xmlns:a16="http://schemas.microsoft.com/office/drawing/2014/main" id="{2D382DDD-F1A8-486C-80AA-9A1D95C3A794}"/>
              </a:ext>
            </a:extLst>
          </p:cNvPr>
          <p:cNvSpPr txBox="1">
            <a:spLocks/>
          </p:cNvSpPr>
          <p:nvPr/>
        </p:nvSpPr>
        <p:spPr>
          <a:xfrm>
            <a:off x="475373" y="779927"/>
            <a:ext cx="8073009" cy="716795"/>
          </a:xfrm>
          <a:prstGeom prst="roundRect">
            <a:avLst>
              <a:gd name="adj" fmla="val 9641"/>
            </a:avLst>
          </a:prstGeom>
          <a:solidFill>
            <a:srgbClr val="47B1E5"/>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dirty="0">
              <a:solidFill>
                <a:schemeClr val="bg1"/>
              </a:solidFill>
              <a:latin typeface="Roboto" panose="02000000000000000000" pitchFamily="2" charset="0"/>
            </a:endParaRPr>
          </a:p>
        </p:txBody>
      </p:sp>
      <p:sp>
        <p:nvSpPr>
          <p:cNvPr id="3" name="Title 2"/>
          <p:cNvSpPr>
            <a:spLocks noGrp="1"/>
          </p:cNvSpPr>
          <p:nvPr>
            <p:ph type="title"/>
          </p:nvPr>
        </p:nvSpPr>
        <p:spPr>
          <a:xfrm>
            <a:off x="239084" y="648033"/>
            <a:ext cx="8158296" cy="716795"/>
          </a:xfrm>
          <a:solidFill>
            <a:srgbClr val="01407D"/>
          </a:solidFill>
        </p:spPr>
        <p:txBody>
          <a:bodyPr>
            <a:noAutofit/>
          </a:bodyPr>
          <a:lstStyle/>
          <a:p>
            <a:r>
              <a:rPr lang="en-GB" sz="4000" dirty="0">
                <a:solidFill>
                  <a:schemeClr val="bg1"/>
                </a:solidFill>
                <a:latin typeface="+mn-lt"/>
              </a:rPr>
              <a:t>How Do We Respect Ourselves?</a:t>
            </a:r>
            <a:endParaRPr lang="en-GB" b="1" dirty="0">
              <a:solidFill>
                <a:schemeClr val="bg1"/>
              </a:solidFill>
              <a:latin typeface="Roboto" panose="02000000000000000000" pitchFamily="2" charset="0"/>
            </a:endParaRPr>
          </a:p>
        </p:txBody>
      </p:sp>
      <p:sp>
        <p:nvSpPr>
          <p:cNvPr id="2" name="TextBox 1">
            <a:extLst>
              <a:ext uri="{FF2B5EF4-FFF2-40B4-BE49-F238E27FC236}">
                <a16:creationId xmlns:a16="http://schemas.microsoft.com/office/drawing/2014/main" id="{6C5C20D4-6A31-4489-A5C9-C350D8273015}"/>
              </a:ext>
            </a:extLst>
          </p:cNvPr>
          <p:cNvSpPr txBox="1"/>
          <p:nvPr/>
        </p:nvSpPr>
        <p:spPr>
          <a:xfrm>
            <a:off x="872454" y="1727511"/>
            <a:ext cx="6920917" cy="844810"/>
          </a:xfrm>
          <a:prstGeom prst="rect">
            <a:avLst/>
          </a:prstGeom>
          <a:solidFill>
            <a:schemeClr val="bg1"/>
          </a:solidFill>
          <a:ln>
            <a:solidFill>
              <a:srgbClr val="47B1E5"/>
            </a:solidFill>
          </a:ln>
        </p:spPr>
        <p:txBody>
          <a:bodyPr wrap="square" lIns="144000" tIns="144000" rIns="144000" bIns="144000" rtlCol="0">
            <a:spAutoFit/>
          </a:bodyPr>
          <a:lstStyle/>
          <a:p>
            <a:pPr algn="ctr">
              <a:defRPr/>
            </a:pPr>
            <a:r>
              <a:rPr lang="pt-PT" dirty="0" err="1"/>
              <a:t>It's</a:t>
            </a:r>
            <a:r>
              <a:rPr lang="pt-PT" dirty="0"/>
              <a:t> </a:t>
            </a:r>
            <a:r>
              <a:rPr lang="pt-PT" dirty="0" err="1"/>
              <a:t>not</a:t>
            </a:r>
            <a:r>
              <a:rPr lang="pt-PT" dirty="0"/>
              <a:t> </a:t>
            </a:r>
            <a:r>
              <a:rPr lang="pt-PT" dirty="0" err="1"/>
              <a:t>only</a:t>
            </a:r>
            <a:r>
              <a:rPr lang="pt-PT" dirty="0"/>
              <a:t> </a:t>
            </a:r>
            <a:r>
              <a:rPr lang="pt-PT" dirty="0" err="1"/>
              <a:t>important</a:t>
            </a:r>
            <a:r>
              <a:rPr lang="pt-PT" dirty="0"/>
              <a:t> to </a:t>
            </a:r>
            <a:r>
              <a:rPr lang="pt-PT" dirty="0" err="1"/>
              <a:t>respect</a:t>
            </a:r>
            <a:r>
              <a:rPr lang="pt-PT" dirty="0"/>
              <a:t> </a:t>
            </a:r>
            <a:r>
              <a:rPr lang="pt-PT" dirty="0" err="1"/>
              <a:t>others</a:t>
            </a:r>
            <a:r>
              <a:rPr lang="pt-PT" dirty="0"/>
              <a:t> - </a:t>
            </a:r>
            <a:r>
              <a:rPr lang="pt-PT" dirty="0" err="1"/>
              <a:t>it's</a:t>
            </a:r>
            <a:r>
              <a:rPr lang="pt-PT" dirty="0"/>
              <a:t> </a:t>
            </a:r>
            <a:r>
              <a:rPr lang="pt-PT" dirty="0" err="1"/>
              <a:t>important</a:t>
            </a:r>
            <a:r>
              <a:rPr lang="pt-PT" dirty="0"/>
              <a:t> to </a:t>
            </a:r>
            <a:r>
              <a:rPr lang="pt-PT" dirty="0" err="1"/>
              <a:t>respect</a:t>
            </a:r>
            <a:r>
              <a:rPr lang="pt-PT" dirty="0"/>
              <a:t> </a:t>
            </a:r>
            <a:r>
              <a:rPr lang="pt-PT" dirty="0" err="1"/>
              <a:t>ourselves</a:t>
            </a:r>
            <a:r>
              <a:rPr lang="pt-PT" dirty="0"/>
              <a:t> too!</a:t>
            </a:r>
            <a:endParaRPr lang="en-GB" dirty="0"/>
          </a:p>
        </p:txBody>
      </p:sp>
      <p:sp>
        <p:nvSpPr>
          <p:cNvPr id="17" name="TextBox 16">
            <a:extLst>
              <a:ext uri="{FF2B5EF4-FFF2-40B4-BE49-F238E27FC236}">
                <a16:creationId xmlns:a16="http://schemas.microsoft.com/office/drawing/2014/main" id="{1C7BEEF9-656E-457F-B6D8-A00B39732637}"/>
              </a:ext>
            </a:extLst>
          </p:cNvPr>
          <p:cNvSpPr txBox="1"/>
          <p:nvPr/>
        </p:nvSpPr>
        <p:spPr>
          <a:xfrm>
            <a:off x="949352" y="5385072"/>
            <a:ext cx="6920917" cy="567811"/>
          </a:xfrm>
          <a:prstGeom prst="rect">
            <a:avLst/>
          </a:prstGeom>
          <a:solidFill>
            <a:schemeClr val="bg1"/>
          </a:solidFill>
          <a:ln>
            <a:solidFill>
              <a:srgbClr val="01407D"/>
            </a:solidFill>
          </a:ln>
        </p:spPr>
        <p:txBody>
          <a:bodyPr wrap="square" lIns="144000" tIns="144000" rIns="144000" bIns="144000" rtlCol="0">
            <a:spAutoFit/>
          </a:bodyPr>
          <a:lstStyle/>
          <a:p>
            <a:pPr algn="ctr">
              <a:defRPr/>
            </a:pPr>
            <a:r>
              <a:rPr lang="en-GB" dirty="0"/>
              <a:t>We should love ourselves </a:t>
            </a:r>
            <a:r>
              <a:rPr lang="en-GB"/>
              <a:t>and believe in our abilities.</a:t>
            </a:r>
            <a:endParaRPr lang="en-GB" dirty="0"/>
          </a:p>
        </p:txBody>
      </p:sp>
      <p:sp>
        <p:nvSpPr>
          <p:cNvPr id="9" name="Rectangle 8">
            <a:extLst>
              <a:ext uri="{FF2B5EF4-FFF2-40B4-BE49-F238E27FC236}">
                <a16:creationId xmlns:a16="http://schemas.microsoft.com/office/drawing/2014/main" id="{DE0361D9-33D2-43C0-A2E8-328081C98063}"/>
              </a:ext>
            </a:extLst>
          </p:cNvPr>
          <p:cNvSpPr>
            <a:spLocks noChangeArrowheads="1"/>
          </p:cNvSpPr>
          <p:nvPr/>
        </p:nvSpPr>
        <p:spPr bwMode="auto">
          <a:xfrm>
            <a:off x="1790688" y="2945805"/>
            <a:ext cx="2781312" cy="478387"/>
          </a:xfrm>
          <a:prstGeom prst="rect">
            <a:avLst/>
          </a:prstGeom>
          <a:solidFill>
            <a:srgbClr val="01407D"/>
          </a:solidFill>
          <a:ln>
            <a:noFill/>
          </a:ln>
        </p:spPr>
        <p:txBody>
          <a:bodyPr wrap="none" lIns="108000" tIns="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50000"/>
              </a:lnSpc>
              <a:spcBef>
                <a:spcPct val="0"/>
              </a:spcBef>
              <a:buFontTx/>
              <a:buNone/>
            </a:pPr>
            <a:r>
              <a:rPr lang="en-GB" altLang="en-US" sz="1400" dirty="0">
                <a:solidFill>
                  <a:schemeClr val="bg1"/>
                </a:solidFill>
              </a:rPr>
              <a:t>We should look after our bodies</a:t>
            </a:r>
            <a:r>
              <a:rPr lang="en-GB" altLang="en-US" dirty="0">
                <a:solidFill>
                  <a:schemeClr val="bg1"/>
                </a:solidFill>
              </a:rPr>
              <a:t>.</a:t>
            </a:r>
          </a:p>
        </p:txBody>
      </p:sp>
      <p:sp>
        <p:nvSpPr>
          <p:cNvPr id="10" name="Rectangle 9">
            <a:extLst>
              <a:ext uri="{FF2B5EF4-FFF2-40B4-BE49-F238E27FC236}">
                <a16:creationId xmlns:a16="http://schemas.microsoft.com/office/drawing/2014/main" id="{B02FFE94-309F-4FF6-9302-2172946845F9}"/>
              </a:ext>
            </a:extLst>
          </p:cNvPr>
          <p:cNvSpPr>
            <a:spLocks noChangeArrowheads="1"/>
          </p:cNvSpPr>
          <p:nvPr/>
        </p:nvSpPr>
        <p:spPr bwMode="auto">
          <a:xfrm>
            <a:off x="3329001" y="4316869"/>
            <a:ext cx="3713090" cy="764102"/>
          </a:xfrm>
          <a:prstGeom prst="rect">
            <a:avLst/>
          </a:prstGeom>
          <a:solidFill>
            <a:srgbClr val="47B1E5"/>
          </a:solidFill>
          <a:ln>
            <a:noFill/>
          </a:ln>
        </p:spPr>
        <p:txBody>
          <a:bodyPr wrap="square" lIns="108000" tIns="36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50000"/>
              </a:lnSpc>
              <a:spcBef>
                <a:spcPct val="0"/>
              </a:spcBef>
              <a:buNone/>
            </a:pPr>
            <a:r>
              <a:rPr lang="pt-PT" sz="1400" dirty="0" err="1">
                <a:solidFill>
                  <a:schemeClr val="bg1"/>
                </a:solidFill>
              </a:rPr>
              <a:t>We</a:t>
            </a:r>
            <a:r>
              <a:rPr lang="pt-PT" sz="1400" dirty="0">
                <a:solidFill>
                  <a:schemeClr val="bg1"/>
                </a:solidFill>
              </a:rPr>
              <a:t> </a:t>
            </a:r>
            <a:r>
              <a:rPr lang="pt-PT" sz="1400" dirty="0" err="1">
                <a:solidFill>
                  <a:schemeClr val="bg1"/>
                </a:solidFill>
              </a:rPr>
              <a:t>should</a:t>
            </a:r>
            <a:r>
              <a:rPr lang="pt-PT" sz="1400" dirty="0">
                <a:solidFill>
                  <a:schemeClr val="bg1"/>
                </a:solidFill>
              </a:rPr>
              <a:t> </a:t>
            </a:r>
            <a:r>
              <a:rPr lang="pt-PT" sz="1400" dirty="0" err="1">
                <a:solidFill>
                  <a:schemeClr val="bg1"/>
                </a:solidFill>
              </a:rPr>
              <a:t>pursue</a:t>
            </a:r>
            <a:r>
              <a:rPr lang="pt-PT" sz="1400" dirty="0">
                <a:solidFill>
                  <a:schemeClr val="bg1"/>
                </a:solidFill>
              </a:rPr>
              <a:t> </a:t>
            </a:r>
            <a:r>
              <a:rPr lang="pt-PT" sz="1400" dirty="0" err="1">
                <a:solidFill>
                  <a:schemeClr val="bg1"/>
                </a:solidFill>
              </a:rPr>
              <a:t>our</a:t>
            </a:r>
            <a:r>
              <a:rPr lang="pt-PT" sz="1400" dirty="0">
                <a:solidFill>
                  <a:schemeClr val="bg1"/>
                </a:solidFill>
              </a:rPr>
              <a:t> </a:t>
            </a:r>
            <a:r>
              <a:rPr lang="pt-PT" sz="1400" dirty="0" err="1">
                <a:solidFill>
                  <a:schemeClr val="bg1"/>
                </a:solidFill>
              </a:rPr>
              <a:t>passions</a:t>
            </a:r>
            <a:r>
              <a:rPr lang="pt-PT" sz="1400" dirty="0">
                <a:solidFill>
                  <a:schemeClr val="bg1"/>
                </a:solidFill>
              </a:rPr>
              <a:t> </a:t>
            </a:r>
            <a:br>
              <a:rPr lang="pt-PT" sz="1400" dirty="0">
                <a:solidFill>
                  <a:schemeClr val="bg1"/>
                </a:solidFill>
              </a:rPr>
            </a:br>
            <a:r>
              <a:rPr lang="pt-PT" sz="1400" dirty="0" err="1">
                <a:solidFill>
                  <a:schemeClr val="bg1"/>
                </a:solidFill>
              </a:rPr>
              <a:t>and</a:t>
            </a:r>
            <a:r>
              <a:rPr lang="pt-PT" sz="1400" dirty="0">
                <a:solidFill>
                  <a:schemeClr val="bg1"/>
                </a:solidFill>
              </a:rPr>
              <a:t> </a:t>
            </a:r>
            <a:r>
              <a:rPr lang="pt-PT" sz="1400" dirty="0" err="1">
                <a:solidFill>
                  <a:schemeClr val="bg1"/>
                </a:solidFill>
              </a:rPr>
              <a:t>interests</a:t>
            </a:r>
            <a:r>
              <a:rPr lang="pt-PT" sz="1400" dirty="0">
                <a:solidFill>
                  <a:schemeClr val="bg1"/>
                </a:solidFill>
              </a:rPr>
              <a:t>.</a:t>
            </a:r>
            <a:endParaRPr lang="en-GB" altLang="en-US" sz="1400" dirty="0">
              <a:solidFill>
                <a:schemeClr val="bg1"/>
              </a:solidFill>
            </a:endParaRPr>
          </a:p>
        </p:txBody>
      </p:sp>
      <p:pic>
        <p:nvPicPr>
          <p:cNvPr id="5" name="Picture 4">
            <a:extLst>
              <a:ext uri="{FF2B5EF4-FFF2-40B4-BE49-F238E27FC236}">
                <a16:creationId xmlns:a16="http://schemas.microsoft.com/office/drawing/2014/main" id="{4780929A-6C81-49DE-AC03-7B4896B5A1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352" y="2506065"/>
            <a:ext cx="1449406" cy="2831374"/>
          </a:xfrm>
          <a:prstGeom prst="rect">
            <a:avLst/>
          </a:prstGeom>
        </p:spPr>
      </p:pic>
      <p:pic>
        <p:nvPicPr>
          <p:cNvPr id="8" name="Picture 7">
            <a:extLst>
              <a:ext uri="{FF2B5EF4-FFF2-40B4-BE49-F238E27FC236}">
                <a16:creationId xmlns:a16="http://schemas.microsoft.com/office/drawing/2014/main" id="{6A8617C3-FAE7-4CBC-A03F-70DC2A7D23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06013" y="2803110"/>
            <a:ext cx="1825656" cy="2500749"/>
          </a:xfrm>
          <a:prstGeom prst="rect">
            <a:avLst/>
          </a:prstGeom>
        </p:spPr>
      </p:pic>
    </p:spTree>
    <p:extLst>
      <p:ext uri="{BB962C8B-B14F-4D97-AF65-F5344CB8AC3E}">
        <p14:creationId xmlns:p14="http://schemas.microsoft.com/office/powerpoint/2010/main" val="85329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1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CA94-F171-4BEB-67E7-5CCF9CC9A68F}"/>
              </a:ext>
            </a:extLst>
          </p:cNvPr>
          <p:cNvSpPr>
            <a:spLocks noGrp="1"/>
          </p:cNvSpPr>
          <p:nvPr>
            <p:ph type="title"/>
          </p:nvPr>
        </p:nvSpPr>
        <p:spPr>
          <a:xfrm>
            <a:off x="461962" y="2689832"/>
            <a:ext cx="8220075" cy="994306"/>
          </a:xfrm>
        </p:spPr>
        <p:txBody>
          <a:bodyPr/>
          <a:lstStyle/>
          <a:p>
            <a:pPr algn="ctr"/>
            <a:r>
              <a:rPr lang="en-US" dirty="0"/>
              <a:t>How will you show respect today?</a:t>
            </a:r>
            <a:endParaRPr lang="en-GB" dirty="0"/>
          </a:p>
        </p:txBody>
      </p:sp>
    </p:spTree>
    <p:extLst>
      <p:ext uri="{BB962C8B-B14F-4D97-AF65-F5344CB8AC3E}">
        <p14:creationId xmlns:p14="http://schemas.microsoft.com/office/powerpoint/2010/main" val="343720307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147</TotalTime>
  <Words>147</Words>
  <Application>Microsoft Office PowerPoint</Application>
  <PresentationFormat>On-screen Show (4:3)</PresentationFormat>
  <Paragraphs>22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Roboto</vt:lpstr>
      <vt:lpstr>Twinkl</vt:lpstr>
      <vt:lpstr>Calibri</vt:lpstr>
      <vt:lpstr>Office Theme</vt:lpstr>
      <vt:lpstr>PowerPoint Presentation</vt:lpstr>
      <vt:lpstr>What Is Respect?</vt:lpstr>
      <vt:lpstr>How Can We Show Respect  in School?</vt:lpstr>
      <vt:lpstr>How Do We Respect Ourselves?</vt:lpstr>
      <vt:lpstr>How will you show respect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Paval Tara</dc:creator>
  <cp:lastModifiedBy>Sarah Gill</cp:lastModifiedBy>
  <cp:revision>12</cp:revision>
  <dcterms:created xsi:type="dcterms:W3CDTF">2021-05-21T11:31:38Z</dcterms:created>
  <dcterms:modified xsi:type="dcterms:W3CDTF">2025-10-20T05:45:36Z</dcterms:modified>
</cp:coreProperties>
</file>