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673" r:id="rId5"/>
  </p:sldMasterIdLst>
  <p:notesMasterIdLst>
    <p:notesMasterId r:id="rId30"/>
  </p:notesMasterIdLst>
  <p:handoutMasterIdLst>
    <p:handoutMasterId r:id="rId31"/>
  </p:handoutMasterIdLst>
  <p:sldIdLst>
    <p:sldId id="264" r:id="rId6"/>
    <p:sldId id="267" r:id="rId7"/>
    <p:sldId id="265" r:id="rId8"/>
    <p:sldId id="268" r:id="rId9"/>
    <p:sldId id="269" r:id="rId10"/>
    <p:sldId id="270" r:id="rId11"/>
    <p:sldId id="271" r:id="rId12"/>
    <p:sldId id="290" r:id="rId13"/>
    <p:sldId id="289" r:id="rId14"/>
    <p:sldId id="272" r:id="rId15"/>
    <p:sldId id="288" r:id="rId16"/>
    <p:sldId id="309" r:id="rId17"/>
    <p:sldId id="310" r:id="rId18"/>
    <p:sldId id="276" r:id="rId19"/>
    <p:sldId id="273" r:id="rId20"/>
    <p:sldId id="275" r:id="rId21"/>
    <p:sldId id="278" r:id="rId22"/>
    <p:sldId id="279" r:id="rId23"/>
    <p:sldId id="280" r:id="rId24"/>
    <p:sldId id="285" r:id="rId25"/>
    <p:sldId id="286" r:id="rId26"/>
    <p:sldId id="313" r:id="rId27"/>
    <p:sldId id="281" r:id="rId28"/>
    <p:sldId id="317" r:id="rId29"/>
  </p:sldIdLst>
  <p:sldSz cx="9144000" cy="6858000" type="screen4x3"/>
  <p:notesSz cx="6858000" cy="9144000"/>
  <p:embeddedFontLst>
    <p:embeddedFont>
      <p:font typeface="Roboto" panose="02000000000000000000" pitchFamily="2" charset="0"/>
      <p:regular r:id="rId32"/>
      <p:bold r:id="rId33"/>
      <p:italic r:id="rId34"/>
      <p:boldItalic r:id="rId35"/>
    </p:embeddedFont>
    <p:embeddedFont>
      <p:font typeface="Twinkl" panose="020B060402020202020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09E"/>
    <a:srgbClr val="546056"/>
    <a:srgbClr val="647266"/>
    <a:srgbClr val="7E9081"/>
    <a:srgbClr val="BAD1BE"/>
    <a:srgbClr val="EFDFD5"/>
    <a:srgbClr val="21A6F9"/>
    <a:srgbClr val="4DB1E3"/>
    <a:srgbClr val="E34192"/>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9DD80-3E98-7A9C-BC32-29660579BD6F}" v="4" dt="2025-09-29T19:52:43.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Barber" userId="S::kbarber@ivybank.cheshire.sch.uk::d9183479-f6de-4910-bc0b-62a311480e82" providerId="AD" clId="Web-{CF29DD80-3E98-7A9C-BC32-29660579BD6F}"/>
    <pc:docChg chg="modSld">
      <pc:chgData name="Katie Barber" userId="S::kbarber@ivybank.cheshire.sch.uk::d9183479-f6de-4910-bc0b-62a311480e82" providerId="AD" clId="Web-{CF29DD80-3E98-7A9C-BC32-29660579BD6F}" dt="2025-09-29T19:52:43.159" v="1" actId="20577"/>
      <pc:docMkLst>
        <pc:docMk/>
      </pc:docMkLst>
      <pc:sldChg chg="modSp">
        <pc:chgData name="Katie Barber" userId="S::kbarber@ivybank.cheshire.sch.uk::d9183479-f6de-4910-bc0b-62a311480e82" providerId="AD" clId="Web-{CF29DD80-3E98-7A9C-BC32-29660579BD6F}" dt="2025-09-29T19:52:43.159" v="1" actId="20577"/>
        <pc:sldMkLst>
          <pc:docMk/>
          <pc:sldMk cId="3449939364" sldId="267"/>
        </pc:sldMkLst>
        <pc:spChg chg="mod">
          <ac:chgData name="Katie Barber" userId="S::kbarber@ivybank.cheshire.sch.uk::d9183479-f6de-4910-bc0b-62a311480e82" providerId="AD" clId="Web-{CF29DD80-3E98-7A9C-BC32-29660579BD6F}" dt="2025-09-29T19:52:43.159" v="1" actId="20577"/>
          <ac:spMkLst>
            <pc:docMk/>
            <pc:sldMk cId="3449939364" sldId="267"/>
            <ac:spMk id="3" creationId="{478DCE2B-3C64-22E8-BCB6-FAEABA9B05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a:solidFill>
                  <a:srgbClr val="E34192"/>
                </a:solidFill>
                <a:latin typeface="Roboto" panose="02000000000000000000" pitchFamily="2" charset="0"/>
                <a:ea typeface="Roboto" panose="02000000000000000000" pitchFamily="2" charset="0"/>
              </a:rPr>
              <a:t>Guidance for Video/Audio in PowerPoints</a:t>
            </a:r>
            <a:endParaRPr lang="en-GB" sz="2800" b="1">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BF02-6912-4699-94AB-B94BC9AD632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44CDDC-1B84-43AF-808F-A27914C8A5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CE251-AACA-4BE1-930C-5D5E553176E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E760D8-788A-4CB2-A33C-3EFA870E23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58BEF-E623-4997-8067-3AF9C63378D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71FBEC-4952-4A34-8062-298954718834}"/>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8" name="Footer Placeholder 7">
            <a:extLst>
              <a:ext uri="{FF2B5EF4-FFF2-40B4-BE49-F238E27FC236}">
                <a16:creationId xmlns:a16="http://schemas.microsoft.com/office/drawing/2014/main" id="{43E75496-485B-430B-B31A-91D0374612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9330AD-BD83-4B05-A59F-DC4150D55187}"/>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82924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86AD-D03B-4CEA-A343-F109C09E5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7F8412-8170-463E-B043-E7F0525B4206}"/>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4" name="Footer Placeholder 3">
            <a:extLst>
              <a:ext uri="{FF2B5EF4-FFF2-40B4-BE49-F238E27FC236}">
                <a16:creationId xmlns:a16="http://schemas.microsoft.com/office/drawing/2014/main" id="{29FCBF54-1E46-4C66-82A9-FA258047DB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074A6F-9449-4D01-B48D-48DFFD96D1F4}"/>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73116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77F60-2DF9-4296-AC30-A434E9513601}"/>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3" name="Footer Placeholder 2">
            <a:extLst>
              <a:ext uri="{FF2B5EF4-FFF2-40B4-BE49-F238E27FC236}">
                <a16:creationId xmlns:a16="http://schemas.microsoft.com/office/drawing/2014/main" id="{B768C8ED-1A1E-4B95-A705-109A8DA79E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C4865D-1CFF-4363-9E6C-3F72B690230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49850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9E2A-D7ED-4F67-9DD6-7E50A8AAE6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A179-3220-49A6-8987-DDD52778812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C16602-647B-4844-A18C-F7B696413E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84614C-5C87-4123-B6C9-37067A5ED5CF}"/>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6" name="Footer Placeholder 5">
            <a:extLst>
              <a:ext uri="{FF2B5EF4-FFF2-40B4-BE49-F238E27FC236}">
                <a16:creationId xmlns:a16="http://schemas.microsoft.com/office/drawing/2014/main" id="{489F7E61-0AB1-4EAC-A2AA-0E89DAB5E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58176-E72C-4503-86EF-BC94E816B64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62107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2308-2C84-4AC7-97CE-C66EFA3EE9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95193A-6FD2-477D-9AB0-54A3EF53271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38CE3D4-54A0-461C-B456-C54913EFE7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019D3-4226-44F6-B22B-5A12C260B4EE}"/>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6" name="Footer Placeholder 5">
            <a:extLst>
              <a:ext uri="{FF2B5EF4-FFF2-40B4-BE49-F238E27FC236}">
                <a16:creationId xmlns:a16="http://schemas.microsoft.com/office/drawing/2014/main" id="{0A8C0125-DF39-4A78-8FA8-254FE3967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30918C-5E2A-4762-820B-BDBA81D2C356}"/>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57363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829C-5B27-4587-8902-24AFF8A7F4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DFD5C2-D572-4DD6-BC6F-28C2C05A0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DC8C06-A1E6-4C61-8DF6-F8AD3C4964FA}"/>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5" name="Footer Placeholder 4">
            <a:extLst>
              <a:ext uri="{FF2B5EF4-FFF2-40B4-BE49-F238E27FC236}">
                <a16:creationId xmlns:a16="http://schemas.microsoft.com/office/drawing/2014/main" id="{BBDAF576-1EA2-4DCD-9C31-BD8E45F61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722E8-04E0-49A4-AE91-DA09038DA25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74071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98B2C-B0D1-4277-8E96-1AC88297596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176FBF-5545-4E8A-BD99-C6DCDE20DF9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E07F04-6C7E-4945-A5DE-FDDDCA924A18}"/>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5" name="Footer Placeholder 4">
            <a:extLst>
              <a:ext uri="{FF2B5EF4-FFF2-40B4-BE49-F238E27FC236}">
                <a16:creationId xmlns:a16="http://schemas.microsoft.com/office/drawing/2014/main" id="{78F7D9C7-E2C2-4AB0-BA25-A8F29FCDB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36D2B-9627-4F34-B1BF-0BF9E1662111}"/>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91326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a:p>
        </p:txBody>
      </p:sp>
      <p:pic>
        <p:nvPicPr>
          <p:cNvPr id="20" name="Picture 19" descr="Background pattern&#10;&#10;Description automatically generated">
            <a:extLst>
              <a:ext uri="{FF2B5EF4-FFF2-40B4-BE49-F238E27FC236}">
                <a16:creationId xmlns:a16="http://schemas.microsoft.com/office/drawing/2014/main" id="{AD389A88-64B0-4DBF-BB94-B3B7A105EB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9" b="770"/>
          <a:stretch/>
        </p:blipFill>
        <p:spPr>
          <a:xfrm>
            <a:off x="0" y="0"/>
            <a:ext cx="9144000" cy="6858000"/>
          </a:xfrm>
          <a:prstGeom prst="rect">
            <a:avLst/>
          </a:prstGeom>
        </p:spPr>
      </p:pic>
    </p:spTree>
    <p:extLst>
      <p:ext uri="{BB962C8B-B14F-4D97-AF65-F5344CB8AC3E}">
        <p14:creationId xmlns:p14="http://schemas.microsoft.com/office/powerpoint/2010/main" val="70046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a:latin typeface="Twinkl" pitchFamily="50" charset="0"/>
              </a:rPr>
              <a:t>Statement 1 Lorem ipsum </a:t>
            </a:r>
            <a:r>
              <a:rPr lang="en-GB" err="1">
                <a:latin typeface="Twinkl" pitchFamily="50" charset="0"/>
              </a:rPr>
              <a:t>dolor</a:t>
            </a:r>
            <a:r>
              <a:rPr lang="en-GB">
                <a:latin typeface="Twinkl" pitchFamily="50" charset="0"/>
              </a:rPr>
              <a:t> sit </a:t>
            </a:r>
            <a:r>
              <a:rPr lang="en-GB" err="1">
                <a:latin typeface="Twinkl" pitchFamily="50" charset="0"/>
              </a:rPr>
              <a:t>amet</a:t>
            </a:r>
            <a:r>
              <a:rPr lang="en-GB">
                <a:latin typeface="Twinkl" pitchFamily="50" charset="0"/>
              </a:rPr>
              <a:t>, </a:t>
            </a:r>
            <a:r>
              <a:rPr lang="en-GB" err="1">
                <a:latin typeface="Twinkl" pitchFamily="50" charset="0"/>
              </a:rPr>
              <a:t>consectetur</a:t>
            </a:r>
            <a:r>
              <a:rPr lang="en-GB">
                <a:latin typeface="Twinkl" pitchFamily="50" charset="0"/>
              </a:rPr>
              <a:t> </a:t>
            </a:r>
            <a:r>
              <a:rPr lang="en-GB" err="1">
                <a:latin typeface="Twinkl" pitchFamily="50" charset="0"/>
              </a:rPr>
              <a:t>adipiscing</a:t>
            </a:r>
            <a:r>
              <a:rPr lang="en-GB">
                <a:latin typeface="Twinkl" pitchFamily="50" charset="0"/>
              </a:rPr>
              <a:t> </a:t>
            </a:r>
            <a:r>
              <a:rPr lang="en-GB" err="1">
                <a:latin typeface="Twinkl" pitchFamily="50" charset="0"/>
              </a:rPr>
              <a:t>elit</a:t>
            </a:r>
            <a:r>
              <a:rPr lang="en-GB">
                <a:latin typeface="Twinkl" pitchFamily="50" charset="0"/>
              </a:rPr>
              <a:t>.</a:t>
            </a:r>
          </a:p>
          <a:p>
            <a:r>
              <a:rPr lang="en-GB">
                <a:latin typeface="Twinkl" pitchFamily="50" charset="0"/>
              </a:rPr>
              <a:t>Statement 2</a:t>
            </a:r>
          </a:p>
          <a:p>
            <a:pPr lvl="1"/>
            <a:r>
              <a:rPr lang="en-GB" sz="180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a:latin typeface="Twinkl" pitchFamily="50" charset="0"/>
              </a:rPr>
              <a:t>Statement 1 Lorem ipsum </a:t>
            </a:r>
            <a:r>
              <a:rPr lang="en-GB" err="1">
                <a:latin typeface="Twinkl" pitchFamily="50" charset="0"/>
              </a:rPr>
              <a:t>dolor</a:t>
            </a:r>
            <a:r>
              <a:rPr lang="en-GB">
                <a:latin typeface="Twinkl" pitchFamily="50" charset="0"/>
              </a:rPr>
              <a:t> sit </a:t>
            </a:r>
            <a:r>
              <a:rPr lang="en-GB" err="1">
                <a:latin typeface="Twinkl" pitchFamily="50" charset="0"/>
              </a:rPr>
              <a:t>amet</a:t>
            </a:r>
            <a:r>
              <a:rPr lang="en-GB">
                <a:latin typeface="Twinkl" pitchFamily="50" charset="0"/>
              </a:rPr>
              <a:t>, </a:t>
            </a:r>
            <a:r>
              <a:rPr lang="en-GB" err="1">
                <a:latin typeface="Twinkl" pitchFamily="50" charset="0"/>
              </a:rPr>
              <a:t>consectetur</a:t>
            </a:r>
            <a:r>
              <a:rPr lang="en-GB">
                <a:latin typeface="Twinkl" pitchFamily="50" charset="0"/>
              </a:rPr>
              <a:t> </a:t>
            </a:r>
            <a:r>
              <a:rPr lang="en-GB" err="1">
                <a:latin typeface="Twinkl" pitchFamily="50" charset="0"/>
              </a:rPr>
              <a:t>adipiscing</a:t>
            </a:r>
            <a:r>
              <a:rPr lang="en-GB">
                <a:latin typeface="Twinkl" pitchFamily="50" charset="0"/>
              </a:rPr>
              <a:t> </a:t>
            </a:r>
            <a:r>
              <a:rPr lang="en-GB" err="1">
                <a:latin typeface="Twinkl" pitchFamily="50" charset="0"/>
              </a:rPr>
              <a:t>elit</a:t>
            </a:r>
            <a:r>
              <a:rPr lang="en-GB">
                <a:latin typeface="Twinkl" pitchFamily="50" charset="0"/>
              </a:rPr>
              <a:t>.</a:t>
            </a:r>
          </a:p>
          <a:p>
            <a:r>
              <a:rPr lang="en-GB">
                <a:latin typeface="Twinkl" pitchFamily="50" charset="0"/>
              </a:rPr>
              <a:t>Statement 2</a:t>
            </a:r>
          </a:p>
          <a:p>
            <a:pPr lvl="1"/>
            <a:r>
              <a:rPr lang="en-GB" sz="180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a:t>Aim</a:t>
            </a:r>
            <a:endParaRPr lang="en-GB"/>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a:t>Success Criteria</a:t>
            </a:r>
            <a:endParaRPr lang="en-GB"/>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a:latin typeface="Roboto" panose="02000000000000000000" pitchFamily="2" charset="0"/>
                  <a:ea typeface="Roboto" panose="02000000000000000000" pitchFamily="2" charset="0"/>
                </a:rPr>
                <a:t>To enter slide show mode, go to the </a:t>
              </a:r>
              <a:r>
                <a:rPr lang="en-GB" sz="1400" b="1">
                  <a:latin typeface="Roboto" panose="02000000000000000000" pitchFamily="2" charset="0"/>
                  <a:ea typeface="Roboto" panose="02000000000000000000" pitchFamily="2" charset="0"/>
                </a:rPr>
                <a:t>slide show menu tab </a:t>
              </a:r>
              <a:r>
                <a:rPr lang="en-GB" sz="1400">
                  <a:latin typeface="Roboto" panose="02000000000000000000" pitchFamily="2" charset="0"/>
                  <a:ea typeface="Roboto" panose="02000000000000000000" pitchFamily="2" charset="0"/>
                </a:rPr>
                <a:t>and select either </a:t>
              </a:r>
              <a:r>
                <a:rPr lang="en-GB" sz="1400" b="1">
                  <a:latin typeface="Roboto" panose="02000000000000000000" pitchFamily="2" charset="0"/>
                  <a:ea typeface="Roboto" panose="02000000000000000000" pitchFamily="2" charset="0"/>
                </a:rPr>
                <a:t>from beginning</a:t>
              </a:r>
              <a:r>
                <a:rPr lang="en-GB" sz="1400">
                  <a:latin typeface="Roboto" panose="02000000000000000000" pitchFamily="2" charset="0"/>
                  <a:ea typeface="Roboto" panose="02000000000000000000" pitchFamily="2" charset="0"/>
                </a:rPr>
                <a:t> </a:t>
              </a:r>
              <a:r>
                <a:rPr lang="en-GB" sz="1400" b="1">
                  <a:latin typeface="Roboto" panose="02000000000000000000" pitchFamily="2" charset="0"/>
                  <a:ea typeface="Roboto" panose="02000000000000000000" pitchFamily="2" charset="0"/>
                </a:rPr>
                <a:t>or from current slide</a:t>
              </a:r>
              <a:r>
                <a:rPr lang="en-GB" sz="140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a:latin typeface="Roboto" panose="02000000000000000000" pitchFamily="2" charset="0"/>
                <a:ea typeface="Roboto" panose="02000000000000000000" pitchFamily="2" charset="0"/>
              </a:rPr>
              <a:t>We hope you find the information on our website and resources useful. </a:t>
            </a:r>
            <a:endParaRPr lang="en-GB" sz="140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a:solidFill>
                  <a:srgbClr val="E34192"/>
                </a:solidFill>
                <a:latin typeface="Roboto" panose="02000000000000000000" pitchFamily="2" charset="0"/>
                <a:ea typeface="Roboto" panose="02000000000000000000" pitchFamily="2" charset="0"/>
              </a:rPr>
              <a:t>Disclaimer/s</a:t>
            </a:r>
            <a:endParaRPr lang="en-GB" sz="2800" b="1">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a:latin typeface="Roboto" panose="02000000000000000000" pitchFamily="2" charset="0"/>
                <a:ea typeface="Roboto" panose="02000000000000000000" pitchFamily="2" charset="0"/>
              </a:rPr>
              <a:t>We hope you find the information on our website and resources useful. </a:t>
            </a:r>
            <a:endParaRPr lang="en-GB" sz="140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err="1">
                  <a:latin typeface="Roboto" panose="02000000000000000000" pitchFamily="2" charset="0"/>
                  <a:ea typeface="Roboto" panose="02000000000000000000" pitchFamily="2" charset="0"/>
                </a:rPr>
                <a:t>Twinkl</a:t>
              </a:r>
              <a:r>
                <a:rPr lang="en-GB" sz="140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err="1">
                  <a:latin typeface="Roboto" panose="02000000000000000000" pitchFamily="2" charset="0"/>
                  <a:ea typeface="Roboto" panose="02000000000000000000" pitchFamily="2" charset="0"/>
                </a:rPr>
                <a:t>TwinklCares</a:t>
              </a:r>
              <a:r>
                <a:rPr lang="en-GB" sz="140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a:solidFill>
                  <a:srgbClr val="E34192"/>
                </a:solidFill>
                <a:latin typeface="Roboto" panose="02000000000000000000" pitchFamily="2" charset="0"/>
                <a:ea typeface="Roboto" panose="02000000000000000000" pitchFamily="2" charset="0"/>
              </a:rPr>
              <a:t>Disclaimer/s</a:t>
            </a:r>
            <a:endParaRPr lang="en-GB" sz="2800" b="1">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a:latin typeface="Roboto" panose="02000000000000000000" pitchFamily="2" charset="0"/>
                <a:ea typeface="Roboto" panose="02000000000000000000" pitchFamily="2" charset="0"/>
              </a:rPr>
              <a:t>We hope you find the information on our website and resources useful. </a:t>
            </a:r>
            <a:endParaRPr lang="en-GB" sz="140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a:latin typeface="Roboto" panose="02000000000000000000" pitchFamily="2" charset="0"/>
                  <a:ea typeface="Roboto" panose="02000000000000000000" pitchFamily="2" charset="0"/>
                </a:rPr>
                <a:t>This resource contains links to external video websites. These websites often have </a:t>
              </a:r>
              <a:r>
                <a:rPr lang="en-GB" sz="1400" err="1">
                  <a:latin typeface="Roboto" panose="02000000000000000000" pitchFamily="2" charset="0"/>
                  <a:ea typeface="Roboto" panose="02000000000000000000" pitchFamily="2" charset="0"/>
                </a:rPr>
                <a:t>autoplay</a:t>
              </a:r>
              <a:r>
                <a:rPr lang="en-GB" sz="140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err="1">
                  <a:latin typeface="Roboto" panose="02000000000000000000" pitchFamily="2" charset="0"/>
                  <a:ea typeface="Roboto" panose="02000000000000000000" pitchFamily="2" charset="0"/>
                </a:rPr>
                <a:t>Twinkl</a:t>
              </a:r>
              <a:r>
                <a:rPr lang="en-GB" sz="140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err="1">
                  <a:latin typeface="Roboto" panose="02000000000000000000" pitchFamily="2" charset="0"/>
                  <a:ea typeface="Roboto" panose="02000000000000000000" pitchFamily="2" charset="0"/>
                </a:rPr>
                <a:t>Twinkl</a:t>
              </a:r>
              <a:r>
                <a:rPr lang="en-GB" sz="140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err="1">
                  <a:latin typeface="Roboto" panose="02000000000000000000" pitchFamily="2" charset="0"/>
                  <a:ea typeface="Roboto" panose="02000000000000000000" pitchFamily="2" charset="0"/>
                </a:rPr>
                <a:t>TwinklCares</a:t>
              </a:r>
              <a:r>
                <a:rPr lang="en-GB" sz="1400">
                  <a:latin typeface="Roboto" panose="02000000000000000000" pitchFamily="2" charset="0"/>
                  <a:ea typeface="Roboto" panose="02000000000000000000" pitchFamily="2" charset="0"/>
                </a:rPr>
                <a:t> and we will try to fix it, although we can assume no responsibility if this is </a:t>
              </a:r>
              <a:br>
                <a:rPr lang="en-GB" sz="1400">
                  <a:latin typeface="Roboto" panose="02000000000000000000" pitchFamily="2" charset="0"/>
                  <a:ea typeface="Roboto" panose="02000000000000000000" pitchFamily="2" charset="0"/>
                </a:rPr>
              </a:br>
              <a:r>
                <a:rPr lang="en-GB" sz="140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a:solidFill>
                  <a:srgbClr val="E34192"/>
                </a:solidFill>
                <a:latin typeface="Roboto" panose="02000000000000000000" pitchFamily="2" charset="0"/>
                <a:ea typeface="Roboto" panose="02000000000000000000" pitchFamily="2" charset="0"/>
              </a:rPr>
              <a:t>Disclaimer/s</a:t>
            </a:r>
            <a:endParaRPr lang="en-GB" sz="2800" b="1">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a:latin typeface="Roboto" panose="02000000000000000000" pitchFamily="2" charset="0"/>
                <a:ea typeface="Roboto" panose="02000000000000000000" pitchFamily="2" charset="0"/>
              </a:rPr>
              <a:t>We hope you find the information on our website and resources useful. </a:t>
            </a:r>
            <a:endParaRPr lang="en-GB" sz="140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a:latin typeface="Roboto" panose="02000000000000000000" pitchFamily="2" charset="0"/>
                  <a:ea typeface="Roboto" panose="02000000000000000000" pitchFamily="2" charset="0"/>
                </a:rPr>
                <a:t>Lorem ipsum </a:t>
              </a:r>
              <a:r>
                <a:rPr lang="en-GB" sz="1400" err="1">
                  <a:latin typeface="Roboto" panose="02000000000000000000" pitchFamily="2" charset="0"/>
                  <a:ea typeface="Roboto" panose="02000000000000000000" pitchFamily="2" charset="0"/>
                </a:rPr>
                <a:t>dolor</a:t>
              </a:r>
              <a:r>
                <a:rPr lang="en-GB" sz="1400">
                  <a:latin typeface="Roboto" panose="02000000000000000000" pitchFamily="2" charset="0"/>
                  <a:ea typeface="Roboto" panose="02000000000000000000" pitchFamily="2" charset="0"/>
                </a:rPr>
                <a:t> sit </a:t>
              </a:r>
              <a:r>
                <a:rPr lang="en-GB" sz="1400" err="1">
                  <a:latin typeface="Roboto" panose="02000000000000000000" pitchFamily="2" charset="0"/>
                  <a:ea typeface="Roboto" panose="02000000000000000000" pitchFamily="2" charset="0"/>
                </a:rPr>
                <a:t>amet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consectetur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adipiscing</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elit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sed</a:t>
              </a:r>
              <a:r>
                <a:rPr lang="en-GB" sz="1400">
                  <a:latin typeface="Roboto" panose="02000000000000000000" pitchFamily="2" charset="0"/>
                  <a:ea typeface="Roboto" panose="02000000000000000000" pitchFamily="2" charset="0"/>
                </a:rPr>
                <a:t> do </a:t>
              </a:r>
              <a:r>
                <a:rPr lang="en-GB" sz="1400" err="1">
                  <a:latin typeface="Roboto" panose="02000000000000000000" pitchFamily="2" charset="0"/>
                  <a:ea typeface="Roboto" panose="02000000000000000000" pitchFamily="2" charset="0"/>
                </a:rPr>
                <a:t>eiusmod</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tempor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incididunt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ut</a:t>
              </a:r>
              <a:r>
                <a:rPr lang="en-GB" sz="1400">
                  <a:latin typeface="Roboto" panose="02000000000000000000" pitchFamily="2" charset="0"/>
                  <a:ea typeface="Roboto" panose="02000000000000000000" pitchFamily="2" charset="0"/>
                </a:rPr>
                <a:t> labore et dolore magna </a:t>
              </a:r>
              <a:r>
                <a:rPr lang="en-GB" sz="1400" err="1">
                  <a:latin typeface="Roboto" panose="02000000000000000000" pitchFamily="2" charset="0"/>
                  <a:ea typeface="Roboto" panose="02000000000000000000" pitchFamily="2" charset="0"/>
                </a:rPr>
                <a:t>aliqua</a:t>
              </a:r>
              <a:r>
                <a:rPr lang="en-GB" sz="1400">
                  <a:latin typeface="Roboto" panose="02000000000000000000" pitchFamily="2" charset="0"/>
                  <a:ea typeface="Roboto" panose="02000000000000000000" pitchFamily="2" charset="0"/>
                </a:rPr>
                <a:t>. Ut </a:t>
              </a:r>
              <a:r>
                <a:rPr lang="en-GB" sz="1400" err="1">
                  <a:latin typeface="Roboto" panose="02000000000000000000" pitchFamily="2" charset="0"/>
                  <a:ea typeface="Roboto" panose="02000000000000000000" pitchFamily="2" charset="0"/>
                </a:rPr>
                <a:t>enim</a:t>
              </a:r>
              <a:r>
                <a:rPr lang="en-GB" sz="1400">
                  <a:latin typeface="Roboto" panose="02000000000000000000" pitchFamily="2" charset="0"/>
                  <a:ea typeface="Roboto" panose="02000000000000000000" pitchFamily="2" charset="0"/>
                </a:rPr>
                <a:t> ad minim </a:t>
              </a:r>
              <a:r>
                <a:rPr lang="en-GB" sz="1400" err="1">
                  <a:latin typeface="Roboto" panose="02000000000000000000" pitchFamily="2" charset="0"/>
                  <a:ea typeface="Roboto" panose="02000000000000000000" pitchFamily="2" charset="0"/>
                </a:rPr>
                <a:t>veniam</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quis</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nostrud</a:t>
              </a:r>
              <a:r>
                <a:rPr lang="en-GB" sz="1400">
                  <a:latin typeface="Roboto" panose="02000000000000000000" pitchFamily="2" charset="0"/>
                  <a:ea typeface="Roboto" panose="02000000000000000000" pitchFamily="2" charset="0"/>
                </a:rPr>
                <a:t> exercitation </a:t>
              </a:r>
              <a:r>
                <a:rPr lang="en-GB" sz="1400" err="1">
                  <a:latin typeface="Roboto" panose="02000000000000000000" pitchFamily="2" charset="0"/>
                  <a:ea typeface="Roboto" panose="02000000000000000000" pitchFamily="2" charset="0"/>
                </a:rPr>
                <a:t>ullamco</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laboris</a:t>
              </a:r>
              <a:r>
                <a:rPr lang="en-GB" sz="1400">
                  <a:latin typeface="Roboto" panose="02000000000000000000" pitchFamily="2" charset="0"/>
                  <a:ea typeface="Roboto" panose="02000000000000000000" pitchFamily="2" charset="0"/>
                </a:rPr>
                <a:t> nisi </a:t>
              </a:r>
              <a:r>
                <a:rPr lang="en-GB" sz="1400" err="1">
                  <a:latin typeface="Roboto" panose="02000000000000000000" pitchFamily="2" charset="0"/>
                  <a:ea typeface="Roboto" panose="02000000000000000000" pitchFamily="2" charset="0"/>
                </a:rPr>
                <a:t>ut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aliquip</a:t>
              </a:r>
              <a:r>
                <a:rPr lang="en-GB" sz="1400">
                  <a:latin typeface="Roboto" panose="02000000000000000000" pitchFamily="2" charset="0"/>
                  <a:ea typeface="Roboto" panose="02000000000000000000" pitchFamily="2" charset="0"/>
                </a:rPr>
                <a:t> ex </a:t>
              </a:r>
              <a:r>
                <a:rPr lang="en-GB" sz="1400" err="1">
                  <a:latin typeface="Roboto" panose="02000000000000000000" pitchFamily="2" charset="0"/>
                  <a:ea typeface="Roboto" panose="02000000000000000000" pitchFamily="2" charset="0"/>
                </a:rPr>
                <a:t>ea</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commodo</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consequat</a:t>
              </a:r>
              <a:r>
                <a:rPr lang="en-GB" sz="1400">
                  <a:latin typeface="Roboto" panose="02000000000000000000" pitchFamily="2" charset="0"/>
                  <a:ea typeface="Roboto" panose="02000000000000000000" pitchFamily="2" charset="0"/>
                </a:rPr>
                <a:t>. Duis </a:t>
              </a:r>
              <a:r>
                <a:rPr lang="en-GB" sz="1400" err="1">
                  <a:latin typeface="Roboto" panose="02000000000000000000" pitchFamily="2" charset="0"/>
                  <a:ea typeface="Roboto" panose="02000000000000000000" pitchFamily="2" charset="0"/>
                </a:rPr>
                <a:t>aute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irure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dolor</a:t>
              </a:r>
              <a:r>
                <a:rPr lang="en-GB" sz="1400">
                  <a:latin typeface="Roboto" panose="02000000000000000000" pitchFamily="2" charset="0"/>
                  <a:ea typeface="Roboto" panose="02000000000000000000" pitchFamily="2" charset="0"/>
                </a:rPr>
                <a:t> in </a:t>
              </a:r>
              <a:r>
                <a:rPr lang="en-GB" sz="1400" err="1">
                  <a:latin typeface="Roboto" panose="02000000000000000000" pitchFamily="2" charset="0"/>
                  <a:ea typeface="Roboto" panose="02000000000000000000" pitchFamily="2" charset="0"/>
                </a:rPr>
                <a:t>reprehenderit</a:t>
              </a:r>
              <a:r>
                <a:rPr lang="en-GB" sz="1400">
                  <a:latin typeface="Roboto" panose="02000000000000000000" pitchFamily="2" charset="0"/>
                  <a:ea typeface="Roboto" panose="02000000000000000000" pitchFamily="2" charset="0"/>
                </a:rPr>
                <a:t> in </a:t>
              </a:r>
              <a:r>
                <a:rPr lang="en-GB" sz="1400" err="1">
                  <a:latin typeface="Roboto" panose="02000000000000000000" pitchFamily="2" charset="0"/>
                  <a:ea typeface="Roboto" panose="02000000000000000000" pitchFamily="2" charset="0"/>
                </a:rPr>
                <a:t>voluptate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velit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esse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cillum</a:t>
              </a:r>
              <a:r>
                <a:rPr lang="en-GB" sz="1400">
                  <a:latin typeface="Roboto" panose="02000000000000000000" pitchFamily="2" charset="0"/>
                  <a:ea typeface="Roboto" panose="02000000000000000000" pitchFamily="2" charset="0"/>
                </a:rPr>
                <a:t> dolore </a:t>
              </a:r>
              <a:r>
                <a:rPr lang="en-GB" sz="1400" err="1">
                  <a:latin typeface="Roboto" panose="02000000000000000000" pitchFamily="2" charset="0"/>
                  <a:ea typeface="Roboto" panose="02000000000000000000" pitchFamily="2" charset="0"/>
                </a:rPr>
                <a:t>eu</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fugiat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nulla</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pariatur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Excepteur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sint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occaecat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cupidatat</a:t>
              </a:r>
              <a:r>
                <a:rPr lang="en-GB" sz="1400">
                  <a:latin typeface="Roboto" panose="02000000000000000000" pitchFamily="2" charset="0"/>
                  <a:ea typeface="Roboto" panose="02000000000000000000" pitchFamily="2" charset="0"/>
                </a:rPr>
                <a:t> non </a:t>
              </a:r>
              <a:r>
                <a:rPr lang="en-GB" sz="1400" err="1">
                  <a:latin typeface="Roboto" panose="02000000000000000000" pitchFamily="2" charset="0"/>
                  <a:ea typeface="Roboto" panose="02000000000000000000" pitchFamily="2" charset="0"/>
                </a:rPr>
                <a:t>proident</a:t>
              </a:r>
              <a:r>
                <a:rPr lang="en-GB" sz="1400">
                  <a:latin typeface="Roboto" panose="02000000000000000000" pitchFamily="2" charset="0"/>
                  <a:ea typeface="Roboto" panose="02000000000000000000" pitchFamily="2" charset="0"/>
                </a:rPr>
                <a:t>, sunt in culpa qui </a:t>
              </a:r>
              <a:r>
                <a:rPr lang="en-GB" sz="1400" err="1">
                  <a:latin typeface="Roboto" panose="02000000000000000000" pitchFamily="2" charset="0"/>
                  <a:ea typeface="Roboto" panose="02000000000000000000" pitchFamily="2" charset="0"/>
                </a:rPr>
                <a:t>officia</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deserunt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mollit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anim</a:t>
              </a:r>
              <a:r>
                <a:rPr lang="en-GB" sz="1400">
                  <a:latin typeface="Roboto" panose="02000000000000000000" pitchFamily="2" charset="0"/>
                  <a:ea typeface="Roboto" panose="02000000000000000000" pitchFamily="2" charset="0"/>
                </a:rPr>
                <a:t> id </a:t>
              </a:r>
              <a:r>
                <a:rPr lang="en-GB" sz="1400" err="1">
                  <a:latin typeface="Roboto" panose="02000000000000000000" pitchFamily="2" charset="0"/>
                  <a:ea typeface="Roboto" panose="02000000000000000000" pitchFamily="2" charset="0"/>
                </a:rPr>
                <a:t>est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laborum</a:t>
              </a:r>
              <a:r>
                <a:rPr lang="en-GB" sz="140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a:solidFill>
                  <a:srgbClr val="E34192"/>
                </a:solidFill>
                <a:latin typeface="Roboto" panose="02000000000000000000" pitchFamily="2" charset="0"/>
                <a:ea typeface="Roboto" panose="02000000000000000000" pitchFamily="2" charset="0"/>
              </a:rPr>
              <a:t>Disclaimer/s</a:t>
            </a:r>
            <a:endParaRPr lang="en-GB" sz="2800" b="1">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a:latin typeface="Roboto" panose="02000000000000000000" pitchFamily="2" charset="0"/>
                  <a:ea typeface="Roboto" panose="02000000000000000000" pitchFamily="2" charset="0"/>
                </a:rPr>
                <a:t>Lorem ipsum </a:t>
              </a:r>
              <a:r>
                <a:rPr lang="en-GB" sz="1400" err="1">
                  <a:latin typeface="Roboto" panose="02000000000000000000" pitchFamily="2" charset="0"/>
                  <a:ea typeface="Roboto" panose="02000000000000000000" pitchFamily="2" charset="0"/>
                </a:rPr>
                <a:t>dolor</a:t>
              </a:r>
              <a:r>
                <a:rPr lang="en-GB" sz="1400">
                  <a:latin typeface="Roboto" panose="02000000000000000000" pitchFamily="2" charset="0"/>
                  <a:ea typeface="Roboto" panose="02000000000000000000" pitchFamily="2" charset="0"/>
                </a:rPr>
                <a:t> sit </a:t>
              </a:r>
              <a:r>
                <a:rPr lang="en-GB" sz="1400" err="1">
                  <a:latin typeface="Roboto" panose="02000000000000000000" pitchFamily="2" charset="0"/>
                  <a:ea typeface="Roboto" panose="02000000000000000000" pitchFamily="2" charset="0"/>
                </a:rPr>
                <a:t>amet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consectetur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adipiscing</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elit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sed</a:t>
              </a:r>
              <a:r>
                <a:rPr lang="en-GB" sz="1400">
                  <a:latin typeface="Roboto" panose="02000000000000000000" pitchFamily="2" charset="0"/>
                  <a:ea typeface="Roboto" panose="02000000000000000000" pitchFamily="2" charset="0"/>
                </a:rPr>
                <a:t> do </a:t>
              </a:r>
              <a:r>
                <a:rPr lang="en-GB" sz="1400" err="1">
                  <a:latin typeface="Roboto" panose="02000000000000000000" pitchFamily="2" charset="0"/>
                  <a:ea typeface="Roboto" panose="02000000000000000000" pitchFamily="2" charset="0"/>
                </a:rPr>
                <a:t>eiusmod</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tempor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incididunt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ut</a:t>
              </a:r>
              <a:r>
                <a:rPr lang="en-GB" sz="1400">
                  <a:latin typeface="Roboto" panose="02000000000000000000" pitchFamily="2" charset="0"/>
                  <a:ea typeface="Roboto" panose="02000000000000000000" pitchFamily="2" charset="0"/>
                </a:rPr>
                <a:t> labore et dolore magna </a:t>
              </a:r>
              <a:r>
                <a:rPr lang="en-GB" sz="1400" err="1">
                  <a:latin typeface="Roboto" panose="02000000000000000000" pitchFamily="2" charset="0"/>
                  <a:ea typeface="Roboto" panose="02000000000000000000" pitchFamily="2" charset="0"/>
                </a:rPr>
                <a:t>aliqua</a:t>
              </a:r>
              <a:r>
                <a:rPr lang="en-GB" sz="1400">
                  <a:latin typeface="Roboto" panose="02000000000000000000" pitchFamily="2" charset="0"/>
                  <a:ea typeface="Roboto" panose="02000000000000000000" pitchFamily="2" charset="0"/>
                </a:rPr>
                <a:t>. Ut </a:t>
              </a:r>
              <a:r>
                <a:rPr lang="en-GB" sz="1400" err="1">
                  <a:latin typeface="Roboto" panose="02000000000000000000" pitchFamily="2" charset="0"/>
                  <a:ea typeface="Roboto" panose="02000000000000000000" pitchFamily="2" charset="0"/>
                </a:rPr>
                <a:t>enim</a:t>
              </a:r>
              <a:r>
                <a:rPr lang="en-GB" sz="1400">
                  <a:latin typeface="Roboto" panose="02000000000000000000" pitchFamily="2" charset="0"/>
                  <a:ea typeface="Roboto" panose="02000000000000000000" pitchFamily="2" charset="0"/>
                </a:rPr>
                <a:t> ad minim </a:t>
              </a:r>
              <a:r>
                <a:rPr lang="en-GB" sz="1400" err="1">
                  <a:latin typeface="Roboto" panose="02000000000000000000" pitchFamily="2" charset="0"/>
                  <a:ea typeface="Roboto" panose="02000000000000000000" pitchFamily="2" charset="0"/>
                </a:rPr>
                <a:t>veniam</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quis</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nostrud</a:t>
              </a:r>
              <a:r>
                <a:rPr lang="en-GB" sz="1400">
                  <a:latin typeface="Roboto" panose="02000000000000000000" pitchFamily="2" charset="0"/>
                  <a:ea typeface="Roboto" panose="02000000000000000000" pitchFamily="2" charset="0"/>
                </a:rPr>
                <a:t> exercitation </a:t>
              </a:r>
              <a:r>
                <a:rPr lang="en-GB" sz="1400" err="1">
                  <a:latin typeface="Roboto" panose="02000000000000000000" pitchFamily="2" charset="0"/>
                  <a:ea typeface="Roboto" panose="02000000000000000000" pitchFamily="2" charset="0"/>
                </a:rPr>
                <a:t>ullamco</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laboris</a:t>
              </a:r>
              <a:r>
                <a:rPr lang="en-GB" sz="1400">
                  <a:latin typeface="Roboto" panose="02000000000000000000" pitchFamily="2" charset="0"/>
                  <a:ea typeface="Roboto" panose="02000000000000000000" pitchFamily="2" charset="0"/>
                </a:rPr>
                <a:t> nisi </a:t>
              </a:r>
              <a:r>
                <a:rPr lang="en-GB" sz="1400" err="1">
                  <a:latin typeface="Roboto" panose="02000000000000000000" pitchFamily="2" charset="0"/>
                  <a:ea typeface="Roboto" panose="02000000000000000000" pitchFamily="2" charset="0"/>
                </a:rPr>
                <a:t>ut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aliquip</a:t>
              </a:r>
              <a:r>
                <a:rPr lang="en-GB" sz="1400">
                  <a:latin typeface="Roboto" panose="02000000000000000000" pitchFamily="2" charset="0"/>
                  <a:ea typeface="Roboto" panose="02000000000000000000" pitchFamily="2" charset="0"/>
                </a:rPr>
                <a:t> ex </a:t>
              </a:r>
              <a:r>
                <a:rPr lang="en-GB" sz="1400" err="1">
                  <a:latin typeface="Roboto" panose="02000000000000000000" pitchFamily="2" charset="0"/>
                  <a:ea typeface="Roboto" panose="02000000000000000000" pitchFamily="2" charset="0"/>
                </a:rPr>
                <a:t>ea</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commodo</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consequat</a:t>
              </a:r>
              <a:r>
                <a:rPr lang="en-GB" sz="1400">
                  <a:latin typeface="Roboto" panose="02000000000000000000" pitchFamily="2" charset="0"/>
                  <a:ea typeface="Roboto" panose="02000000000000000000" pitchFamily="2" charset="0"/>
                </a:rPr>
                <a:t>. Duis </a:t>
              </a:r>
              <a:r>
                <a:rPr lang="en-GB" sz="1400" err="1">
                  <a:latin typeface="Roboto" panose="02000000000000000000" pitchFamily="2" charset="0"/>
                  <a:ea typeface="Roboto" panose="02000000000000000000" pitchFamily="2" charset="0"/>
                </a:rPr>
                <a:t>aute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irure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dolor</a:t>
              </a:r>
              <a:r>
                <a:rPr lang="en-GB" sz="1400">
                  <a:latin typeface="Roboto" panose="02000000000000000000" pitchFamily="2" charset="0"/>
                  <a:ea typeface="Roboto" panose="02000000000000000000" pitchFamily="2" charset="0"/>
                </a:rPr>
                <a:t> in </a:t>
              </a:r>
              <a:r>
                <a:rPr lang="en-GB" sz="1400" err="1">
                  <a:latin typeface="Roboto" panose="02000000000000000000" pitchFamily="2" charset="0"/>
                  <a:ea typeface="Roboto" panose="02000000000000000000" pitchFamily="2" charset="0"/>
                </a:rPr>
                <a:t>reprehenderit</a:t>
              </a:r>
              <a:r>
                <a:rPr lang="en-GB" sz="1400">
                  <a:latin typeface="Roboto" panose="02000000000000000000" pitchFamily="2" charset="0"/>
                  <a:ea typeface="Roboto" panose="02000000000000000000" pitchFamily="2" charset="0"/>
                </a:rPr>
                <a:t> in </a:t>
              </a:r>
              <a:r>
                <a:rPr lang="en-GB" sz="1400" err="1">
                  <a:latin typeface="Roboto" panose="02000000000000000000" pitchFamily="2" charset="0"/>
                  <a:ea typeface="Roboto" panose="02000000000000000000" pitchFamily="2" charset="0"/>
                </a:rPr>
                <a:t>voluptate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velit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esse</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cillum</a:t>
              </a:r>
              <a:r>
                <a:rPr lang="en-GB" sz="1400">
                  <a:latin typeface="Roboto" panose="02000000000000000000" pitchFamily="2" charset="0"/>
                  <a:ea typeface="Roboto" panose="02000000000000000000" pitchFamily="2" charset="0"/>
                </a:rPr>
                <a:t> dolore </a:t>
              </a:r>
              <a:r>
                <a:rPr lang="en-GB" sz="1400" err="1">
                  <a:latin typeface="Roboto" panose="02000000000000000000" pitchFamily="2" charset="0"/>
                  <a:ea typeface="Roboto" panose="02000000000000000000" pitchFamily="2" charset="0"/>
                </a:rPr>
                <a:t>eu</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fugiat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nulla</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pariatur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Excepteur</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sint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occaecat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cupidatat</a:t>
              </a:r>
              <a:r>
                <a:rPr lang="en-GB" sz="1400">
                  <a:latin typeface="Roboto" panose="02000000000000000000" pitchFamily="2" charset="0"/>
                  <a:ea typeface="Roboto" panose="02000000000000000000" pitchFamily="2" charset="0"/>
                </a:rPr>
                <a:t> non </a:t>
              </a:r>
              <a:r>
                <a:rPr lang="en-GB" sz="1400" err="1">
                  <a:latin typeface="Roboto" panose="02000000000000000000" pitchFamily="2" charset="0"/>
                  <a:ea typeface="Roboto" panose="02000000000000000000" pitchFamily="2" charset="0"/>
                </a:rPr>
                <a:t>proident</a:t>
              </a:r>
              <a:r>
                <a:rPr lang="en-GB" sz="1400">
                  <a:latin typeface="Roboto" panose="02000000000000000000" pitchFamily="2" charset="0"/>
                  <a:ea typeface="Roboto" panose="02000000000000000000" pitchFamily="2" charset="0"/>
                </a:rPr>
                <a:t>, sunt in culpa qui </a:t>
              </a:r>
              <a:r>
                <a:rPr lang="en-GB" sz="1400" err="1">
                  <a:latin typeface="Roboto" panose="02000000000000000000" pitchFamily="2" charset="0"/>
                  <a:ea typeface="Roboto" panose="02000000000000000000" pitchFamily="2" charset="0"/>
                </a:rPr>
                <a:t>officia</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deserunt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mollit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anim</a:t>
              </a:r>
              <a:r>
                <a:rPr lang="en-GB" sz="1400">
                  <a:latin typeface="Roboto" panose="02000000000000000000" pitchFamily="2" charset="0"/>
                  <a:ea typeface="Roboto" panose="02000000000000000000" pitchFamily="2" charset="0"/>
                </a:rPr>
                <a:t> id </a:t>
              </a:r>
              <a:r>
                <a:rPr lang="en-GB" sz="1400" err="1">
                  <a:latin typeface="Roboto" panose="02000000000000000000" pitchFamily="2" charset="0"/>
                  <a:ea typeface="Roboto" panose="02000000000000000000" pitchFamily="2" charset="0"/>
                </a:rPr>
                <a:t>est</a:t>
              </a:r>
              <a:r>
                <a:rPr lang="en-GB" sz="1400">
                  <a:latin typeface="Roboto" panose="02000000000000000000" pitchFamily="2" charset="0"/>
                  <a:ea typeface="Roboto" panose="02000000000000000000" pitchFamily="2" charset="0"/>
                </a:rPr>
                <a:t> </a:t>
              </a:r>
              <a:r>
                <a:rPr lang="en-GB" sz="1400" err="1">
                  <a:latin typeface="Roboto" panose="02000000000000000000" pitchFamily="2" charset="0"/>
                  <a:ea typeface="Roboto" panose="02000000000000000000" pitchFamily="2" charset="0"/>
                </a:rPr>
                <a:t>laborum</a:t>
              </a:r>
              <a:r>
                <a:rPr lang="en-GB" sz="140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6CAF-4034-4B8F-8B79-2E0D508C04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ED932E8-CA4C-4C22-AC1C-7E123A950F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055231-6DCE-4F70-925C-6EE430BBF9E2}"/>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5" name="Footer Placeholder 4">
            <a:extLst>
              <a:ext uri="{FF2B5EF4-FFF2-40B4-BE49-F238E27FC236}">
                <a16:creationId xmlns:a16="http://schemas.microsoft.com/office/drawing/2014/main" id="{2FA3F12F-DED0-486E-90FB-85493498B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48067-111B-49C4-95BB-1920932A91F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447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A151-2C3D-43DF-A324-51EEE3DB11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C53ED8-CB40-43BF-813D-5999A9CFB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7C117-8EE4-401A-AF57-32F126CD3FC9}"/>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5" name="Footer Placeholder 4">
            <a:extLst>
              <a:ext uri="{FF2B5EF4-FFF2-40B4-BE49-F238E27FC236}">
                <a16:creationId xmlns:a16="http://schemas.microsoft.com/office/drawing/2014/main" id="{C86ABA45-4320-475B-BC91-2E8EDCE2CE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04A64-0D8D-4872-A328-155D9CE7354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08922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76BF-1E71-4944-AA77-F6043FE4D92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6001D8-0C05-4526-A406-830EEC4E8C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D17A1-37C5-4701-AABA-85F6C67CB7D8}"/>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5" name="Footer Placeholder 4">
            <a:extLst>
              <a:ext uri="{FF2B5EF4-FFF2-40B4-BE49-F238E27FC236}">
                <a16:creationId xmlns:a16="http://schemas.microsoft.com/office/drawing/2014/main" id="{5B956183-71E8-45DC-8D66-D29D08926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E0720-34FC-4DC3-8AD3-3BF36304EBD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70539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5E03-EEB7-4D85-8B92-7FBF868199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9E2952-2660-4BED-8DA6-352BAF8E92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A52250-4782-4B04-87A2-72481BF34B4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13D987-0DEA-442E-90E0-76395FD05E38}"/>
              </a:ext>
            </a:extLst>
          </p:cNvPr>
          <p:cNvSpPr>
            <a:spLocks noGrp="1"/>
          </p:cNvSpPr>
          <p:nvPr>
            <p:ph type="dt" sz="half" idx="10"/>
          </p:nvPr>
        </p:nvSpPr>
        <p:spPr/>
        <p:txBody>
          <a:bodyPr/>
          <a:lstStyle/>
          <a:p>
            <a:fld id="{4BD47BC6-1287-4364-AD11-63C72F64D528}" type="datetimeFigureOut">
              <a:rPr lang="en-GB" smtClean="0"/>
              <a:t>29/09/2025</a:t>
            </a:fld>
            <a:endParaRPr lang="en-GB"/>
          </a:p>
        </p:txBody>
      </p:sp>
      <p:sp>
        <p:nvSpPr>
          <p:cNvPr id="6" name="Footer Placeholder 5">
            <a:extLst>
              <a:ext uri="{FF2B5EF4-FFF2-40B4-BE49-F238E27FC236}">
                <a16:creationId xmlns:a16="http://schemas.microsoft.com/office/drawing/2014/main" id="{B68367A6-E6A9-440D-9D18-FFB3E3CC3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6166F6-630F-41B8-971D-823E93A6D98E}"/>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413713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E809-1C35-455C-AA44-F71F488792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D9D43D-9899-464F-9284-C0BF8DE82A7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E3586-914A-409E-A7BE-6ED6FFFFF33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D47BC6-1287-4364-AD11-63C72F64D528}" type="datetimeFigureOut">
              <a:rPr lang="en-GB" smtClean="0"/>
              <a:t>29/09/2025</a:t>
            </a:fld>
            <a:endParaRPr lang="en-GB"/>
          </a:p>
        </p:txBody>
      </p:sp>
      <p:sp>
        <p:nvSpPr>
          <p:cNvPr id="5" name="Footer Placeholder 4">
            <a:extLst>
              <a:ext uri="{FF2B5EF4-FFF2-40B4-BE49-F238E27FC236}">
                <a16:creationId xmlns:a16="http://schemas.microsoft.com/office/drawing/2014/main" id="{8C88CBF4-527E-4697-A9C2-55D21E1AFE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C42C16-94FF-4FFA-9D76-02078C60A7F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18AE6F-CB24-40B6-8F95-9DD07DE3C361}" type="slidenum">
              <a:rPr lang="en-GB" smtClean="0"/>
              <a:t>‹#›</a:t>
            </a:fld>
            <a:endParaRPr lang="en-GB"/>
          </a:p>
        </p:txBody>
      </p:sp>
    </p:spTree>
    <p:extLst>
      <p:ext uri="{BB962C8B-B14F-4D97-AF65-F5344CB8AC3E}">
        <p14:creationId xmlns:p14="http://schemas.microsoft.com/office/powerpoint/2010/main" val="3091593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1" r:id="rId13"/>
    <p:sldLayoutId id="2147483663" r:id="rId14"/>
    <p:sldLayoutId id="214748366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hyperlink" Target="https://www.eastcheshire.nhs.uk/application/files/4016/3948/0354/wiping_technique.pdf" TargetMode="External"/><Relationship Id="rId3" Type="http://schemas.openxmlformats.org/officeDocument/2006/relationships/hyperlink" Target="https://www.gov.uk/government/publications/strong-foundations-in-the-first-years-of-school/strong-foundations-in-the-first-years-of-school" TargetMode="External"/><Relationship Id="rId7" Type="http://schemas.openxmlformats.org/officeDocument/2006/relationships/hyperlink" Target="https://www.bbuk.org.uk/wp-content/uploads/2018/04/Understanding-getting-ready-potty-training.pdf" TargetMode="External"/><Relationship Id="rId2" Type="http://schemas.openxmlformats.org/officeDocument/2006/relationships/hyperlink" Target="https://www.booktrust.org.uk/booklists/s/starting-school/?utm_medium=email&amp;utm_source=govdelivery" TargetMode="External"/><Relationship Id="rId1" Type="http://schemas.openxmlformats.org/officeDocument/2006/relationships/slideLayout" Target="../slideLayouts/slideLayout17.xml"/><Relationship Id="rId6" Type="http://schemas.openxmlformats.org/officeDocument/2006/relationships/hyperlink" Target="https://www.youtube.com/watch?v=IziR-pWKd-4" TargetMode="External"/><Relationship Id="rId11" Type="http://schemas.openxmlformats.org/officeDocument/2006/relationships/hyperlink" Target="https://www.gov.uk/government/publications/development-matters--2" TargetMode="External"/><Relationship Id="rId5" Type="http://schemas.openxmlformats.org/officeDocument/2006/relationships/hyperlink" Target="https://www.cheshireeast.gov.uk/livewell/care-and-support-for-children/family-hubs/start-for-life-0-5.aspx" TargetMode="External"/><Relationship Id="rId10" Type="http://schemas.openxmlformats.org/officeDocument/2006/relationships/hyperlink" Target="https://www.ivybank.cheshire.sch.uk/" TargetMode="External"/><Relationship Id="rId4" Type="http://schemas.openxmlformats.org/officeDocument/2006/relationships/hyperlink" Target="https://www.eventbrite.co.uk/e/virtual-talking-walk-ins-tickets-195048434117" TargetMode="External"/><Relationship Id="rId9" Type="http://schemas.openxmlformats.org/officeDocument/2006/relationships/hyperlink" Target="https://healthforunder5s.co.uk/sections/toddler/top-tips-for-ditching-the-dummy/?set-location=1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mailto:kbarber@ivybank.cheshire.sch.uk" TargetMode="External"/><Relationship Id="rId7" Type="http://schemas.openxmlformats.org/officeDocument/2006/relationships/image" Target="../media/image48.jpeg"/><Relationship Id="rId2" Type="http://schemas.openxmlformats.org/officeDocument/2006/relationships/hyperlink" Target="https://www.ivybank.cheshire.sch.uk/" TargetMode="External"/><Relationship Id="rId1" Type="http://schemas.openxmlformats.org/officeDocument/2006/relationships/slideLayout" Target="../slideLayouts/slideLayout17.xml"/><Relationship Id="rId6" Type="http://schemas.openxmlformats.org/officeDocument/2006/relationships/hyperlink" Target="mailto:rcairns@ivybank.cheshire.sch.uk" TargetMode="External"/><Relationship Id="rId5" Type="http://schemas.openxmlformats.org/officeDocument/2006/relationships/hyperlink" Target="mailto:lhayurst@ivybank.cheshire.sch.uk" TargetMode="External"/><Relationship Id="rId4" Type="http://schemas.openxmlformats.org/officeDocument/2006/relationships/hyperlink" Target="mailto:sthomas@ivybank.cheshire.sch.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eric.org.uk/"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635962" y="1218038"/>
            <a:ext cx="8501802" cy="994306"/>
          </a:xfrm>
        </p:spPr>
        <p:txBody>
          <a:bodyPr/>
          <a:lstStyle/>
          <a:p>
            <a:pPr algn="ctr"/>
            <a:r>
              <a:rPr lang="en-US" sz="5400" b="1" dirty="0">
                <a:solidFill>
                  <a:srgbClr val="546056"/>
                </a:solidFill>
                <a:latin typeface="Twinkl"/>
                <a:ea typeface="Roboto"/>
              </a:rPr>
              <a:t>Early Years </a:t>
            </a:r>
            <a:br>
              <a:rPr lang="en-US" sz="5400" b="1" dirty="0">
                <a:solidFill>
                  <a:srgbClr val="546056"/>
                </a:solidFill>
                <a:latin typeface="Twinkl"/>
                <a:ea typeface="Roboto"/>
              </a:rPr>
            </a:br>
            <a:r>
              <a:rPr lang="en-US" sz="5400" b="1" dirty="0">
                <a:solidFill>
                  <a:srgbClr val="546056"/>
                </a:solidFill>
                <a:latin typeface="Twinkl"/>
                <a:ea typeface="Roboto"/>
              </a:rPr>
              <a:t>Foundation Stage </a:t>
            </a:r>
            <a:br>
              <a:rPr lang="en-US" sz="5400" b="1" dirty="0">
                <a:solidFill>
                  <a:srgbClr val="546056"/>
                </a:solidFill>
                <a:latin typeface="Twinkl"/>
                <a:ea typeface="Roboto"/>
              </a:rPr>
            </a:br>
            <a:r>
              <a:rPr lang="en-US" sz="5400" b="1" dirty="0">
                <a:solidFill>
                  <a:srgbClr val="546056"/>
                </a:solidFill>
                <a:latin typeface="Twinkl"/>
                <a:ea typeface="Roboto"/>
              </a:rPr>
              <a:t>Information Evening</a:t>
            </a:r>
            <a:endParaRPr lang="en-GB" sz="5400" b="1" dirty="0">
              <a:solidFill>
                <a:srgbClr val="546056"/>
              </a:solidFill>
              <a:latin typeface="Twinkl"/>
              <a:ea typeface="Roboto"/>
            </a:endParaRPr>
          </a:p>
        </p:txBody>
      </p:sp>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43677" y="765175"/>
            <a:ext cx="841708" cy="3088566"/>
          </a:xfrm>
          <a:prstGeom prst="rect">
            <a:avLst/>
          </a:prstGeom>
          <a:solidFill>
            <a:schemeClr val="bg1"/>
          </a:solidFill>
          <a:ln>
            <a:solidFill>
              <a:schemeClr val="tx1"/>
            </a:solidFill>
          </a:ln>
        </p:spPr>
      </p:pic>
      <p:sp>
        <p:nvSpPr>
          <p:cNvPr id="10" name="Title">
            <a:extLst>
              <a:ext uri="{FF2B5EF4-FFF2-40B4-BE49-F238E27FC236}">
                <a16:creationId xmlns:a16="http://schemas.microsoft.com/office/drawing/2014/main" id="{812F2ED6-9B21-4862-8C61-6114742632C4}"/>
              </a:ext>
            </a:extLst>
          </p:cNvPr>
          <p:cNvSpPr txBox="1">
            <a:spLocks/>
          </p:cNvSpPr>
          <p:nvPr/>
        </p:nvSpPr>
        <p:spPr>
          <a:xfrm>
            <a:off x="4957381" y="193460"/>
            <a:ext cx="3247829" cy="810163"/>
          </a:xfrm>
          <a:prstGeom prst="roundRect">
            <a:avLst>
              <a:gd name="adj" fmla="val 9641"/>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algn="ctr"/>
            <a:endParaRPr lang="en-GB" sz="3200" b="1">
              <a:ea typeface="Roboto" panose="02000000000000000000" pitchFamily="2" charset="0"/>
            </a:endParaRPr>
          </a:p>
        </p:txBody>
      </p:sp>
      <p:pic>
        <p:nvPicPr>
          <p:cNvPr id="1026" name="Picture 2" descr="Ivy Bank Primary School Logo">
            <a:extLst>
              <a:ext uri="{FF2B5EF4-FFF2-40B4-BE49-F238E27FC236}">
                <a16:creationId xmlns:a16="http://schemas.microsoft.com/office/drawing/2014/main" id="{3F1FFA8F-C958-268C-8698-DC8C66D85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759" y="2752432"/>
            <a:ext cx="2190750"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87D3A4-1636-C280-1CB5-FB355C697DA4}"/>
              </a:ext>
            </a:extLst>
          </p:cNvPr>
          <p:cNvSpPr txBox="1"/>
          <p:nvPr/>
        </p:nvSpPr>
        <p:spPr>
          <a:xfrm>
            <a:off x="429063" y="4946631"/>
            <a:ext cx="8285869" cy="1015663"/>
          </a:xfrm>
          <a:prstGeom prst="rect">
            <a:avLst/>
          </a:prstGeom>
          <a:noFill/>
        </p:spPr>
        <p:txBody>
          <a:bodyPr wrap="square" lIns="91440" tIns="45720" rIns="91440" bIns="45720" anchor="t">
            <a:spAutoFit/>
          </a:bodyPr>
          <a:lstStyle/>
          <a:p>
            <a:pPr algn="ctr"/>
            <a:r>
              <a:rPr lang="en-GB" sz="2000" i="1">
                <a:latin typeface="Twinkl"/>
              </a:rPr>
              <a:t>“When we give every child the best start in their early years, we give them what they need today. We also set them up with every chance</a:t>
            </a:r>
          </a:p>
          <a:p>
            <a:pPr algn="ctr"/>
            <a:r>
              <a:rPr lang="en-GB" sz="2000" i="1">
                <a:latin typeface="Twinkl"/>
              </a:rPr>
              <a:t>of success tomorrow.” – Development Matters</a:t>
            </a:r>
          </a:p>
        </p:txBody>
      </p:sp>
    </p:spTree>
    <p:extLst>
      <p:ext uri="{BB962C8B-B14F-4D97-AF65-F5344CB8AC3E}">
        <p14:creationId xmlns:p14="http://schemas.microsoft.com/office/powerpoint/2010/main"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616625" y="237744"/>
            <a:ext cx="8220075" cy="994306"/>
          </a:xfrm>
        </p:spPr>
        <p:txBody>
          <a:bodyPr/>
          <a:lstStyle/>
          <a:p>
            <a:pPr algn="ctr"/>
            <a:r>
              <a:rPr lang="en-US" sz="4000" b="1" dirty="0">
                <a:solidFill>
                  <a:srgbClr val="546056"/>
                </a:solidFill>
                <a:ea typeface="Roboto" panose="02000000000000000000" pitchFamily="2" charset="0"/>
              </a:rPr>
              <a:t>EYFS Learning </a:t>
            </a:r>
            <a:br>
              <a:rPr lang="en-US" sz="4000" b="1" dirty="0">
                <a:solidFill>
                  <a:srgbClr val="546056"/>
                </a:solidFill>
                <a:ea typeface="Roboto" panose="02000000000000000000" pitchFamily="2" charset="0"/>
              </a:rPr>
            </a:br>
            <a:r>
              <a:rPr lang="en-US" sz="4000" b="1" dirty="0">
                <a:solidFill>
                  <a:srgbClr val="546056"/>
                </a:solidFill>
                <a:ea typeface="Roboto" panose="02000000000000000000" pitchFamily="2" charset="0"/>
              </a:rPr>
              <a:t>Areas</a:t>
            </a:r>
            <a:endParaRPr lang="en-GB" sz="4000" dirty="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1022368" y="1523160"/>
            <a:ext cx="7621739" cy="5047536"/>
          </a:xfrm>
          <a:prstGeom prst="rect">
            <a:avLst/>
          </a:prstGeom>
          <a:noFill/>
        </p:spPr>
        <p:txBody>
          <a:bodyPr wrap="square" lIns="91440" tIns="45720" rIns="91440" bIns="45720" rtlCol="0" anchor="t">
            <a:spAutoFit/>
          </a:bodyPr>
          <a:lstStyle/>
          <a:p>
            <a:pPr algn="ctr"/>
            <a:endParaRPr lang="en-GB" dirty="0">
              <a:solidFill>
                <a:srgbClr val="647266"/>
              </a:solidFill>
              <a:latin typeface="Twinkl"/>
            </a:endParaRPr>
          </a:p>
          <a:p>
            <a:pPr algn="ctr"/>
            <a:r>
              <a:rPr lang="en-GB" dirty="0">
                <a:latin typeface="Twinkl"/>
              </a:rPr>
              <a:t>Home Corner</a:t>
            </a:r>
          </a:p>
          <a:p>
            <a:pPr algn="ctr"/>
            <a:endParaRPr lang="en-GB" dirty="0">
              <a:latin typeface="Twinkl"/>
            </a:endParaRPr>
          </a:p>
          <a:p>
            <a:pPr algn="ctr"/>
            <a:r>
              <a:rPr lang="en-GB" dirty="0">
                <a:latin typeface="Twinkl"/>
              </a:rPr>
              <a:t>Transient/Natural Art</a:t>
            </a:r>
          </a:p>
          <a:p>
            <a:pPr algn="ctr"/>
            <a:endParaRPr lang="en-GB" dirty="0">
              <a:latin typeface="Twinkl"/>
            </a:endParaRPr>
          </a:p>
          <a:p>
            <a:pPr algn="ctr"/>
            <a:r>
              <a:rPr lang="en-GB" dirty="0">
                <a:latin typeface="Twinkl"/>
              </a:rPr>
              <a:t>Construction and Small World</a:t>
            </a:r>
          </a:p>
          <a:p>
            <a:pPr algn="ctr"/>
            <a:endParaRPr lang="en-GB" dirty="0">
              <a:latin typeface="Twinkl"/>
            </a:endParaRPr>
          </a:p>
          <a:p>
            <a:pPr algn="ctr"/>
            <a:r>
              <a:rPr lang="en-GB" dirty="0">
                <a:latin typeface="Twinkl"/>
              </a:rPr>
              <a:t>Investigative Area</a:t>
            </a:r>
          </a:p>
          <a:p>
            <a:pPr algn="ctr"/>
            <a:endParaRPr lang="en-GB" dirty="0">
              <a:latin typeface="Twinkl"/>
            </a:endParaRPr>
          </a:p>
          <a:p>
            <a:pPr algn="ctr"/>
            <a:r>
              <a:rPr lang="en-GB" dirty="0">
                <a:latin typeface="Twinkl"/>
              </a:rPr>
              <a:t>Writing Area</a:t>
            </a:r>
          </a:p>
          <a:p>
            <a:pPr algn="ctr"/>
            <a:endParaRPr lang="en-GB" dirty="0">
              <a:solidFill>
                <a:srgbClr val="000000"/>
              </a:solidFill>
              <a:latin typeface="Twinkl"/>
            </a:endParaRPr>
          </a:p>
          <a:p>
            <a:pPr algn="ctr"/>
            <a:r>
              <a:rPr lang="en-GB" dirty="0">
                <a:solidFill>
                  <a:srgbClr val="000000"/>
                </a:solidFill>
                <a:latin typeface="Twinkl"/>
              </a:rPr>
              <a:t>Playdough Area</a:t>
            </a:r>
          </a:p>
          <a:p>
            <a:pPr algn="ctr"/>
            <a:endParaRPr lang="en-GB" dirty="0">
              <a:solidFill>
                <a:srgbClr val="000000"/>
              </a:solidFill>
              <a:latin typeface="Twinkl"/>
            </a:endParaRPr>
          </a:p>
          <a:p>
            <a:pPr algn="ctr"/>
            <a:r>
              <a:rPr lang="en-GB" dirty="0">
                <a:solidFill>
                  <a:srgbClr val="000000"/>
                </a:solidFill>
                <a:latin typeface="Twinkl"/>
              </a:rPr>
              <a:t>Painting &amp; Junk Modelling</a:t>
            </a:r>
          </a:p>
          <a:p>
            <a:pPr algn="ctr"/>
            <a:endParaRPr lang="en-GB" dirty="0">
              <a:solidFill>
                <a:srgbClr val="000000"/>
              </a:solidFill>
              <a:latin typeface="Twinkl"/>
            </a:endParaRPr>
          </a:p>
          <a:p>
            <a:pPr algn="ctr"/>
            <a:endParaRPr lang="en-GB" dirty="0">
              <a:solidFill>
                <a:srgbClr val="000000"/>
              </a:solidFill>
              <a:latin typeface="Twinkl"/>
            </a:endParaRPr>
          </a:p>
          <a:p>
            <a:pPr algn="ctr"/>
            <a:endParaRPr lang="en-GB" dirty="0">
              <a:solidFill>
                <a:srgbClr val="647266"/>
              </a:solidFill>
              <a:latin typeface="Twinkl"/>
            </a:endParaRPr>
          </a:p>
          <a:p>
            <a:pPr algn="ctr"/>
            <a:endParaRPr lang="en-GB" sz="1600" dirty="0">
              <a:solidFill>
                <a:srgbClr val="647266"/>
              </a:solidFill>
              <a:latin typeface="Twinkl"/>
            </a:endParaRPr>
          </a:p>
        </p:txBody>
      </p:sp>
      <p:pic>
        <p:nvPicPr>
          <p:cNvPr id="7" name="Picture 6" descr="A child holding a wooden block&#10;&#10;AI-generated content may be incorrect.">
            <a:extLst>
              <a:ext uri="{FF2B5EF4-FFF2-40B4-BE49-F238E27FC236}">
                <a16:creationId xmlns:a16="http://schemas.microsoft.com/office/drawing/2014/main" id="{4C8E18F0-AA17-A574-C14A-384A2068FE1C}"/>
              </a:ext>
            </a:extLst>
          </p:cNvPr>
          <p:cNvPicPr>
            <a:picLocks noChangeAspect="1"/>
          </p:cNvPicPr>
          <p:nvPr/>
        </p:nvPicPr>
        <p:blipFill>
          <a:blip r:embed="rId2" cstate="print">
            <a:extLst>
              <a:ext uri="{28A0092B-C50C-407E-A947-70E740481C1C}">
                <a14:useLocalDpi xmlns:a14="http://schemas.microsoft.com/office/drawing/2010/main" val="0"/>
              </a:ext>
            </a:extLst>
          </a:blip>
          <a:srcRect l="4533" t="18760" r="10401" b="13940"/>
          <a:stretch/>
        </p:blipFill>
        <p:spPr>
          <a:xfrm rot="5400000">
            <a:off x="61127" y="1268730"/>
            <a:ext cx="2715768" cy="1604772"/>
          </a:xfrm>
          <a:prstGeom prst="rect">
            <a:avLst/>
          </a:prstGeom>
        </p:spPr>
      </p:pic>
      <p:pic>
        <p:nvPicPr>
          <p:cNvPr id="9" name="Picture 8" descr="A child holding a piece of paper&#10;&#10;AI-generated content may be incorrect.">
            <a:extLst>
              <a:ext uri="{FF2B5EF4-FFF2-40B4-BE49-F238E27FC236}">
                <a16:creationId xmlns:a16="http://schemas.microsoft.com/office/drawing/2014/main" id="{AEBE516C-C097-685B-A021-999694F6006D}"/>
              </a:ext>
            </a:extLst>
          </p:cNvPr>
          <p:cNvPicPr>
            <a:picLocks noChangeAspect="1"/>
          </p:cNvPicPr>
          <p:nvPr/>
        </p:nvPicPr>
        <p:blipFill>
          <a:blip r:embed="rId3" cstate="print">
            <a:extLst>
              <a:ext uri="{28A0092B-C50C-407E-A947-70E740481C1C}">
                <a14:useLocalDpi xmlns:a14="http://schemas.microsoft.com/office/drawing/2010/main" val="0"/>
              </a:ext>
            </a:extLst>
          </a:blip>
          <a:srcRect t="22094" b="14271"/>
          <a:stretch/>
        </p:blipFill>
        <p:spPr>
          <a:xfrm rot="5400000">
            <a:off x="6038455" y="1356092"/>
            <a:ext cx="2810155" cy="1335661"/>
          </a:xfrm>
          <a:prstGeom prst="rect">
            <a:avLst/>
          </a:prstGeom>
        </p:spPr>
      </p:pic>
      <p:pic>
        <p:nvPicPr>
          <p:cNvPr id="14" name="Picture 13" descr="A child playing with a variety of objects&#10;&#10;AI-generated content may be incorrect.">
            <a:extLst>
              <a:ext uri="{FF2B5EF4-FFF2-40B4-BE49-F238E27FC236}">
                <a16:creationId xmlns:a16="http://schemas.microsoft.com/office/drawing/2014/main" id="{722976C8-64C4-D911-B03B-04B2155F5516}"/>
              </a:ext>
            </a:extLst>
          </p:cNvPr>
          <p:cNvPicPr>
            <a:picLocks noChangeAspect="1"/>
          </p:cNvPicPr>
          <p:nvPr/>
        </p:nvPicPr>
        <p:blipFill>
          <a:blip r:embed="rId4" cstate="print">
            <a:extLst>
              <a:ext uri="{28A0092B-C50C-407E-A947-70E740481C1C}">
                <a14:useLocalDpi xmlns:a14="http://schemas.microsoft.com/office/drawing/2010/main" val="0"/>
              </a:ext>
            </a:extLst>
          </a:blip>
          <a:srcRect l="14645" b="6978"/>
          <a:stretch/>
        </p:blipFill>
        <p:spPr>
          <a:xfrm rot="5400000">
            <a:off x="346909" y="3989826"/>
            <a:ext cx="2900146" cy="2360714"/>
          </a:xfrm>
          <a:prstGeom prst="rect">
            <a:avLst/>
          </a:prstGeom>
        </p:spPr>
      </p:pic>
      <p:pic>
        <p:nvPicPr>
          <p:cNvPr id="16" name="Picture 15" descr="A child in a high chair playing with a toy&#10;&#10;AI-generated content may be incorrect.">
            <a:extLst>
              <a:ext uri="{FF2B5EF4-FFF2-40B4-BE49-F238E27FC236}">
                <a16:creationId xmlns:a16="http://schemas.microsoft.com/office/drawing/2014/main" id="{8A1E090F-5E5B-47A4-4741-31355F620EE5}"/>
              </a:ext>
            </a:extLst>
          </p:cNvPr>
          <p:cNvPicPr>
            <a:picLocks noChangeAspect="1"/>
          </p:cNvPicPr>
          <p:nvPr/>
        </p:nvPicPr>
        <p:blipFill>
          <a:blip r:embed="rId5" cstate="print">
            <a:extLst>
              <a:ext uri="{28A0092B-C50C-407E-A947-70E740481C1C}">
                <a14:useLocalDpi xmlns:a14="http://schemas.microsoft.com/office/drawing/2010/main" val="0"/>
              </a:ext>
            </a:extLst>
          </a:blip>
          <a:srcRect t="24830"/>
          <a:stretch/>
        </p:blipFill>
        <p:spPr>
          <a:xfrm rot="16200000">
            <a:off x="6250065" y="4053748"/>
            <a:ext cx="2397206" cy="1345927"/>
          </a:xfrm>
          <a:prstGeom prst="rect">
            <a:avLst/>
          </a:prstGeom>
        </p:spPr>
      </p:pic>
    </p:spTree>
    <p:extLst>
      <p:ext uri="{BB962C8B-B14F-4D97-AF65-F5344CB8AC3E}">
        <p14:creationId xmlns:p14="http://schemas.microsoft.com/office/powerpoint/2010/main" val="287291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317456" y="513961"/>
            <a:ext cx="8220075" cy="994306"/>
          </a:xfrm>
        </p:spPr>
        <p:txBody>
          <a:bodyPr/>
          <a:lstStyle/>
          <a:p>
            <a:pPr algn="ctr"/>
            <a:r>
              <a:rPr lang="en-US" sz="4000" b="1" dirty="0">
                <a:solidFill>
                  <a:srgbClr val="546056"/>
                </a:solidFill>
                <a:ea typeface="Roboto" panose="02000000000000000000" pitchFamily="2" charset="0"/>
              </a:rPr>
              <a:t>EYFS Learning </a:t>
            </a:r>
            <a:br>
              <a:rPr lang="en-US" sz="4000" b="1" dirty="0">
                <a:solidFill>
                  <a:srgbClr val="546056"/>
                </a:solidFill>
                <a:ea typeface="Roboto" panose="02000000000000000000" pitchFamily="2" charset="0"/>
              </a:rPr>
            </a:br>
            <a:r>
              <a:rPr lang="en-US" sz="4000" b="1" dirty="0">
                <a:solidFill>
                  <a:srgbClr val="546056"/>
                </a:solidFill>
                <a:ea typeface="Roboto" panose="02000000000000000000" pitchFamily="2" charset="0"/>
              </a:rPr>
              <a:t>Areas</a:t>
            </a:r>
            <a:endParaRPr lang="en-GB" sz="4000" dirty="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616623" y="1981778"/>
            <a:ext cx="7621739" cy="3662541"/>
          </a:xfrm>
          <a:prstGeom prst="rect">
            <a:avLst/>
          </a:prstGeom>
          <a:noFill/>
        </p:spPr>
        <p:txBody>
          <a:bodyPr wrap="square" lIns="91440" tIns="45720" rIns="91440" bIns="45720" rtlCol="0" anchor="t">
            <a:spAutoFit/>
          </a:bodyPr>
          <a:lstStyle/>
          <a:p>
            <a:pPr algn="ctr"/>
            <a:endParaRPr lang="en-GB" dirty="0">
              <a:solidFill>
                <a:srgbClr val="647266"/>
              </a:solidFill>
              <a:latin typeface="Twinkl"/>
            </a:endParaRPr>
          </a:p>
          <a:p>
            <a:pPr algn="ctr"/>
            <a:r>
              <a:rPr lang="en-GB" dirty="0">
                <a:latin typeface="Twinkl"/>
              </a:rPr>
              <a:t>Reading Area</a:t>
            </a:r>
          </a:p>
          <a:p>
            <a:pPr algn="ctr"/>
            <a:endParaRPr lang="en-GB" dirty="0">
              <a:latin typeface="Twinkl"/>
            </a:endParaRPr>
          </a:p>
          <a:p>
            <a:pPr algn="ctr"/>
            <a:r>
              <a:rPr lang="en-GB" dirty="0">
                <a:latin typeface="Twinkl"/>
              </a:rPr>
              <a:t>Outdoor Sand and Water</a:t>
            </a:r>
          </a:p>
          <a:p>
            <a:pPr algn="ctr"/>
            <a:endParaRPr lang="en-GB" dirty="0">
              <a:latin typeface="Twinkl"/>
            </a:endParaRPr>
          </a:p>
          <a:p>
            <a:pPr algn="ctr"/>
            <a:r>
              <a:rPr lang="en-GB" dirty="0">
                <a:latin typeface="Twinkl"/>
              </a:rPr>
              <a:t>Outdoor Kitchen</a:t>
            </a:r>
          </a:p>
          <a:p>
            <a:pPr algn="ctr"/>
            <a:endParaRPr lang="en-GB" dirty="0">
              <a:latin typeface="Twinkl"/>
            </a:endParaRPr>
          </a:p>
          <a:p>
            <a:pPr algn="ctr"/>
            <a:r>
              <a:rPr lang="en-GB" dirty="0">
                <a:latin typeface="Twinkl"/>
              </a:rPr>
              <a:t>Maths Area</a:t>
            </a:r>
          </a:p>
          <a:p>
            <a:pPr algn="ctr"/>
            <a:endParaRPr lang="en-GB" dirty="0">
              <a:latin typeface="Twinkl"/>
            </a:endParaRPr>
          </a:p>
          <a:p>
            <a:pPr algn="ctr"/>
            <a:r>
              <a:rPr lang="en-GB" dirty="0">
                <a:latin typeface="Twinkl"/>
              </a:rPr>
              <a:t>Outdoor Role Play</a:t>
            </a:r>
          </a:p>
          <a:p>
            <a:pPr algn="ctr"/>
            <a:endParaRPr lang="en-GB" dirty="0">
              <a:latin typeface="Twinkl"/>
            </a:endParaRPr>
          </a:p>
          <a:p>
            <a:pPr algn="ctr"/>
            <a:r>
              <a:rPr lang="en-GB" dirty="0">
                <a:latin typeface="Twinkl"/>
              </a:rPr>
              <a:t>Outdoor Stage (in Nursery)</a:t>
            </a:r>
          </a:p>
          <a:p>
            <a:pPr algn="ctr"/>
            <a:endParaRPr lang="en-GB" sz="1600" dirty="0">
              <a:latin typeface="Twinkl"/>
            </a:endParaRPr>
          </a:p>
        </p:txBody>
      </p:sp>
      <p:pic>
        <p:nvPicPr>
          <p:cNvPr id="6" name="Picture 5" descr="A shelf with objects on it&#10;&#10;Description automatically generated">
            <a:extLst>
              <a:ext uri="{FF2B5EF4-FFF2-40B4-BE49-F238E27FC236}">
                <a16:creationId xmlns:a16="http://schemas.microsoft.com/office/drawing/2014/main" id="{0A21B986-3F56-5BEB-681F-6A999AF7F0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641" r="28103" b="2"/>
          <a:stretch/>
        </p:blipFill>
        <p:spPr>
          <a:xfrm rot="10800000">
            <a:off x="505752" y="3200399"/>
            <a:ext cx="2068097" cy="3573800"/>
          </a:xfrm>
          <a:prstGeom prst="rect">
            <a:avLst/>
          </a:prstGeom>
        </p:spPr>
      </p:pic>
      <p:pic>
        <p:nvPicPr>
          <p:cNvPr id="7" name="Picture 6" descr="A group of children outside in a field&#10;&#10;AI-generated content may be incorrect.">
            <a:extLst>
              <a:ext uri="{FF2B5EF4-FFF2-40B4-BE49-F238E27FC236}">
                <a16:creationId xmlns:a16="http://schemas.microsoft.com/office/drawing/2014/main" id="{BC8B747C-09DD-5408-15EB-AB15673F39F8}"/>
              </a:ext>
            </a:extLst>
          </p:cNvPr>
          <p:cNvPicPr>
            <a:picLocks noChangeAspect="1"/>
          </p:cNvPicPr>
          <p:nvPr/>
        </p:nvPicPr>
        <p:blipFill>
          <a:blip r:embed="rId3" cstate="print">
            <a:extLst>
              <a:ext uri="{28A0092B-C50C-407E-A947-70E740481C1C}">
                <a14:useLocalDpi xmlns:a14="http://schemas.microsoft.com/office/drawing/2010/main" val="0"/>
              </a:ext>
            </a:extLst>
          </a:blip>
          <a:srcRect l="22436" r="19526"/>
          <a:stretch/>
        </p:blipFill>
        <p:spPr>
          <a:xfrm>
            <a:off x="505753" y="420493"/>
            <a:ext cx="2039329" cy="2624459"/>
          </a:xfrm>
          <a:prstGeom prst="rect">
            <a:avLst/>
          </a:prstGeom>
        </p:spPr>
      </p:pic>
      <p:pic>
        <p:nvPicPr>
          <p:cNvPr id="11" name="Picture 10" descr="A group of children sitting on the floor reading books&#10;&#10;AI-generated content may be incorrect.">
            <a:extLst>
              <a:ext uri="{FF2B5EF4-FFF2-40B4-BE49-F238E27FC236}">
                <a16:creationId xmlns:a16="http://schemas.microsoft.com/office/drawing/2014/main" id="{83288785-8349-0E17-4641-ECCB0F9F49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330" y="3979958"/>
            <a:ext cx="2772370" cy="2070721"/>
          </a:xfrm>
          <a:prstGeom prst="rect">
            <a:avLst/>
          </a:prstGeom>
        </p:spPr>
      </p:pic>
      <p:pic>
        <p:nvPicPr>
          <p:cNvPr id="13" name="Picture 12" descr="A group of kids playing in a sandbox&#10;&#10;AI-generated content may be incorrect.">
            <a:extLst>
              <a:ext uri="{FF2B5EF4-FFF2-40B4-BE49-F238E27FC236}">
                <a16:creationId xmlns:a16="http://schemas.microsoft.com/office/drawing/2014/main" id="{023B4F93-AA0D-DAF1-3F85-F0E0C3E22C56}"/>
              </a:ext>
            </a:extLst>
          </p:cNvPr>
          <p:cNvPicPr>
            <a:picLocks noChangeAspect="1"/>
          </p:cNvPicPr>
          <p:nvPr/>
        </p:nvPicPr>
        <p:blipFill>
          <a:blip r:embed="rId5" cstate="print">
            <a:extLst>
              <a:ext uri="{28A0092B-C50C-407E-A947-70E740481C1C}">
                <a14:useLocalDpi xmlns:a14="http://schemas.microsoft.com/office/drawing/2010/main" val="0"/>
              </a:ext>
            </a:extLst>
          </a:blip>
          <a:srcRect l="27292" r="14667" b="24116"/>
          <a:stretch/>
        </p:blipFill>
        <p:spPr>
          <a:xfrm rot="5400000">
            <a:off x="6168496" y="837230"/>
            <a:ext cx="2548527" cy="2488710"/>
          </a:xfrm>
          <a:prstGeom prst="rect">
            <a:avLst/>
          </a:prstGeom>
        </p:spPr>
      </p:pic>
    </p:spTree>
    <p:extLst>
      <p:ext uri="{BB962C8B-B14F-4D97-AF65-F5344CB8AC3E}">
        <p14:creationId xmlns:p14="http://schemas.microsoft.com/office/powerpoint/2010/main" val="367236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A5BB9-69C0-BEC5-3F82-13E73C738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A050D-359C-BE1C-1075-038BB52681EF}"/>
              </a:ext>
            </a:extLst>
          </p:cNvPr>
          <p:cNvSpPr>
            <a:spLocks noGrp="1"/>
          </p:cNvSpPr>
          <p:nvPr>
            <p:ph type="title"/>
          </p:nvPr>
        </p:nvSpPr>
        <p:spPr>
          <a:xfrm>
            <a:off x="461961" y="474453"/>
            <a:ext cx="8220075" cy="994306"/>
          </a:xfrm>
        </p:spPr>
        <p:txBody>
          <a:bodyPr/>
          <a:lstStyle/>
          <a:p>
            <a:pPr algn="ctr"/>
            <a:r>
              <a:rPr lang="en-US" sz="4000" b="1">
                <a:solidFill>
                  <a:srgbClr val="546056"/>
                </a:solidFill>
                <a:latin typeface="Twinkl"/>
                <a:ea typeface="Roboto"/>
              </a:rPr>
              <a:t>Our Learning: Three Prime Areas</a:t>
            </a:r>
            <a:endParaRPr lang="en-GB" sz="4000">
              <a:solidFill>
                <a:srgbClr val="546056"/>
              </a:solidFill>
            </a:endParaRPr>
          </a:p>
        </p:txBody>
      </p:sp>
      <p:pic>
        <p:nvPicPr>
          <p:cNvPr id="5" name="Content Placeholder 9" descr="A table with text on it&#10;&#10;Description automatically generated">
            <a:extLst>
              <a:ext uri="{FF2B5EF4-FFF2-40B4-BE49-F238E27FC236}">
                <a16:creationId xmlns:a16="http://schemas.microsoft.com/office/drawing/2014/main" id="{EDA67CAE-3055-515D-07C3-198903316A78}"/>
              </a:ext>
            </a:extLst>
          </p:cNvPr>
          <p:cNvPicPr>
            <a:picLocks noChangeAspect="1"/>
          </p:cNvPicPr>
          <p:nvPr/>
        </p:nvPicPr>
        <p:blipFill>
          <a:blip r:embed="rId2"/>
          <a:stretch>
            <a:fillRect/>
          </a:stretch>
        </p:blipFill>
        <p:spPr>
          <a:xfrm>
            <a:off x="610156" y="1873370"/>
            <a:ext cx="7919075" cy="4155595"/>
          </a:xfrm>
          <a:prstGeom prst="rect">
            <a:avLst/>
          </a:prstGeom>
        </p:spPr>
      </p:pic>
    </p:spTree>
    <p:extLst>
      <p:ext uri="{BB962C8B-B14F-4D97-AF65-F5344CB8AC3E}">
        <p14:creationId xmlns:p14="http://schemas.microsoft.com/office/powerpoint/2010/main" val="37870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75D6-1568-6212-F82E-CB8D44D29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9C63F-FB38-B2BA-BEED-8CCA1C9B0702}"/>
              </a:ext>
            </a:extLst>
          </p:cNvPr>
          <p:cNvSpPr>
            <a:spLocks noGrp="1"/>
          </p:cNvSpPr>
          <p:nvPr>
            <p:ph type="title"/>
          </p:nvPr>
        </p:nvSpPr>
        <p:spPr>
          <a:xfrm>
            <a:off x="461961" y="474453"/>
            <a:ext cx="8220075" cy="994306"/>
          </a:xfrm>
        </p:spPr>
        <p:txBody>
          <a:bodyPr/>
          <a:lstStyle/>
          <a:p>
            <a:pPr algn="ctr"/>
            <a:r>
              <a:rPr lang="en-US" sz="4000" b="1">
                <a:solidFill>
                  <a:srgbClr val="546056"/>
                </a:solidFill>
                <a:latin typeface="Twinkl"/>
                <a:ea typeface="Roboto"/>
              </a:rPr>
              <a:t>Our Learning: Four Specific Areas</a:t>
            </a:r>
            <a:endParaRPr lang="en-GB" sz="4000">
              <a:solidFill>
                <a:srgbClr val="546056"/>
              </a:solidFill>
            </a:endParaRPr>
          </a:p>
        </p:txBody>
      </p:sp>
      <p:pic>
        <p:nvPicPr>
          <p:cNvPr id="4" name="Picture 3" descr="A table with text on it&#10;&#10;Description automatically generated">
            <a:extLst>
              <a:ext uri="{FF2B5EF4-FFF2-40B4-BE49-F238E27FC236}">
                <a16:creationId xmlns:a16="http://schemas.microsoft.com/office/drawing/2014/main" id="{3A1227EA-E173-1BDD-CE27-8430D4671F74}"/>
              </a:ext>
            </a:extLst>
          </p:cNvPr>
          <p:cNvPicPr>
            <a:picLocks noChangeAspect="1"/>
          </p:cNvPicPr>
          <p:nvPr/>
        </p:nvPicPr>
        <p:blipFill>
          <a:blip r:embed="rId2"/>
          <a:stretch>
            <a:fillRect/>
          </a:stretch>
        </p:blipFill>
        <p:spPr>
          <a:xfrm>
            <a:off x="567726" y="2031072"/>
            <a:ext cx="8324850" cy="3514725"/>
          </a:xfrm>
          <a:prstGeom prst="rect">
            <a:avLst/>
          </a:prstGeom>
        </p:spPr>
      </p:pic>
    </p:spTree>
    <p:extLst>
      <p:ext uri="{BB962C8B-B14F-4D97-AF65-F5344CB8AC3E}">
        <p14:creationId xmlns:p14="http://schemas.microsoft.com/office/powerpoint/2010/main" val="395124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5732995" y="-301937"/>
            <a:ext cx="2866642" cy="1899912"/>
          </a:xfrm>
        </p:spPr>
        <p:txBody>
          <a:bodyPr vert="horz" lIns="91440" tIns="45720" rIns="91440" bIns="45720" rtlCol="0" anchor="ctr">
            <a:normAutofit/>
          </a:bodyPr>
          <a:lstStyle/>
          <a:p>
            <a:pPr algn="ctr" defTabSz="914400"/>
            <a:r>
              <a:rPr lang="en-US" sz="3500" b="1">
                <a:solidFill>
                  <a:srgbClr val="546056"/>
                </a:solidFill>
                <a:latin typeface="Twinkl" panose="020B0604020202020204" charset="0"/>
              </a:rPr>
              <a:t>Our Learning</a:t>
            </a:r>
            <a:endParaRPr lang="en-US" sz="3500">
              <a:solidFill>
                <a:srgbClr val="546056"/>
              </a:solidFill>
              <a:latin typeface="Twinkl" panose="020B0604020202020204" charset="0"/>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5744609" y="1678301"/>
            <a:ext cx="3294460" cy="4992322"/>
          </a:xfrm>
          <a:prstGeom prst="rect">
            <a:avLst/>
          </a:prstGeom>
        </p:spPr>
        <p:txBody>
          <a:bodyPr vert="horz" lIns="91440" tIns="45720" rIns="91440" bIns="45720" rtlCol="0" anchor="t">
            <a:normAutofit/>
          </a:bodyPr>
          <a:lstStyle/>
          <a:p>
            <a:pPr>
              <a:lnSpc>
                <a:spcPct val="90000"/>
              </a:lnSpc>
              <a:spcAft>
                <a:spcPts val="600"/>
              </a:spcAft>
            </a:pPr>
            <a:r>
              <a:rPr lang="en-US" sz="2000" dirty="0">
                <a:latin typeface="Twinkl"/>
              </a:rPr>
              <a:t>Our curriculum has been devised to meet the needs of the children and the learning requirements of the Statutory Framework for the Early Years Foundation Stage. We also use ‘Development Matters’, the non-statutory curriculum guidance.</a:t>
            </a:r>
          </a:p>
          <a:p>
            <a:pPr>
              <a:lnSpc>
                <a:spcPct val="90000"/>
              </a:lnSpc>
              <a:spcAft>
                <a:spcPts val="600"/>
              </a:spcAft>
            </a:pPr>
            <a:endParaRPr lang="en-US" sz="2000" dirty="0">
              <a:latin typeface="Twinkl" panose="020B0604020202020204" charset="0"/>
            </a:endParaRPr>
          </a:p>
          <a:p>
            <a:pPr>
              <a:lnSpc>
                <a:spcPct val="90000"/>
              </a:lnSpc>
              <a:spcAft>
                <a:spcPts val="600"/>
              </a:spcAft>
            </a:pPr>
            <a:r>
              <a:rPr lang="en-US" sz="2000" dirty="0">
                <a:latin typeface="Twinkl"/>
              </a:rPr>
              <a:t>Our curriculum is sequenced to ensure all children make progress and are ready for the next stage of their education.</a:t>
            </a:r>
          </a:p>
          <a:p>
            <a:pPr indent="-228600">
              <a:lnSpc>
                <a:spcPct val="90000"/>
              </a:lnSpc>
              <a:spcAft>
                <a:spcPts val="600"/>
              </a:spcAft>
              <a:buFont typeface="Arial" panose="020B0604020202020204" pitchFamily="34" charset="0"/>
              <a:buChar char="•"/>
            </a:pPr>
            <a:endParaRPr lang="en-US" sz="1600" dirty="0"/>
          </a:p>
        </p:txBody>
      </p:sp>
      <p:pic>
        <p:nvPicPr>
          <p:cNvPr id="5" name="Picture 4" descr="A group of children drawing on paper&#10;&#10;AI-generated content may be incorrect.">
            <a:extLst>
              <a:ext uri="{FF2B5EF4-FFF2-40B4-BE49-F238E27FC236}">
                <a16:creationId xmlns:a16="http://schemas.microsoft.com/office/drawing/2014/main" id="{9905FD24-7218-D35B-1586-07D61C3076E7}"/>
              </a:ext>
            </a:extLst>
          </p:cNvPr>
          <p:cNvPicPr>
            <a:picLocks noChangeAspect="1"/>
          </p:cNvPicPr>
          <p:nvPr/>
        </p:nvPicPr>
        <p:blipFill>
          <a:blip r:embed="rId2" cstate="print">
            <a:extLst>
              <a:ext uri="{28A0092B-C50C-407E-A947-70E740481C1C}">
                <a14:useLocalDpi xmlns:a14="http://schemas.microsoft.com/office/drawing/2010/main" val="0"/>
              </a:ext>
            </a:extLst>
          </a:blip>
          <a:srcRect l="27292" t="19207" r="7827"/>
          <a:stretch/>
        </p:blipFill>
        <p:spPr>
          <a:xfrm rot="10800000">
            <a:off x="216381" y="896111"/>
            <a:ext cx="5300233" cy="4638979"/>
          </a:xfrm>
          <a:prstGeom prst="rect">
            <a:avLst/>
          </a:prstGeom>
        </p:spPr>
      </p:pic>
    </p:spTree>
    <p:extLst>
      <p:ext uri="{BB962C8B-B14F-4D97-AF65-F5344CB8AC3E}">
        <p14:creationId xmlns:p14="http://schemas.microsoft.com/office/powerpoint/2010/main" val="184580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59" y="166568"/>
            <a:ext cx="8220075" cy="994306"/>
          </a:xfrm>
        </p:spPr>
        <p:txBody>
          <a:bodyPr/>
          <a:lstStyle/>
          <a:p>
            <a:pPr algn="ctr"/>
            <a:r>
              <a:rPr lang="en-US" sz="4000" b="1" dirty="0">
                <a:solidFill>
                  <a:srgbClr val="546056"/>
                </a:solidFill>
                <a:ea typeface="Roboto" panose="02000000000000000000" pitchFamily="2" charset="0"/>
              </a:rPr>
              <a:t>Observations and Assessments</a:t>
            </a:r>
            <a:endParaRPr lang="en-GB" sz="4000" dirty="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731516" y="1053995"/>
            <a:ext cx="7680959" cy="3662541"/>
          </a:xfrm>
          <a:prstGeom prst="rect">
            <a:avLst/>
          </a:prstGeom>
          <a:noFill/>
        </p:spPr>
        <p:txBody>
          <a:bodyPr wrap="square" lIns="91440" tIns="45720" rIns="91440" bIns="45720" rtlCol="0" anchor="t">
            <a:spAutoFit/>
          </a:bodyPr>
          <a:lstStyle/>
          <a:p>
            <a:pPr algn="ctr"/>
            <a:r>
              <a:rPr lang="en-GB" dirty="0">
                <a:latin typeface="Twinkl"/>
              </a:rPr>
              <a:t>As EYFS staff, we regularly work alongside the children in the</a:t>
            </a:r>
          </a:p>
          <a:p>
            <a:pPr algn="ctr"/>
            <a:r>
              <a:rPr lang="en-GB" dirty="0">
                <a:latin typeface="Twinkl"/>
              </a:rPr>
              <a:t>areas, initiating conversations, asking questions and supporting</a:t>
            </a:r>
          </a:p>
          <a:p>
            <a:pPr algn="ctr"/>
            <a:r>
              <a:rPr lang="en-GB" dirty="0">
                <a:latin typeface="Twinkl"/>
              </a:rPr>
              <a:t>play ideas. During this time, we observe the children as they work</a:t>
            </a:r>
          </a:p>
          <a:p>
            <a:pPr algn="ctr"/>
            <a:r>
              <a:rPr lang="en-GB" dirty="0">
                <a:latin typeface="Twinkl"/>
              </a:rPr>
              <a:t>and gain a secure insight into their personalities, their interests,</a:t>
            </a:r>
          </a:p>
          <a:p>
            <a:pPr algn="ctr"/>
            <a:r>
              <a:rPr lang="en-GB" dirty="0">
                <a:latin typeface="Twinkl"/>
              </a:rPr>
              <a:t>their learning styles and abilities.</a:t>
            </a:r>
          </a:p>
          <a:p>
            <a:pPr algn="ctr"/>
            <a:endParaRPr lang="en-GB" dirty="0">
              <a:latin typeface="Twinkl"/>
            </a:endParaRPr>
          </a:p>
          <a:p>
            <a:pPr algn="ctr"/>
            <a:r>
              <a:rPr lang="en-GB" dirty="0">
                <a:latin typeface="Twinkl"/>
              </a:rPr>
              <a:t>We gain a clear understanding of how the children are applying skills in their independent learning which help inform next steps in their learning.</a:t>
            </a:r>
          </a:p>
          <a:p>
            <a:pPr algn="ctr"/>
            <a:endParaRPr lang="en-GB" dirty="0">
              <a:latin typeface="Twinkl"/>
            </a:endParaRPr>
          </a:p>
          <a:p>
            <a:pPr algn="ctr"/>
            <a:endParaRPr lang="en-GB" dirty="0">
              <a:latin typeface="Twinkl"/>
            </a:endParaRPr>
          </a:p>
          <a:p>
            <a:pPr algn="ctr"/>
            <a:endParaRPr lang="en-GB" sz="1600" dirty="0">
              <a:latin typeface="Twinkl"/>
            </a:endParaRPr>
          </a:p>
          <a:p>
            <a:pPr algn="ctr"/>
            <a:r>
              <a:rPr lang="en-GB" i="1" dirty="0">
                <a:latin typeface="Twinkl"/>
              </a:rPr>
              <a:t>“Assessment is about noticing what children can do and what they know. It is not about lots of data and evidence.” – Development Matters</a:t>
            </a:r>
          </a:p>
        </p:txBody>
      </p:sp>
    </p:spTree>
    <p:extLst>
      <p:ext uri="{BB962C8B-B14F-4D97-AF65-F5344CB8AC3E}">
        <p14:creationId xmlns:p14="http://schemas.microsoft.com/office/powerpoint/2010/main" val="410546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298719" y="0"/>
            <a:ext cx="8220075" cy="994306"/>
          </a:xfrm>
        </p:spPr>
        <p:txBody>
          <a:bodyPr/>
          <a:lstStyle/>
          <a:p>
            <a:pPr algn="ctr"/>
            <a:r>
              <a:rPr lang="en-US" sz="4000" b="1" dirty="0">
                <a:solidFill>
                  <a:srgbClr val="546056"/>
                </a:solidFill>
                <a:ea typeface="Roboto" panose="02000000000000000000" pitchFamily="2" charset="0"/>
              </a:rPr>
              <a:t>Phonics</a:t>
            </a:r>
            <a:endParaRPr lang="en-GB" sz="4000" dirty="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837835" y="882711"/>
            <a:ext cx="7680959" cy="5355312"/>
          </a:xfrm>
          <a:prstGeom prst="rect">
            <a:avLst/>
          </a:prstGeom>
          <a:noFill/>
        </p:spPr>
        <p:txBody>
          <a:bodyPr wrap="square" lIns="91440" tIns="45720" rIns="91440" bIns="45720" rtlCol="0" anchor="t">
            <a:spAutoFit/>
          </a:bodyPr>
          <a:lstStyle/>
          <a:p>
            <a:r>
              <a:rPr lang="en-GB" dirty="0">
                <a:latin typeface="Twinkl"/>
              </a:rPr>
              <a:t>At Ivy Bank Primary School, we teach Phonics through a scheme called Little Wandle Letters and Sounds Revised.</a:t>
            </a:r>
          </a:p>
          <a:p>
            <a:endParaRPr lang="en-GB" dirty="0">
              <a:latin typeface="Twinkl"/>
            </a:endParaRPr>
          </a:p>
          <a:p>
            <a:r>
              <a:rPr lang="en-GB" dirty="0">
                <a:latin typeface="Twinkl"/>
              </a:rPr>
              <a:t>Once the children have settled into Nursery, and when we feel they are ready, we will begin our scheme to teach the hearing and recognition of sounds.</a:t>
            </a:r>
          </a:p>
          <a:p>
            <a:endParaRPr lang="en-GB" dirty="0">
              <a:latin typeface="Twinkl"/>
            </a:endParaRPr>
          </a:p>
          <a:p>
            <a:r>
              <a:rPr lang="en-GB" dirty="0">
                <a:latin typeface="Twinkl"/>
              </a:rPr>
              <a:t>This will provide the foundations of early reading and covers:</a:t>
            </a:r>
          </a:p>
          <a:p>
            <a:r>
              <a:rPr lang="en-GB" dirty="0">
                <a:latin typeface="Twinkl"/>
              </a:rPr>
              <a:t>• Environmental sounds</a:t>
            </a:r>
          </a:p>
          <a:p>
            <a:r>
              <a:rPr lang="en-GB" dirty="0">
                <a:latin typeface="Twinkl"/>
              </a:rPr>
              <a:t>• Instrumental sounds</a:t>
            </a:r>
          </a:p>
          <a:p>
            <a:r>
              <a:rPr lang="en-GB" dirty="0">
                <a:latin typeface="Twinkl"/>
              </a:rPr>
              <a:t>• Alliteration</a:t>
            </a:r>
          </a:p>
          <a:p>
            <a:r>
              <a:rPr lang="en-GB" dirty="0">
                <a:latin typeface="Twinkl"/>
              </a:rPr>
              <a:t>• Rhyme</a:t>
            </a:r>
          </a:p>
          <a:p>
            <a:r>
              <a:rPr lang="en-GB" dirty="0">
                <a:latin typeface="Twinkl"/>
              </a:rPr>
              <a:t>• Body percussion</a:t>
            </a:r>
          </a:p>
          <a:p>
            <a:r>
              <a:rPr lang="en-GB" dirty="0">
                <a:latin typeface="Twinkl"/>
              </a:rPr>
              <a:t>• Recognition of initial sounds in words</a:t>
            </a:r>
          </a:p>
          <a:p>
            <a:r>
              <a:rPr lang="en-GB" dirty="0">
                <a:latin typeface="Twinkl"/>
              </a:rPr>
              <a:t>• Oral segmenting and blending</a:t>
            </a:r>
          </a:p>
          <a:p>
            <a:endParaRPr lang="en-GB" dirty="0">
              <a:latin typeface="Twinkl"/>
            </a:endParaRPr>
          </a:p>
          <a:p>
            <a:endParaRPr lang="en-GB" dirty="0">
              <a:latin typeface="Twinkl"/>
            </a:endParaRPr>
          </a:p>
          <a:p>
            <a:endParaRPr lang="en-GB" dirty="0">
              <a:latin typeface="Twinkl"/>
            </a:endParaRPr>
          </a:p>
          <a:p>
            <a:r>
              <a:rPr lang="en-GB" dirty="0">
                <a:latin typeface="Twinkl"/>
              </a:rPr>
              <a:t>Further information can be found on the school website.</a:t>
            </a:r>
          </a:p>
        </p:txBody>
      </p:sp>
      <p:pic>
        <p:nvPicPr>
          <p:cNvPr id="5" name="Picture 4">
            <a:extLst>
              <a:ext uri="{FF2B5EF4-FFF2-40B4-BE49-F238E27FC236}">
                <a16:creationId xmlns:a16="http://schemas.microsoft.com/office/drawing/2014/main" id="{3579D0FF-681D-3FFC-3BDE-D5CD472A20EA}"/>
              </a:ext>
            </a:extLst>
          </p:cNvPr>
          <p:cNvPicPr>
            <a:picLocks noChangeAspect="1"/>
          </p:cNvPicPr>
          <p:nvPr/>
        </p:nvPicPr>
        <p:blipFill>
          <a:blip r:embed="rId2"/>
          <a:stretch>
            <a:fillRect/>
          </a:stretch>
        </p:blipFill>
        <p:spPr>
          <a:xfrm>
            <a:off x="7925380" y="150620"/>
            <a:ext cx="994306" cy="994306"/>
          </a:xfrm>
          <a:prstGeom prst="rect">
            <a:avLst/>
          </a:prstGeom>
        </p:spPr>
      </p:pic>
      <p:pic>
        <p:nvPicPr>
          <p:cNvPr id="6146" name="Picture 2" descr="Image preview">
            <a:extLst>
              <a:ext uri="{FF2B5EF4-FFF2-40B4-BE49-F238E27FC236}">
                <a16:creationId xmlns:a16="http://schemas.microsoft.com/office/drawing/2014/main" id="{4C611FAE-68F9-4423-9218-08E7C54D5E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661"/>
          <a:stretch/>
        </p:blipFill>
        <p:spPr bwMode="auto">
          <a:xfrm>
            <a:off x="5378530" y="3429000"/>
            <a:ext cx="2839527" cy="154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7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8" name="Rectangle 2056">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431466" y="101534"/>
            <a:ext cx="3829050" cy="748758"/>
          </a:xfrm>
        </p:spPr>
        <p:txBody>
          <a:bodyPr vert="horz" lIns="91440" tIns="45720" rIns="91440" bIns="45720" rtlCol="0" anchor="b">
            <a:normAutofit/>
          </a:bodyPr>
          <a:lstStyle/>
          <a:p>
            <a:pPr defTabSz="914400"/>
            <a:r>
              <a:rPr lang="en-US" sz="4400" b="1" kern="1200">
                <a:solidFill>
                  <a:srgbClr val="546056"/>
                </a:solidFill>
                <a:latin typeface="Twinkl" panose="020B0604020202020204" charset="0"/>
              </a:rPr>
              <a:t>Writing</a:t>
            </a:r>
            <a:endParaRPr lang="en-US" sz="4400" kern="1200">
              <a:solidFill>
                <a:srgbClr val="546056"/>
              </a:solidFill>
              <a:latin typeface="Twinkl" panose="020B0604020202020204" charset="0"/>
            </a:endParaRPr>
          </a:p>
        </p:txBody>
      </p:sp>
      <p:pic>
        <p:nvPicPr>
          <p:cNvPr id="2050" name="Picture 2">
            <a:extLst>
              <a:ext uri="{FF2B5EF4-FFF2-40B4-BE49-F238E27FC236}">
                <a16:creationId xmlns:a16="http://schemas.microsoft.com/office/drawing/2014/main" id="{DD2F2477-34CE-E041-E0B4-C40D659445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9206" r="9206"/>
          <a:stretch/>
        </p:blipFill>
        <p:spPr bwMode="auto">
          <a:xfrm>
            <a:off x="20" y="10"/>
            <a:ext cx="4578832"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Image preview">
            <a:extLst>
              <a:ext uri="{FF2B5EF4-FFF2-40B4-BE49-F238E27FC236}">
                <a16:creationId xmlns:a16="http://schemas.microsoft.com/office/drawing/2014/main" id="{0F356123-D4AA-587D-C2AA-262791BD21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915" r="3" b="16079"/>
          <a:stretch/>
        </p:blipFill>
        <p:spPr bwMode="auto">
          <a:xfrm>
            <a:off x="346816" y="4324662"/>
            <a:ext cx="4028396" cy="2533338"/>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8DCE2B-3C64-22E8-BCB6-FAEABA9B051C}"/>
              </a:ext>
            </a:extLst>
          </p:cNvPr>
          <p:cNvSpPr txBox="1"/>
          <p:nvPr/>
        </p:nvSpPr>
        <p:spPr>
          <a:xfrm>
            <a:off x="4288536" y="1271905"/>
            <a:ext cx="4645602" cy="527879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000" dirty="0"/>
          </a:p>
          <a:p>
            <a:pPr>
              <a:lnSpc>
                <a:spcPct val="90000"/>
              </a:lnSpc>
              <a:spcAft>
                <a:spcPts val="600"/>
              </a:spcAft>
            </a:pPr>
            <a:r>
              <a:rPr lang="en-US" sz="1600" dirty="0">
                <a:latin typeface="Twinkl"/>
              </a:rPr>
              <a:t>In EYFS we provide lots of opportunities for the children to mark-make independently, </a:t>
            </a:r>
            <a:r>
              <a:rPr lang="en-US" sz="1600" dirty="0" err="1">
                <a:latin typeface="Twinkl"/>
              </a:rPr>
              <a:t>practise</a:t>
            </a:r>
            <a:r>
              <a:rPr lang="en-US" sz="1600" dirty="0">
                <a:latin typeface="Twinkl"/>
              </a:rPr>
              <a:t> their writing skills.</a:t>
            </a:r>
          </a:p>
          <a:p>
            <a:pPr>
              <a:lnSpc>
                <a:spcPct val="90000"/>
              </a:lnSpc>
              <a:spcAft>
                <a:spcPts val="600"/>
              </a:spcAft>
            </a:pPr>
            <a:endParaRPr lang="en-US" sz="1600" dirty="0">
              <a:latin typeface="Twinkl" panose="020B0604020202020204" charset="0"/>
            </a:endParaRPr>
          </a:p>
          <a:p>
            <a:pPr>
              <a:lnSpc>
                <a:spcPct val="90000"/>
              </a:lnSpc>
              <a:spcAft>
                <a:spcPts val="600"/>
              </a:spcAft>
            </a:pPr>
            <a:r>
              <a:rPr lang="en-US" sz="1600" dirty="0">
                <a:latin typeface="Twinkl"/>
              </a:rPr>
              <a:t>We encourage the development of fine motor skills through a range of activities such as rolling playdough, tweezing and threading.</a:t>
            </a:r>
          </a:p>
          <a:p>
            <a:pPr>
              <a:lnSpc>
                <a:spcPct val="90000"/>
              </a:lnSpc>
              <a:spcAft>
                <a:spcPts val="600"/>
              </a:spcAft>
            </a:pPr>
            <a:endParaRPr lang="en-US" sz="1600" dirty="0">
              <a:latin typeface="Twinkl" panose="020B0604020202020204" charset="0"/>
            </a:endParaRPr>
          </a:p>
          <a:p>
            <a:pPr>
              <a:lnSpc>
                <a:spcPct val="90000"/>
              </a:lnSpc>
              <a:spcAft>
                <a:spcPts val="600"/>
              </a:spcAft>
            </a:pPr>
            <a:r>
              <a:rPr lang="en-US" sz="1600" dirty="0">
                <a:latin typeface="Twinkl"/>
              </a:rPr>
              <a:t>Nursery children take part in daily ‘Squiggle Whilst You Wriggle’ sessions. </a:t>
            </a:r>
            <a:endParaRPr lang="en-US" sz="1600" dirty="0">
              <a:latin typeface="Twinkl" panose="020B0604020202020204" charset="0"/>
            </a:endParaRPr>
          </a:p>
          <a:p>
            <a:pPr>
              <a:lnSpc>
                <a:spcPct val="90000"/>
              </a:lnSpc>
              <a:spcAft>
                <a:spcPts val="600"/>
              </a:spcAft>
            </a:pPr>
            <a:endParaRPr lang="en-US" sz="1600" dirty="0">
              <a:latin typeface="Twinkl"/>
            </a:endParaRPr>
          </a:p>
          <a:p>
            <a:pPr>
              <a:lnSpc>
                <a:spcPct val="90000"/>
              </a:lnSpc>
              <a:spcAft>
                <a:spcPts val="600"/>
              </a:spcAft>
            </a:pPr>
            <a:r>
              <a:rPr lang="en-US" sz="1600" dirty="0">
                <a:latin typeface="Twinkl"/>
              </a:rPr>
              <a:t>These activities improve the muscles to allow children to hold a pencil correctly and then form letters correctly.</a:t>
            </a:r>
          </a:p>
          <a:p>
            <a:pPr>
              <a:lnSpc>
                <a:spcPct val="90000"/>
              </a:lnSpc>
              <a:spcAft>
                <a:spcPts val="600"/>
              </a:spcAft>
            </a:pPr>
            <a:endParaRPr lang="en-US" sz="1600" dirty="0">
              <a:latin typeface="Twinkl" panose="020B0604020202020204" charset="0"/>
            </a:endParaRPr>
          </a:p>
          <a:p>
            <a:pPr>
              <a:lnSpc>
                <a:spcPct val="90000"/>
              </a:lnSpc>
              <a:spcAft>
                <a:spcPts val="600"/>
              </a:spcAft>
            </a:pPr>
            <a:r>
              <a:rPr lang="en-US" sz="1600" dirty="0">
                <a:latin typeface="Twinkl"/>
              </a:rPr>
              <a:t>Once secure in pencil-holding, Nursery children can then work towards letter formation, encouraging the children to begin writing letters in their name. </a:t>
            </a:r>
          </a:p>
        </p:txBody>
      </p:sp>
    </p:spTree>
    <p:extLst>
      <p:ext uri="{BB962C8B-B14F-4D97-AF65-F5344CB8AC3E}">
        <p14:creationId xmlns:p14="http://schemas.microsoft.com/office/powerpoint/2010/main" val="90252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61" y="474453"/>
            <a:ext cx="8220075" cy="994306"/>
          </a:xfrm>
        </p:spPr>
        <p:txBody>
          <a:bodyPr/>
          <a:lstStyle/>
          <a:p>
            <a:pPr algn="ctr"/>
            <a:r>
              <a:rPr lang="en-US" sz="4000" b="1">
                <a:solidFill>
                  <a:srgbClr val="546056"/>
                </a:solidFill>
                <a:ea typeface="Roboto" panose="02000000000000000000" pitchFamily="2" charset="0"/>
              </a:rPr>
              <a:t>Reading</a:t>
            </a:r>
            <a:endParaRPr lang="en-GB" sz="400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647114" y="1468759"/>
            <a:ext cx="7680959" cy="2862322"/>
          </a:xfrm>
          <a:prstGeom prst="rect">
            <a:avLst/>
          </a:prstGeom>
          <a:noFill/>
        </p:spPr>
        <p:txBody>
          <a:bodyPr wrap="square" lIns="91440" tIns="45720" rIns="91440" bIns="45720" rtlCol="0" anchor="t">
            <a:spAutoFit/>
          </a:bodyPr>
          <a:lstStyle/>
          <a:p>
            <a:pPr algn="ctr"/>
            <a:r>
              <a:rPr lang="en-GB" dirty="0">
                <a:latin typeface="Twinkl"/>
              </a:rPr>
              <a:t>Encouraging children to have a love of reading is very important in the Foundation Stage.</a:t>
            </a:r>
          </a:p>
          <a:p>
            <a:pPr algn="ctr"/>
            <a:endParaRPr lang="en-GB" dirty="0">
              <a:latin typeface="Twinkl"/>
            </a:endParaRPr>
          </a:p>
          <a:p>
            <a:pPr algn="ctr"/>
            <a:r>
              <a:rPr lang="en-GB" dirty="0">
                <a:latin typeface="Twinkl"/>
              </a:rPr>
              <a:t>We share stories every day, through Literacy based activities, reading stories together during independent learning or sharing a story at the end of the session.</a:t>
            </a:r>
          </a:p>
          <a:p>
            <a:pPr algn="ctr"/>
            <a:endParaRPr lang="en-GB" dirty="0">
              <a:latin typeface="Twinkl"/>
            </a:endParaRPr>
          </a:p>
          <a:p>
            <a:pPr algn="ctr"/>
            <a:r>
              <a:rPr lang="en-GB" dirty="0">
                <a:latin typeface="Twinkl"/>
              </a:rPr>
              <a:t>We also have use of the school library and children are encouraged to choose a book to share at home together. Please read with your child and sign their reading diary. </a:t>
            </a:r>
          </a:p>
        </p:txBody>
      </p:sp>
      <p:pic>
        <p:nvPicPr>
          <p:cNvPr id="8194" name="Picture 2" descr="Image preview">
            <a:extLst>
              <a:ext uri="{FF2B5EF4-FFF2-40B4-BE49-F238E27FC236}">
                <a16:creationId xmlns:a16="http://schemas.microsoft.com/office/drawing/2014/main" id="{4A31AA8C-EB1C-7F5A-3B42-F3982C05E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385" y="4272197"/>
            <a:ext cx="1522861" cy="2038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4CB5C3-97B4-5881-8B76-F63023B0FBA2}"/>
              </a:ext>
            </a:extLst>
          </p:cNvPr>
          <p:cNvSpPr txBox="1"/>
          <p:nvPr/>
        </p:nvSpPr>
        <p:spPr>
          <a:xfrm>
            <a:off x="2930577" y="4895086"/>
            <a:ext cx="5751459" cy="1415772"/>
          </a:xfrm>
          <a:prstGeom prst="rect">
            <a:avLst/>
          </a:prstGeom>
          <a:noFill/>
        </p:spPr>
        <p:txBody>
          <a:bodyPr wrap="square" lIns="91440" tIns="45720" rIns="91440" bIns="45720" anchor="t">
            <a:spAutoFit/>
          </a:bodyPr>
          <a:lstStyle/>
          <a:p>
            <a:pPr algn="ctr"/>
            <a:r>
              <a:rPr lang="en-GB" i="1">
                <a:latin typeface="Twinkl"/>
              </a:rPr>
              <a:t>“C</a:t>
            </a:r>
            <a:r>
              <a:rPr lang="en-GB" b="0" i="1">
                <a:effectLst/>
                <a:latin typeface="Twinkl"/>
              </a:rPr>
              <a:t>hildren who begin reading for pleasure from a young age tend to perform better at cognitive tests and have better mental health.”</a:t>
            </a:r>
          </a:p>
          <a:p>
            <a:pPr algn="ctr"/>
            <a:r>
              <a:rPr lang="en-GB" b="0" i="1">
                <a:effectLst/>
                <a:latin typeface="Twinkl"/>
              </a:rPr>
              <a:t>- </a:t>
            </a:r>
            <a:r>
              <a:rPr lang="en-GB" sz="1400" b="0" i="1">
                <a:effectLst/>
                <a:latin typeface="Twinkl"/>
              </a:rPr>
              <a:t>study by the University of Cambridge and Fudan University in China.</a:t>
            </a:r>
            <a:endParaRPr lang="en-GB" i="1">
              <a:latin typeface="Twinkl"/>
            </a:endParaRPr>
          </a:p>
        </p:txBody>
      </p:sp>
    </p:spTree>
    <p:extLst>
      <p:ext uri="{BB962C8B-B14F-4D97-AF65-F5344CB8AC3E}">
        <p14:creationId xmlns:p14="http://schemas.microsoft.com/office/powerpoint/2010/main" val="253610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657519" y="741391"/>
            <a:ext cx="3576348" cy="456473"/>
          </a:xfrm>
        </p:spPr>
        <p:txBody>
          <a:bodyPr vert="horz" lIns="91440" tIns="45720" rIns="91440" bIns="45720" rtlCol="0" anchor="b">
            <a:normAutofit fontScale="90000"/>
          </a:bodyPr>
          <a:lstStyle/>
          <a:p>
            <a:pPr defTabSz="914400"/>
            <a:r>
              <a:rPr lang="en-US" sz="2800" b="1" kern="1200" dirty="0">
                <a:solidFill>
                  <a:srgbClr val="546056"/>
                </a:solidFill>
                <a:latin typeface="Twinkl" panose="020B0604020202020204" charset="0"/>
              </a:rPr>
              <a:t>Maths in Nursery</a:t>
            </a:r>
            <a:endParaRPr lang="en-US" sz="2800" kern="1200" dirty="0">
              <a:solidFill>
                <a:srgbClr val="546056"/>
              </a:solidFill>
              <a:latin typeface="Twinkl" panose="020B0604020202020204" charset="0"/>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657519" y="1311966"/>
            <a:ext cx="4005921" cy="503397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a:latin typeface="Twinkl"/>
              </a:rPr>
              <a:t>In Nursery children will experience number through a range of activities including counting objects, matching and sorting games and songs.</a:t>
            </a:r>
          </a:p>
          <a:p>
            <a:pPr indent="-228600">
              <a:lnSpc>
                <a:spcPct val="90000"/>
              </a:lnSpc>
              <a:spcAft>
                <a:spcPts val="600"/>
              </a:spcAft>
              <a:buFont typeface="Arial" panose="020B0604020202020204" pitchFamily="34" charset="0"/>
              <a:buChar char="•"/>
            </a:pPr>
            <a:endParaRPr lang="en-US" sz="1600">
              <a:latin typeface="Twinkl" panose="020B0604020202020204" charset="0"/>
            </a:endParaRPr>
          </a:p>
          <a:p>
            <a:pPr indent="-228600">
              <a:lnSpc>
                <a:spcPct val="90000"/>
              </a:lnSpc>
              <a:spcAft>
                <a:spcPts val="600"/>
              </a:spcAft>
              <a:buFont typeface="Arial" panose="020B0604020202020204" pitchFamily="34" charset="0"/>
              <a:buChar char="•"/>
            </a:pPr>
            <a:r>
              <a:rPr lang="en-US" sz="1600">
                <a:latin typeface="Twinkl"/>
              </a:rPr>
              <a:t>Our aim by the end of their nursery year is for children to be secure and have an in depth understanding of numbers to 5. To do so, we initially work on rote counting (verbally counting) moving on to counting small groups of objects using 1:1 correspondence, sorting and comparing small groups of numbers and identifying numerals and matching numerals to small quantities.</a:t>
            </a:r>
          </a:p>
          <a:p>
            <a:pPr indent="-228600">
              <a:lnSpc>
                <a:spcPct val="90000"/>
              </a:lnSpc>
              <a:spcAft>
                <a:spcPts val="600"/>
              </a:spcAft>
              <a:buFont typeface="Arial" panose="020B0604020202020204" pitchFamily="34" charset="0"/>
              <a:buChar char="•"/>
            </a:pPr>
            <a:endParaRPr lang="en-US" sz="1600">
              <a:latin typeface="Twinkl" panose="020B0604020202020204" charset="0"/>
            </a:endParaRPr>
          </a:p>
          <a:p>
            <a:pPr indent="-228600">
              <a:lnSpc>
                <a:spcPct val="90000"/>
              </a:lnSpc>
              <a:spcAft>
                <a:spcPts val="600"/>
              </a:spcAft>
              <a:buFont typeface="Arial" panose="020B0604020202020204" pitchFamily="34" charset="0"/>
              <a:buChar char="•"/>
            </a:pPr>
            <a:r>
              <a:rPr lang="en-US" sz="1600">
                <a:latin typeface="Twinkl"/>
              </a:rPr>
              <a:t>Children are likely to become faced with daily challenges, so we always encourage the use of problem-solving skills when working with adults, or during child-initiated learning.</a:t>
            </a:r>
          </a:p>
        </p:txBody>
      </p:sp>
      <p:sp>
        <p:nvSpPr>
          <p:cNvPr id="9244" name="Rectangle 9243">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97519" y="3919233"/>
            <a:ext cx="1664453" cy="4243979"/>
          </a:xfrm>
          <a:prstGeom prst="rect">
            <a:avLst/>
          </a:prstGeom>
          <a:gradFill>
            <a:gsLst>
              <a:gs pos="0">
                <a:schemeClr val="accent5">
                  <a:lumMod val="75000"/>
                </a:schemeClr>
              </a:gs>
              <a:gs pos="86000">
                <a:schemeClr val="accent5">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5" name="Rectangle 9244">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26" y="0"/>
            <a:ext cx="1027755" cy="6857999"/>
          </a:xfrm>
          <a:prstGeom prst="rect">
            <a:avLst/>
          </a:prstGeom>
          <a:gradFill flip="none" rotWithShape="1">
            <a:gsLst>
              <a:gs pos="0">
                <a:schemeClr val="accent2"/>
              </a:gs>
              <a:gs pos="44000">
                <a:schemeClr val="accent5">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6" name="Rectangle 9245">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2397" y="-11248"/>
            <a:ext cx="4236243" cy="1323214"/>
          </a:xfrm>
          <a:prstGeom prst="rect">
            <a:avLst/>
          </a:prstGeom>
          <a:gradFill flip="none" rotWithShape="1">
            <a:gsLst>
              <a:gs pos="0">
                <a:schemeClr val="accent5"/>
              </a:gs>
              <a:gs pos="52000">
                <a:schemeClr val="accent2">
                  <a:alpha val="0"/>
                </a:schemeClr>
              </a:gs>
            </a:gsLst>
            <a:lin ang="4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247" name="Rectangle 924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96226" y="3593533"/>
            <a:ext cx="2057400" cy="3275713"/>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6" name="Picture 5" descr="A child holding a purple dice&#10;&#10;AI-generated content may be incorrect.">
            <a:extLst>
              <a:ext uri="{FF2B5EF4-FFF2-40B4-BE49-F238E27FC236}">
                <a16:creationId xmlns:a16="http://schemas.microsoft.com/office/drawing/2014/main" id="{A6A97DB5-DC44-2615-881E-2F0FC633D046}"/>
              </a:ext>
            </a:extLst>
          </p:cNvPr>
          <p:cNvPicPr>
            <a:picLocks noChangeAspect="1"/>
          </p:cNvPicPr>
          <p:nvPr/>
        </p:nvPicPr>
        <p:blipFill>
          <a:blip r:embed="rId2" cstate="print">
            <a:extLst>
              <a:ext uri="{28A0092B-C50C-407E-A947-70E740481C1C}">
                <a14:useLocalDpi xmlns:a14="http://schemas.microsoft.com/office/drawing/2010/main" val="0"/>
              </a:ext>
            </a:extLst>
          </a:blip>
          <a:srcRect r="13792" b="22958"/>
          <a:stretch/>
        </p:blipFill>
        <p:spPr>
          <a:xfrm rot="5400000">
            <a:off x="4330451" y="579684"/>
            <a:ext cx="3486828" cy="2327460"/>
          </a:xfrm>
          <a:prstGeom prst="rect">
            <a:avLst/>
          </a:prstGeom>
        </p:spPr>
      </p:pic>
      <p:pic>
        <p:nvPicPr>
          <p:cNvPr id="8" name="Picture 7" descr="A group of children playing with small plastic bowls&#10;&#10;AI-generated content may be incorrect.">
            <a:extLst>
              <a:ext uri="{FF2B5EF4-FFF2-40B4-BE49-F238E27FC236}">
                <a16:creationId xmlns:a16="http://schemas.microsoft.com/office/drawing/2014/main" id="{6CE73D17-E3FF-D37D-2D91-7C3F3BE89D37}"/>
              </a:ext>
            </a:extLst>
          </p:cNvPr>
          <p:cNvPicPr>
            <a:picLocks noChangeAspect="1"/>
          </p:cNvPicPr>
          <p:nvPr/>
        </p:nvPicPr>
        <p:blipFill>
          <a:blip r:embed="rId3" cstate="print">
            <a:extLst>
              <a:ext uri="{28A0092B-C50C-407E-A947-70E740481C1C}">
                <a14:useLocalDpi xmlns:a14="http://schemas.microsoft.com/office/drawing/2010/main" val="0"/>
              </a:ext>
            </a:extLst>
          </a:blip>
          <a:srcRect l="24491" t="13851" r="31700"/>
          <a:stretch/>
        </p:blipFill>
        <p:spPr>
          <a:xfrm>
            <a:off x="5953538" y="3698074"/>
            <a:ext cx="2057400" cy="3021843"/>
          </a:xfrm>
          <a:prstGeom prst="rect">
            <a:avLst/>
          </a:prstGeom>
        </p:spPr>
      </p:pic>
    </p:spTree>
    <p:extLst>
      <p:ext uri="{BB962C8B-B14F-4D97-AF65-F5344CB8AC3E}">
        <p14:creationId xmlns:p14="http://schemas.microsoft.com/office/powerpoint/2010/main" val="46838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57196" y="0"/>
            <a:ext cx="8220075" cy="994306"/>
          </a:xfrm>
        </p:spPr>
        <p:txBody>
          <a:bodyPr/>
          <a:lstStyle/>
          <a:p>
            <a:pPr algn="ctr"/>
            <a:r>
              <a:rPr lang="en-US" sz="4000" b="1">
                <a:solidFill>
                  <a:srgbClr val="546056"/>
                </a:solidFill>
                <a:ea typeface="Roboto" panose="02000000000000000000" pitchFamily="2" charset="0"/>
              </a:rPr>
              <a:t>Nursery Staff</a:t>
            </a:r>
            <a:endParaRPr lang="en-GB" sz="4000">
              <a:solidFill>
                <a:srgbClr val="546056"/>
              </a:solidFill>
            </a:endParaRPr>
          </a:p>
        </p:txBody>
      </p:sp>
      <p:pic>
        <p:nvPicPr>
          <p:cNvPr id="2050" name="Picture 2" descr="Image preview">
            <a:extLst>
              <a:ext uri="{FF2B5EF4-FFF2-40B4-BE49-F238E27FC236}">
                <a16:creationId xmlns:a16="http://schemas.microsoft.com/office/drawing/2014/main" id="{40FBB6C1-73A9-CF55-97DF-0BA3FF086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83" y="994306"/>
            <a:ext cx="1269844" cy="1902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8DCE2B-3C64-22E8-BCB6-FAEABA9B051C}"/>
              </a:ext>
            </a:extLst>
          </p:cNvPr>
          <p:cNvSpPr txBox="1"/>
          <p:nvPr/>
        </p:nvSpPr>
        <p:spPr>
          <a:xfrm>
            <a:off x="562055" y="2942429"/>
            <a:ext cx="1358872" cy="1077218"/>
          </a:xfrm>
          <a:prstGeom prst="rect">
            <a:avLst/>
          </a:prstGeom>
          <a:noFill/>
        </p:spPr>
        <p:txBody>
          <a:bodyPr wrap="square" lIns="91440" tIns="45720" rIns="91440" bIns="45720" rtlCol="0" anchor="t">
            <a:spAutoFit/>
          </a:bodyPr>
          <a:lstStyle/>
          <a:p>
            <a:pPr algn="ctr"/>
            <a:r>
              <a:rPr lang="en-US" sz="1600" b="1" dirty="0">
                <a:solidFill>
                  <a:srgbClr val="647266"/>
                </a:solidFill>
                <a:latin typeface="Twinkl"/>
              </a:rPr>
              <a:t>Mrs Barber</a:t>
            </a:r>
          </a:p>
          <a:p>
            <a:pPr algn="ctr"/>
            <a:r>
              <a:rPr lang="en-US" sz="1600" b="1" dirty="0">
                <a:solidFill>
                  <a:srgbClr val="647266"/>
                </a:solidFill>
                <a:latin typeface="Twinkl"/>
              </a:rPr>
              <a:t>EYFS Lead &amp; Deputy Headteacher</a:t>
            </a:r>
          </a:p>
        </p:txBody>
      </p:sp>
      <p:sp>
        <p:nvSpPr>
          <p:cNvPr id="4" name="TextBox 3">
            <a:extLst>
              <a:ext uri="{FF2B5EF4-FFF2-40B4-BE49-F238E27FC236}">
                <a16:creationId xmlns:a16="http://schemas.microsoft.com/office/drawing/2014/main" id="{E0E98FA3-1449-4C75-2D33-DD5DA2D9A17D}"/>
              </a:ext>
            </a:extLst>
          </p:cNvPr>
          <p:cNvSpPr txBox="1"/>
          <p:nvPr/>
        </p:nvSpPr>
        <p:spPr>
          <a:xfrm>
            <a:off x="1997600" y="2961639"/>
            <a:ext cx="1685442" cy="1077218"/>
          </a:xfrm>
          <a:prstGeom prst="rect">
            <a:avLst/>
          </a:prstGeom>
          <a:noFill/>
        </p:spPr>
        <p:txBody>
          <a:bodyPr wrap="square" lIns="91440" tIns="45720" rIns="91440" bIns="45720" rtlCol="0" anchor="t">
            <a:spAutoFit/>
          </a:bodyPr>
          <a:lstStyle/>
          <a:p>
            <a:pPr algn="ctr"/>
            <a:r>
              <a:rPr lang="en-US" sz="1600" b="1">
                <a:solidFill>
                  <a:srgbClr val="647266"/>
                </a:solidFill>
                <a:latin typeface="Twinkl"/>
              </a:rPr>
              <a:t>Miss Nicholas</a:t>
            </a:r>
            <a:endParaRPr lang="en-US" sz="1600" b="1">
              <a:solidFill>
                <a:srgbClr val="647266"/>
              </a:solidFill>
              <a:latin typeface="Twinkl" panose="020B0604020202020204" charset="0"/>
            </a:endParaRPr>
          </a:p>
          <a:p>
            <a:pPr algn="ctr"/>
            <a:r>
              <a:rPr lang="en-US" sz="1600" b="1">
                <a:solidFill>
                  <a:srgbClr val="647266"/>
                </a:solidFill>
                <a:latin typeface="Twinkl"/>
              </a:rPr>
              <a:t>Higher Level Teaching Assistant</a:t>
            </a:r>
            <a:endParaRPr lang="en-GB" sz="1600" b="1">
              <a:solidFill>
                <a:srgbClr val="647266"/>
              </a:solidFill>
              <a:latin typeface="Twinkl"/>
            </a:endParaRPr>
          </a:p>
        </p:txBody>
      </p:sp>
      <p:pic>
        <p:nvPicPr>
          <p:cNvPr id="3076" name="Picture 4" descr="Image preview">
            <a:extLst>
              <a:ext uri="{FF2B5EF4-FFF2-40B4-BE49-F238E27FC236}">
                <a16:creationId xmlns:a16="http://schemas.microsoft.com/office/drawing/2014/main" id="{C41C3897-7EE7-AC30-69AD-7C4ED9425F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5911" y="994307"/>
            <a:ext cx="1357536" cy="1902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D9B926-8F7A-8736-563D-6A12B994717B}"/>
              </a:ext>
            </a:extLst>
          </p:cNvPr>
          <p:cNvSpPr txBox="1"/>
          <p:nvPr/>
        </p:nvSpPr>
        <p:spPr>
          <a:xfrm>
            <a:off x="3864575" y="2942428"/>
            <a:ext cx="1358872" cy="830997"/>
          </a:xfrm>
          <a:prstGeom prst="rect">
            <a:avLst/>
          </a:prstGeom>
          <a:noFill/>
        </p:spPr>
        <p:txBody>
          <a:bodyPr wrap="square" rtlCol="0">
            <a:spAutoFit/>
          </a:bodyPr>
          <a:lstStyle/>
          <a:p>
            <a:pPr algn="ctr"/>
            <a:r>
              <a:rPr lang="en-US" sz="1600" b="1">
                <a:solidFill>
                  <a:srgbClr val="647266"/>
                </a:solidFill>
                <a:latin typeface="Twinkl" panose="020B0604020202020204" charset="0"/>
              </a:rPr>
              <a:t>Miss Davies</a:t>
            </a:r>
          </a:p>
          <a:p>
            <a:pPr algn="ctr"/>
            <a:r>
              <a:rPr lang="en-US" sz="1600" b="1">
                <a:solidFill>
                  <a:srgbClr val="647266"/>
                </a:solidFill>
                <a:latin typeface="Twinkl" panose="020B0604020202020204" charset="0"/>
              </a:rPr>
              <a:t>Teaching Assistant</a:t>
            </a:r>
            <a:endParaRPr lang="en-GB" sz="1600" b="1">
              <a:solidFill>
                <a:srgbClr val="647266"/>
              </a:solidFill>
              <a:latin typeface="Twinkl" panose="020B0604020202020204" charset="0"/>
            </a:endParaRPr>
          </a:p>
        </p:txBody>
      </p:sp>
      <p:pic>
        <p:nvPicPr>
          <p:cNvPr id="3078" name="Picture 6" descr="Image preview">
            <a:extLst>
              <a:ext uri="{FF2B5EF4-FFF2-40B4-BE49-F238E27FC236}">
                <a16:creationId xmlns:a16="http://schemas.microsoft.com/office/drawing/2014/main" id="{A3EDDC7D-BE92-C3A0-61F0-07B0353909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1066" y="1003512"/>
            <a:ext cx="1357535" cy="189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D5167F-1329-B451-F537-DB312254C940}"/>
              </a:ext>
            </a:extLst>
          </p:cNvPr>
          <p:cNvSpPr txBox="1"/>
          <p:nvPr/>
        </p:nvSpPr>
        <p:spPr>
          <a:xfrm>
            <a:off x="5463405" y="2960189"/>
            <a:ext cx="1687552" cy="830997"/>
          </a:xfrm>
          <a:prstGeom prst="rect">
            <a:avLst/>
          </a:prstGeom>
          <a:noFill/>
        </p:spPr>
        <p:txBody>
          <a:bodyPr wrap="square" rtlCol="0">
            <a:spAutoFit/>
          </a:bodyPr>
          <a:lstStyle/>
          <a:p>
            <a:pPr algn="ctr"/>
            <a:r>
              <a:rPr lang="en-US" sz="1600" b="1">
                <a:solidFill>
                  <a:srgbClr val="647266"/>
                </a:solidFill>
                <a:latin typeface="Twinkl" panose="020B0604020202020204" charset="0"/>
              </a:rPr>
              <a:t>Miss Tomlinson</a:t>
            </a:r>
          </a:p>
          <a:p>
            <a:pPr algn="ctr"/>
            <a:r>
              <a:rPr lang="en-US" sz="1600" b="1">
                <a:solidFill>
                  <a:srgbClr val="647266"/>
                </a:solidFill>
                <a:latin typeface="Twinkl" panose="020B0604020202020204" charset="0"/>
              </a:rPr>
              <a:t>Teaching Assistant</a:t>
            </a:r>
            <a:endParaRPr lang="en-GB" sz="1600" b="1">
              <a:solidFill>
                <a:srgbClr val="647266"/>
              </a:solidFill>
              <a:latin typeface="Twinkl" panose="020B0604020202020204" charset="0"/>
            </a:endParaRPr>
          </a:p>
        </p:txBody>
      </p:sp>
      <p:pic>
        <p:nvPicPr>
          <p:cNvPr id="7" name="Picture 7">
            <a:extLst>
              <a:ext uri="{FF2B5EF4-FFF2-40B4-BE49-F238E27FC236}">
                <a16:creationId xmlns:a16="http://schemas.microsoft.com/office/drawing/2014/main" id="{C76EBB1D-3498-3D87-E93A-E46FC45C5A5A}"/>
              </a:ext>
            </a:extLst>
          </p:cNvPr>
          <p:cNvPicPr>
            <a:picLocks noChangeAspect="1"/>
          </p:cNvPicPr>
          <p:nvPr/>
        </p:nvPicPr>
        <p:blipFill rotWithShape="1">
          <a:blip r:embed="rId5"/>
          <a:srcRect l="11751" t="26399" r="26148"/>
          <a:stretch/>
        </p:blipFill>
        <p:spPr>
          <a:xfrm>
            <a:off x="7342292" y="1003512"/>
            <a:ext cx="1193111" cy="189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3964ACDB-42A5-6B87-1888-C0B83A8312A2}"/>
              </a:ext>
            </a:extLst>
          </p:cNvPr>
          <p:cNvSpPr txBox="1"/>
          <p:nvPr/>
        </p:nvSpPr>
        <p:spPr>
          <a:xfrm>
            <a:off x="7167095" y="2942429"/>
            <a:ext cx="1687552" cy="830997"/>
          </a:xfrm>
          <a:prstGeom prst="rect">
            <a:avLst/>
          </a:prstGeom>
          <a:noFill/>
        </p:spPr>
        <p:txBody>
          <a:bodyPr wrap="square" lIns="91440" tIns="45720" rIns="91440" bIns="45720" rtlCol="0" anchor="t">
            <a:spAutoFit/>
          </a:bodyPr>
          <a:lstStyle/>
          <a:p>
            <a:pPr algn="ctr"/>
            <a:r>
              <a:rPr lang="en-US" sz="1600" b="1">
                <a:solidFill>
                  <a:srgbClr val="647266"/>
                </a:solidFill>
                <a:latin typeface="Twinkl"/>
              </a:rPr>
              <a:t>Mrs Heathcote</a:t>
            </a:r>
          </a:p>
          <a:p>
            <a:pPr algn="ctr"/>
            <a:r>
              <a:rPr lang="en-US" sz="1600" b="1">
                <a:solidFill>
                  <a:srgbClr val="647266"/>
                </a:solidFill>
                <a:latin typeface="Twinkl"/>
              </a:rPr>
              <a:t>Teaching Assistant</a:t>
            </a:r>
            <a:endParaRPr lang="en-GB" sz="1600" b="1">
              <a:solidFill>
                <a:srgbClr val="647266"/>
              </a:solidFill>
              <a:latin typeface="Twinkl"/>
            </a:endParaRPr>
          </a:p>
        </p:txBody>
      </p:sp>
      <p:pic>
        <p:nvPicPr>
          <p:cNvPr id="1026" name="Picture 2">
            <a:extLst>
              <a:ext uri="{FF2B5EF4-FFF2-40B4-BE49-F238E27FC236}">
                <a16:creationId xmlns:a16="http://schemas.microsoft.com/office/drawing/2014/main" id="{2D437AD3-0C03-0B26-347D-F31ACE7AD6D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719" b="8784"/>
          <a:stretch/>
        </p:blipFill>
        <p:spPr bwMode="auto">
          <a:xfrm rot="5400000">
            <a:off x="1423749" y="4450459"/>
            <a:ext cx="1756982" cy="1069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077757-9520-12A4-DD69-FA0220D78407}"/>
              </a:ext>
            </a:extLst>
          </p:cNvPr>
          <p:cNvSpPr txBox="1"/>
          <p:nvPr/>
        </p:nvSpPr>
        <p:spPr>
          <a:xfrm>
            <a:off x="1404351" y="5930735"/>
            <a:ext cx="1687552" cy="523220"/>
          </a:xfrm>
          <a:prstGeom prst="rect">
            <a:avLst/>
          </a:prstGeom>
          <a:noFill/>
        </p:spPr>
        <p:txBody>
          <a:bodyPr wrap="square" rtlCol="0">
            <a:spAutoFit/>
          </a:bodyPr>
          <a:lstStyle/>
          <a:p>
            <a:pPr algn="ctr"/>
            <a:r>
              <a:rPr lang="en-US" sz="1400" b="1">
                <a:solidFill>
                  <a:srgbClr val="647266"/>
                </a:solidFill>
                <a:latin typeface="Twinkl" panose="020B0604020202020204" charset="0"/>
              </a:rPr>
              <a:t>Miss Forshaw</a:t>
            </a:r>
          </a:p>
          <a:p>
            <a:pPr algn="ctr"/>
            <a:r>
              <a:rPr lang="en-US" sz="1400" b="1">
                <a:solidFill>
                  <a:srgbClr val="647266"/>
                </a:solidFill>
                <a:latin typeface="Twinkl" panose="020B0604020202020204" charset="0"/>
              </a:rPr>
              <a:t>Midday Assistant</a:t>
            </a:r>
            <a:endParaRPr lang="en-GB" sz="1400" b="1">
              <a:solidFill>
                <a:srgbClr val="647266"/>
              </a:solidFill>
              <a:latin typeface="Twinkl" panose="020B0604020202020204" charset="0"/>
            </a:endParaRPr>
          </a:p>
        </p:txBody>
      </p:sp>
      <p:sp>
        <p:nvSpPr>
          <p:cNvPr id="10" name="TextBox 9">
            <a:extLst>
              <a:ext uri="{FF2B5EF4-FFF2-40B4-BE49-F238E27FC236}">
                <a16:creationId xmlns:a16="http://schemas.microsoft.com/office/drawing/2014/main" id="{0A97B82D-05A7-6257-F0AC-A7934C93D261}"/>
              </a:ext>
            </a:extLst>
          </p:cNvPr>
          <p:cNvSpPr txBox="1"/>
          <p:nvPr/>
        </p:nvSpPr>
        <p:spPr>
          <a:xfrm>
            <a:off x="3575824" y="5930735"/>
            <a:ext cx="1687552" cy="523220"/>
          </a:xfrm>
          <a:prstGeom prst="rect">
            <a:avLst/>
          </a:prstGeom>
          <a:noFill/>
        </p:spPr>
        <p:txBody>
          <a:bodyPr wrap="square" lIns="91440" tIns="45720" rIns="91440" bIns="45720" rtlCol="0" anchor="t">
            <a:spAutoFit/>
          </a:bodyPr>
          <a:lstStyle/>
          <a:p>
            <a:pPr algn="ctr"/>
            <a:r>
              <a:rPr lang="en-US" sz="1400" b="1">
                <a:solidFill>
                  <a:srgbClr val="647266"/>
                </a:solidFill>
                <a:latin typeface="Twinkl"/>
              </a:rPr>
              <a:t>Mrs Hulley</a:t>
            </a:r>
          </a:p>
          <a:p>
            <a:pPr algn="ctr"/>
            <a:r>
              <a:rPr lang="en-US" sz="1400" b="1">
                <a:solidFill>
                  <a:srgbClr val="647266"/>
                </a:solidFill>
                <a:latin typeface="Twinkl"/>
              </a:rPr>
              <a:t>Midday Assistant</a:t>
            </a:r>
            <a:endParaRPr lang="en-GB" sz="1400" b="1">
              <a:solidFill>
                <a:srgbClr val="647266"/>
              </a:solidFill>
              <a:latin typeface="Twinkl"/>
            </a:endParaRPr>
          </a:p>
        </p:txBody>
      </p:sp>
      <p:pic>
        <p:nvPicPr>
          <p:cNvPr id="11" name="Picture 2" descr="Image preview">
            <a:extLst>
              <a:ext uri="{FF2B5EF4-FFF2-40B4-BE49-F238E27FC236}">
                <a16:creationId xmlns:a16="http://schemas.microsoft.com/office/drawing/2014/main" id="{614CDCB4-B618-F86D-FCF1-6F7ABA488F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9520" y="4115385"/>
            <a:ext cx="1160160" cy="1739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AutoShape 2" descr="Image preview">
            <a:extLst>
              <a:ext uri="{FF2B5EF4-FFF2-40B4-BE49-F238E27FC236}">
                <a16:creationId xmlns:a16="http://schemas.microsoft.com/office/drawing/2014/main" id="{B3404F64-CD34-2939-41F3-7AECC96FC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4" descr="Image preview">
            <a:extLst>
              <a:ext uri="{FF2B5EF4-FFF2-40B4-BE49-F238E27FC236}">
                <a16:creationId xmlns:a16="http://schemas.microsoft.com/office/drawing/2014/main" id="{D6D1E48E-D84F-F9E0-75F2-90A84F71F23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E0D6B8EF-1083-26DB-AA3E-45EE8F2FD883}"/>
              </a:ext>
            </a:extLst>
          </p:cNvPr>
          <p:cNvPicPr>
            <a:picLocks noChangeAspect="1"/>
          </p:cNvPicPr>
          <p:nvPr/>
        </p:nvPicPr>
        <p:blipFill>
          <a:blip r:embed="rId8"/>
          <a:stretch>
            <a:fillRect/>
          </a:stretch>
        </p:blipFill>
        <p:spPr>
          <a:xfrm>
            <a:off x="5869113" y="4106712"/>
            <a:ext cx="1035788" cy="1756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2DAE83A0-CA3E-E013-70F6-69B437031598}"/>
              </a:ext>
            </a:extLst>
          </p:cNvPr>
          <p:cNvSpPr txBox="1"/>
          <p:nvPr/>
        </p:nvSpPr>
        <p:spPr>
          <a:xfrm>
            <a:off x="5543231" y="5930735"/>
            <a:ext cx="1687552" cy="523220"/>
          </a:xfrm>
          <a:prstGeom prst="rect">
            <a:avLst/>
          </a:prstGeom>
          <a:noFill/>
        </p:spPr>
        <p:txBody>
          <a:bodyPr wrap="square" lIns="91440" tIns="45720" rIns="91440" bIns="45720" rtlCol="0" anchor="t">
            <a:spAutoFit/>
          </a:bodyPr>
          <a:lstStyle/>
          <a:p>
            <a:pPr algn="ctr"/>
            <a:r>
              <a:rPr lang="en-US" sz="1400" b="1" err="1">
                <a:solidFill>
                  <a:srgbClr val="647266"/>
                </a:solidFill>
                <a:latin typeface="Twinkl"/>
              </a:rPr>
              <a:t>Mrs</a:t>
            </a:r>
            <a:r>
              <a:rPr lang="en-US" sz="1400" b="1">
                <a:solidFill>
                  <a:srgbClr val="647266"/>
                </a:solidFill>
                <a:latin typeface="Twinkl"/>
              </a:rPr>
              <a:t> Barber</a:t>
            </a:r>
          </a:p>
          <a:p>
            <a:pPr algn="ctr"/>
            <a:r>
              <a:rPr lang="en-US" sz="1400" b="1">
                <a:solidFill>
                  <a:srgbClr val="647266"/>
                </a:solidFill>
                <a:latin typeface="Twinkl"/>
              </a:rPr>
              <a:t>Midday Assistant</a:t>
            </a:r>
            <a:endParaRPr lang="en-GB" sz="1400" b="1">
              <a:solidFill>
                <a:srgbClr val="647266"/>
              </a:solidFill>
              <a:latin typeface="Twinkl"/>
            </a:endParaRPr>
          </a:p>
        </p:txBody>
      </p:sp>
      <p:pic>
        <p:nvPicPr>
          <p:cNvPr id="17" name="Picture 16" descr="A person taking a selfie&#10;&#10;AI-generated content may be incorrect.">
            <a:extLst>
              <a:ext uri="{FF2B5EF4-FFF2-40B4-BE49-F238E27FC236}">
                <a16:creationId xmlns:a16="http://schemas.microsoft.com/office/drawing/2014/main" id="{2AD63492-5990-3627-C088-1142360B5B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2240" y="985282"/>
            <a:ext cx="1208431" cy="1900902"/>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4993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503153" y="117620"/>
            <a:ext cx="8220075" cy="994306"/>
          </a:xfrm>
        </p:spPr>
        <p:txBody>
          <a:bodyPr/>
          <a:lstStyle/>
          <a:p>
            <a:pPr algn="ctr"/>
            <a:r>
              <a:rPr lang="en-GB" sz="4000" b="1" dirty="0">
                <a:solidFill>
                  <a:srgbClr val="546056"/>
                </a:solidFill>
              </a:rPr>
              <a:t>Our Aims in Nursery</a:t>
            </a:r>
          </a:p>
        </p:txBody>
      </p:sp>
      <p:sp>
        <p:nvSpPr>
          <p:cNvPr id="6" name="TextBox 5">
            <a:extLst>
              <a:ext uri="{FF2B5EF4-FFF2-40B4-BE49-F238E27FC236}">
                <a16:creationId xmlns:a16="http://schemas.microsoft.com/office/drawing/2014/main" id="{07E1DDB0-3A0A-188B-0C83-2C95F2E80464}"/>
              </a:ext>
            </a:extLst>
          </p:cNvPr>
          <p:cNvSpPr txBox="1"/>
          <p:nvPr/>
        </p:nvSpPr>
        <p:spPr>
          <a:xfrm>
            <a:off x="805721" y="1034044"/>
            <a:ext cx="7532558" cy="378565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600" dirty="0">
                <a:latin typeface="Twinkl"/>
              </a:rPr>
              <a:t>I can write my name.</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write some letters correctly.</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count to 10 – forwards and backwards. </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hold a pencil using the correct grip. </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know that the last number reached when counting a small set of objects tells you how many there are in total (‘cardinal principle’).</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show ‘finger numbers’ up to 5.</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link numerals and amounts: for example, showing the right number of objects to match the numeral, up to 5.</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sing a large repertoire of songs.</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know many rhymes.</a:t>
            </a:r>
            <a:endParaRPr lang="en-GB" sz="1600" dirty="0">
              <a:latin typeface="Twinkl" panose="020B0604020202020204" charset="0"/>
            </a:endParaRPr>
          </a:p>
          <a:p>
            <a:pPr marL="285750" indent="-285750">
              <a:buFont typeface="Arial" panose="020B0604020202020204" pitchFamily="34" charset="0"/>
              <a:buChar char="•"/>
            </a:pPr>
            <a:r>
              <a:rPr lang="en-GB" sz="1600" dirty="0">
                <a:latin typeface="Twinkl"/>
              </a:rPr>
              <a:t>I can talk about familiar books and be able to tell a long story.</a:t>
            </a:r>
          </a:p>
          <a:p>
            <a:endParaRPr lang="en-GB" sz="1600" dirty="0">
              <a:solidFill>
                <a:srgbClr val="647266"/>
              </a:solidFill>
              <a:latin typeface="Twinkl" panose="020B0604020202020204" charset="0"/>
            </a:endParaRPr>
          </a:p>
          <a:p>
            <a:endParaRPr lang="en-GB" sz="1600" dirty="0">
              <a:solidFill>
                <a:srgbClr val="647266"/>
              </a:solidFill>
              <a:latin typeface="Twinkl" panose="020B0604020202020204" charset="0"/>
            </a:endParaRPr>
          </a:p>
          <a:p>
            <a:endParaRPr lang="en-GB" sz="1600" dirty="0">
              <a:solidFill>
                <a:srgbClr val="647266"/>
              </a:solidFill>
              <a:latin typeface="Twinkl" panose="020B0604020202020204" charset="0"/>
            </a:endParaRPr>
          </a:p>
        </p:txBody>
      </p:sp>
      <p:pic>
        <p:nvPicPr>
          <p:cNvPr id="5" name="Picture 4" descr="A child holding a piece of paper&#10;&#10;AI-generated content may be incorrect.">
            <a:extLst>
              <a:ext uri="{FF2B5EF4-FFF2-40B4-BE49-F238E27FC236}">
                <a16:creationId xmlns:a16="http://schemas.microsoft.com/office/drawing/2014/main" id="{205FB866-73FE-2501-9A80-F8E23CFA3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81026" y="577388"/>
            <a:ext cx="2584275" cy="1930230"/>
          </a:xfrm>
          <a:prstGeom prst="rect">
            <a:avLst/>
          </a:prstGeom>
        </p:spPr>
      </p:pic>
      <p:sp>
        <p:nvSpPr>
          <p:cNvPr id="3" name="Title 1">
            <a:extLst>
              <a:ext uri="{FF2B5EF4-FFF2-40B4-BE49-F238E27FC236}">
                <a16:creationId xmlns:a16="http://schemas.microsoft.com/office/drawing/2014/main" id="{10A883C4-049C-7B07-A1EF-71E7F7FB8E38}"/>
              </a:ext>
            </a:extLst>
          </p:cNvPr>
          <p:cNvSpPr txBox="1">
            <a:spLocks/>
          </p:cNvSpPr>
          <p:nvPr/>
        </p:nvSpPr>
        <p:spPr>
          <a:xfrm>
            <a:off x="-503153" y="4285903"/>
            <a:ext cx="8220075" cy="994306"/>
          </a:xfrm>
          <a:prstGeom prst="roundRect">
            <a:avLst>
              <a:gd name="adj" fmla="val 9641"/>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algn="ctr"/>
            <a:endParaRPr lang="en-GB" sz="4000" b="1" dirty="0">
              <a:solidFill>
                <a:srgbClr val="546056"/>
              </a:solidFill>
            </a:endParaRPr>
          </a:p>
        </p:txBody>
      </p:sp>
    </p:spTree>
    <p:extLst>
      <p:ext uri="{BB962C8B-B14F-4D97-AF65-F5344CB8AC3E}">
        <p14:creationId xmlns:p14="http://schemas.microsoft.com/office/powerpoint/2010/main" val="106634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C69B-04EE-CE1B-38E1-D8AC0FE4D73F}"/>
              </a:ext>
            </a:extLst>
          </p:cNvPr>
          <p:cNvSpPr>
            <a:spLocks noGrp="1"/>
          </p:cNvSpPr>
          <p:nvPr>
            <p:ph type="title"/>
          </p:nvPr>
        </p:nvSpPr>
        <p:spPr>
          <a:xfrm>
            <a:off x="466727" y="81535"/>
            <a:ext cx="8220075" cy="994306"/>
          </a:xfrm>
        </p:spPr>
        <p:txBody>
          <a:bodyPr/>
          <a:lstStyle/>
          <a:p>
            <a:pPr algn="ctr"/>
            <a:r>
              <a:rPr lang="en-US"/>
              <a:t>Useful links</a:t>
            </a:r>
            <a:endParaRPr lang="en-GB"/>
          </a:p>
        </p:txBody>
      </p:sp>
      <p:sp>
        <p:nvSpPr>
          <p:cNvPr id="4" name="TextBox 3">
            <a:extLst>
              <a:ext uri="{FF2B5EF4-FFF2-40B4-BE49-F238E27FC236}">
                <a16:creationId xmlns:a16="http://schemas.microsoft.com/office/drawing/2014/main" id="{78649501-33C7-19C5-68A6-1CF31B1BFB08}"/>
              </a:ext>
            </a:extLst>
          </p:cNvPr>
          <p:cNvSpPr txBox="1"/>
          <p:nvPr/>
        </p:nvSpPr>
        <p:spPr>
          <a:xfrm>
            <a:off x="498731" y="1037339"/>
            <a:ext cx="7406640" cy="1323439"/>
          </a:xfrm>
          <a:prstGeom prst="rect">
            <a:avLst/>
          </a:prstGeom>
          <a:noFill/>
        </p:spPr>
        <p:txBody>
          <a:bodyPr wrap="square">
            <a:spAutoFit/>
          </a:bodyPr>
          <a:lstStyle/>
          <a:p>
            <a:pPr algn="l" fontAlgn="t"/>
            <a:r>
              <a:rPr lang="en-US" sz="1600" b="0" i="0" dirty="0">
                <a:effectLst/>
                <a:highlight>
                  <a:srgbClr val="FFFFFF"/>
                </a:highlight>
                <a:latin typeface="Twinkl" panose="020B0604020202020204" charset="0"/>
              </a:rPr>
              <a:t>Some of our </a:t>
            </a:r>
            <a:r>
              <a:rPr lang="en-US" sz="1600" b="0" i="0" dirty="0" err="1">
                <a:effectLst/>
                <a:highlight>
                  <a:srgbClr val="FFFFFF"/>
                </a:highlight>
                <a:latin typeface="Twinkl" panose="020B0604020202020204" charset="0"/>
              </a:rPr>
              <a:t>favourite</a:t>
            </a:r>
            <a:r>
              <a:rPr lang="en-US" sz="1600" b="0" i="0" dirty="0">
                <a:effectLst/>
                <a:highlight>
                  <a:srgbClr val="FFFFFF"/>
                </a:highlight>
                <a:latin typeface="Twinkl" panose="020B0604020202020204" charset="0"/>
              </a:rPr>
              <a:t> books for children. Whether they're nervous or excited, these books are perfect for preparing your little ones for that big step: </a:t>
            </a:r>
            <a:r>
              <a:rPr lang="en-GB" sz="1600" dirty="0">
                <a:hlinkClick r:id="rId2"/>
              </a:rPr>
              <a:t>Starting School | BookTrust</a:t>
            </a:r>
            <a:endParaRPr lang="en-GB" sz="1600" dirty="0"/>
          </a:p>
          <a:p>
            <a:pPr algn="l" fontAlgn="t"/>
            <a:endParaRPr lang="en-GB" sz="1600" dirty="0"/>
          </a:p>
          <a:p>
            <a:pPr algn="l" fontAlgn="t"/>
            <a:r>
              <a:rPr lang="en-GB" sz="1600" dirty="0">
                <a:latin typeface="Twinkl" panose="020B0604020202020204" charset="0"/>
              </a:rPr>
              <a:t>Strong Foundations</a:t>
            </a:r>
            <a:r>
              <a:rPr lang="en-GB" sz="1600" dirty="0"/>
              <a:t>: </a:t>
            </a:r>
            <a:r>
              <a:rPr lang="en-US" sz="1600" dirty="0">
                <a:hlinkClick r:id="rId3"/>
              </a:rPr>
              <a:t>Strong foundations in the first years of school - GOV.UK</a:t>
            </a:r>
            <a:endParaRPr lang="en-GB" sz="1600" dirty="0"/>
          </a:p>
        </p:txBody>
      </p:sp>
      <p:sp>
        <p:nvSpPr>
          <p:cNvPr id="6" name="TextBox 5">
            <a:extLst>
              <a:ext uri="{FF2B5EF4-FFF2-40B4-BE49-F238E27FC236}">
                <a16:creationId xmlns:a16="http://schemas.microsoft.com/office/drawing/2014/main" id="{739DCB4E-3982-BB48-EA61-ED0CFE8352E3}"/>
              </a:ext>
            </a:extLst>
          </p:cNvPr>
          <p:cNvSpPr txBox="1"/>
          <p:nvPr/>
        </p:nvSpPr>
        <p:spPr>
          <a:xfrm>
            <a:off x="457198" y="2360778"/>
            <a:ext cx="7324344" cy="830997"/>
          </a:xfrm>
          <a:prstGeom prst="rect">
            <a:avLst/>
          </a:prstGeom>
          <a:noFill/>
        </p:spPr>
        <p:txBody>
          <a:bodyPr wrap="square">
            <a:spAutoFit/>
          </a:bodyPr>
          <a:lstStyle/>
          <a:p>
            <a:r>
              <a:rPr lang="en-US" sz="1600" i="0">
                <a:effectLst/>
                <a:highlight>
                  <a:srgbClr val="FFFFFF"/>
                </a:highlight>
                <a:latin typeface="Twinkl" panose="020B0604020202020204" charset="0"/>
              </a:rPr>
              <a:t>Concerned about your child's communication development? Come and have a chat and get some tips from a Speech and Language therapist: </a:t>
            </a:r>
            <a:r>
              <a:rPr lang="en-US" sz="1600">
                <a:hlinkClick r:id="rId4"/>
              </a:rPr>
              <a:t>Virtual Talking Walk Ins Tickets, Multiple Dates | Eventbrite</a:t>
            </a:r>
            <a:endParaRPr lang="en-GB" sz="1600"/>
          </a:p>
        </p:txBody>
      </p:sp>
      <p:sp>
        <p:nvSpPr>
          <p:cNvPr id="8" name="TextBox 7">
            <a:extLst>
              <a:ext uri="{FF2B5EF4-FFF2-40B4-BE49-F238E27FC236}">
                <a16:creationId xmlns:a16="http://schemas.microsoft.com/office/drawing/2014/main" id="{3C4FDB51-94DE-FB1A-CFFE-59CF784FEA58}"/>
              </a:ext>
            </a:extLst>
          </p:cNvPr>
          <p:cNvSpPr txBox="1"/>
          <p:nvPr/>
        </p:nvSpPr>
        <p:spPr>
          <a:xfrm>
            <a:off x="466727" y="3340929"/>
            <a:ext cx="7781544" cy="338554"/>
          </a:xfrm>
          <a:prstGeom prst="rect">
            <a:avLst/>
          </a:prstGeom>
          <a:noFill/>
        </p:spPr>
        <p:txBody>
          <a:bodyPr wrap="square">
            <a:spAutoFit/>
          </a:bodyPr>
          <a:lstStyle/>
          <a:p>
            <a:r>
              <a:rPr lang="en-US" sz="1600" b="0" i="0">
                <a:effectLst/>
                <a:highlight>
                  <a:srgbClr val="FFFFFF"/>
                </a:highlight>
                <a:latin typeface="Twinkl" panose="020B0604020202020204" charset="0"/>
              </a:rPr>
              <a:t>Cheshire East Family Hub: </a:t>
            </a:r>
            <a:r>
              <a:rPr lang="en-US" sz="1600">
                <a:solidFill>
                  <a:srgbClr val="0563C1"/>
                </a:solidFill>
                <a:hlinkClick r:id="rId5">
                  <a:extLst>
                    <a:ext uri="{A12FA001-AC4F-418D-AE19-62706E023703}">
                      <ahyp:hlinkClr xmlns:ahyp="http://schemas.microsoft.com/office/drawing/2018/hyperlinkcolor" val="tx"/>
                    </a:ext>
                  </a:extLst>
                </a:hlinkClick>
              </a:rPr>
              <a:t>Start for life (0 - 5) (cheshireeast.gov.uk)</a:t>
            </a:r>
            <a:endParaRPr lang="en-GB" sz="1600"/>
          </a:p>
        </p:txBody>
      </p:sp>
      <p:sp>
        <p:nvSpPr>
          <p:cNvPr id="10" name="TextBox 9">
            <a:extLst>
              <a:ext uri="{FF2B5EF4-FFF2-40B4-BE49-F238E27FC236}">
                <a16:creationId xmlns:a16="http://schemas.microsoft.com/office/drawing/2014/main" id="{427BA10E-FB73-2BA0-C22D-E4B369145E3D}"/>
              </a:ext>
            </a:extLst>
          </p:cNvPr>
          <p:cNvSpPr txBox="1"/>
          <p:nvPr/>
        </p:nvSpPr>
        <p:spPr>
          <a:xfrm>
            <a:off x="466727" y="3828637"/>
            <a:ext cx="7662672" cy="1077218"/>
          </a:xfrm>
          <a:prstGeom prst="rect">
            <a:avLst/>
          </a:prstGeom>
          <a:noFill/>
        </p:spPr>
        <p:txBody>
          <a:bodyPr wrap="square">
            <a:spAutoFit/>
          </a:bodyPr>
          <a:lstStyle/>
          <a:p>
            <a:r>
              <a:rPr lang="en-US" sz="1600" i="0">
                <a:effectLst/>
                <a:highlight>
                  <a:srgbClr val="FFFFFF"/>
                </a:highlight>
                <a:latin typeface="Twinkl" panose="020B0604020202020204" charset="0"/>
              </a:rPr>
              <a:t>Potty Training: </a:t>
            </a:r>
            <a:r>
              <a:rPr lang="en-US" sz="1600">
                <a:hlinkClick r:id="rId6"/>
              </a:rPr>
              <a:t>When should we start potty training? (18 to 30 months) | NHS (youtube.com)</a:t>
            </a:r>
            <a:endParaRPr lang="en-US" sz="1600"/>
          </a:p>
          <a:p>
            <a:r>
              <a:rPr lang="en-US" sz="1600">
                <a:hlinkClick r:id="rId7"/>
              </a:rPr>
              <a:t>Promoting ‘healthy bladders and bowels’ (bbuk.org.uk)</a:t>
            </a:r>
            <a:endParaRPr lang="en-US" sz="1600"/>
          </a:p>
          <a:p>
            <a:r>
              <a:rPr lang="en-US" sz="1600">
                <a:hlinkClick r:id="rId8"/>
              </a:rPr>
              <a:t>Our Ref: (eastcheshire.nhs.uk)</a:t>
            </a:r>
            <a:endParaRPr lang="en-GB" sz="1600"/>
          </a:p>
        </p:txBody>
      </p:sp>
      <p:sp>
        <p:nvSpPr>
          <p:cNvPr id="12" name="TextBox 11">
            <a:extLst>
              <a:ext uri="{FF2B5EF4-FFF2-40B4-BE49-F238E27FC236}">
                <a16:creationId xmlns:a16="http://schemas.microsoft.com/office/drawing/2014/main" id="{B1C3975D-2416-0268-59DA-9678053C4C11}"/>
              </a:ext>
            </a:extLst>
          </p:cNvPr>
          <p:cNvSpPr txBox="1"/>
          <p:nvPr/>
        </p:nvSpPr>
        <p:spPr>
          <a:xfrm>
            <a:off x="466727" y="5055498"/>
            <a:ext cx="7470648" cy="338554"/>
          </a:xfrm>
          <a:prstGeom prst="rect">
            <a:avLst/>
          </a:prstGeom>
          <a:noFill/>
        </p:spPr>
        <p:txBody>
          <a:bodyPr wrap="square">
            <a:spAutoFit/>
          </a:bodyPr>
          <a:lstStyle/>
          <a:p>
            <a:r>
              <a:rPr kumimoji="0" lang="en-US" sz="1600" b="0" i="0" u="none" strike="noStrike" kern="1200" cap="none" spc="0" normalizeH="0" baseline="0" noProof="0">
                <a:ln>
                  <a:noFill/>
                </a:ln>
                <a:solidFill>
                  <a:prstClr val="black"/>
                </a:solidFill>
                <a:effectLst/>
                <a:highlight>
                  <a:srgbClr val="FFFFFF"/>
                </a:highlight>
                <a:uLnTx/>
                <a:uFillTx/>
                <a:latin typeface="Twinkl" panose="020B0604020202020204" charset="0"/>
                <a:ea typeface="+mn-ea"/>
                <a:cs typeface="+mn-cs"/>
              </a:rPr>
              <a:t>Ditching the dummy :: </a:t>
            </a:r>
            <a:r>
              <a:rPr lang="en-US" sz="1600">
                <a:hlinkClick r:id="rId9"/>
              </a:rPr>
              <a:t>Tips for ditching the dummy | Toddler | Health for Under 5s</a:t>
            </a:r>
            <a:endParaRPr lang="en-GB" sz="1600"/>
          </a:p>
        </p:txBody>
      </p:sp>
      <p:sp>
        <p:nvSpPr>
          <p:cNvPr id="5" name="TextBox 4">
            <a:extLst>
              <a:ext uri="{FF2B5EF4-FFF2-40B4-BE49-F238E27FC236}">
                <a16:creationId xmlns:a16="http://schemas.microsoft.com/office/drawing/2014/main" id="{B2231D85-5D22-61CF-C8FB-40CE41BC307E}"/>
              </a:ext>
            </a:extLst>
          </p:cNvPr>
          <p:cNvSpPr txBox="1"/>
          <p:nvPr/>
        </p:nvSpPr>
        <p:spPr>
          <a:xfrm>
            <a:off x="466727" y="5543695"/>
            <a:ext cx="7223758" cy="1077218"/>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highlight>
                  <a:srgbClr val="FFFFFF"/>
                </a:highlight>
                <a:uLnTx/>
                <a:uFillTx/>
                <a:latin typeface="Twinkl" panose="020B0604020202020204" charset="0"/>
                <a:ea typeface="+mn-ea"/>
                <a:cs typeface="+mn-cs"/>
              </a:rPr>
              <a:t>Ivy Bank website page: </a:t>
            </a:r>
            <a:r>
              <a:rPr kumimoji="0" lang="en-US" sz="1600" b="0" i="0" u="none" strike="noStrike" kern="1200" cap="none" spc="0" normalizeH="0" baseline="0" noProof="0" dirty="0">
                <a:ln>
                  <a:noFill/>
                </a:ln>
                <a:solidFill>
                  <a:prstClr val="black"/>
                </a:solidFill>
                <a:effectLst/>
                <a:highlight>
                  <a:srgbClr val="FFFFFF"/>
                </a:highlight>
                <a:uLnTx/>
                <a:uFillTx/>
                <a:latin typeface="Twinkl" panose="020B0604020202020204" charset="0"/>
                <a:ea typeface="+mn-ea"/>
                <a:cs typeface="+mn-cs"/>
                <a:hlinkClick r:id="rId10"/>
              </a:rPr>
              <a:t>https://www.ivybank.cheshire.sch.uk/</a:t>
            </a:r>
            <a:endParaRPr kumimoji="0" lang="en-US" sz="1600" b="0" i="0" u="none" strike="noStrike" kern="1200" cap="none" spc="0" normalizeH="0" baseline="0" noProof="0" dirty="0">
              <a:ln>
                <a:noFill/>
              </a:ln>
              <a:solidFill>
                <a:prstClr val="black"/>
              </a:solidFill>
              <a:effectLst/>
              <a:highlight>
                <a:srgbClr val="FFFFFF"/>
              </a:highlight>
              <a:uLnTx/>
              <a:uFillTx/>
              <a:latin typeface="Twinkl" panose="020B0604020202020204" charset="0"/>
              <a:ea typeface="+mn-ea"/>
              <a:cs typeface="+mn-cs"/>
            </a:endParaRPr>
          </a:p>
          <a:p>
            <a:endParaRPr lang="en-US" sz="1600" dirty="0">
              <a:solidFill>
                <a:prstClr val="black"/>
              </a:solidFill>
              <a:highlight>
                <a:srgbClr val="FFFFFF"/>
              </a:highlight>
              <a:latin typeface="Twinkl" panose="020B0604020202020204" charset="0"/>
            </a:endParaRPr>
          </a:p>
          <a:p>
            <a:r>
              <a:rPr lang="en-US" sz="1600" dirty="0">
                <a:solidFill>
                  <a:prstClr val="black"/>
                </a:solidFill>
                <a:highlight>
                  <a:srgbClr val="FFFFFF"/>
                </a:highlight>
                <a:latin typeface="Twinkl" panose="020B0604020202020204" charset="0"/>
              </a:rPr>
              <a:t>Development Matters Framework: </a:t>
            </a:r>
            <a:r>
              <a:rPr lang="en-US" sz="1600" dirty="0">
                <a:solidFill>
                  <a:prstClr val="black"/>
                </a:solidFill>
                <a:highlight>
                  <a:srgbClr val="FFFFFF"/>
                </a:highlight>
                <a:latin typeface="Twinkl" panose="020B0604020202020204" charset="0"/>
                <a:hlinkClick r:id="rId11"/>
              </a:rPr>
              <a:t>https://www.gov.uk/government/publications/development-matters--2</a:t>
            </a:r>
            <a:endParaRPr lang="en-GB" sz="1600" dirty="0"/>
          </a:p>
        </p:txBody>
      </p:sp>
    </p:spTree>
    <p:extLst>
      <p:ext uri="{BB962C8B-B14F-4D97-AF65-F5344CB8AC3E}">
        <p14:creationId xmlns:p14="http://schemas.microsoft.com/office/powerpoint/2010/main" val="156960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8F4CA-46B1-E6E4-55E3-9EABD7B6E7C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A4BE71A-4DA8-032E-699B-F01F72D73607}"/>
              </a:ext>
            </a:extLst>
          </p:cNvPr>
          <p:cNvSpPr txBox="1">
            <a:spLocks/>
          </p:cNvSpPr>
          <p:nvPr/>
        </p:nvSpPr>
        <p:spPr>
          <a:xfrm>
            <a:off x="628650" y="1825625"/>
            <a:ext cx="7886700" cy="4351338"/>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defRPr/>
            </a:pPr>
            <a:r>
              <a:rPr lang="en-GB" altLang="en-US">
                <a:latin typeface="Twinkl"/>
              </a:rPr>
              <a:t>“I can’t remember.”</a:t>
            </a:r>
          </a:p>
          <a:p>
            <a:pPr>
              <a:defRPr/>
            </a:pPr>
            <a:endParaRPr lang="en-GB" altLang="en-US">
              <a:latin typeface="Twinkl"/>
            </a:endParaRPr>
          </a:p>
          <a:p>
            <a:pPr marL="0" indent="0">
              <a:buFont typeface="Wingdings" panose="05000000000000000000" pitchFamily="2" charset="2"/>
              <a:buNone/>
              <a:defRPr/>
            </a:pPr>
            <a:r>
              <a:rPr lang="en-GB" altLang="en-US">
                <a:latin typeface="Twinkl"/>
              </a:rPr>
              <a:t>“We just played!”</a:t>
            </a:r>
          </a:p>
          <a:p>
            <a:pPr>
              <a:defRPr/>
            </a:pPr>
            <a:endParaRPr lang="en-GB"/>
          </a:p>
        </p:txBody>
      </p:sp>
      <p:pic>
        <p:nvPicPr>
          <p:cNvPr id="9" name="Picture 5" descr="A child sitting at a desk&#10;&#10;Description automatically generated with low confidence">
            <a:extLst>
              <a:ext uri="{FF2B5EF4-FFF2-40B4-BE49-F238E27FC236}">
                <a16:creationId xmlns:a16="http://schemas.microsoft.com/office/drawing/2014/main" id="{6D7B2E62-7B03-3BE2-EA22-926E6D4F5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762" y="2029968"/>
            <a:ext cx="49593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D57AF3DB-45D9-F6EA-DBB0-0FBC99676517}"/>
              </a:ext>
            </a:extLst>
          </p:cNvPr>
          <p:cNvSpPr txBox="1">
            <a:spLocks/>
          </p:cNvSpPr>
          <p:nvPr/>
        </p:nvSpPr>
        <p:spPr>
          <a:xfrm>
            <a:off x="160037" y="531962"/>
            <a:ext cx="8220075" cy="994306"/>
          </a:xfrm>
          <a:prstGeom prst="roundRect">
            <a:avLst>
              <a:gd name="adj" fmla="val 9641"/>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chemeClr val="tx1"/>
                </a:solidFill>
                <a:latin typeface="Twinkl" pitchFamily="2" charset="0"/>
                <a:ea typeface="+mj-ea"/>
                <a:cs typeface="+mj-cs"/>
              </a:defRPr>
            </a:lvl1pPr>
          </a:lstStyle>
          <a:p>
            <a:pPr algn="ctr"/>
            <a:r>
              <a:rPr lang="en-US" sz="4000" b="1">
                <a:solidFill>
                  <a:srgbClr val="546056"/>
                </a:solidFill>
                <a:latin typeface="Twinkl"/>
                <a:ea typeface="Roboto"/>
              </a:rPr>
              <a:t>What have you done today?</a:t>
            </a:r>
            <a:endParaRPr lang="en-GB" sz="4000">
              <a:solidFill>
                <a:srgbClr val="546056"/>
              </a:solidFill>
            </a:endParaRPr>
          </a:p>
        </p:txBody>
      </p:sp>
    </p:spTree>
    <p:extLst>
      <p:ext uri="{BB962C8B-B14F-4D97-AF65-F5344CB8AC3E}">
        <p14:creationId xmlns:p14="http://schemas.microsoft.com/office/powerpoint/2010/main" val="379476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25922" y="195381"/>
            <a:ext cx="3968748" cy="590315"/>
          </a:xfrm>
        </p:spPr>
        <p:txBody>
          <a:bodyPr vert="horz" lIns="91440" tIns="45720" rIns="91440" bIns="45720" rtlCol="0" anchor="b">
            <a:normAutofit fontScale="90000"/>
          </a:bodyPr>
          <a:lstStyle/>
          <a:p>
            <a:pPr defTabSz="914400"/>
            <a:r>
              <a:rPr lang="en-US" sz="3500" b="1">
                <a:solidFill>
                  <a:srgbClr val="546056"/>
                </a:solidFill>
                <a:latin typeface="Twinkl" panose="020B0604020202020204" charset="0"/>
              </a:rPr>
              <a:t>Contact details</a:t>
            </a:r>
            <a:endParaRPr lang="en-US" sz="3500">
              <a:solidFill>
                <a:srgbClr val="546056"/>
              </a:solidFill>
              <a:latin typeface="Twinkl" panose="020B0604020202020204" charset="0"/>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4311128" y="1460369"/>
            <a:ext cx="4225770" cy="4887965"/>
          </a:xfrm>
          <a:prstGeom prst="rect">
            <a:avLst/>
          </a:prstGeom>
        </p:spPr>
        <p:txBody>
          <a:bodyPr vert="horz" lIns="91440" tIns="45720" rIns="91440" bIns="45720" rtlCol="0" anchor="t">
            <a:normAutofit fontScale="77500" lnSpcReduction="20000"/>
          </a:bodyPr>
          <a:lstStyle/>
          <a:p>
            <a:pPr>
              <a:lnSpc>
                <a:spcPct val="90000"/>
              </a:lnSpc>
              <a:spcAft>
                <a:spcPts val="600"/>
              </a:spcAft>
            </a:pPr>
            <a:r>
              <a:rPr lang="en-US" sz="1900" dirty="0">
                <a:latin typeface="Twinkl"/>
              </a:rPr>
              <a:t>School website:</a:t>
            </a:r>
          </a:p>
          <a:p>
            <a:pPr>
              <a:lnSpc>
                <a:spcPct val="90000"/>
              </a:lnSpc>
              <a:spcAft>
                <a:spcPts val="600"/>
              </a:spcAft>
            </a:pPr>
            <a:r>
              <a:rPr lang="en-US" sz="1900" dirty="0">
                <a:latin typeface="Twinkl"/>
                <a:hlinkClick r:id="rId2">
                  <a:extLst>
                    <a:ext uri="{A12FA001-AC4F-418D-AE19-62706E023703}">
                      <ahyp:hlinkClr xmlns:ahyp="http://schemas.microsoft.com/office/drawing/2018/hyperlinkcolor" val="tx"/>
                    </a:ext>
                  </a:extLst>
                </a:hlinkClick>
              </a:rPr>
              <a:t>https://www.ivybank.cheshire.sch.uk/</a:t>
            </a:r>
            <a:r>
              <a:rPr lang="en-US" sz="1900" dirty="0">
                <a:latin typeface="Twinkl"/>
              </a:rPr>
              <a:t> </a:t>
            </a:r>
            <a:endParaRPr lang="en-US" sz="1900" dirty="0">
              <a:latin typeface="Twinkl" panose="020B0604020202020204" charset="0"/>
            </a:endParaRPr>
          </a:p>
          <a:p>
            <a:pPr>
              <a:lnSpc>
                <a:spcPct val="90000"/>
              </a:lnSpc>
              <a:spcAft>
                <a:spcPts val="600"/>
              </a:spcAft>
            </a:pPr>
            <a:endParaRPr lang="en-US" sz="1900" dirty="0">
              <a:latin typeface="Twinkl" panose="020B0604020202020204" charset="0"/>
            </a:endParaRPr>
          </a:p>
          <a:p>
            <a:pPr>
              <a:lnSpc>
                <a:spcPct val="90000"/>
              </a:lnSpc>
              <a:spcAft>
                <a:spcPts val="600"/>
              </a:spcAft>
            </a:pPr>
            <a:r>
              <a:rPr lang="en-US" sz="1900" dirty="0" err="1">
                <a:latin typeface="Twinkl"/>
              </a:rPr>
              <a:t>Mrs</a:t>
            </a:r>
            <a:r>
              <a:rPr lang="en-US" sz="1900" dirty="0">
                <a:latin typeface="Twinkl"/>
              </a:rPr>
              <a:t> Barber’s email:</a:t>
            </a:r>
          </a:p>
          <a:p>
            <a:pPr>
              <a:lnSpc>
                <a:spcPct val="90000"/>
              </a:lnSpc>
              <a:spcAft>
                <a:spcPts val="600"/>
              </a:spcAft>
            </a:pPr>
            <a:r>
              <a:rPr lang="en-US" sz="1900" dirty="0">
                <a:latin typeface="Twinkl"/>
                <a:hlinkClick r:id="rId3">
                  <a:extLst>
                    <a:ext uri="{A12FA001-AC4F-418D-AE19-62706E023703}">
                      <ahyp:hlinkClr xmlns:ahyp="http://schemas.microsoft.com/office/drawing/2018/hyperlinkcolor" val="tx"/>
                    </a:ext>
                  </a:extLst>
                </a:hlinkClick>
              </a:rPr>
              <a:t>kbarber@ivybank.cheshire.sch.uk</a:t>
            </a:r>
            <a:endParaRPr lang="en-US" sz="1900" dirty="0">
              <a:latin typeface="Twinkl"/>
            </a:endParaRPr>
          </a:p>
          <a:p>
            <a:pPr>
              <a:lnSpc>
                <a:spcPct val="90000"/>
              </a:lnSpc>
              <a:spcAft>
                <a:spcPts val="600"/>
              </a:spcAft>
            </a:pPr>
            <a:endParaRPr lang="en-US" sz="1900" dirty="0">
              <a:latin typeface="Twinkl" panose="020B0604020202020204" charset="0"/>
            </a:endParaRPr>
          </a:p>
          <a:p>
            <a:pPr>
              <a:lnSpc>
                <a:spcPct val="90000"/>
              </a:lnSpc>
              <a:spcAft>
                <a:spcPts val="600"/>
              </a:spcAft>
            </a:pPr>
            <a:r>
              <a:rPr lang="en-US" sz="1900" dirty="0" err="1">
                <a:latin typeface="Twinkl"/>
              </a:rPr>
              <a:t>Mrs</a:t>
            </a:r>
            <a:r>
              <a:rPr lang="en-US" sz="1900" dirty="0">
                <a:latin typeface="Twinkl"/>
              </a:rPr>
              <a:t> Thomas's email:</a:t>
            </a:r>
            <a:endParaRPr lang="en-US" sz="1900" dirty="0">
              <a:latin typeface="Twinkl" panose="020B0604020202020204" charset="0"/>
            </a:endParaRPr>
          </a:p>
          <a:p>
            <a:pPr>
              <a:lnSpc>
                <a:spcPct val="90000"/>
              </a:lnSpc>
              <a:spcAft>
                <a:spcPts val="600"/>
              </a:spcAft>
            </a:pPr>
            <a:r>
              <a:rPr lang="en-US" sz="1900" dirty="0">
                <a:latin typeface="Twinkl"/>
                <a:hlinkClick r:id="rId4">
                  <a:extLst>
                    <a:ext uri="{A12FA001-AC4F-418D-AE19-62706E023703}">
                      <ahyp:hlinkClr xmlns:ahyp="http://schemas.microsoft.com/office/drawing/2018/hyperlinkcolor" val="tx"/>
                    </a:ext>
                  </a:extLst>
                </a:hlinkClick>
              </a:rPr>
              <a:t>sthomas@ivybank.cheshire.sch.uk</a:t>
            </a:r>
            <a:r>
              <a:rPr lang="en-US" sz="1900" dirty="0">
                <a:latin typeface="Twinkl"/>
              </a:rPr>
              <a:t> </a:t>
            </a:r>
            <a:endParaRPr lang="en-US" sz="1900" dirty="0">
              <a:latin typeface="Twinkl" panose="020B0604020202020204" charset="0"/>
            </a:endParaRPr>
          </a:p>
          <a:p>
            <a:pPr>
              <a:lnSpc>
                <a:spcPct val="90000"/>
              </a:lnSpc>
              <a:spcAft>
                <a:spcPts val="600"/>
              </a:spcAft>
            </a:pPr>
            <a:endParaRPr lang="en-US" sz="1900" dirty="0">
              <a:latin typeface="Twinkl" panose="020B0604020202020204" charset="0"/>
            </a:endParaRPr>
          </a:p>
          <a:p>
            <a:pPr>
              <a:lnSpc>
                <a:spcPct val="90000"/>
              </a:lnSpc>
              <a:spcAft>
                <a:spcPts val="600"/>
              </a:spcAft>
            </a:pPr>
            <a:r>
              <a:rPr lang="en-US" sz="1900" dirty="0" err="1">
                <a:latin typeface="Twinkl"/>
              </a:rPr>
              <a:t>Mrs</a:t>
            </a:r>
            <a:r>
              <a:rPr lang="en-US" sz="1900" dirty="0">
                <a:latin typeface="Twinkl"/>
              </a:rPr>
              <a:t> Hayhurst's email:</a:t>
            </a:r>
          </a:p>
          <a:p>
            <a:pPr>
              <a:lnSpc>
                <a:spcPct val="90000"/>
              </a:lnSpc>
              <a:spcAft>
                <a:spcPts val="600"/>
              </a:spcAft>
            </a:pPr>
            <a:r>
              <a:rPr lang="en-US" sz="1900" dirty="0">
                <a:latin typeface="Twinkl"/>
                <a:hlinkClick r:id="rId5">
                  <a:extLst>
                    <a:ext uri="{A12FA001-AC4F-418D-AE19-62706E023703}">
                      <ahyp:hlinkClr xmlns:ahyp="http://schemas.microsoft.com/office/drawing/2018/hyperlinkcolor" val="tx"/>
                    </a:ext>
                  </a:extLst>
                </a:hlinkClick>
              </a:rPr>
              <a:t>lhayhurst@ivybank.cheshire.sch.uk</a:t>
            </a:r>
            <a:r>
              <a:rPr lang="en-US" sz="1900" dirty="0">
                <a:latin typeface="Twinkl"/>
              </a:rPr>
              <a:t> </a:t>
            </a:r>
            <a:endParaRPr lang="en-US" sz="1900" dirty="0">
              <a:latin typeface="Twinkl" panose="020B0604020202020204" charset="0"/>
            </a:endParaRPr>
          </a:p>
          <a:p>
            <a:pPr>
              <a:lnSpc>
                <a:spcPct val="90000"/>
              </a:lnSpc>
              <a:spcAft>
                <a:spcPts val="600"/>
              </a:spcAft>
            </a:pPr>
            <a:endParaRPr lang="en-US" sz="1900" dirty="0">
              <a:latin typeface="Twinkl" panose="020B0604020202020204" charset="0"/>
            </a:endParaRPr>
          </a:p>
          <a:p>
            <a:pPr>
              <a:lnSpc>
                <a:spcPct val="90000"/>
              </a:lnSpc>
              <a:spcAft>
                <a:spcPts val="600"/>
              </a:spcAft>
            </a:pPr>
            <a:r>
              <a:rPr lang="en-GB" sz="1900" dirty="0">
                <a:latin typeface="Twinkl"/>
              </a:rPr>
              <a:t>Mrs Cairns’s (Nursery Administrator)</a:t>
            </a:r>
          </a:p>
          <a:p>
            <a:pPr>
              <a:lnSpc>
                <a:spcPct val="90000"/>
              </a:lnSpc>
              <a:spcAft>
                <a:spcPts val="600"/>
              </a:spcAft>
            </a:pPr>
            <a:r>
              <a:rPr lang="en-GB" sz="1900" dirty="0">
                <a:latin typeface="Twinkl"/>
                <a:hlinkClick r:id="rId6">
                  <a:extLst>
                    <a:ext uri="{A12FA001-AC4F-418D-AE19-62706E023703}">
                      <ahyp:hlinkClr xmlns:ahyp="http://schemas.microsoft.com/office/drawing/2018/hyperlinkcolor" val="tx"/>
                    </a:ext>
                  </a:extLst>
                </a:hlinkClick>
              </a:rPr>
              <a:t>rcairns@ivybank.cheshire.sch.uk</a:t>
            </a:r>
            <a:r>
              <a:rPr lang="en-GB" sz="1900" dirty="0">
                <a:latin typeface="Twinkl"/>
              </a:rPr>
              <a:t> </a:t>
            </a:r>
            <a:endParaRPr lang="en-GB" sz="1900" dirty="0">
              <a:latin typeface="Twinkl" panose="020B0604020202020204" charset="0"/>
            </a:endParaRPr>
          </a:p>
          <a:p>
            <a:pPr>
              <a:lnSpc>
                <a:spcPct val="90000"/>
              </a:lnSpc>
              <a:spcAft>
                <a:spcPts val="600"/>
              </a:spcAft>
            </a:pPr>
            <a:endParaRPr lang="en-US" sz="1900" dirty="0">
              <a:latin typeface="Twinkl" panose="020B0604020202020204" charset="0"/>
            </a:endParaRPr>
          </a:p>
          <a:p>
            <a:pPr>
              <a:lnSpc>
                <a:spcPct val="90000"/>
              </a:lnSpc>
              <a:spcAft>
                <a:spcPts val="600"/>
              </a:spcAft>
            </a:pPr>
            <a:r>
              <a:rPr lang="en-US" sz="1900" dirty="0">
                <a:latin typeface="Twinkl"/>
              </a:rPr>
              <a:t>Twitter:</a:t>
            </a:r>
          </a:p>
          <a:p>
            <a:pPr>
              <a:lnSpc>
                <a:spcPct val="90000"/>
              </a:lnSpc>
              <a:spcAft>
                <a:spcPts val="600"/>
              </a:spcAft>
            </a:pPr>
            <a:r>
              <a:rPr lang="en-US" sz="1900" dirty="0">
                <a:latin typeface="Twinkl"/>
              </a:rPr>
              <a:t>@IvyBankPrimary</a:t>
            </a:r>
          </a:p>
          <a:p>
            <a:pPr>
              <a:lnSpc>
                <a:spcPct val="90000"/>
              </a:lnSpc>
              <a:spcAft>
                <a:spcPts val="600"/>
              </a:spcAft>
            </a:pPr>
            <a:endParaRPr lang="en-US" sz="1900" dirty="0">
              <a:latin typeface="Twinkl" panose="020B0604020202020204" charset="0"/>
            </a:endParaRPr>
          </a:p>
          <a:p>
            <a:pPr>
              <a:lnSpc>
                <a:spcPct val="90000"/>
              </a:lnSpc>
              <a:spcAft>
                <a:spcPts val="600"/>
              </a:spcAft>
            </a:pPr>
            <a:r>
              <a:rPr lang="en-US" sz="1900" dirty="0">
                <a:latin typeface="Twinkl"/>
              </a:rPr>
              <a:t>Phone number:</a:t>
            </a:r>
          </a:p>
          <a:p>
            <a:pPr>
              <a:lnSpc>
                <a:spcPct val="90000"/>
              </a:lnSpc>
              <a:spcAft>
                <a:spcPts val="600"/>
              </a:spcAft>
            </a:pPr>
            <a:r>
              <a:rPr lang="en-US" sz="1900" dirty="0">
                <a:latin typeface="Twinkl"/>
              </a:rPr>
              <a:t>01625 448014</a:t>
            </a:r>
            <a:endParaRPr lang="en-US" sz="1600" dirty="0">
              <a:latin typeface="Twinkl"/>
            </a:endParaRPr>
          </a:p>
        </p:txBody>
      </p:sp>
      <p:pic>
        <p:nvPicPr>
          <p:cNvPr id="6" name="Picture 5" descr="A child holding a phone&#10;&#10;Description automatically generated">
            <a:extLst>
              <a:ext uri="{FF2B5EF4-FFF2-40B4-BE49-F238E27FC236}">
                <a16:creationId xmlns:a16="http://schemas.microsoft.com/office/drawing/2014/main" id="{1BC377B1-DEED-127E-461B-A91B804DDF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55749" y="1398394"/>
            <a:ext cx="5437326" cy="4061212"/>
          </a:xfrm>
          <a:prstGeom prst="rect">
            <a:avLst/>
          </a:prstGeom>
        </p:spPr>
      </p:pic>
    </p:spTree>
    <p:extLst>
      <p:ext uri="{BB962C8B-B14F-4D97-AF65-F5344CB8AC3E}">
        <p14:creationId xmlns:p14="http://schemas.microsoft.com/office/powerpoint/2010/main" val="276883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253E-D821-EBB2-06F3-F745A853CFA4}"/>
              </a:ext>
            </a:extLst>
          </p:cNvPr>
          <p:cNvSpPr>
            <a:spLocks noGrp="1"/>
          </p:cNvSpPr>
          <p:nvPr>
            <p:ph type="title"/>
          </p:nvPr>
        </p:nvSpPr>
        <p:spPr>
          <a:xfrm>
            <a:off x="461962" y="2788159"/>
            <a:ext cx="8220075" cy="994306"/>
          </a:xfrm>
        </p:spPr>
        <p:txBody>
          <a:bodyPr/>
          <a:lstStyle/>
          <a:p>
            <a:pPr algn="ctr"/>
            <a:r>
              <a:rPr lang="en-GB" sz="7200" dirty="0"/>
              <a:t>We look forward to welcoming you to Ivy Bank </a:t>
            </a:r>
            <a:br>
              <a:rPr lang="en-GB" sz="7200" dirty="0"/>
            </a:br>
            <a:r>
              <a:rPr lang="en-GB" sz="7200" dirty="0"/>
              <a:t>Primary School!</a:t>
            </a:r>
          </a:p>
        </p:txBody>
      </p:sp>
    </p:spTree>
    <p:extLst>
      <p:ext uri="{BB962C8B-B14F-4D97-AF65-F5344CB8AC3E}">
        <p14:creationId xmlns:p14="http://schemas.microsoft.com/office/powerpoint/2010/main" val="401975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61" y="474453"/>
            <a:ext cx="8220075" cy="994306"/>
          </a:xfrm>
        </p:spPr>
        <p:txBody>
          <a:bodyPr/>
          <a:lstStyle/>
          <a:p>
            <a:pPr algn="ctr"/>
            <a:r>
              <a:rPr lang="en-US" sz="4000" b="1">
                <a:solidFill>
                  <a:srgbClr val="546056"/>
                </a:solidFill>
                <a:ea typeface="Roboto" panose="02000000000000000000" pitchFamily="2" charset="0"/>
              </a:rPr>
              <a:t>Nursery Sessions</a:t>
            </a:r>
            <a:endParaRPr lang="en-GB" sz="400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626084" y="1633643"/>
            <a:ext cx="7891831" cy="3785652"/>
          </a:xfrm>
          <a:prstGeom prst="rect">
            <a:avLst/>
          </a:prstGeom>
          <a:noFill/>
        </p:spPr>
        <p:txBody>
          <a:bodyPr wrap="square" lIns="91440" tIns="45720" rIns="91440" bIns="45720" rtlCol="0" anchor="t">
            <a:spAutoFit/>
          </a:bodyPr>
          <a:lstStyle/>
          <a:p>
            <a:pPr algn="ctr"/>
            <a:r>
              <a:rPr lang="en-GB" sz="2400">
                <a:latin typeface="Twinkl"/>
              </a:rPr>
              <a:t>Morning session: 9.15am – 12.15pm</a:t>
            </a:r>
          </a:p>
          <a:p>
            <a:pPr algn="ctr"/>
            <a:r>
              <a:rPr lang="en-GB" sz="2400">
                <a:latin typeface="Twinkl"/>
              </a:rPr>
              <a:t>Afternoon session: 12:15pm – 3:15pm</a:t>
            </a:r>
          </a:p>
          <a:p>
            <a:pPr algn="ctr"/>
            <a:endParaRPr lang="en-GB" sz="2400">
              <a:latin typeface="Twinkl" panose="020B0604020202020204" charset="0"/>
            </a:endParaRPr>
          </a:p>
          <a:p>
            <a:pPr algn="ctr"/>
            <a:r>
              <a:rPr lang="en-GB" sz="2400">
                <a:latin typeface="Twinkl"/>
              </a:rPr>
              <a:t>Please keep staff informed if there are any changes regarding the collection of your child.</a:t>
            </a:r>
          </a:p>
          <a:p>
            <a:pPr algn="ctr"/>
            <a:endParaRPr lang="en-GB" sz="2400">
              <a:latin typeface="Twinkl" panose="020B0604020202020204" charset="0"/>
            </a:endParaRPr>
          </a:p>
          <a:p>
            <a:pPr algn="ctr"/>
            <a:r>
              <a:rPr lang="en-GB" sz="2400">
                <a:latin typeface="Twinkl"/>
              </a:rPr>
              <a:t>For the safety of your children, we operate a password system. If at any time somebody we do not recognise comes to collect your child, they will be asked to provide your unique password.</a:t>
            </a:r>
          </a:p>
        </p:txBody>
      </p:sp>
    </p:spTree>
    <p:extLst>
      <p:ext uri="{BB962C8B-B14F-4D97-AF65-F5344CB8AC3E}">
        <p14:creationId xmlns:p14="http://schemas.microsoft.com/office/powerpoint/2010/main" val="33060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61" y="245853"/>
            <a:ext cx="8220075" cy="994306"/>
          </a:xfrm>
        </p:spPr>
        <p:txBody>
          <a:bodyPr/>
          <a:lstStyle/>
          <a:p>
            <a:pPr algn="ctr"/>
            <a:r>
              <a:rPr lang="en-US" sz="4000" b="1" dirty="0">
                <a:solidFill>
                  <a:srgbClr val="546056"/>
                </a:solidFill>
                <a:ea typeface="Roboto" panose="02000000000000000000" pitchFamily="2" charset="0"/>
              </a:rPr>
              <a:t>Nursery Drop Off and Pick Up</a:t>
            </a:r>
            <a:endParaRPr lang="en-GB" sz="4000" dirty="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626082" y="1377611"/>
            <a:ext cx="7891831" cy="1692771"/>
          </a:xfrm>
          <a:prstGeom prst="rect">
            <a:avLst/>
          </a:prstGeom>
          <a:noFill/>
        </p:spPr>
        <p:txBody>
          <a:bodyPr wrap="square" lIns="91440" tIns="45720" rIns="91440" bIns="45720" rtlCol="0" anchor="t">
            <a:spAutoFit/>
          </a:bodyPr>
          <a:lstStyle/>
          <a:p>
            <a:pPr algn="ctr"/>
            <a:r>
              <a:rPr lang="en-GB" sz="2000" dirty="0">
                <a:latin typeface="Twinkl"/>
              </a:rPr>
              <a:t>Nursery is accessed via the gate to the right of the school.</a:t>
            </a:r>
          </a:p>
          <a:p>
            <a:pPr algn="ctr"/>
            <a:endParaRPr lang="en-GB" sz="2000" dirty="0">
              <a:latin typeface="Twinkl" panose="020B0604020202020204" charset="0"/>
            </a:endParaRPr>
          </a:p>
          <a:p>
            <a:pPr algn="ctr"/>
            <a:r>
              <a:rPr lang="en-GB" sz="2000" dirty="0">
                <a:latin typeface="Twinkl"/>
              </a:rPr>
              <a:t> When your child enters, a member of nursery staff will be there to help them hang up their belongings and guide them inside.</a:t>
            </a:r>
            <a:endParaRPr lang="en-GB" sz="2000" dirty="0">
              <a:latin typeface="Twinkl" panose="020B0604020202020204" charset="0"/>
            </a:endParaRPr>
          </a:p>
          <a:p>
            <a:pPr algn="ctr"/>
            <a:endParaRPr lang="en-GB" sz="2400" dirty="0">
              <a:latin typeface="Twinkl" panose="020B0604020202020204" charset="0"/>
            </a:endParaRPr>
          </a:p>
        </p:txBody>
      </p:sp>
      <p:pic>
        <p:nvPicPr>
          <p:cNvPr id="5" name="Picture 4" descr="A picture containing cloud, outdoor, tree, sky&#10;&#10;Description automatically generated">
            <a:extLst>
              <a:ext uri="{FF2B5EF4-FFF2-40B4-BE49-F238E27FC236}">
                <a16:creationId xmlns:a16="http://schemas.microsoft.com/office/drawing/2014/main" id="{1F347C15-7BBD-87CB-FC5B-E88F888D0E9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4538106" y="3397968"/>
            <a:ext cx="2865851" cy="2140543"/>
          </a:xfrm>
          <a:prstGeom prst="rect">
            <a:avLst/>
          </a:prstGeom>
        </p:spPr>
      </p:pic>
      <p:pic>
        <p:nvPicPr>
          <p:cNvPr id="7" name="Picture 6" descr="A picture containing building, outdoor, house, window&#10;&#10;Description automatically generated">
            <a:extLst>
              <a:ext uri="{FF2B5EF4-FFF2-40B4-BE49-F238E27FC236}">
                <a16:creationId xmlns:a16="http://schemas.microsoft.com/office/drawing/2014/main" id="{6F290000-8BA4-F1A1-3F56-B7D381A438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50459" y="3394604"/>
            <a:ext cx="2830783" cy="2182339"/>
          </a:xfrm>
          <a:prstGeom prst="rect">
            <a:avLst/>
          </a:prstGeom>
        </p:spPr>
      </p:pic>
    </p:spTree>
    <p:extLst>
      <p:ext uri="{BB962C8B-B14F-4D97-AF65-F5344CB8AC3E}">
        <p14:creationId xmlns:p14="http://schemas.microsoft.com/office/powerpoint/2010/main" val="145086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61" y="474453"/>
            <a:ext cx="8220075" cy="994306"/>
          </a:xfrm>
        </p:spPr>
        <p:txBody>
          <a:bodyPr/>
          <a:lstStyle/>
          <a:p>
            <a:pPr algn="ctr"/>
            <a:r>
              <a:rPr lang="en-US" sz="4000" b="1">
                <a:solidFill>
                  <a:srgbClr val="546056"/>
                </a:solidFill>
                <a:ea typeface="Roboto" panose="02000000000000000000" pitchFamily="2" charset="0"/>
              </a:rPr>
              <a:t>Our Nursery Day</a:t>
            </a:r>
            <a:endParaRPr lang="en-GB" sz="400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458231" y="1633643"/>
            <a:ext cx="7859859" cy="3785652"/>
          </a:xfrm>
          <a:prstGeom prst="rect">
            <a:avLst/>
          </a:prstGeom>
          <a:noFill/>
        </p:spPr>
        <p:txBody>
          <a:bodyPr wrap="square" lIns="91440" tIns="45720" rIns="91440" bIns="45720" rtlCol="0" anchor="t">
            <a:spAutoFit/>
          </a:bodyPr>
          <a:lstStyle/>
          <a:p>
            <a:pPr marL="342900" indent="-342900" algn="ctr">
              <a:buFont typeface="Arial" panose="020B0604020202020204" pitchFamily="34" charset="0"/>
              <a:buChar char="•"/>
            </a:pPr>
            <a:r>
              <a:rPr lang="en-GB" sz="2400">
                <a:latin typeface="Twinkl"/>
              </a:rPr>
              <a:t>Registration and singing</a:t>
            </a:r>
          </a:p>
          <a:p>
            <a:pPr marL="342900" indent="-342900" algn="ctr">
              <a:buFont typeface="Arial" panose="020B0604020202020204" pitchFamily="34" charset="0"/>
              <a:buChar char="•"/>
            </a:pPr>
            <a:r>
              <a:rPr lang="en-GB" sz="2400">
                <a:latin typeface="Twinkl"/>
              </a:rPr>
              <a:t>3 Carpet sessions – Maths, English and Phonics </a:t>
            </a:r>
          </a:p>
          <a:p>
            <a:pPr marL="342900" indent="-342900" algn="ctr">
              <a:buFont typeface="Arial" panose="020B0604020202020204" pitchFamily="34" charset="0"/>
              <a:buChar char="•"/>
            </a:pPr>
            <a:r>
              <a:rPr lang="en-GB" sz="2400">
                <a:latin typeface="Twinkl"/>
              </a:rPr>
              <a:t>Squiggle Whilst You Wriggle</a:t>
            </a:r>
            <a:endParaRPr lang="en-GB" sz="2400">
              <a:latin typeface="Twinkl" panose="020B0604020202020204" charset="0"/>
            </a:endParaRPr>
          </a:p>
          <a:p>
            <a:pPr marL="342900" indent="-342900" algn="ctr">
              <a:buFont typeface="Arial" panose="020B0604020202020204" pitchFamily="34" charset="0"/>
              <a:buChar char="•"/>
            </a:pPr>
            <a:r>
              <a:rPr lang="en-GB" sz="2400">
                <a:latin typeface="Twinkl"/>
              </a:rPr>
              <a:t>Independent learning</a:t>
            </a:r>
          </a:p>
          <a:p>
            <a:pPr marL="342900" indent="-342900" algn="ctr">
              <a:buFont typeface="Arial" panose="020B0604020202020204" pitchFamily="34" charset="0"/>
              <a:buChar char="•"/>
            </a:pPr>
            <a:r>
              <a:rPr lang="en-GB" sz="2400">
                <a:latin typeface="Twinkl"/>
              </a:rPr>
              <a:t>Adult led activities</a:t>
            </a:r>
            <a:endParaRPr lang="en-GB">
              <a:latin typeface="Calibri" panose="020F0502020204030204"/>
              <a:cs typeface="Calibri" panose="020F0502020204030204"/>
            </a:endParaRPr>
          </a:p>
          <a:p>
            <a:pPr marL="342900" indent="-342900" algn="ctr">
              <a:buFont typeface="Arial" panose="020B0604020202020204" pitchFamily="34" charset="0"/>
              <a:buChar char="•"/>
            </a:pPr>
            <a:r>
              <a:rPr lang="en-GB" sz="2400">
                <a:latin typeface="Twinkl"/>
              </a:rPr>
              <a:t>Outdoor play</a:t>
            </a:r>
            <a:endParaRPr lang="en-GB">
              <a:cs typeface="Calibri"/>
            </a:endParaRPr>
          </a:p>
          <a:p>
            <a:pPr algn="ctr"/>
            <a:r>
              <a:rPr lang="en-GB" sz="2400">
                <a:latin typeface="Twinkl"/>
              </a:rPr>
              <a:t>• Milk &amp; snack</a:t>
            </a:r>
          </a:p>
          <a:p>
            <a:pPr marL="342900" indent="-342900" algn="ctr">
              <a:buFont typeface="Arial"/>
              <a:buChar char="•"/>
            </a:pPr>
            <a:r>
              <a:rPr lang="en-GB" sz="2400">
                <a:latin typeface="Twinkl"/>
              </a:rPr>
              <a:t>PE in the school hall</a:t>
            </a:r>
            <a:endParaRPr lang="en-GB">
              <a:cs typeface="Calibri" panose="020F0502020204030204"/>
            </a:endParaRPr>
          </a:p>
          <a:p>
            <a:pPr marL="342900" indent="-342900" algn="ctr">
              <a:buFont typeface="Arial"/>
              <a:buChar char="•"/>
            </a:pPr>
            <a:r>
              <a:rPr lang="en-GB" sz="2400">
                <a:latin typeface="Twinkl"/>
              </a:rPr>
              <a:t>Lunch in the school hall</a:t>
            </a:r>
          </a:p>
          <a:p>
            <a:pPr algn="ctr"/>
            <a:r>
              <a:rPr lang="en-GB" sz="2400">
                <a:latin typeface="Twinkl"/>
              </a:rPr>
              <a:t>• Story time and nursery rhymes</a:t>
            </a:r>
          </a:p>
        </p:txBody>
      </p:sp>
      <p:pic>
        <p:nvPicPr>
          <p:cNvPr id="5" name="Picture 4" descr="A group of children playing with soap&#10;&#10;AI-generated content may be incorrect.">
            <a:extLst>
              <a:ext uri="{FF2B5EF4-FFF2-40B4-BE49-F238E27FC236}">
                <a16:creationId xmlns:a16="http://schemas.microsoft.com/office/drawing/2014/main" id="{B988B312-16F2-E390-B33C-12CB46EBD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89024" y="4172374"/>
            <a:ext cx="2816882" cy="2103967"/>
          </a:xfrm>
          <a:prstGeom prst="rect">
            <a:avLst/>
          </a:prstGeom>
        </p:spPr>
      </p:pic>
    </p:spTree>
    <p:extLst>
      <p:ext uri="{BB962C8B-B14F-4D97-AF65-F5344CB8AC3E}">
        <p14:creationId xmlns:p14="http://schemas.microsoft.com/office/powerpoint/2010/main" val="329466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61" y="474453"/>
            <a:ext cx="8220075" cy="994306"/>
          </a:xfrm>
        </p:spPr>
        <p:txBody>
          <a:bodyPr/>
          <a:lstStyle/>
          <a:p>
            <a:pPr algn="ctr"/>
            <a:r>
              <a:rPr lang="en-US" sz="4000" b="1">
                <a:solidFill>
                  <a:srgbClr val="546056"/>
                </a:solidFill>
                <a:ea typeface="Roboto" panose="02000000000000000000" pitchFamily="2" charset="0"/>
              </a:rPr>
              <a:t>Uniform</a:t>
            </a:r>
            <a:endParaRPr lang="en-GB" sz="400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731520" y="1633643"/>
            <a:ext cx="7586570" cy="4893647"/>
          </a:xfrm>
          <a:prstGeom prst="rect">
            <a:avLst/>
          </a:prstGeom>
          <a:noFill/>
        </p:spPr>
        <p:txBody>
          <a:bodyPr wrap="square" lIns="91440" tIns="45720" rIns="91440" bIns="45720" rtlCol="0" anchor="t">
            <a:spAutoFit/>
          </a:bodyPr>
          <a:lstStyle/>
          <a:p>
            <a:pPr algn="ctr"/>
            <a:r>
              <a:rPr lang="en-GB" dirty="0">
                <a:latin typeface="Twinkl"/>
              </a:rPr>
              <a:t>Nursery and Reception have the same uniform as the main school.</a:t>
            </a:r>
          </a:p>
          <a:p>
            <a:pPr algn="ctr"/>
            <a:endParaRPr lang="en-GB" dirty="0">
              <a:latin typeface="Twinkl"/>
            </a:endParaRPr>
          </a:p>
          <a:p>
            <a:pPr algn="ctr"/>
            <a:r>
              <a:rPr lang="en-GB" dirty="0">
                <a:latin typeface="Twinkl"/>
              </a:rPr>
              <a:t>All items of clothing need to be </a:t>
            </a:r>
            <a:r>
              <a:rPr lang="en-GB" b="1" dirty="0">
                <a:latin typeface="Twinkl"/>
              </a:rPr>
              <a:t>clearly labelled with your child’s full name, label EVERYTHING!</a:t>
            </a:r>
            <a:endParaRPr lang="en-GB" dirty="0">
              <a:latin typeface="Twinkl"/>
            </a:endParaRPr>
          </a:p>
          <a:p>
            <a:pPr algn="ctr"/>
            <a:endParaRPr lang="en-GB" dirty="0">
              <a:latin typeface="Twinkl"/>
            </a:endParaRPr>
          </a:p>
          <a:p>
            <a:pPr algn="ctr"/>
            <a:r>
              <a:rPr lang="en-GB" dirty="0">
                <a:latin typeface="Twinkl"/>
              </a:rPr>
              <a:t>Since we use the outdoor learning environment whatever the weather, please ensure your child wears a warm waterproof coat with hood, hat, scarf and gloves in cold weather and a sun hat/cap in sunnier weather.</a:t>
            </a:r>
          </a:p>
          <a:p>
            <a:pPr algn="ctr"/>
            <a:endParaRPr lang="en-GB" dirty="0">
              <a:latin typeface="Twinkl"/>
            </a:endParaRPr>
          </a:p>
          <a:p>
            <a:pPr algn="ctr"/>
            <a:r>
              <a:rPr lang="en-GB" dirty="0">
                <a:latin typeface="Twinkl"/>
              </a:rPr>
              <a:t>On the day we have PE, your child will</a:t>
            </a:r>
          </a:p>
          <a:p>
            <a:pPr algn="ctr"/>
            <a:r>
              <a:rPr lang="en-GB" dirty="0">
                <a:latin typeface="Twinkl"/>
              </a:rPr>
              <a:t>need to come into nursery/school in a PE kit.</a:t>
            </a:r>
          </a:p>
          <a:p>
            <a:pPr algn="ctr"/>
            <a:r>
              <a:rPr lang="en-GB" dirty="0">
                <a:latin typeface="Twinkl"/>
              </a:rPr>
              <a:t>The specific day will be shared with you </a:t>
            </a:r>
          </a:p>
          <a:p>
            <a:pPr algn="ctr"/>
            <a:r>
              <a:rPr lang="en-GB" dirty="0">
                <a:latin typeface="Twinkl"/>
              </a:rPr>
              <a:t>in September.</a:t>
            </a:r>
          </a:p>
          <a:p>
            <a:pPr algn="ctr"/>
            <a:r>
              <a:rPr lang="en-GB" dirty="0">
                <a:solidFill>
                  <a:srgbClr val="000000"/>
                </a:solidFill>
                <a:latin typeface="Twinkl"/>
              </a:rPr>
              <a:t>Velcro fastening shoes are ideal and support</a:t>
            </a:r>
          </a:p>
          <a:p>
            <a:pPr algn="ctr"/>
            <a:r>
              <a:rPr lang="en-GB" dirty="0">
                <a:solidFill>
                  <a:srgbClr val="000000"/>
                </a:solidFill>
                <a:latin typeface="Twinkl"/>
              </a:rPr>
              <a:t> independence. (Please no laces!)</a:t>
            </a:r>
            <a:endParaRPr lang="en-GB" dirty="0"/>
          </a:p>
          <a:p>
            <a:pPr algn="ctr"/>
            <a:endParaRPr lang="en-GB" dirty="0">
              <a:latin typeface="Twinkl"/>
            </a:endParaRPr>
          </a:p>
          <a:p>
            <a:pPr algn="ctr"/>
            <a:endParaRPr lang="en-GB" sz="2400" dirty="0">
              <a:solidFill>
                <a:srgbClr val="647266"/>
              </a:solidFill>
              <a:latin typeface="Twinkl"/>
            </a:endParaRPr>
          </a:p>
        </p:txBody>
      </p:sp>
      <p:pic>
        <p:nvPicPr>
          <p:cNvPr id="5" name="Picture 4" descr="A child smiling next to a sign&#10;&#10;AI-generated content may be incorrect.">
            <a:extLst>
              <a:ext uri="{FF2B5EF4-FFF2-40B4-BE49-F238E27FC236}">
                <a16:creationId xmlns:a16="http://schemas.microsoft.com/office/drawing/2014/main" id="{E7D0A1C3-7826-AD02-7619-483F4AE26722}"/>
              </a:ext>
            </a:extLst>
          </p:cNvPr>
          <p:cNvPicPr>
            <a:picLocks noChangeAspect="1"/>
          </p:cNvPicPr>
          <p:nvPr/>
        </p:nvPicPr>
        <p:blipFill>
          <a:blip r:embed="rId2" cstate="print">
            <a:extLst>
              <a:ext uri="{28A0092B-C50C-407E-A947-70E740481C1C}">
                <a14:useLocalDpi xmlns:a14="http://schemas.microsoft.com/office/drawing/2010/main" val="0"/>
              </a:ext>
            </a:extLst>
          </a:blip>
          <a:srcRect l="13200" t="14298" r="8266" b="46251"/>
          <a:stretch/>
        </p:blipFill>
        <p:spPr>
          <a:xfrm rot="5400000">
            <a:off x="-534925" y="4808521"/>
            <a:ext cx="2532888" cy="950371"/>
          </a:xfrm>
          <a:prstGeom prst="rect">
            <a:avLst/>
          </a:prstGeom>
        </p:spPr>
      </p:pic>
      <p:pic>
        <p:nvPicPr>
          <p:cNvPr id="9" name="Picture 8" descr="A child standing in front of a brick wall&#10;&#10;AI-generated content may be incorrect.">
            <a:extLst>
              <a:ext uri="{FF2B5EF4-FFF2-40B4-BE49-F238E27FC236}">
                <a16:creationId xmlns:a16="http://schemas.microsoft.com/office/drawing/2014/main" id="{96F99E42-41D3-B5D5-91A9-90B3E23F7A42}"/>
              </a:ext>
            </a:extLst>
          </p:cNvPr>
          <p:cNvPicPr>
            <a:picLocks noChangeAspect="1"/>
          </p:cNvPicPr>
          <p:nvPr/>
        </p:nvPicPr>
        <p:blipFill>
          <a:blip r:embed="rId3" cstate="print">
            <a:extLst>
              <a:ext uri="{28A0092B-C50C-407E-A947-70E740481C1C}">
                <a14:useLocalDpi xmlns:a14="http://schemas.microsoft.com/office/drawing/2010/main" val="0"/>
              </a:ext>
            </a:extLst>
          </a:blip>
          <a:srcRect l="11466" t="23580" r="18667" b="41967"/>
          <a:stretch/>
        </p:blipFill>
        <p:spPr>
          <a:xfrm rot="5400000">
            <a:off x="415447" y="4817249"/>
            <a:ext cx="2532889" cy="932915"/>
          </a:xfrm>
          <a:prstGeom prst="rect">
            <a:avLst/>
          </a:prstGeom>
        </p:spPr>
      </p:pic>
      <p:grpSp>
        <p:nvGrpSpPr>
          <p:cNvPr id="8" name="Group 7">
            <a:extLst>
              <a:ext uri="{FF2B5EF4-FFF2-40B4-BE49-F238E27FC236}">
                <a16:creationId xmlns:a16="http://schemas.microsoft.com/office/drawing/2014/main" id="{64E3D840-7A9B-4945-9CD6-FBF8E5FD8D3E}"/>
              </a:ext>
            </a:extLst>
          </p:cNvPr>
          <p:cNvGrpSpPr/>
          <p:nvPr/>
        </p:nvGrpSpPr>
        <p:grpSpPr>
          <a:xfrm>
            <a:off x="6847595" y="4122798"/>
            <a:ext cx="2266023" cy="2532889"/>
            <a:chOff x="6820518" y="4017262"/>
            <a:chExt cx="2449809" cy="2638425"/>
          </a:xfrm>
        </p:grpSpPr>
        <p:pic>
          <p:nvPicPr>
            <p:cNvPr id="4" name="Picture 3" descr="A collage of a child in school uniform&#10;&#10;AI-generated content may be incorrect.">
              <a:extLst>
                <a:ext uri="{FF2B5EF4-FFF2-40B4-BE49-F238E27FC236}">
                  <a16:creationId xmlns:a16="http://schemas.microsoft.com/office/drawing/2014/main" id="{0A264495-F8AC-F46B-7887-D8C34E31A71E}"/>
                </a:ext>
              </a:extLst>
            </p:cNvPr>
            <p:cNvPicPr>
              <a:picLocks noChangeAspect="1"/>
            </p:cNvPicPr>
            <p:nvPr/>
          </p:nvPicPr>
          <p:blipFill>
            <a:blip r:embed="rId4"/>
            <a:srcRect l="57916"/>
            <a:stretch>
              <a:fillRect/>
            </a:stretch>
          </p:blipFill>
          <p:spPr>
            <a:xfrm>
              <a:off x="8059752" y="4017262"/>
              <a:ext cx="1210575" cy="2638425"/>
            </a:xfrm>
            <a:prstGeom prst="rect">
              <a:avLst/>
            </a:prstGeom>
          </p:spPr>
        </p:pic>
        <p:pic>
          <p:nvPicPr>
            <p:cNvPr id="6" name="Picture 5" descr="A collage of a child in school uniform&#10;&#10;AI-generated content may be incorrect.">
              <a:extLst>
                <a:ext uri="{FF2B5EF4-FFF2-40B4-BE49-F238E27FC236}">
                  <a16:creationId xmlns:a16="http://schemas.microsoft.com/office/drawing/2014/main" id="{90DE7544-C044-1B67-40FB-5D5FB9AC9CEA}"/>
                </a:ext>
              </a:extLst>
            </p:cNvPr>
            <p:cNvPicPr>
              <a:picLocks noChangeAspect="1"/>
            </p:cNvPicPr>
            <p:nvPr/>
          </p:nvPicPr>
          <p:blipFill>
            <a:blip r:embed="rId4"/>
            <a:srcRect r="56919"/>
            <a:stretch>
              <a:fillRect/>
            </a:stretch>
          </p:blipFill>
          <p:spPr>
            <a:xfrm>
              <a:off x="6820518" y="4017262"/>
              <a:ext cx="1239235" cy="2638425"/>
            </a:xfrm>
            <a:prstGeom prst="rect">
              <a:avLst/>
            </a:prstGeom>
          </p:spPr>
        </p:pic>
      </p:grpSp>
    </p:spTree>
    <p:extLst>
      <p:ext uri="{BB962C8B-B14F-4D97-AF65-F5344CB8AC3E}">
        <p14:creationId xmlns:p14="http://schemas.microsoft.com/office/powerpoint/2010/main" val="336688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642E-3ADD-0F06-CF0A-CABE233BA6AB}"/>
              </a:ext>
            </a:extLst>
          </p:cNvPr>
          <p:cNvSpPr>
            <a:spLocks noGrp="1"/>
          </p:cNvSpPr>
          <p:nvPr>
            <p:ph type="title"/>
          </p:nvPr>
        </p:nvSpPr>
        <p:spPr>
          <a:xfrm>
            <a:off x="461961" y="100121"/>
            <a:ext cx="8220075" cy="994306"/>
          </a:xfrm>
        </p:spPr>
        <p:txBody>
          <a:bodyPr/>
          <a:lstStyle/>
          <a:p>
            <a:pPr algn="ctr"/>
            <a:r>
              <a:rPr lang="en-US" sz="4000" b="1" dirty="0">
                <a:solidFill>
                  <a:srgbClr val="546056"/>
                </a:solidFill>
                <a:ea typeface="Roboto" panose="02000000000000000000" pitchFamily="2" charset="0"/>
              </a:rPr>
              <a:t>Nursery - What does my child need?</a:t>
            </a:r>
            <a:endParaRPr lang="en-GB" sz="4000" dirty="0">
              <a:solidFill>
                <a:srgbClr val="546056"/>
              </a:solidFill>
            </a:endParaRPr>
          </a:p>
        </p:txBody>
      </p:sp>
      <p:sp>
        <p:nvSpPr>
          <p:cNvPr id="3" name="TextBox 2">
            <a:extLst>
              <a:ext uri="{FF2B5EF4-FFF2-40B4-BE49-F238E27FC236}">
                <a16:creationId xmlns:a16="http://schemas.microsoft.com/office/drawing/2014/main" id="{478DCE2B-3C64-22E8-BCB6-FAEABA9B051C}"/>
              </a:ext>
            </a:extLst>
          </p:cNvPr>
          <p:cNvSpPr txBox="1"/>
          <p:nvPr/>
        </p:nvSpPr>
        <p:spPr>
          <a:xfrm>
            <a:off x="632343" y="1094427"/>
            <a:ext cx="7621739" cy="3785652"/>
          </a:xfrm>
          <a:prstGeom prst="rect">
            <a:avLst/>
          </a:prstGeom>
          <a:noFill/>
        </p:spPr>
        <p:txBody>
          <a:bodyPr wrap="square" lIns="91440" tIns="45720" rIns="91440" bIns="45720" rtlCol="0" anchor="t">
            <a:spAutoFit/>
          </a:bodyPr>
          <a:lstStyle/>
          <a:p>
            <a:pPr algn="ctr"/>
            <a:r>
              <a:rPr lang="en-GB" sz="1600" b="1">
                <a:latin typeface="Twinkl"/>
              </a:rPr>
              <a:t>Water bottle </a:t>
            </a:r>
            <a:r>
              <a:rPr lang="en-GB" sz="1600">
                <a:latin typeface="Twinkl"/>
              </a:rPr>
              <a:t>- Please provide a clearly named water bottle in Nursery each day for your child. We ask that this is filled with </a:t>
            </a:r>
            <a:r>
              <a:rPr lang="en-GB" sz="1600" b="1">
                <a:latin typeface="Twinkl"/>
              </a:rPr>
              <a:t>water.</a:t>
            </a:r>
            <a:r>
              <a:rPr lang="en-GB" sz="1600">
                <a:latin typeface="Twinkl"/>
              </a:rPr>
              <a:t> </a:t>
            </a:r>
          </a:p>
          <a:p>
            <a:pPr algn="ctr"/>
            <a:endParaRPr lang="en-GB" sz="1600">
              <a:latin typeface="Twinkl"/>
            </a:endParaRPr>
          </a:p>
          <a:p>
            <a:pPr algn="ctr"/>
            <a:r>
              <a:rPr lang="en-GB" sz="1600" b="1">
                <a:latin typeface="Twinkl"/>
              </a:rPr>
              <a:t>Bags</a:t>
            </a:r>
            <a:r>
              <a:rPr lang="en-GB" sz="1600">
                <a:latin typeface="Twinkl"/>
              </a:rPr>
              <a:t> - Children must bring their belongings in a ruck sack style bag that will easily fit a large book inside.</a:t>
            </a:r>
          </a:p>
          <a:p>
            <a:pPr algn="ctr"/>
            <a:endParaRPr lang="en-GB" sz="1600">
              <a:latin typeface="Twinkl"/>
            </a:endParaRPr>
          </a:p>
          <a:p>
            <a:pPr algn="ctr"/>
            <a:r>
              <a:rPr lang="en-GB" sz="1600" b="1">
                <a:latin typeface="Twinkl"/>
              </a:rPr>
              <a:t>Spare Clothes </a:t>
            </a:r>
            <a:r>
              <a:rPr lang="en-GB" sz="1600">
                <a:latin typeface="Twinkl"/>
              </a:rPr>
              <a:t>- If your child has a toileting or wet play 'accident' in Nursery; we will change them and provide clean clothes. It would be helpful if you could provide a labelled bag containing a complete change of labelled spare clothes to keep in Nursery in case of any accidents. If your child does come home in Nursery clothing, please aim to return them as soon as possible, as our supplies are limited.</a:t>
            </a:r>
          </a:p>
          <a:p>
            <a:pPr algn="ctr"/>
            <a:endParaRPr lang="en-GB" sz="1600">
              <a:latin typeface="Twinkl"/>
            </a:endParaRPr>
          </a:p>
          <a:p>
            <a:pPr algn="ctr"/>
            <a:r>
              <a:rPr lang="en-GB" sz="1600" b="1">
                <a:latin typeface="Twinkl"/>
              </a:rPr>
              <a:t>Wellies</a:t>
            </a:r>
            <a:r>
              <a:rPr lang="en-GB" sz="1600">
                <a:latin typeface="Twinkl"/>
              </a:rPr>
              <a:t> – to be kept on your child’s peg in a waterproof drawstring bag so we can use the grassy and water areas without notice.</a:t>
            </a:r>
          </a:p>
        </p:txBody>
      </p:sp>
      <p:pic>
        <p:nvPicPr>
          <p:cNvPr id="5" name="Picture 4" descr="A child lying in the snow&#10;&#10;AI-generated content may be incorrect.">
            <a:extLst>
              <a:ext uri="{FF2B5EF4-FFF2-40B4-BE49-F238E27FC236}">
                <a16:creationId xmlns:a16="http://schemas.microsoft.com/office/drawing/2014/main" id="{DC990E9F-F520-25D7-71F5-C7121DD03608}"/>
              </a:ext>
            </a:extLst>
          </p:cNvPr>
          <p:cNvPicPr>
            <a:picLocks noChangeAspect="1"/>
          </p:cNvPicPr>
          <p:nvPr/>
        </p:nvPicPr>
        <p:blipFill>
          <a:blip r:embed="rId2" cstate="print">
            <a:extLst>
              <a:ext uri="{28A0092B-C50C-407E-A947-70E740481C1C}">
                <a14:useLocalDpi xmlns:a14="http://schemas.microsoft.com/office/drawing/2010/main" val="0"/>
              </a:ext>
            </a:extLst>
          </a:blip>
          <a:srcRect l="17600" t="13762" r="17066" b="10906"/>
          <a:stretch/>
        </p:blipFill>
        <p:spPr>
          <a:xfrm rot="5400000">
            <a:off x="3656356" y="5053663"/>
            <a:ext cx="1831284" cy="1577148"/>
          </a:xfrm>
          <a:prstGeom prst="rect">
            <a:avLst/>
          </a:prstGeom>
        </p:spPr>
      </p:pic>
    </p:spTree>
    <p:extLst>
      <p:ext uri="{BB962C8B-B14F-4D97-AF65-F5344CB8AC3E}">
        <p14:creationId xmlns:p14="http://schemas.microsoft.com/office/powerpoint/2010/main" val="269489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D44D-3739-D78F-DB8B-F276AEA168E4}"/>
              </a:ext>
            </a:extLst>
          </p:cNvPr>
          <p:cNvSpPr>
            <a:spLocks noGrp="1"/>
          </p:cNvSpPr>
          <p:nvPr>
            <p:ph type="title"/>
          </p:nvPr>
        </p:nvSpPr>
        <p:spPr/>
        <p:txBody>
          <a:bodyPr/>
          <a:lstStyle/>
          <a:p>
            <a:pPr algn="ctr"/>
            <a:r>
              <a:rPr lang="en-GB" sz="4000" b="1" dirty="0">
                <a:solidFill>
                  <a:srgbClr val="546056"/>
                </a:solidFill>
                <a:latin typeface="Twinkl"/>
              </a:rPr>
              <a:t>Toileting</a:t>
            </a:r>
            <a:endParaRPr lang="en-US" dirty="0">
              <a:latin typeface="Twinkl"/>
            </a:endParaRPr>
          </a:p>
        </p:txBody>
      </p:sp>
      <p:sp>
        <p:nvSpPr>
          <p:cNvPr id="3" name="TextBox 2">
            <a:extLst>
              <a:ext uri="{FF2B5EF4-FFF2-40B4-BE49-F238E27FC236}">
                <a16:creationId xmlns:a16="http://schemas.microsoft.com/office/drawing/2014/main" id="{A943DB7A-3D60-DD71-7BB7-1F0D98033E85}"/>
              </a:ext>
            </a:extLst>
          </p:cNvPr>
          <p:cNvSpPr txBox="1"/>
          <p:nvPr/>
        </p:nvSpPr>
        <p:spPr>
          <a:xfrm>
            <a:off x="1139886" y="1428738"/>
            <a:ext cx="711895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Twinkl" panose="020B0604020202020204" charset="0"/>
                <a:ea typeface="Calibri"/>
                <a:cs typeface="Calibri"/>
              </a:rPr>
              <a:t>We kindly ask that your child is toilet trained before they start nursery.</a:t>
            </a:r>
            <a:endParaRPr lang="en-US" dirty="0">
              <a:latin typeface="Twinkl" panose="020B0604020202020204" charset="0"/>
            </a:endParaRPr>
          </a:p>
          <a:p>
            <a:endParaRPr lang="en-GB" dirty="0">
              <a:latin typeface="Twinkl" panose="020B0604020202020204" charset="0"/>
              <a:ea typeface="Calibri"/>
              <a:cs typeface="Calibri"/>
            </a:endParaRPr>
          </a:p>
          <a:p>
            <a:r>
              <a:rPr lang="en-GB" dirty="0">
                <a:latin typeface="Twinkl" panose="020B0604020202020204" charset="0"/>
                <a:ea typeface="Calibri"/>
                <a:cs typeface="Calibri"/>
              </a:rPr>
              <a:t>The NHS shares that by the age of 3, most children—around 9 out of 10—are dry most days. That said, little accidents can still happen, especially when children are excited, upset, or really focused on playing (which is totally normal!)</a:t>
            </a:r>
          </a:p>
          <a:p>
            <a:endParaRPr lang="en-GB" dirty="0">
              <a:latin typeface="Twinkl" panose="020B0604020202020204" charset="0"/>
              <a:ea typeface="Calibri"/>
              <a:cs typeface="Calibri"/>
            </a:endParaRPr>
          </a:p>
          <a:p>
            <a:r>
              <a:rPr lang="en-GB" dirty="0">
                <a:latin typeface="Twinkl" panose="020B0604020202020204" charset="0"/>
                <a:ea typeface="Calibri"/>
                <a:cs typeface="Calibri"/>
              </a:rPr>
              <a:t>Changing nappies does take time and means an adult is not always available to support children with learning and play.</a:t>
            </a:r>
            <a:endParaRPr lang="en-GB" dirty="0">
              <a:latin typeface="Twinkl" panose="020B0604020202020204" charset="0"/>
            </a:endParaRPr>
          </a:p>
          <a:p>
            <a:endParaRPr lang="en-GB" dirty="0">
              <a:latin typeface="Twinkl" panose="020B0604020202020204" charset="0"/>
              <a:ea typeface="Calibri"/>
              <a:cs typeface="Calibri"/>
            </a:endParaRPr>
          </a:p>
          <a:p>
            <a:r>
              <a:rPr lang="en-GB" dirty="0">
                <a:latin typeface="Twinkl" panose="020B0604020202020204" charset="0"/>
                <a:ea typeface="Calibri"/>
                <a:cs typeface="Calibri"/>
              </a:rPr>
              <a:t>If your child isn’t quite there yet, don’t worry—you’re not alone. You can speak to your health visitor for support or check out the ERIC website, which has lots of helpful advice on toilet training.</a:t>
            </a:r>
            <a:endParaRPr lang="en-GB" dirty="0">
              <a:latin typeface="Twinkl" panose="020B0604020202020204" charset="0"/>
            </a:endParaRPr>
          </a:p>
          <a:p>
            <a:endParaRPr lang="en-GB" dirty="0">
              <a:latin typeface="Twinkl" panose="020B0604020202020204" charset="0"/>
              <a:ea typeface="Calibri"/>
              <a:cs typeface="Calibri"/>
            </a:endParaRPr>
          </a:p>
          <a:p>
            <a:pPr algn="ctr"/>
            <a:r>
              <a:rPr lang="en-GB" dirty="0">
                <a:latin typeface="Twinkl" panose="020B0604020202020204" charset="0"/>
                <a:ea typeface="+mn-lt"/>
                <a:cs typeface="+mn-lt"/>
                <a:hlinkClick r:id="rId2"/>
              </a:rPr>
              <a:t>Home - ERIC</a:t>
            </a:r>
            <a:r>
              <a:rPr lang="en-GB" dirty="0">
                <a:latin typeface="Twinkl" panose="020B0604020202020204" charset="0"/>
                <a:ea typeface="+mn-lt"/>
                <a:cs typeface="+mn-lt"/>
              </a:rPr>
              <a:t> </a:t>
            </a:r>
            <a:endParaRPr lang="en-GB" dirty="0">
              <a:latin typeface="Twinkl" panose="020B0604020202020204" charset="0"/>
              <a:ea typeface="Calibri"/>
              <a:cs typeface="Calibri"/>
            </a:endParaRPr>
          </a:p>
          <a:p>
            <a:endParaRPr lang="en-GB" dirty="0">
              <a:ea typeface="Calibri"/>
              <a:cs typeface="Calibri"/>
            </a:endParaRPr>
          </a:p>
        </p:txBody>
      </p:sp>
    </p:spTree>
    <p:extLst>
      <p:ext uri="{BB962C8B-B14F-4D97-AF65-F5344CB8AC3E}">
        <p14:creationId xmlns:p14="http://schemas.microsoft.com/office/powerpoint/2010/main" val="71566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BED6-6FE0-8A89-8977-418E786B304F}"/>
              </a:ext>
            </a:extLst>
          </p:cNvPr>
          <p:cNvSpPr>
            <a:spLocks noGrp="1"/>
          </p:cNvSpPr>
          <p:nvPr>
            <p:ph type="title"/>
          </p:nvPr>
        </p:nvSpPr>
        <p:spPr>
          <a:xfrm>
            <a:off x="585214" y="621031"/>
            <a:ext cx="8220075" cy="994306"/>
          </a:xfrm>
        </p:spPr>
        <p:txBody>
          <a:bodyPr/>
          <a:lstStyle/>
          <a:p>
            <a:pPr algn="ctr"/>
            <a:r>
              <a:rPr lang="en-US" b="1" dirty="0">
                <a:solidFill>
                  <a:srgbClr val="546056"/>
                </a:solidFill>
              </a:rPr>
              <a:t>How is our Nursery different to a private day nursery?</a:t>
            </a:r>
            <a:endParaRPr lang="en-GB" b="1" dirty="0">
              <a:solidFill>
                <a:srgbClr val="546056"/>
              </a:solidFill>
            </a:endParaRPr>
          </a:p>
        </p:txBody>
      </p:sp>
      <p:sp>
        <p:nvSpPr>
          <p:cNvPr id="4" name="TextBox 3">
            <a:extLst>
              <a:ext uri="{FF2B5EF4-FFF2-40B4-BE49-F238E27FC236}">
                <a16:creationId xmlns:a16="http://schemas.microsoft.com/office/drawing/2014/main" id="{03437364-16AA-CA1E-3E5F-A4E05DEF5370}"/>
              </a:ext>
            </a:extLst>
          </p:cNvPr>
          <p:cNvSpPr txBox="1"/>
          <p:nvPr/>
        </p:nvSpPr>
        <p:spPr>
          <a:xfrm>
            <a:off x="749234" y="1715381"/>
            <a:ext cx="7644384" cy="313932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atin typeface="Twinkl"/>
              </a:rPr>
              <a:t>The nursery is overseen by a qualified teacher.</a:t>
            </a:r>
            <a:endParaRPr lang="en-US">
              <a:latin typeface="Twinkl"/>
              <a:ea typeface="Calibri"/>
              <a:cs typeface="Calibri"/>
            </a:endParaRPr>
          </a:p>
          <a:p>
            <a:pPr marL="285750" indent="-285750">
              <a:buFont typeface="Arial" panose="020B0604020202020204" pitchFamily="34" charset="0"/>
              <a:buChar char="•"/>
            </a:pPr>
            <a:r>
              <a:rPr lang="en-US">
                <a:latin typeface="Twinkl"/>
              </a:rPr>
              <a:t>There are no ‘key-workers' - we work as a team. </a:t>
            </a:r>
            <a:endParaRPr lang="en-US">
              <a:latin typeface="Twinkl"/>
              <a:ea typeface="Calibri" panose="020F0502020204030204"/>
              <a:cs typeface="Calibri" panose="020F0502020204030204"/>
            </a:endParaRPr>
          </a:p>
          <a:p>
            <a:pPr marL="285750" indent="-285750">
              <a:buFont typeface="Arial" panose="020B0604020202020204" pitchFamily="34" charset="0"/>
              <a:buChar char="•"/>
            </a:pPr>
            <a:r>
              <a:rPr lang="en-US">
                <a:latin typeface="Twinkl"/>
              </a:rPr>
              <a:t>Our nursery caters for the pre-school age (children turning 4 years old within the academic year.)</a:t>
            </a:r>
            <a:endParaRPr lang="en-US">
              <a:latin typeface="Twinkl" panose="020B0604020202020204" charset="0"/>
            </a:endParaRPr>
          </a:p>
          <a:p>
            <a:pPr marL="285750" indent="-285750">
              <a:buFont typeface="Arial" panose="020B0604020202020204" pitchFamily="34" charset="0"/>
              <a:buChar char="•"/>
            </a:pPr>
            <a:r>
              <a:rPr lang="en-US">
                <a:latin typeface="Twinkl"/>
              </a:rPr>
              <a:t>Opening times: 9.15am – 3.15pm. </a:t>
            </a:r>
            <a:endParaRPr lang="en-US">
              <a:latin typeface="Twinkl" panose="020B0604020202020204" charset="0"/>
            </a:endParaRPr>
          </a:p>
          <a:p>
            <a:pPr marL="285750" indent="-285750">
              <a:buFont typeface="Arial" panose="020B0604020202020204" pitchFamily="34" charset="0"/>
              <a:buChar char="•"/>
            </a:pPr>
            <a:r>
              <a:rPr lang="en-US">
                <a:latin typeface="Twinkl"/>
              </a:rPr>
              <a:t>Wrap around can be offered for 4-year-olds and above by Ivy Leaves.</a:t>
            </a:r>
          </a:p>
          <a:p>
            <a:pPr marL="285750" indent="-285750">
              <a:buFont typeface="Arial" panose="020B0604020202020204" pitchFamily="34" charset="0"/>
              <a:buChar char="•"/>
            </a:pPr>
            <a:r>
              <a:rPr lang="en-US">
                <a:latin typeface="Twinkl"/>
              </a:rPr>
              <a:t>Structured day with phonics, </a:t>
            </a:r>
            <a:r>
              <a:rPr lang="en-US" err="1">
                <a:latin typeface="Twinkl"/>
              </a:rPr>
              <a:t>maths</a:t>
            </a:r>
            <a:r>
              <a:rPr lang="en-US">
                <a:latin typeface="Twinkl"/>
              </a:rPr>
              <a:t> and literacy. </a:t>
            </a:r>
            <a:endParaRPr lang="en-US">
              <a:latin typeface="Twinkl" panose="020B0604020202020204" charset="0"/>
            </a:endParaRPr>
          </a:p>
          <a:p>
            <a:pPr marL="285750" indent="-285750">
              <a:buFont typeface="Arial" panose="020B0604020202020204" pitchFamily="34" charset="0"/>
              <a:buChar char="•"/>
            </a:pPr>
            <a:r>
              <a:rPr lang="en-US">
                <a:latin typeface="Twinkl"/>
              </a:rPr>
              <a:t>Emphasis on preparing your child for reception. </a:t>
            </a:r>
            <a:endParaRPr lang="en-US">
              <a:latin typeface="Twinkl" panose="020B0604020202020204" charset="0"/>
            </a:endParaRPr>
          </a:p>
          <a:p>
            <a:pPr marL="285750" indent="-285750">
              <a:buFont typeface="Arial" panose="020B0604020202020204" pitchFamily="34" charset="0"/>
              <a:buChar char="•"/>
            </a:pPr>
            <a:r>
              <a:rPr lang="en-US">
                <a:latin typeface="Twinkl"/>
              </a:rPr>
              <a:t>No daily updates. Parents are kept informed via the weekly newsletter, termly reports and parent evenings. </a:t>
            </a:r>
          </a:p>
          <a:p>
            <a:pPr marL="285750" indent="-285750">
              <a:buFont typeface="Arial" panose="020B0604020202020204" pitchFamily="34" charset="0"/>
              <a:buChar char="•"/>
            </a:pPr>
            <a:r>
              <a:rPr lang="en-US">
                <a:latin typeface="Twinkl"/>
              </a:rPr>
              <a:t>Homework...! Children will have a reading record and odd tasks. </a:t>
            </a:r>
            <a:endParaRPr lang="en-US">
              <a:latin typeface="Twinkl" panose="020B0604020202020204" charset="0"/>
            </a:endParaRPr>
          </a:p>
        </p:txBody>
      </p:sp>
      <p:pic>
        <p:nvPicPr>
          <p:cNvPr id="5" name="Picture 4" descr="A child sitting on the floor with a pile of colorful blocks&#10;&#10;AI-generated content may be incorrect.">
            <a:extLst>
              <a:ext uri="{FF2B5EF4-FFF2-40B4-BE49-F238E27FC236}">
                <a16:creationId xmlns:a16="http://schemas.microsoft.com/office/drawing/2014/main" id="{0FF8251C-516B-9B10-D6F8-442CE1702FB5}"/>
              </a:ext>
            </a:extLst>
          </p:cNvPr>
          <p:cNvPicPr>
            <a:picLocks noChangeAspect="1"/>
          </p:cNvPicPr>
          <p:nvPr/>
        </p:nvPicPr>
        <p:blipFill>
          <a:blip r:embed="rId2" cstate="print">
            <a:extLst>
              <a:ext uri="{28A0092B-C50C-407E-A947-70E740481C1C}">
                <a14:useLocalDpi xmlns:a14="http://schemas.microsoft.com/office/drawing/2010/main" val="0"/>
              </a:ext>
            </a:extLst>
          </a:blip>
          <a:srcRect l="10592" t="25711" r="4856" b="24577"/>
          <a:stretch/>
        </p:blipFill>
        <p:spPr>
          <a:xfrm rot="5400000">
            <a:off x="7101129" y="5025827"/>
            <a:ext cx="2368295" cy="1040025"/>
          </a:xfrm>
          <a:prstGeom prst="rect">
            <a:avLst/>
          </a:prstGeom>
        </p:spPr>
      </p:pic>
      <p:pic>
        <p:nvPicPr>
          <p:cNvPr id="9" name="Picture 8" descr="A group of kids drawing on a blue sheet&#10;&#10;AI-generated content may be incorrect.">
            <a:extLst>
              <a:ext uri="{FF2B5EF4-FFF2-40B4-BE49-F238E27FC236}">
                <a16:creationId xmlns:a16="http://schemas.microsoft.com/office/drawing/2014/main" id="{CDC8230B-7F58-C465-832C-8B985AA19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3708" y="4808557"/>
            <a:ext cx="1828797" cy="1921087"/>
          </a:xfrm>
          <a:prstGeom prst="rect">
            <a:avLst/>
          </a:prstGeom>
        </p:spPr>
      </p:pic>
      <p:pic>
        <p:nvPicPr>
          <p:cNvPr id="11" name="Picture 10" descr="A group of children in a classroom&#10;&#10;AI-generated content may be incorrect.">
            <a:extLst>
              <a:ext uri="{FF2B5EF4-FFF2-40B4-BE49-F238E27FC236}">
                <a16:creationId xmlns:a16="http://schemas.microsoft.com/office/drawing/2014/main" id="{22B0C224-6043-7F0E-BE97-5E73E8F4C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872" y="4888031"/>
            <a:ext cx="2359152" cy="1762083"/>
          </a:xfrm>
          <a:prstGeom prst="rect">
            <a:avLst/>
          </a:prstGeom>
        </p:spPr>
      </p:pic>
    </p:spTree>
    <p:extLst>
      <p:ext uri="{BB962C8B-B14F-4D97-AF65-F5344CB8AC3E}">
        <p14:creationId xmlns:p14="http://schemas.microsoft.com/office/powerpoint/2010/main" val="653177108"/>
      </p:ext>
    </p:extLst>
  </p:cSld>
  <p:clrMapOvr>
    <a:masterClrMapping/>
  </p:clrMapOvr>
</p:sld>
</file>

<file path=ppt/theme/theme1.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65C5CC42B2964D9ED7332AD7FC537B" ma:contentTypeVersion="19" ma:contentTypeDescription="Create a new document." ma:contentTypeScope="" ma:versionID="1cadcc02772c14b5dcef67e6e7852f4d">
  <xsd:schema xmlns:xsd="http://www.w3.org/2001/XMLSchema" xmlns:xs="http://www.w3.org/2001/XMLSchema" xmlns:p="http://schemas.microsoft.com/office/2006/metadata/properties" xmlns:ns2="25f4f42d-7aea-40fd-8020-be16a36a500e" xmlns:ns3="fffd93f4-e8ca-4f3f-ac62-e18273539e9e" targetNamespace="http://schemas.microsoft.com/office/2006/metadata/properties" ma:root="true" ma:fieldsID="71b5d5f81773012e38c7422eafb45490" ns2:_="" ns3:_="">
    <xsd:import namespace="25f4f42d-7aea-40fd-8020-be16a36a500e"/>
    <xsd:import namespace="fffd93f4-e8ca-4f3f-ac62-e18273539e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4f42d-7aea-40fd-8020-be16a36a5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dad2c2b-2a36-40f1-a8d6-0a14799d07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fd93f4-e8ca-4f3f-ac62-e18273539e9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5ba0fd-dda9-4211-b8c5-4e08ee42b86b}" ma:internalName="TaxCatchAll" ma:showField="CatchAllData" ma:web="fffd93f4-e8ca-4f3f-ac62-e18273539e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f4f42d-7aea-40fd-8020-be16a36a500e">
      <Terms xmlns="http://schemas.microsoft.com/office/infopath/2007/PartnerControls"/>
    </lcf76f155ced4ddcb4097134ff3c332f>
    <TaxCatchAll xmlns="fffd93f4-e8ca-4f3f-ac62-e18273539e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F78EA-72EC-4B7C-AE54-3AF3932507D1}">
  <ds:schemaRefs>
    <ds:schemaRef ds:uri="25f4f42d-7aea-40fd-8020-be16a36a500e"/>
    <ds:schemaRef ds:uri="fffd93f4-e8ca-4f3f-ac62-e18273539e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EE36D2-414E-4051-9944-A0420EBD01EC}">
  <ds:schemaRefs>
    <ds:schemaRef ds:uri="http://purl.org/dc/dcmitype/"/>
    <ds:schemaRef ds:uri="http://purl.org/dc/terms/"/>
    <ds:schemaRef ds:uri="http://schemas.microsoft.com/office/2006/metadata/properties"/>
    <ds:schemaRef ds:uri="http://schemas.openxmlformats.org/package/2006/metadata/core-properties"/>
    <ds:schemaRef ds:uri="25f4f42d-7aea-40fd-8020-be16a36a500e"/>
    <ds:schemaRef ds:uri="http://purl.org/dc/elements/1.1/"/>
    <ds:schemaRef ds:uri="http://www.w3.org/XML/1998/namespace"/>
    <ds:schemaRef ds:uri="http://schemas.microsoft.com/office/2006/documentManagement/types"/>
    <ds:schemaRef ds:uri="http://schemas.microsoft.com/office/infopath/2007/PartnerControls"/>
    <ds:schemaRef ds:uri="fffd93f4-e8ca-4f3f-ac62-e18273539e9e"/>
  </ds:schemaRefs>
</ds:datastoreItem>
</file>

<file path=customXml/itemProps3.xml><?xml version="1.0" encoding="utf-8"?>
<ds:datastoreItem xmlns:ds="http://schemas.openxmlformats.org/officeDocument/2006/customXml" ds:itemID="{0255B3D1-D0DE-42B7-BF26-EB8D29C63C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TotalTime>
  <Words>2699</Words>
  <Application>Microsoft Office PowerPoint</Application>
  <PresentationFormat>On-screen Show (4:3)</PresentationFormat>
  <Paragraphs>304</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Disclaimers/Guidance</vt:lpstr>
      <vt:lpstr>Office Theme</vt:lpstr>
      <vt:lpstr>Early Years  Foundation Stage  Information Evening</vt:lpstr>
      <vt:lpstr>Nursery Staff</vt:lpstr>
      <vt:lpstr>Nursery Sessions</vt:lpstr>
      <vt:lpstr>Nursery Drop Off and Pick Up</vt:lpstr>
      <vt:lpstr>Our Nursery Day</vt:lpstr>
      <vt:lpstr>Uniform</vt:lpstr>
      <vt:lpstr>Nursery - What does my child need?</vt:lpstr>
      <vt:lpstr>Toileting</vt:lpstr>
      <vt:lpstr>How is our Nursery different to a private day nursery?</vt:lpstr>
      <vt:lpstr>EYFS Learning  Areas</vt:lpstr>
      <vt:lpstr>EYFS Learning  Areas</vt:lpstr>
      <vt:lpstr>Our Learning: Three Prime Areas</vt:lpstr>
      <vt:lpstr>Our Learning: Four Specific Areas</vt:lpstr>
      <vt:lpstr>Our Learning</vt:lpstr>
      <vt:lpstr>Observations and Assessments</vt:lpstr>
      <vt:lpstr>Phonics</vt:lpstr>
      <vt:lpstr>Writing</vt:lpstr>
      <vt:lpstr>Reading</vt:lpstr>
      <vt:lpstr>Maths in Nursery</vt:lpstr>
      <vt:lpstr>Our Aims in Nursery</vt:lpstr>
      <vt:lpstr>Useful links</vt:lpstr>
      <vt:lpstr>PowerPoint Presentation</vt:lpstr>
      <vt:lpstr>Contact details</vt:lpstr>
      <vt:lpstr>We look forward to welcoming you to Ivy Bank  Primary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Sara Thomas</cp:lastModifiedBy>
  <cp:revision>24</cp:revision>
  <dcterms:created xsi:type="dcterms:W3CDTF">2019-06-05T08:15:39Z</dcterms:created>
  <dcterms:modified xsi:type="dcterms:W3CDTF">2025-09-29T19:52:53Z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0x010100EB65C5CC42B2964D9ED7332AD7FC537B</vt:lpwstr>
  </property>
  <property fmtid="{D5CDD505-2E9C-101B-9397-08002B2CF9AE}" pid="3" name="MediaServiceImageTags">
    <vt:lpwstr/>
  </property>
</Properties>
</file>