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8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0" r:id="rId15"/>
    <p:sldId id="421" r:id="rId16"/>
    <p:sldId id="419" r:id="rId17"/>
    <p:sldId id="341" r:id="rId18"/>
    <p:sldId id="390" r:id="rId19"/>
    <p:sldId id="459" r:id="rId20"/>
    <p:sldId id="339" r:id="rId21"/>
    <p:sldId id="337" r:id="rId22"/>
    <p:sldId id="433" r:id="rId23"/>
    <p:sldId id="434" r:id="rId24"/>
    <p:sldId id="413" r:id="rId25"/>
    <p:sldId id="380" r:id="rId26"/>
    <p:sldId id="442" r:id="rId27"/>
    <p:sldId id="422" r:id="rId28"/>
    <p:sldId id="462" r:id="rId29"/>
    <p:sldId id="463" r:id="rId30"/>
    <p:sldId id="460" r:id="rId31"/>
    <p:sldId id="440" r:id="rId32"/>
    <p:sldId id="461" r:id="rId33"/>
    <p:sldId id="432" r:id="rId34"/>
    <p:sldId id="429" r:id="rId35"/>
    <p:sldId id="464" r:id="rId36"/>
    <p:sldId id="310" r:id="rId37"/>
  </p:sldIdLst>
  <p:sldSz cx="12192000" cy="6858000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Raby" initials="CR" lastIdx="5" clrIdx="0">
    <p:extLst>
      <p:ext uri="{19B8F6BF-5375-455C-9EA6-DF929625EA0E}">
        <p15:presenceInfo xmlns:p15="http://schemas.microsoft.com/office/powerpoint/2012/main" userId="3ce8dd4a77e46e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FDAC1-7486-7407-0B8E-1EF10EB4E423}" v="32" dt="2024-09-24T13:47:44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2286" autoAdjust="0"/>
  </p:normalViewPr>
  <p:slideViewPr>
    <p:cSldViewPr>
      <p:cViewPr varScale="1">
        <p:scale>
          <a:sx n="91" d="100"/>
          <a:sy n="91" d="100"/>
        </p:scale>
        <p:origin x="55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Hayhurst" userId="S::lhayhurst@ivybank.cheshire.sch.uk::aa802086-dc46-494c-9d17-ec20f5e89237" providerId="AD" clId="Web-{CA267BB0-6D36-F4AE-E269-CBFB0BE110DF}"/>
    <pc:docChg chg="modSld">
      <pc:chgData name="Laura Hayhurst" userId="S::lhayhurst@ivybank.cheshire.sch.uk::aa802086-dc46-494c-9d17-ec20f5e89237" providerId="AD" clId="Web-{CA267BB0-6D36-F4AE-E269-CBFB0BE110DF}" dt="2024-09-25T15:50:30.217" v="25"/>
      <pc:docMkLst>
        <pc:docMk/>
      </pc:docMkLst>
      <pc:sldChg chg="modNotes">
        <pc:chgData name="Laura Hayhurst" userId="S::lhayhurst@ivybank.cheshire.sch.uk::aa802086-dc46-494c-9d17-ec20f5e89237" providerId="AD" clId="Web-{CA267BB0-6D36-F4AE-E269-CBFB0BE110DF}" dt="2024-09-25T15:49:53.309" v="13"/>
        <pc:sldMkLst>
          <pc:docMk/>
          <pc:sldMk cId="2030589515" sldId="339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44.621" v="9"/>
        <pc:sldMkLst>
          <pc:docMk/>
          <pc:sldMk cId="475598287" sldId="341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08.028" v="18"/>
        <pc:sldMkLst>
          <pc:docMk/>
          <pc:sldMk cId="322712400" sldId="380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48.637" v="11"/>
        <pc:sldMkLst>
          <pc:docMk/>
          <pc:sldMk cId="1973199588" sldId="390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05.653" v="17"/>
        <pc:sldMkLst>
          <pc:docMk/>
          <pc:sldMk cId="3028656330" sldId="413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42.402" v="8"/>
        <pc:sldMkLst>
          <pc:docMk/>
          <pc:sldMk cId="2500966314" sldId="419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35.448" v="5"/>
        <pc:sldMkLst>
          <pc:docMk/>
          <pc:sldMk cId="2939075557" sldId="420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39.370" v="6"/>
        <pc:sldMkLst>
          <pc:docMk/>
          <pc:sldMk cId="761715090" sldId="421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11.747" v="19"/>
        <pc:sldMkLst>
          <pc:docMk/>
          <pc:sldMk cId="2135194693" sldId="422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58.434" v="15"/>
        <pc:sldMkLst>
          <pc:docMk/>
          <pc:sldMk cId="3765306440" sldId="433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02.544" v="16"/>
        <pc:sldMkLst>
          <pc:docMk/>
          <pc:sldMk cId="996933788" sldId="434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21.810" v="23"/>
        <pc:sldMkLst>
          <pc:docMk/>
          <pc:sldMk cId="4023815528" sldId="440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26.870" v="1"/>
        <pc:sldMkLst>
          <pc:docMk/>
          <pc:sldMk cId="4281160187" sldId="446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22.651" v="0"/>
        <pc:sldMkLst>
          <pc:docMk/>
          <pc:sldMk cId="676117910" sldId="447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32.557" v="3"/>
        <pc:sldMkLst>
          <pc:docMk/>
          <pc:sldMk cId="1466559939" sldId="448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30.229" v="2"/>
        <pc:sldMkLst>
          <pc:docMk/>
          <pc:sldMk cId="1769380691" sldId="455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49:50.043" v="12"/>
        <pc:sldMkLst>
          <pc:docMk/>
          <pc:sldMk cId="3708247025" sldId="459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24.232" v="24"/>
        <pc:sldMkLst>
          <pc:docMk/>
          <pc:sldMk cId="3465361998" sldId="461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14.732" v="20"/>
        <pc:sldMkLst>
          <pc:docMk/>
          <pc:sldMk cId="896001740" sldId="462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17.545" v="22"/>
        <pc:sldMkLst>
          <pc:docMk/>
          <pc:sldMk cId="3502055105" sldId="463"/>
        </pc:sldMkLst>
      </pc:sldChg>
      <pc:sldChg chg="modNotes">
        <pc:chgData name="Laura Hayhurst" userId="S::lhayhurst@ivybank.cheshire.sch.uk::aa802086-dc46-494c-9d17-ec20f5e89237" providerId="AD" clId="Web-{CA267BB0-6D36-F4AE-E269-CBFB0BE110DF}" dt="2024-09-25T15:50:30.217" v="25"/>
        <pc:sldMkLst>
          <pc:docMk/>
          <pc:sldMk cId="398018995" sldId="464"/>
        </pc:sldMkLst>
      </pc:sldChg>
    </pc:docChg>
  </pc:docChgLst>
  <pc:docChgLst>
    <pc:chgData name="Laura Hayhurst" userId="S::lhayhurst@ivybank.cheshire.sch.uk::aa802086-dc46-494c-9d17-ec20f5e89237" providerId="AD" clId="Web-{94DFDAC1-7486-7407-0B8E-1EF10EB4E423}"/>
    <pc:docChg chg="addSld modSld">
      <pc:chgData name="Laura Hayhurst" userId="S::lhayhurst@ivybank.cheshire.sch.uk::aa802086-dc46-494c-9d17-ec20f5e89237" providerId="AD" clId="Web-{94DFDAC1-7486-7407-0B8E-1EF10EB4E423}" dt="2024-09-24T13:47:44.510" v="31"/>
      <pc:docMkLst>
        <pc:docMk/>
      </pc:docMkLst>
      <pc:sldChg chg="addSp delSp modSp new modNotes">
        <pc:chgData name="Laura Hayhurst" userId="S::lhayhurst@ivybank.cheshire.sch.uk::aa802086-dc46-494c-9d17-ec20f5e89237" providerId="AD" clId="Web-{94DFDAC1-7486-7407-0B8E-1EF10EB4E423}" dt="2024-09-24T13:47:44.510" v="31"/>
        <pc:sldMkLst>
          <pc:docMk/>
          <pc:sldMk cId="398018995" sldId="464"/>
        </pc:sldMkLst>
        <pc:spChg chg="del">
          <ac:chgData name="Laura Hayhurst" userId="S::lhayhurst@ivybank.cheshire.sch.uk::aa802086-dc46-494c-9d17-ec20f5e89237" providerId="AD" clId="Web-{94DFDAC1-7486-7407-0B8E-1EF10EB4E423}" dt="2024-09-24T13:46:10.539" v="1"/>
          <ac:spMkLst>
            <pc:docMk/>
            <pc:sldMk cId="398018995" sldId="464"/>
            <ac:spMk id="2" creationId="{CA8CE362-FB73-7EC8-7821-EDCFA229FD68}"/>
          </ac:spMkLst>
        </pc:spChg>
        <pc:spChg chg="mod">
          <ac:chgData name="Laura Hayhurst" userId="S::lhayhurst@ivybank.cheshire.sch.uk::aa802086-dc46-494c-9d17-ec20f5e89237" providerId="AD" clId="Web-{94DFDAC1-7486-7407-0B8E-1EF10EB4E423}" dt="2024-09-24T13:47:43.276" v="30" actId="20577"/>
          <ac:spMkLst>
            <pc:docMk/>
            <pc:sldMk cId="398018995" sldId="464"/>
            <ac:spMk id="3" creationId="{D62DE4F8-0DBC-D99A-A804-FD3E7181F041}"/>
          </ac:spMkLst>
        </pc:spChg>
        <pc:spChg chg="del">
          <ac:chgData name="Laura Hayhurst" userId="S::lhayhurst@ivybank.cheshire.sch.uk::aa802086-dc46-494c-9d17-ec20f5e89237" providerId="AD" clId="Web-{94DFDAC1-7486-7407-0B8E-1EF10EB4E423}" dt="2024-09-24T13:47:44.510" v="31"/>
          <ac:spMkLst>
            <pc:docMk/>
            <pc:sldMk cId="398018995" sldId="464"/>
            <ac:spMk id="4" creationId="{5650A23E-A510-D22F-777E-707196D3AB04}"/>
          </ac:spMkLst>
        </pc:spChg>
        <pc:picChg chg="add mod">
          <ac:chgData name="Laura Hayhurst" userId="S::lhayhurst@ivybank.cheshire.sch.uk::aa802086-dc46-494c-9d17-ec20f5e89237" providerId="AD" clId="Web-{94DFDAC1-7486-7407-0B8E-1EF10EB4E423}" dt="2024-09-24T13:46:14.351" v="3" actId="1076"/>
          <ac:picMkLst>
            <pc:docMk/>
            <pc:sldMk cId="398018995" sldId="464"/>
            <ac:picMk id="5" creationId="{347916FE-D148-4D54-4329-0D3F769FF2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70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61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51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52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8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216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>
              <a:solidFill>
                <a:srgbClr val="000000"/>
              </a:solidFill>
              <a:effectLst/>
              <a:latin typeface="Calibri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.jpe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tlewandlelettersandsounds.org.uk/resources/for-parents/#tabnametabHowWeTeac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ZtjFIvA_fs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Du3JAjf-U0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vOuc7cWXxc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tif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tiff"/><Relationship Id="rId9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4734672"/>
            <a:ext cx="8499479" cy="5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</a:rPr>
              <a:t>Phonics and early reading at Ivy Bank Primary School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2996952"/>
            <a:ext cx="5976664" cy="17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6600" b="1" dirty="0">
                <a:solidFill>
                  <a:schemeClr val="tx1"/>
                </a:solidFill>
              </a:rPr>
              <a:t>Teach reading: change lives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02A0E-29E2-4BC8-8214-1CBFCDCCE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8" name="Picture 2" descr="Image result for ivy bank primary school macclesfield">
            <a:extLst>
              <a:ext uri="{FF2B5EF4-FFF2-40B4-BE49-F238E27FC236}">
                <a16:creationId xmlns:a16="http://schemas.microsoft.com/office/drawing/2014/main" id="{6C5B95D2-2A94-461E-A8CF-02251143F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Gradually your child learns the entire alphabetic code: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623392" y="2060848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6023992" y="2924944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6BFE9-50D2-4694-98F0-E392119C1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7" name="Picture 2" descr="Image result for ivy bank primary school macclesfield">
            <a:extLst>
              <a:ext uri="{FF2B5EF4-FFF2-40B4-BE49-F238E27FC236}">
                <a16:creationId xmlns:a16="http://schemas.microsoft.com/office/drawing/2014/main" id="{B8082FAC-7EAA-426E-9620-9AD5E18E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How we make learning stick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9A77C2-8E04-47FD-A3AD-D14C16531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11" name="Picture 2" descr="Image result for ivy bank primary school macclesfield">
            <a:extLst>
              <a:ext uri="{FF2B5EF4-FFF2-40B4-BE49-F238E27FC236}">
                <a16:creationId xmlns:a16="http://schemas.microsoft.com/office/drawing/2014/main" id="{F421044D-26DC-4583-9998-168FA1863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tx1"/>
                </a:solidFill>
              </a:rPr>
              <a:t>Reading and spelling</a:t>
            </a:r>
          </a:p>
        </p:txBody>
      </p:sp>
      <p:pic>
        <p:nvPicPr>
          <p:cNvPr id="5" name="Picture 2" descr="Image result for ivy bank primary school macclesfield">
            <a:extLst>
              <a:ext uri="{FF2B5EF4-FFF2-40B4-BE49-F238E27FC236}">
                <a16:creationId xmlns:a16="http://schemas.microsoft.com/office/drawing/2014/main" id="{A4DDB000-D698-418E-828E-B90FA080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E2E055-D791-3148-ABD1-64385835A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Reading and spelling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93208-34A2-4922-98C3-E0FC1262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8" name="Picture 2" descr="Image result for ivy bank primary school macclesfield">
            <a:extLst>
              <a:ext uri="{FF2B5EF4-FFF2-40B4-BE49-F238E27FC236}">
                <a16:creationId xmlns:a16="http://schemas.microsoft.com/office/drawing/2014/main" id="{0F99DF7B-2706-4A82-9092-1DD170EC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A8EA3-3818-D4D3-E45C-B625EAC01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149" y="2276872"/>
            <a:ext cx="4656420" cy="3132282"/>
          </a:xfrm>
          <a:prstGeom prst="rect">
            <a:avLst/>
          </a:prstGeom>
        </p:spPr>
      </p:pic>
      <p:pic>
        <p:nvPicPr>
          <p:cNvPr id="10" name="Picture 9" descr="A black and blue letter n&#10;&#10;Description automatically generated">
            <a:extLst>
              <a:ext uri="{FF2B5EF4-FFF2-40B4-BE49-F238E27FC236}">
                <a16:creationId xmlns:a16="http://schemas.microsoft.com/office/drawing/2014/main" id="{667049EF-0D6C-9772-EAB0-67A6A259F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80" y="2624304"/>
            <a:ext cx="4519378" cy="243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5611C7-E0F5-DA44-85D0-52EBBAE9A918}"/>
              </a:ext>
            </a:extLst>
          </p:cNvPr>
          <p:cNvSpPr/>
          <p:nvPr/>
        </p:nvSpPr>
        <p:spPr>
          <a:xfrm>
            <a:off x="263352" y="1628800"/>
            <a:ext cx="11665296" cy="4968552"/>
          </a:xfrm>
          <a:prstGeom prst="roundRect">
            <a:avLst>
              <a:gd name="adj" fmla="val 4865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51E03-CDAF-FD45-B0F4-36BD87D44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882993"/>
            <a:ext cx="5256584" cy="4392488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sh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ell</a:t>
            </a:r>
          </a:p>
          <a:p>
            <a:pPr marL="0" indent="0" algn="ctr">
              <a:buNone/>
            </a:pP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ch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ef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spe</a:t>
            </a: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ci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al</a:t>
            </a:r>
            <a:endParaRPr lang="en-US" sz="9600" dirty="0">
              <a:solidFill>
                <a:schemeClr val="tx1"/>
              </a:solidFill>
              <a:latin typeface="+mj-lt"/>
              <a:ea typeface="Sassoon Infant Rg" panose="02000503030000020003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89F851-6352-7342-953E-DB04AE76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764704"/>
            <a:ext cx="9793088" cy="115212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Over the first 3 years of learning phonics, children will learn all the different ways to write different phonemes e.g. </a:t>
            </a:r>
            <a:r>
              <a:rPr lang="en-US" dirty="0" err="1">
                <a:solidFill>
                  <a:srgbClr val="7030A0"/>
                </a:solidFill>
              </a:rPr>
              <a:t>sh</a:t>
            </a:r>
            <a:r>
              <a:rPr lang="en-US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492CE-899C-294C-9F0C-49E8A7FC09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818980"/>
            <a:ext cx="5256584" cy="4392488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cap</a:t>
            </a: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ti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on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man</a:t>
            </a: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si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on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pa</a:t>
            </a: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ssi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7C97F-E949-4FB1-AE90-7F918C4D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8" name="Picture 2" descr="Image result for ivy bank primary school macclesfield">
            <a:extLst>
              <a:ext uri="{FF2B5EF4-FFF2-40B4-BE49-F238E27FC236}">
                <a16:creationId xmlns:a16="http://schemas.microsoft.com/office/drawing/2014/main" id="{AEE6E749-74C3-430F-B62A-DC765A611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8E89556-5533-8586-0D1F-F8EBC9D6C185}"/>
              </a:ext>
            </a:extLst>
          </p:cNvPr>
          <p:cNvSpPr txBox="1">
            <a:spLocks/>
          </p:cNvSpPr>
          <p:nvPr/>
        </p:nvSpPr>
        <p:spPr>
          <a:xfrm>
            <a:off x="761435" y="5472797"/>
            <a:ext cx="11471770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In reception, we only learn the basic </a:t>
            </a:r>
            <a:r>
              <a:rPr lang="en-US" dirty="0" err="1">
                <a:solidFill>
                  <a:srgbClr val="7030A0"/>
                </a:solidFill>
              </a:rPr>
              <a:t>sh</a:t>
            </a:r>
            <a:r>
              <a:rPr lang="en-US" dirty="0">
                <a:solidFill>
                  <a:srgbClr val="7030A0"/>
                </a:solidFill>
              </a:rPr>
              <a:t> digraph –the rest will follow in KS1.</a:t>
            </a:r>
          </a:p>
        </p:txBody>
      </p:sp>
    </p:spTree>
    <p:extLst>
      <p:ext uri="{BB962C8B-B14F-4D97-AF65-F5344CB8AC3E}">
        <p14:creationId xmlns:p14="http://schemas.microsoft.com/office/powerpoint/2010/main" val="33222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140968"/>
            <a:ext cx="9793088" cy="115212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Tricky words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  <a:hlinkClick r:id="rId3"/>
              </a:rPr>
              <a:t>Tricky Word Video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8D0EA-E6BF-424C-B9BB-CFEB6D91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5" name="Picture 2" descr="Image result for ivy bank primary school macclesfield">
            <a:extLst>
              <a:ext uri="{FF2B5EF4-FFF2-40B4-BE49-F238E27FC236}">
                <a16:creationId xmlns:a16="http://schemas.microsoft.com/office/drawing/2014/main" id="{7A30384B-F9A1-45BA-879E-475AA052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Say the word.</a:t>
            </a:r>
          </a:p>
          <a:p>
            <a:r>
              <a:rPr lang="en-US" sz="3200" dirty="0">
                <a:solidFill>
                  <a:schemeClr val="tx1"/>
                </a:solidFill>
              </a:rPr>
              <a:t>Segment the sounds.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Count the sounds.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Write them down.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Spelling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>
              <a:gd name="adj" fmla="val 3608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859D0-A5E8-4A9B-8CBE-8C167EA33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7" name="Picture 2" descr="Image result for ivy bank primary school macclesfield">
            <a:extLst>
              <a:ext uri="{FF2B5EF4-FFF2-40B4-BE49-F238E27FC236}">
                <a16:creationId xmlns:a16="http://schemas.microsoft.com/office/drawing/2014/main" id="{378A814C-D665-4C83-9F0C-9EB4298F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56242"/>
            <a:ext cx="5616624" cy="339303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Reading practice sessions are: </a:t>
            </a:r>
          </a:p>
          <a:p>
            <a:r>
              <a:rPr lang="en-GB" dirty="0">
                <a:solidFill>
                  <a:schemeClr val="tx1"/>
                </a:solidFill>
              </a:rPr>
              <a:t>timetabled three times a week </a:t>
            </a:r>
          </a:p>
          <a:p>
            <a:r>
              <a:rPr lang="en-GB" dirty="0">
                <a:solidFill>
                  <a:schemeClr val="tx1"/>
                </a:solidFill>
              </a:rPr>
              <a:t>taught by a trained teacher/teaching assistant</a:t>
            </a:r>
          </a:p>
          <a:p>
            <a:r>
              <a:rPr lang="en-GB" dirty="0">
                <a:solidFill>
                  <a:schemeClr val="tx1"/>
                </a:solidFill>
              </a:rPr>
              <a:t>taught in small groups.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How do we teach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A84DDD-92DC-4D7A-A0C8-A096FBEFB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9" name="Picture 2" descr="Image result for ivy bank primary school macclesfield">
            <a:extLst>
              <a:ext uri="{FF2B5EF4-FFF2-40B4-BE49-F238E27FC236}">
                <a16:creationId xmlns:a16="http://schemas.microsoft.com/office/drawing/2014/main" id="{47B97AD2-28A9-43ED-8908-10DAA9AB7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064896" cy="115212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We use assessment to match your child the right level of book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D72AE-96CF-4232-886A-0B126B447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11" name="Picture 2" descr="Image result for ivy bank primary school macclesfield">
            <a:extLst>
              <a:ext uri="{FF2B5EF4-FFF2-40B4-BE49-F238E27FC236}">
                <a16:creationId xmlns:a16="http://schemas.microsoft.com/office/drawing/2014/main" id="{C2EB9E84-608D-4D51-A646-7D8E15E1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6DFDD0E-EB92-DD41-92A6-796144DC9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984" y="1968267"/>
            <a:ext cx="5760639" cy="3909005"/>
          </a:xfrm>
          <a:prstGeom prst="roundRect">
            <a:avLst>
              <a:gd name="adj" fmla="val 4317"/>
            </a:avLst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31C409-33E5-0C4B-8076-B55700B80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328592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This means that your child should: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Know all the sounds and tricky words in their phonics book well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Read many of the words by silent blending (in their head) – their reading will be automatic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Only need to stop and sound out about 5% of the words by the time they bring the book home – but they should be able to do this on their own.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77FC48-7961-9849-B44F-999E708D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7030A0"/>
                </a:solidFill>
              </a:rPr>
              <a:t>Reading a book at the right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7B9DB-AD9F-444F-BED5-76112D2D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7" name="Picture 2" descr="Image result for ivy bank primary school macclesfield">
            <a:extLst>
              <a:ext uri="{FF2B5EF4-FFF2-40B4-BE49-F238E27FC236}">
                <a16:creationId xmlns:a16="http://schemas.microsoft.com/office/drawing/2014/main" id="{C6220C83-EE51-4AE6-8832-25FF07FC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3817B3-3101-4D39-A2A9-59E8D1226F25}"/>
              </a:ext>
            </a:extLst>
          </p:cNvPr>
          <p:cNvSpPr/>
          <p:nvPr/>
        </p:nvSpPr>
        <p:spPr>
          <a:xfrm>
            <a:off x="1122808" y="2492896"/>
            <a:ext cx="10009112" cy="34563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 dirty="0">
                <a:solidFill>
                  <a:schemeClr val="tx1"/>
                </a:solidFill>
              </a:rPr>
              <a:t>“A love of reading is the biggest indicator of future academic success.”</a:t>
            </a:r>
          </a:p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OECD (</a:t>
            </a:r>
            <a:r>
              <a:rPr lang="en-GB" sz="1600" b="0" dirty="0">
                <a:solidFill>
                  <a:schemeClr val="tx1"/>
                </a:solidFill>
              </a:rPr>
              <a:t>The Organisation for Economic Co-operation and Development)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ivy bank primary school macclesfield">
            <a:extLst>
              <a:ext uri="{FF2B5EF4-FFF2-40B4-BE49-F238E27FC236}">
                <a16:creationId xmlns:a16="http://schemas.microsoft.com/office/drawing/2014/main" id="{52CFFD95-3832-40AA-A20C-0352FCC4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23B2B-D5F4-4FB2-8CB6-55B7401DA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9793088" cy="115212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Supporting your child with phonics</a:t>
            </a:r>
          </a:p>
        </p:txBody>
      </p:sp>
      <p:pic>
        <p:nvPicPr>
          <p:cNvPr id="2" name="Online Media 1" title="Phase 2 sounds taught in Reception Autumn 1">
            <a:hlinkClick r:id="" action="ppaction://media"/>
            <a:extLst>
              <a:ext uri="{FF2B5EF4-FFF2-40B4-BE49-F238E27FC236}">
                <a16:creationId xmlns:a16="http://schemas.microsoft.com/office/drawing/2014/main" id="{29E7461F-108F-4AC8-BBC1-C297792591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02027" y="1988840"/>
            <a:ext cx="6987945" cy="3948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B24A15-2F72-490C-AFF7-282F76461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5" name="Picture 2" descr="Image result for ivy bank primary school macclesfield">
            <a:extLst>
              <a:ext uri="{FF2B5EF4-FFF2-40B4-BE49-F238E27FC236}">
                <a16:creationId xmlns:a16="http://schemas.microsoft.com/office/drawing/2014/main" id="{8F695A4F-C390-40BE-AD2A-D95B10CC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Supporting your child with phonics</a:t>
            </a:r>
          </a:p>
        </p:txBody>
      </p:sp>
      <p:pic>
        <p:nvPicPr>
          <p:cNvPr id="2" name="Online Media 1" title="Phase 2 sounds taught in Reception Autumn 2">
            <a:hlinkClick r:id="" action="ppaction://media"/>
            <a:extLst>
              <a:ext uri="{FF2B5EF4-FFF2-40B4-BE49-F238E27FC236}">
                <a16:creationId xmlns:a16="http://schemas.microsoft.com/office/drawing/2014/main" id="{83615DF2-FA29-46A2-AAB5-DF82C8EC50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27461" y="1772816"/>
            <a:ext cx="7137077" cy="4032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D9E6B-A608-47D5-A506-536DE9C93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5" name="Picture 2" descr="Image result for ivy bank primary school macclesfield">
            <a:extLst>
              <a:ext uri="{FF2B5EF4-FFF2-40B4-BE49-F238E27FC236}">
                <a16:creationId xmlns:a16="http://schemas.microsoft.com/office/drawing/2014/main" id="{6FD368F4-5B57-4EDE-9D9F-8FFE4ACF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Supporting your child with phonics</a:t>
            </a:r>
          </a:p>
        </p:txBody>
      </p:sp>
      <p:pic>
        <p:nvPicPr>
          <p:cNvPr id="2" name="Online Media 1" title="Phase 3 sounds taught in Reception Spring 1">
            <a:hlinkClick r:id="" action="ppaction://media"/>
            <a:extLst>
              <a:ext uri="{FF2B5EF4-FFF2-40B4-BE49-F238E27FC236}">
                <a16:creationId xmlns:a16="http://schemas.microsoft.com/office/drawing/2014/main" id="{D609436E-277B-489C-85A8-9A97859DA6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2411" y="1916832"/>
            <a:ext cx="6947178" cy="3925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41E0A-C245-4B87-A013-C27B65098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5" name="Picture 2" descr="Image result for ivy bank primary school macclesfield">
            <a:extLst>
              <a:ext uri="{FF2B5EF4-FFF2-40B4-BE49-F238E27FC236}">
                <a16:creationId xmlns:a16="http://schemas.microsoft.com/office/drawing/2014/main" id="{BFB7BE43-AA25-43E6-820D-EAEF68A0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tx1"/>
                </a:solidFill>
              </a:rPr>
              <a:t>Reading at home</a:t>
            </a:r>
          </a:p>
        </p:txBody>
      </p:sp>
      <p:pic>
        <p:nvPicPr>
          <p:cNvPr id="4" name="Picture 2" descr="Image result for ivy bank primary school macclesfield">
            <a:extLst>
              <a:ext uri="{FF2B5EF4-FFF2-40B4-BE49-F238E27FC236}">
                <a16:creationId xmlns:a16="http://schemas.microsoft.com/office/drawing/2014/main" id="{61C1F5E0-4D44-475B-94F8-C33196C4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The number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632848" cy="115212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The </a:t>
            </a:r>
            <a:r>
              <a:rPr lang="en-US" b="1" u="sng" dirty="0">
                <a:solidFill>
                  <a:srgbClr val="7030A0"/>
                </a:solidFill>
              </a:rPr>
              <a:t>most important </a:t>
            </a:r>
            <a:r>
              <a:rPr lang="en-US" dirty="0">
                <a:solidFill>
                  <a:srgbClr val="7030A0"/>
                </a:solidFill>
              </a:rPr>
              <a:t>thing you can do is </a:t>
            </a:r>
            <a:r>
              <a:rPr lang="en-US" b="1" u="sng" dirty="0">
                <a:solidFill>
                  <a:srgbClr val="7030A0"/>
                </a:solidFill>
              </a:rPr>
              <a:t>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18287"/>
            <a:ext cx="4392488" cy="3909005"/>
          </a:xfrm>
          <a:prstGeom prst="roundRect">
            <a:avLst>
              <a:gd name="adj" fmla="val 5225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1188A9-D0D1-42FE-9006-514101F67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8" name="Picture 2" descr="Image result for ivy bank primary school macclesfield">
            <a:extLst>
              <a:ext uri="{FF2B5EF4-FFF2-40B4-BE49-F238E27FC236}">
                <a16:creationId xmlns:a16="http://schemas.microsoft.com/office/drawing/2014/main" id="{3A2EF619-FD18-4A68-829B-88FFFA20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Books going home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2BAE4-2416-4112-8DA7-0361B7B57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13" name="Picture 2" descr="Image result for ivy bank primary school macclesfield">
            <a:extLst>
              <a:ext uri="{FF2B5EF4-FFF2-40B4-BE49-F238E27FC236}">
                <a16:creationId xmlns:a16="http://schemas.microsoft.com/office/drawing/2014/main" id="{BD0B7F26-6AF8-4957-AB9D-D934B6E2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132856"/>
            <a:ext cx="5854168" cy="376490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Your child should be able to read their book without your help, but they still need you to pay attention and listen to them!</a:t>
            </a:r>
          </a:p>
          <a:p>
            <a:r>
              <a:rPr lang="en-US" dirty="0">
                <a:solidFill>
                  <a:schemeClr val="tx1"/>
                </a:solidFill>
              </a:rPr>
              <a:t>If they can’t read a word read it to them or help them to sound it out.</a:t>
            </a:r>
          </a:p>
          <a:p>
            <a:r>
              <a:rPr lang="en-US" dirty="0">
                <a:solidFill>
                  <a:schemeClr val="tx1"/>
                </a:solidFill>
              </a:rPr>
              <a:t>Talk about the book and celebrate their success.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208912" cy="115212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Listening to your child read their phonics 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9189E-06FA-46DD-94B7-87344D7BD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9" name="Picture 2" descr="Image result for ivy bank primary school macclesfield">
            <a:extLst>
              <a:ext uri="{FF2B5EF4-FFF2-40B4-BE49-F238E27FC236}">
                <a16:creationId xmlns:a16="http://schemas.microsoft.com/office/drawing/2014/main" id="{C1FDF14A-8C93-462B-897A-79A50984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>
              <a:gd name="adj" fmla="val 3700"/>
            </a:avLst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624736" cy="43924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The shared book is for YOU to read: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Make the story sound as exciting as you can by changing your voice.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Talk with your child as much as you can: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Introduce new and exciting language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Encourage your child to use new vocabulary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Make up sentences together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Find different words to use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Describe things you see.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Read to your child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50A81-6A91-4286-88F0-4D68AF348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8" name="Picture 2" descr="Image result for ivy bank primary school macclesfield">
            <a:extLst>
              <a:ext uri="{FF2B5EF4-FFF2-40B4-BE49-F238E27FC236}">
                <a16:creationId xmlns:a16="http://schemas.microsoft.com/office/drawing/2014/main" id="{0B969324-57A8-43DF-8950-3CC0F89A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2DE4F8-0DBC-D99A-A804-FD3E7181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 dirty="0">
                <a:solidFill>
                  <a:srgbClr val="7030A0"/>
                </a:solidFill>
                <a:ea typeface="Calibri"/>
                <a:cs typeface="Calibri"/>
              </a:rPr>
              <a:t>Collins Big Cat </a:t>
            </a:r>
            <a:r>
              <a:rPr lang="en-US" b="1" err="1">
                <a:solidFill>
                  <a:srgbClr val="7030A0"/>
                </a:solidFill>
                <a:ea typeface="Calibri"/>
                <a:cs typeface="Calibri"/>
              </a:rPr>
              <a:t>ebook</a:t>
            </a:r>
            <a:r>
              <a:rPr lang="en-US" b="1" dirty="0">
                <a:solidFill>
                  <a:srgbClr val="7030A0"/>
                </a:solidFill>
                <a:ea typeface="Calibri"/>
                <a:cs typeface="Calibri"/>
              </a:rPr>
              <a:t> library</a:t>
            </a:r>
            <a:r>
              <a:rPr lang="en-US" b="1" dirty="0">
                <a:ea typeface="Calibri"/>
                <a:cs typeface="Calibri"/>
              </a:rPr>
              <a:t> </a:t>
            </a:r>
            <a:endParaRPr lang="en-US" b="1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47916FE-D148-4D54-4329-0D3F769FF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018" y="1640159"/>
            <a:ext cx="68675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8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30CD19-AB32-4D6B-B529-B5BE9E063E50}"/>
              </a:ext>
            </a:extLst>
          </p:cNvPr>
          <p:cNvSpPr/>
          <p:nvPr/>
        </p:nvSpPr>
        <p:spPr>
          <a:xfrm>
            <a:off x="1122808" y="2492896"/>
            <a:ext cx="10009112" cy="34563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“One of the greatest gifts adults can give, is to read to children.”</a:t>
            </a:r>
          </a:p>
          <a:p>
            <a:r>
              <a:rPr lang="en-US" b="0" dirty="0">
                <a:solidFill>
                  <a:schemeClr val="tx1"/>
                </a:solidFill>
              </a:rPr>
              <a:t>Carl Sagan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00C28-6592-4931-918D-90718623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6" name="Picture 2" descr="Image result for ivy bank primary school macclesfield">
            <a:extLst>
              <a:ext uri="{FF2B5EF4-FFF2-40B4-BE49-F238E27FC236}">
                <a16:creationId xmlns:a16="http://schemas.microsoft.com/office/drawing/2014/main" id="{3FE19C7F-840A-41FC-80C8-0A677C34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How many times have you already read today?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FF29E0-8706-4026-A9AA-80500A859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9" name="Picture 2" descr="Image result for ivy bank primary school macclesfield">
            <a:extLst>
              <a:ext uri="{FF2B5EF4-FFF2-40B4-BE49-F238E27FC236}">
                <a16:creationId xmlns:a16="http://schemas.microsoft.com/office/drawing/2014/main" id="{9907E562-C5EC-4600-971F-A4E8B46B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tx1"/>
                </a:solidFill>
              </a:rPr>
              <a:t>Phonics</a:t>
            </a:r>
          </a:p>
        </p:txBody>
      </p:sp>
      <p:pic>
        <p:nvPicPr>
          <p:cNvPr id="4" name="Picture 2" descr="Image result for ivy bank primary school macclesfield">
            <a:extLst>
              <a:ext uri="{FF2B5EF4-FFF2-40B4-BE49-F238E27FC236}">
                <a16:creationId xmlns:a16="http://schemas.microsoft.com/office/drawing/2014/main" id="{45DDE276-88B1-414D-9042-E766C8FB3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US" sz="4200">
                <a:solidFill>
                  <a:schemeClr val="tx1"/>
                </a:solidFill>
              </a:rPr>
              <a:t>Little Wandle Letters and Sounds Revised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marL="0" eaLnBrk="1" hangingPunct="1"/>
            <a:r>
              <a:rPr lang="en-US" sz="2200">
                <a:solidFill>
                  <a:schemeClr val="tx1"/>
                </a:solidFill>
              </a:rPr>
              <a:t>Our school has chosen </a:t>
            </a:r>
            <a:br>
              <a:rPr lang="en-US" sz="2200">
                <a:solidFill>
                  <a:schemeClr val="tx1"/>
                </a:solidFill>
              </a:rPr>
            </a:br>
            <a:r>
              <a:rPr lang="en-US" sz="2200" i="1">
                <a:solidFill>
                  <a:schemeClr val="tx1"/>
                </a:solidFill>
              </a:rPr>
              <a:t>Little Wandle Letters and Sounds Revised</a:t>
            </a:r>
            <a:r>
              <a:rPr lang="en-US" sz="2200">
                <a:solidFill>
                  <a:schemeClr val="tx1"/>
                </a:solidFill>
              </a:rPr>
              <a:t> as our systematic, synthetic phonics (SSP) programme to teach early reading and spelling.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6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C5CF09-2A21-41C9-AB00-88C1A537A626}"/>
              </a:ext>
            </a:extLst>
          </p:cNvPr>
          <p:cNvSpPr/>
          <p:nvPr/>
        </p:nvSpPr>
        <p:spPr>
          <a:xfrm>
            <a:off x="479376" y="1052736"/>
            <a:ext cx="10652544" cy="56166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598" y="2264117"/>
            <a:ext cx="10152099" cy="3168352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</a:rPr>
              <a:t>is making connections between the sounds of our spoken words and the letters that are used to write them down.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</a:rPr>
              <a:t>We teach phonics every day for about 20 minutes.  It is fast-paced, involves hearing, blending, segmenting, reading and writing.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841104" y="1171362"/>
            <a:ext cx="11665296" cy="8640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Phonics: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B2D81-AB7A-4061-B27A-4658F4DA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6" name="Picture 2" descr="Image result for ivy bank primary school macclesfield">
            <a:extLst>
              <a:ext uri="{FF2B5EF4-FFF2-40B4-BE49-F238E27FC236}">
                <a16:creationId xmlns:a16="http://schemas.microsoft.com/office/drawing/2014/main" id="{3B60FE33-20F6-4CB7-A8DB-1AE47497F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5C335-9E01-413E-89DD-0DD7F3AC7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6" name="Picture 2" descr="Image result for ivy bank primary school macclesfield">
            <a:extLst>
              <a:ext uri="{FF2B5EF4-FFF2-40B4-BE49-F238E27FC236}">
                <a16:creationId xmlns:a16="http://schemas.microsoft.com/office/drawing/2014/main" id="{91DF9C37-0BF8-4707-9B45-26D6EA05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Phoneme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20A5B3-E8CF-1645-AE51-E5574FE5F74F}"/>
              </a:ext>
            </a:extLst>
          </p:cNvPr>
          <p:cNvSpPr/>
          <p:nvPr/>
        </p:nvSpPr>
        <p:spPr>
          <a:xfrm>
            <a:off x="6888088" y="2103647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Split vowel digraph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888088" y="3082550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889778" y="4090662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Trigraph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09E589-46F0-4841-BEAF-170BECFB5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13" name="Picture 2" descr="Image result for ivy bank primary school macclesfield">
            <a:extLst>
              <a:ext uri="{FF2B5EF4-FFF2-40B4-BE49-F238E27FC236}">
                <a16:creationId xmlns:a16="http://schemas.microsoft.com/office/drawing/2014/main" id="{575092BA-C2C3-49F4-AB63-59D26B20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Teaching order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078291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2060848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6D7CA-CF5B-4130-BB4E-8316DF743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496" y="116632"/>
            <a:ext cx="1390650" cy="1123950"/>
          </a:xfrm>
          <a:prstGeom prst="rect">
            <a:avLst/>
          </a:prstGeom>
        </p:spPr>
      </p:pic>
      <p:pic>
        <p:nvPicPr>
          <p:cNvPr id="6" name="Picture 2" descr="Image result for ivy bank primary school macclesfield">
            <a:extLst>
              <a:ext uri="{FF2B5EF4-FFF2-40B4-BE49-F238E27FC236}">
                <a16:creationId xmlns:a16="http://schemas.microsoft.com/office/drawing/2014/main" id="{0832C6AA-7CA2-4E7F-8AA3-F18BDFA3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88640"/>
            <a:ext cx="1152128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ffd93f4-e8ca-4f3f-ac62-e18273539e9e">
      <UserInfo>
        <DisplayName>Sara Ogg</DisplayName>
        <AccountId>16</AccountId>
        <AccountType/>
      </UserInfo>
      <UserInfo>
        <DisplayName>Sara Thomas</DisplayName>
        <AccountId>84</AccountId>
        <AccountType/>
      </UserInfo>
      <UserInfo>
        <DisplayName>Nicola Williams</DisplayName>
        <AccountId>319</AccountId>
        <AccountType/>
      </UserInfo>
      <UserInfo>
        <DisplayName>Katie Barber</DisplayName>
        <AccountId>21</AccountId>
        <AccountType/>
      </UserInfo>
      <UserInfo>
        <DisplayName>Helen Thompson</DisplayName>
        <AccountId>23</AccountId>
        <AccountType/>
      </UserInfo>
      <UserInfo>
        <DisplayName>Sarah Gill</DisplayName>
        <AccountId>56</AccountId>
        <AccountType/>
      </UserInfo>
      <UserInfo>
        <DisplayName>Rachel Gillies</DisplayName>
        <AccountId>27</AccountId>
        <AccountType/>
      </UserInfo>
      <UserInfo>
        <DisplayName>Eleanor Warrington</DisplayName>
        <AccountId>87</AccountId>
        <AccountType/>
      </UserInfo>
      <UserInfo>
        <DisplayName>English Team Members</DisplayName>
        <AccountId>181</AccountId>
        <AccountType/>
      </UserInfo>
    </SharedWithUsers>
    <lcf76f155ced4ddcb4097134ff3c332f xmlns="25f4f42d-7aea-40fd-8020-be16a36a500e">
      <Terms xmlns="http://schemas.microsoft.com/office/infopath/2007/PartnerControls"/>
    </lcf76f155ced4ddcb4097134ff3c332f>
    <TaxCatchAll xmlns="fffd93f4-e8ca-4f3f-ac62-e18273539e9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65C5CC42B2964D9ED7332AD7FC537B" ma:contentTypeVersion="18" ma:contentTypeDescription="Create a new document." ma:contentTypeScope="" ma:versionID="611d2438f47295b1769e0a8eb69accc6">
  <xsd:schema xmlns:xsd="http://www.w3.org/2001/XMLSchema" xmlns:xs="http://www.w3.org/2001/XMLSchema" xmlns:p="http://schemas.microsoft.com/office/2006/metadata/properties" xmlns:ns2="25f4f42d-7aea-40fd-8020-be16a36a500e" xmlns:ns3="fffd93f4-e8ca-4f3f-ac62-e18273539e9e" targetNamespace="http://schemas.microsoft.com/office/2006/metadata/properties" ma:root="true" ma:fieldsID="115d0058731bda4440a1d07835e5ebc0" ns2:_="" ns3:_="">
    <xsd:import namespace="25f4f42d-7aea-40fd-8020-be16a36a500e"/>
    <xsd:import namespace="fffd93f4-e8ca-4f3f-ac62-e18273539e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f4f42d-7aea-40fd-8020-be16a36a5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dad2c2b-2a36-40f1-a8d6-0a14799d07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d93f4-e8ca-4f3f-ac62-e18273539e9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05ba0fd-dda9-4211-b8c5-4e08ee42b86b}" ma:internalName="TaxCatchAll" ma:showField="CatchAllData" ma:web="fffd93f4-e8ca-4f3f-ac62-e18273539e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B8E684-7516-47AC-9294-08AAE612A259}">
  <ds:schemaRefs>
    <ds:schemaRef ds:uri="http://schemas.microsoft.com/office/2006/documentManagement/types"/>
    <ds:schemaRef ds:uri="25f4f42d-7aea-40fd-8020-be16a36a500e"/>
    <ds:schemaRef ds:uri="fffd93f4-e8ca-4f3f-ac62-e18273539e9e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61A359-7E9E-42FD-BF4C-09DF421CB6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f4f42d-7aea-40fd-8020-be16a36a500e"/>
    <ds:schemaRef ds:uri="fffd93f4-e8ca-4f3f-ac62-e18273539e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37630</TotalTime>
  <Words>2156</Words>
  <Application>Microsoft Office PowerPoint</Application>
  <PresentationFormat>Widescreen</PresentationFormat>
  <Paragraphs>142</Paragraphs>
  <Slides>29</Slides>
  <Notes>29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Phonics:</vt:lpstr>
      <vt:lpstr>Blending to read words</vt:lpstr>
      <vt:lpstr>Terminology </vt:lpstr>
      <vt:lpstr>Teaching order </vt:lpstr>
      <vt:lpstr>Gradually your child learns the entire alphabetic code:</vt:lpstr>
      <vt:lpstr>How we make learning stick </vt:lpstr>
      <vt:lpstr>PowerPoint Presentation</vt:lpstr>
      <vt:lpstr>Reading and spelling </vt:lpstr>
      <vt:lpstr>Over the first 3 years of learning phonics, children will learn all the different ways to write different phonemes e.g. sh:</vt:lpstr>
      <vt:lpstr>Tricky words    Tricky Word Video </vt:lpstr>
      <vt:lpstr>Spelling</vt:lpstr>
      <vt:lpstr>How do we teach reading in books?</vt:lpstr>
      <vt:lpstr>We use assessment to match your child the right level of book</vt:lpstr>
      <vt:lpstr>Reading a book at the right level</vt:lpstr>
      <vt:lpstr>Supporting your child with phonics</vt:lpstr>
      <vt:lpstr>Supporting your child with phonics</vt:lpstr>
      <vt:lpstr>Supporting your child with phonics</vt:lpstr>
      <vt:lpstr>PowerPoint Presentation</vt:lpstr>
      <vt:lpstr>The most important thing you can do is read with your child</vt:lpstr>
      <vt:lpstr>Books going home</vt:lpstr>
      <vt:lpstr>Listening to your child read their phonics book</vt:lpstr>
      <vt:lpstr>Read to your child</vt:lpstr>
      <vt:lpstr>Collins Big Cat ebook library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Laura Hayhurst</cp:lastModifiedBy>
  <cp:revision>399</cp:revision>
  <cp:lastPrinted>2023-11-09T08:00:22Z</cp:lastPrinted>
  <dcterms:modified xsi:type="dcterms:W3CDTF">2024-09-25T15:50:31Z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0x010100EB65C5CC42B2964D9ED7332AD7FC537B</vt:lpwstr>
  </property>
  <property fmtid="{D5CDD505-2E9C-101B-9397-08002B2CF9AE}" pid="3" name="MediaServiceImageTags">
    <vt:lpwstr/>
  </property>
</Properties>
</file>