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909" autoAdjust="0"/>
    <p:restoredTop sz="94659" autoAdjust="0"/>
  </p:normalViewPr>
  <p:slideViewPr>
    <p:cSldViewPr>
      <p:cViewPr varScale="1">
        <p:scale>
          <a:sx n="69" d="100"/>
          <a:sy n="69" d="100"/>
        </p:scale>
        <p:origin x="77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7F2EC1-2A7D-4975-8A0C-5F9B31CDF44D}" type="datetimeFigureOut">
              <a:rPr lang="en-GB" smtClean="0"/>
              <a:t>16/10/2018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96A65-1FFD-4C81-84C5-7927801D56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8792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F59E7B-A46C-4590-A5F1-FFC1D9EA9C9D}" type="datetimeFigureOut">
              <a:rPr lang="en-GB" smtClean="0"/>
              <a:t>16/10/2018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2C4F8-4851-43B5-A517-081C0CC80B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5398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ED350D-E01F-4B3C-B8FB-DBA9BDE2AF5A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9768" y="4715154"/>
            <a:ext cx="5438140" cy="44669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altLang="en-US" dirty="0"/>
              <a:t>Intro – Objectives and criteria for success</a:t>
            </a:r>
          </a:p>
          <a:p>
            <a:r>
              <a:rPr lang="en-GB" altLang="en-US" dirty="0"/>
              <a:t>Review – practise previously learned letters</a:t>
            </a:r>
          </a:p>
          <a:p>
            <a:r>
              <a:rPr lang="en-GB" altLang="en-US" dirty="0"/>
              <a:t>           - oral blending and segmentation</a:t>
            </a:r>
          </a:p>
          <a:p>
            <a:r>
              <a:rPr lang="en-GB" altLang="en-US" dirty="0"/>
              <a:t>Teach – a </a:t>
            </a:r>
            <a:r>
              <a:rPr lang="en-GB" altLang="en-US"/>
              <a:t>new </a:t>
            </a:r>
            <a:r>
              <a:rPr lang="en-GB" altLang="en-US" smtClean="0"/>
              <a:t>sound</a:t>
            </a:r>
            <a:endParaRPr lang="en-GB" altLang="en-US"/>
          </a:p>
          <a:p>
            <a:r>
              <a:rPr lang="en-GB" altLang="en-US" dirty="0"/>
              <a:t>          - blending and/or segmenting (weeks 2 and 3)</a:t>
            </a:r>
          </a:p>
          <a:p>
            <a:r>
              <a:rPr lang="en-GB" altLang="en-US" dirty="0"/>
              <a:t>          - one or two tricky words (week 3 onwards)</a:t>
            </a:r>
          </a:p>
          <a:p>
            <a:r>
              <a:rPr lang="en-GB" altLang="en-US" dirty="0"/>
              <a:t>Practise – reading and /or spelling words with the new letter</a:t>
            </a:r>
          </a:p>
          <a:p>
            <a:r>
              <a:rPr lang="en-GB" altLang="en-US" dirty="0"/>
              <a:t>Apply – read or write a caption using HFW and words containing the new letter</a:t>
            </a:r>
          </a:p>
          <a:p>
            <a:r>
              <a:rPr lang="en-GB" altLang="en-US" dirty="0"/>
              <a:t>Assess – against the success criteria</a:t>
            </a:r>
          </a:p>
          <a:p>
            <a:endParaRPr lang="en-GB" altLang="en-US" dirty="0"/>
          </a:p>
          <a:p>
            <a:r>
              <a:rPr lang="en-GB" altLang="en-US" dirty="0"/>
              <a:t>Cross Curricular Application – in all areas of quality continuous provision.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/>
              <a:t>Anna</a:t>
            </a: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B698DC-D141-40BE-98E0-874C3EAA99F7}" type="slidenum">
              <a:rPr lang="en-GB" smtClean="0"/>
              <a:pPr/>
              <a:t>13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1031448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6C5924-225C-4A97-91D8-111294ED70F2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358" y="4715154"/>
            <a:ext cx="4984962" cy="44669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792545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mtClean="0"/>
              <a:t>Anna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A74418-7AD8-4F46-BD81-6417D376E1D8}" type="slidenum">
              <a:rPr lang="en-GB" smtClean="0"/>
              <a:pPr/>
              <a:t>16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23381064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E65D02-B664-41EA-8397-9EF864ADDF82}" type="slidenum">
              <a:rPr lang="en-GB" smtClean="0"/>
              <a:pPr>
                <a:defRPr/>
              </a:pPr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323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9C082E-D456-4F63-A58E-8CB490DBFD13}" type="datetimeFigureOut">
              <a:rPr lang="en-GB" smtClean="0"/>
              <a:t>16/10/2018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4D42D7-D311-46E4-997C-6E2A1D204FF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9C082E-D456-4F63-A58E-8CB490DBFD13}" type="datetimeFigureOut">
              <a:rPr lang="en-GB" smtClean="0"/>
              <a:t>16/10/2018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4D42D7-D311-46E4-997C-6E2A1D204FF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9C082E-D456-4F63-A58E-8CB490DBFD13}" type="datetimeFigureOut">
              <a:rPr lang="en-GB" smtClean="0"/>
              <a:t>16/10/2018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4D42D7-D311-46E4-997C-6E2A1D204FF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9C082E-D456-4F63-A58E-8CB490DBFD13}" type="datetimeFigureOut">
              <a:rPr lang="en-GB" smtClean="0"/>
              <a:t>16/10/2018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4D42D7-D311-46E4-997C-6E2A1D204FF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9C082E-D456-4F63-A58E-8CB490DBFD13}" type="datetimeFigureOut">
              <a:rPr lang="en-GB" smtClean="0"/>
              <a:t>16/10/2018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4D42D7-D311-46E4-997C-6E2A1D204FF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9C082E-D456-4F63-A58E-8CB490DBFD13}" type="datetimeFigureOut">
              <a:rPr lang="en-GB" smtClean="0"/>
              <a:t>16/10/2018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4D42D7-D311-46E4-997C-6E2A1D204FF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9C082E-D456-4F63-A58E-8CB490DBFD13}" type="datetimeFigureOut">
              <a:rPr lang="en-GB" smtClean="0"/>
              <a:t>16/10/2018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4D42D7-D311-46E4-997C-6E2A1D204FF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9C082E-D456-4F63-A58E-8CB490DBFD13}" type="datetimeFigureOut">
              <a:rPr lang="en-GB" smtClean="0"/>
              <a:t>16/10/2018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4D42D7-D311-46E4-997C-6E2A1D204FF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9C082E-D456-4F63-A58E-8CB490DBFD13}" type="datetimeFigureOut">
              <a:rPr lang="en-GB" smtClean="0"/>
              <a:t>16/10/2018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4D42D7-D311-46E4-997C-6E2A1D204FF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9C082E-D456-4F63-A58E-8CB490DBFD13}" type="datetimeFigureOut">
              <a:rPr lang="en-GB" smtClean="0"/>
              <a:t>16/10/2018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4D42D7-D311-46E4-997C-6E2A1D204FF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TV_PPTX.png"/>
          <p:cNvPicPr>
            <a:picLocks noChangeAspect="1"/>
          </p:cNvPicPr>
          <p:nvPr/>
        </p:nvPicPr>
        <p:blipFill>
          <a:blip r:embed="rId13" cstate="print"/>
          <a:srcRect b="6396"/>
          <a:stretch>
            <a:fillRect/>
          </a:stretch>
        </p:blipFill>
        <p:spPr>
          <a:xfrm>
            <a:off x="0" y="805668"/>
            <a:ext cx="9144000" cy="605233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3" Type="http://schemas.microsoft.com/office/2007/relationships/media" Target="../media/media7.WAV"/><Relationship Id="rId18" Type="http://schemas.openxmlformats.org/officeDocument/2006/relationships/audio" Target="../media/media9.WAV"/><Relationship Id="rId26" Type="http://schemas.openxmlformats.org/officeDocument/2006/relationships/audio" Target="../media/media13.WAV"/><Relationship Id="rId39" Type="http://schemas.microsoft.com/office/2007/relationships/media" Target="../media/media20.WAV"/><Relationship Id="rId21" Type="http://schemas.microsoft.com/office/2007/relationships/media" Target="../media/media11.WAV"/><Relationship Id="rId34" Type="http://schemas.openxmlformats.org/officeDocument/2006/relationships/audio" Target="../media/media17.WAV"/><Relationship Id="rId42" Type="http://schemas.openxmlformats.org/officeDocument/2006/relationships/audio" Target="../media/media21.WAV"/><Relationship Id="rId47" Type="http://schemas.microsoft.com/office/2007/relationships/media" Target="../media/media24.WAV"/><Relationship Id="rId50" Type="http://schemas.openxmlformats.org/officeDocument/2006/relationships/audio" Target="../media/media25.WAV"/><Relationship Id="rId55" Type="http://schemas.microsoft.com/office/2007/relationships/media" Target="../media/media28.WAV"/><Relationship Id="rId63" Type="http://schemas.microsoft.com/office/2007/relationships/media" Target="../media/media32.WAV"/><Relationship Id="rId68" Type="http://schemas.openxmlformats.org/officeDocument/2006/relationships/audio" Target="../media/media34.WAV"/><Relationship Id="rId76" Type="http://schemas.openxmlformats.org/officeDocument/2006/relationships/audio" Target="../media/media38.WAV"/><Relationship Id="rId84" Type="http://schemas.openxmlformats.org/officeDocument/2006/relationships/audio" Target="../media/media42.WAV"/><Relationship Id="rId89" Type="http://schemas.openxmlformats.org/officeDocument/2006/relationships/slideLayout" Target="../slideLayouts/slideLayout2.xml"/><Relationship Id="rId7" Type="http://schemas.microsoft.com/office/2007/relationships/media" Target="../media/media4.WAV"/><Relationship Id="rId71" Type="http://schemas.microsoft.com/office/2007/relationships/media" Target="../media/media36.WAV"/><Relationship Id="rId2" Type="http://schemas.openxmlformats.org/officeDocument/2006/relationships/audio" Target="../media/media1.WAV"/><Relationship Id="rId16" Type="http://schemas.openxmlformats.org/officeDocument/2006/relationships/audio" Target="../media/media8.WAV"/><Relationship Id="rId29" Type="http://schemas.microsoft.com/office/2007/relationships/media" Target="../media/media15.WAV"/><Relationship Id="rId11" Type="http://schemas.microsoft.com/office/2007/relationships/media" Target="../media/media6.WAV"/><Relationship Id="rId24" Type="http://schemas.openxmlformats.org/officeDocument/2006/relationships/audio" Target="../media/media12.WAV"/><Relationship Id="rId32" Type="http://schemas.openxmlformats.org/officeDocument/2006/relationships/audio" Target="../media/media16.WAV"/><Relationship Id="rId37" Type="http://schemas.microsoft.com/office/2007/relationships/media" Target="../media/media19.WAV"/><Relationship Id="rId40" Type="http://schemas.openxmlformats.org/officeDocument/2006/relationships/audio" Target="../media/media20.WAV"/><Relationship Id="rId45" Type="http://schemas.microsoft.com/office/2007/relationships/media" Target="../media/media23.WAV"/><Relationship Id="rId53" Type="http://schemas.microsoft.com/office/2007/relationships/media" Target="../media/media27.WAV"/><Relationship Id="rId58" Type="http://schemas.openxmlformats.org/officeDocument/2006/relationships/audio" Target="../media/media29.WAV"/><Relationship Id="rId66" Type="http://schemas.openxmlformats.org/officeDocument/2006/relationships/audio" Target="../media/media33.WAV"/><Relationship Id="rId74" Type="http://schemas.openxmlformats.org/officeDocument/2006/relationships/audio" Target="../media/media37.WAV"/><Relationship Id="rId79" Type="http://schemas.microsoft.com/office/2007/relationships/media" Target="../media/media40.WAV"/><Relationship Id="rId87" Type="http://schemas.microsoft.com/office/2007/relationships/media" Target="../media/media44.WAV"/><Relationship Id="rId5" Type="http://schemas.microsoft.com/office/2007/relationships/media" Target="../media/media3.WAV"/><Relationship Id="rId61" Type="http://schemas.microsoft.com/office/2007/relationships/media" Target="../media/media31.WAV"/><Relationship Id="rId82" Type="http://schemas.openxmlformats.org/officeDocument/2006/relationships/audio" Target="../media/media41.WAV"/><Relationship Id="rId90" Type="http://schemas.openxmlformats.org/officeDocument/2006/relationships/notesSlide" Target="../notesSlides/notesSlide2.xml"/><Relationship Id="rId19" Type="http://schemas.microsoft.com/office/2007/relationships/media" Target="../media/media10.WAV"/><Relationship Id="rId14" Type="http://schemas.openxmlformats.org/officeDocument/2006/relationships/audio" Target="../media/media7.WAV"/><Relationship Id="rId22" Type="http://schemas.openxmlformats.org/officeDocument/2006/relationships/audio" Target="../media/media11.WAV"/><Relationship Id="rId27" Type="http://schemas.microsoft.com/office/2007/relationships/media" Target="../media/media14.WAV"/><Relationship Id="rId30" Type="http://schemas.openxmlformats.org/officeDocument/2006/relationships/audio" Target="../media/media15.WAV"/><Relationship Id="rId35" Type="http://schemas.microsoft.com/office/2007/relationships/media" Target="../media/media18.WAV"/><Relationship Id="rId43" Type="http://schemas.microsoft.com/office/2007/relationships/media" Target="../media/media22.WAV"/><Relationship Id="rId48" Type="http://schemas.openxmlformats.org/officeDocument/2006/relationships/audio" Target="../media/media24.WAV"/><Relationship Id="rId56" Type="http://schemas.openxmlformats.org/officeDocument/2006/relationships/audio" Target="../media/media28.WAV"/><Relationship Id="rId64" Type="http://schemas.openxmlformats.org/officeDocument/2006/relationships/audio" Target="../media/media32.WAV"/><Relationship Id="rId69" Type="http://schemas.microsoft.com/office/2007/relationships/media" Target="../media/media35.WAV"/><Relationship Id="rId77" Type="http://schemas.microsoft.com/office/2007/relationships/media" Target="../media/media39.WAV"/><Relationship Id="rId8" Type="http://schemas.openxmlformats.org/officeDocument/2006/relationships/audio" Target="../media/media4.WAV"/><Relationship Id="rId51" Type="http://schemas.microsoft.com/office/2007/relationships/media" Target="../media/media26.WAV"/><Relationship Id="rId72" Type="http://schemas.openxmlformats.org/officeDocument/2006/relationships/audio" Target="../media/media36.WAV"/><Relationship Id="rId80" Type="http://schemas.openxmlformats.org/officeDocument/2006/relationships/audio" Target="../media/media40.WAV"/><Relationship Id="rId85" Type="http://schemas.microsoft.com/office/2007/relationships/media" Target="../media/media43.WAV"/><Relationship Id="rId3" Type="http://schemas.microsoft.com/office/2007/relationships/media" Target="../media/media2.WAV"/><Relationship Id="rId12" Type="http://schemas.openxmlformats.org/officeDocument/2006/relationships/audio" Target="../media/media6.WAV"/><Relationship Id="rId17" Type="http://schemas.microsoft.com/office/2007/relationships/media" Target="../media/media9.WAV"/><Relationship Id="rId25" Type="http://schemas.microsoft.com/office/2007/relationships/media" Target="../media/media13.WAV"/><Relationship Id="rId33" Type="http://schemas.microsoft.com/office/2007/relationships/media" Target="../media/media17.WAV"/><Relationship Id="rId38" Type="http://schemas.openxmlformats.org/officeDocument/2006/relationships/audio" Target="../media/media19.WAV"/><Relationship Id="rId46" Type="http://schemas.openxmlformats.org/officeDocument/2006/relationships/audio" Target="../media/media23.WAV"/><Relationship Id="rId59" Type="http://schemas.microsoft.com/office/2007/relationships/media" Target="../media/media30.WAV"/><Relationship Id="rId67" Type="http://schemas.microsoft.com/office/2007/relationships/media" Target="../media/media34.WAV"/><Relationship Id="rId20" Type="http://schemas.openxmlformats.org/officeDocument/2006/relationships/audio" Target="../media/media10.WAV"/><Relationship Id="rId41" Type="http://schemas.microsoft.com/office/2007/relationships/media" Target="../media/media21.WAV"/><Relationship Id="rId54" Type="http://schemas.openxmlformats.org/officeDocument/2006/relationships/audio" Target="../media/media27.WAV"/><Relationship Id="rId62" Type="http://schemas.openxmlformats.org/officeDocument/2006/relationships/audio" Target="../media/media31.WAV"/><Relationship Id="rId70" Type="http://schemas.openxmlformats.org/officeDocument/2006/relationships/audio" Target="../media/media35.WAV"/><Relationship Id="rId75" Type="http://schemas.microsoft.com/office/2007/relationships/media" Target="../media/media38.WAV"/><Relationship Id="rId83" Type="http://schemas.microsoft.com/office/2007/relationships/media" Target="../media/media42.WAV"/><Relationship Id="rId88" Type="http://schemas.openxmlformats.org/officeDocument/2006/relationships/audio" Target="../media/media44.WAV"/><Relationship Id="rId91" Type="http://schemas.openxmlformats.org/officeDocument/2006/relationships/image" Target="../media/image2.png"/><Relationship Id="rId1" Type="http://schemas.microsoft.com/office/2007/relationships/media" Target="../media/media1.WAV"/><Relationship Id="rId6" Type="http://schemas.openxmlformats.org/officeDocument/2006/relationships/audio" Target="../media/media3.WAV"/><Relationship Id="rId15" Type="http://schemas.microsoft.com/office/2007/relationships/media" Target="../media/media8.WAV"/><Relationship Id="rId23" Type="http://schemas.microsoft.com/office/2007/relationships/media" Target="../media/media12.WAV"/><Relationship Id="rId28" Type="http://schemas.openxmlformats.org/officeDocument/2006/relationships/audio" Target="../media/media14.WAV"/><Relationship Id="rId36" Type="http://schemas.openxmlformats.org/officeDocument/2006/relationships/audio" Target="../media/media18.WAV"/><Relationship Id="rId49" Type="http://schemas.microsoft.com/office/2007/relationships/media" Target="../media/media25.WAV"/><Relationship Id="rId57" Type="http://schemas.microsoft.com/office/2007/relationships/media" Target="../media/media29.WAV"/><Relationship Id="rId10" Type="http://schemas.openxmlformats.org/officeDocument/2006/relationships/audio" Target="../media/media5.WAV"/><Relationship Id="rId31" Type="http://schemas.microsoft.com/office/2007/relationships/media" Target="../media/media16.WAV"/><Relationship Id="rId44" Type="http://schemas.openxmlformats.org/officeDocument/2006/relationships/audio" Target="../media/media22.WAV"/><Relationship Id="rId52" Type="http://schemas.openxmlformats.org/officeDocument/2006/relationships/audio" Target="../media/media26.WAV"/><Relationship Id="rId60" Type="http://schemas.openxmlformats.org/officeDocument/2006/relationships/audio" Target="../media/media30.WAV"/><Relationship Id="rId65" Type="http://schemas.microsoft.com/office/2007/relationships/media" Target="../media/media33.WAV"/><Relationship Id="rId73" Type="http://schemas.microsoft.com/office/2007/relationships/media" Target="../media/media37.WAV"/><Relationship Id="rId78" Type="http://schemas.openxmlformats.org/officeDocument/2006/relationships/audio" Target="../media/media39.WAV"/><Relationship Id="rId81" Type="http://schemas.microsoft.com/office/2007/relationships/media" Target="../media/media41.WAV"/><Relationship Id="rId86" Type="http://schemas.openxmlformats.org/officeDocument/2006/relationships/audio" Target="../media/media43.WAV"/><Relationship Id="rId4" Type="http://schemas.openxmlformats.org/officeDocument/2006/relationships/audio" Target="../media/media2.WAV"/><Relationship Id="rId9" Type="http://schemas.microsoft.com/office/2007/relationships/media" Target="../media/media5.WAV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honicsplay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-24827"/>
            <a:ext cx="8352928" cy="1752600"/>
          </a:xfrm>
        </p:spPr>
        <p:txBody>
          <a:bodyPr>
            <a:normAutofit/>
          </a:bodyPr>
          <a:lstStyle/>
          <a:p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000" dirty="0" smtClean="0">
                <a:solidFill>
                  <a:schemeClr val="tx1"/>
                </a:solidFill>
                <a:latin typeface="NTPreCursive" panose="03000400000000000000" pitchFamily="66" charset="0"/>
                <a:cs typeface="Arial" panose="020B0604020202020204" pitchFamily="34" charset="0"/>
              </a:rPr>
              <a:t>St. Vincent’s Catholic Primary School</a:t>
            </a:r>
          </a:p>
          <a:p>
            <a:endParaRPr lang="en-GB" sz="2800" dirty="0" smtClean="0">
              <a:solidFill>
                <a:schemeClr val="tx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1727773"/>
            <a:ext cx="8229600" cy="21336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entury Gothic" panose="020B0502020202020204" pitchFamily="34" charset="0"/>
              </a:rPr>
              <a:t/>
            </a:r>
            <a:br>
              <a:rPr lang="en-GB" dirty="0" smtClean="0">
                <a:latin typeface="Century Gothic" panose="020B0502020202020204" pitchFamily="34" charset="0"/>
              </a:rPr>
            </a:br>
            <a:r>
              <a:rPr lang="en-GB" dirty="0">
                <a:latin typeface="Century Gothic" panose="020B0502020202020204" pitchFamily="34" charset="0"/>
              </a:rPr>
              <a:t/>
            </a:r>
            <a:br>
              <a:rPr lang="en-GB" dirty="0">
                <a:latin typeface="Century Gothic" panose="020B0502020202020204" pitchFamily="34" charset="0"/>
              </a:rPr>
            </a:br>
            <a:r>
              <a:rPr lang="en-GB" dirty="0" smtClean="0">
                <a:latin typeface="Century Gothic" panose="020B0502020202020204" pitchFamily="34" charset="0"/>
              </a:rPr>
              <a:t/>
            </a:r>
            <a:br>
              <a:rPr lang="en-GB" dirty="0" smtClean="0">
                <a:latin typeface="Century Gothic" panose="020B0502020202020204" pitchFamily="34" charset="0"/>
              </a:rPr>
            </a:br>
            <a:r>
              <a:rPr lang="en-GB" dirty="0" smtClean="0">
                <a:latin typeface="Century Gothic" panose="020B0502020202020204" pitchFamily="34" charset="0"/>
              </a:rPr>
              <a:t/>
            </a:r>
            <a:br>
              <a:rPr lang="en-GB" dirty="0" smtClean="0">
                <a:latin typeface="Century Gothic" panose="020B0502020202020204" pitchFamily="34" charset="0"/>
              </a:rPr>
            </a:br>
            <a:r>
              <a:rPr lang="en-GB" dirty="0" smtClean="0">
                <a:latin typeface="Century Gothic" panose="020B0502020202020204" pitchFamily="34" charset="0"/>
              </a:rPr>
              <a:t/>
            </a:r>
            <a:br>
              <a:rPr lang="en-GB" dirty="0" smtClean="0">
                <a:latin typeface="Century Gothic" panose="020B0502020202020204" pitchFamily="34" charset="0"/>
              </a:rPr>
            </a:br>
            <a:r>
              <a:rPr lang="en-GB" dirty="0" smtClean="0">
                <a:latin typeface="NTPreCursive" panose="03000400000000000000" pitchFamily="66" charset="0"/>
              </a:rPr>
              <a:t>Curriculum Evening</a:t>
            </a:r>
            <a:r>
              <a:rPr lang="en-GB" dirty="0">
                <a:latin typeface="NTPreCursive" panose="03000400000000000000" pitchFamily="66" charset="0"/>
              </a:rPr>
              <a:t/>
            </a:r>
            <a:br>
              <a:rPr lang="en-GB" dirty="0">
                <a:latin typeface="NTPreCursive" panose="03000400000000000000" pitchFamily="66" charset="0"/>
              </a:rPr>
            </a:br>
            <a:r>
              <a:rPr lang="en-GB" dirty="0" smtClean="0">
                <a:latin typeface="NTPreCursive" panose="03000400000000000000" pitchFamily="66" charset="0"/>
              </a:rPr>
              <a:t/>
            </a:r>
            <a:br>
              <a:rPr lang="en-GB" dirty="0" smtClean="0">
                <a:latin typeface="NTPreCursive" panose="03000400000000000000" pitchFamily="66" charset="0"/>
              </a:rPr>
            </a:br>
            <a:r>
              <a:rPr lang="en-GB" dirty="0" smtClean="0">
                <a:latin typeface="NTPreCursive" panose="03000400000000000000" pitchFamily="66" charset="0"/>
              </a:rPr>
              <a:t>Phonics Workshop</a:t>
            </a:r>
            <a:br>
              <a:rPr lang="en-GB" dirty="0" smtClean="0">
                <a:latin typeface="NTPreCursive" panose="03000400000000000000" pitchFamily="66" charset="0"/>
              </a:rPr>
            </a:br>
            <a:r>
              <a:rPr lang="en-GB" dirty="0">
                <a:latin typeface="NTPreCursive" panose="03000400000000000000" pitchFamily="66" charset="0"/>
              </a:rPr>
              <a:t/>
            </a:r>
            <a:br>
              <a:rPr lang="en-GB" dirty="0">
                <a:latin typeface="NTPreCursive" panose="03000400000000000000" pitchFamily="66" charset="0"/>
              </a:rPr>
            </a:br>
            <a:r>
              <a:rPr lang="en-GB" dirty="0" smtClean="0">
                <a:latin typeface="NTPreCursive" panose="03000400000000000000" pitchFamily="66" charset="0"/>
              </a:rPr>
              <a:t>Wednesday 19</a:t>
            </a:r>
            <a:r>
              <a:rPr lang="en-GB" baseline="30000" dirty="0" smtClean="0">
                <a:latin typeface="NTPreCursive" panose="03000400000000000000" pitchFamily="66" charset="0"/>
              </a:rPr>
              <a:t>th</a:t>
            </a:r>
            <a:r>
              <a:rPr lang="en-GB" dirty="0" smtClean="0">
                <a:latin typeface="NTPreCursive" panose="03000400000000000000" pitchFamily="66" charset="0"/>
              </a:rPr>
              <a:t> September</a:t>
            </a:r>
            <a:br>
              <a:rPr lang="en-GB" dirty="0" smtClean="0">
                <a:latin typeface="NTPreCursive" panose="03000400000000000000" pitchFamily="66" charset="0"/>
              </a:rPr>
            </a:br>
            <a:r>
              <a:rPr lang="en-GB" dirty="0" smtClean="0">
                <a:latin typeface="Century Gothic" panose="020B0502020202020204" pitchFamily="34" charset="0"/>
              </a:rPr>
              <a:t/>
            </a:r>
            <a:br>
              <a:rPr lang="en-GB" dirty="0" smtClean="0">
                <a:latin typeface="Century Gothic" panose="020B0502020202020204" pitchFamily="34" charset="0"/>
              </a:rPr>
            </a:br>
            <a:r>
              <a:rPr lang="en-GB" dirty="0" smtClean="0">
                <a:latin typeface="Century Gothic" panose="020B0502020202020204" pitchFamily="34" charset="0"/>
              </a:rPr>
              <a:t/>
            </a:r>
            <a:br>
              <a:rPr lang="en-GB" dirty="0" smtClean="0">
                <a:latin typeface="Century Gothic" panose="020B0502020202020204" pitchFamily="34" charset="0"/>
              </a:rPr>
            </a:br>
            <a:r>
              <a:rPr lang="en-GB" dirty="0">
                <a:latin typeface="Century Gothic" panose="020B0502020202020204" pitchFamily="34" charset="0"/>
              </a:rPr>
              <a:t/>
            </a:r>
            <a:br>
              <a:rPr lang="en-GB" dirty="0">
                <a:latin typeface="Century Gothic" panose="020B0502020202020204" pitchFamily="34" charset="0"/>
              </a:rPr>
            </a:br>
            <a:r>
              <a:rPr lang="en-GB" dirty="0" smtClean="0">
                <a:latin typeface="Century Gothic" panose="020B0502020202020204" pitchFamily="34" charset="0"/>
              </a:rPr>
              <a:t>  </a:t>
            </a:r>
            <a:r>
              <a:rPr lang="en-GB" dirty="0">
                <a:solidFill>
                  <a:srgbClr val="FF3300"/>
                </a:solidFill>
                <a:latin typeface="Comic Sans MS" panose="030F0702030302020204" pitchFamily="66" charset="0"/>
              </a:rPr>
              <a:t>	</a:t>
            </a:r>
            <a:br>
              <a:rPr lang="en-GB" dirty="0">
                <a:solidFill>
                  <a:srgbClr val="FF3300"/>
                </a:solidFill>
                <a:latin typeface="Comic Sans MS" panose="030F0702030302020204" pitchFamily="66" charset="0"/>
              </a:rPr>
            </a:br>
            <a:endParaRPr lang="en-GB" dirty="0" smtClean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089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altLang="en-US" sz="4900" dirty="0" smtClean="0">
                <a:latin typeface="NTPreCursive" panose="03000400000000000000" pitchFamily="66" charset="0"/>
                <a:cs typeface="Arial" charset="0"/>
              </a:rPr>
              <a:t>The </a:t>
            </a:r>
            <a:r>
              <a:rPr lang="en-GB" altLang="en-US" sz="4900" dirty="0">
                <a:latin typeface="NTPreCursive" panose="03000400000000000000" pitchFamily="66" charset="0"/>
                <a:cs typeface="Arial" charset="0"/>
              </a:rPr>
              <a:t>Daily Session</a:t>
            </a:r>
            <a:r>
              <a:rPr lang="en-GB" altLang="en-US" dirty="0">
                <a:solidFill>
                  <a:srgbClr val="FF3300"/>
                </a:solidFill>
                <a:latin typeface="Comic Sans MS" panose="030F0702030302020204" pitchFamily="66" charset="0"/>
                <a:cs typeface="Arial" charset="0"/>
              </a:rPr>
              <a:t/>
            </a:r>
            <a:br>
              <a:rPr lang="en-GB" altLang="en-US" dirty="0">
                <a:solidFill>
                  <a:srgbClr val="FF3300"/>
                </a:solidFill>
                <a:latin typeface="Comic Sans MS" panose="030F0702030302020204" pitchFamily="66" charset="0"/>
                <a:cs typeface="Arial" charset="0"/>
              </a:rPr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857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D2536-01C3-4CD7-8A4B-C3971B46D2D5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28185" y="116632"/>
            <a:ext cx="7848600" cy="715963"/>
          </a:xfrm>
        </p:spPr>
        <p:txBody>
          <a:bodyPr>
            <a:normAutofit fontScale="90000"/>
          </a:bodyPr>
          <a:lstStyle/>
          <a:p>
            <a:r>
              <a:rPr lang="en-GB" altLang="en-US" dirty="0">
                <a:latin typeface="NTPreCursive" panose="03000400000000000000" pitchFamily="66" charset="0"/>
              </a:rPr>
              <a:t>Suggested Daily Teaching</a:t>
            </a:r>
          </a:p>
        </p:txBody>
      </p:sp>
      <p:sp>
        <p:nvSpPr>
          <p:cNvPr id="71683" name="Text Box 3"/>
          <p:cNvSpPr txBox="1">
            <a:spLocks noChangeArrowheads="1"/>
          </p:cNvSpPr>
          <p:nvPr/>
        </p:nvSpPr>
        <p:spPr bwMode="auto">
          <a:xfrm>
            <a:off x="533400" y="2209800"/>
            <a:ext cx="1295400" cy="461665"/>
          </a:xfrm>
          <a:prstGeom prst="rect">
            <a:avLst/>
          </a:prstGeom>
          <a:solidFill>
            <a:schemeClr val="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altLang="en-US" sz="2400" b="1" dirty="0">
                <a:latin typeface="NTPreCursive" panose="03000400000000000000" pitchFamily="66" charset="0"/>
                <a:cs typeface="Arial" charset="0"/>
              </a:rPr>
              <a:t>review</a:t>
            </a:r>
          </a:p>
        </p:txBody>
      </p:sp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2514600" y="2209800"/>
            <a:ext cx="1079500" cy="461665"/>
          </a:xfrm>
          <a:prstGeom prst="rect">
            <a:avLst/>
          </a:prstGeom>
          <a:solidFill>
            <a:schemeClr val="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altLang="en-US" sz="2400" dirty="0">
                <a:latin typeface="NTPreCursive" panose="03000400000000000000" pitchFamily="66" charset="0"/>
                <a:cs typeface="Arial" charset="0"/>
              </a:rPr>
              <a:t>teach</a:t>
            </a:r>
          </a:p>
        </p:txBody>
      </p:sp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4495800" y="2209800"/>
            <a:ext cx="1439863" cy="461665"/>
          </a:xfrm>
          <a:prstGeom prst="rect">
            <a:avLst/>
          </a:prstGeom>
          <a:solidFill>
            <a:schemeClr val="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altLang="en-US" sz="2400" dirty="0">
                <a:latin typeface="NTPreCursive" panose="03000400000000000000" pitchFamily="66" charset="0"/>
                <a:cs typeface="Arial" charset="0"/>
              </a:rPr>
              <a:t>practise</a:t>
            </a:r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6934200" y="2209800"/>
            <a:ext cx="1079500" cy="461665"/>
          </a:xfrm>
          <a:prstGeom prst="rect">
            <a:avLst/>
          </a:prstGeom>
          <a:solidFill>
            <a:schemeClr val="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altLang="en-US" sz="2400" dirty="0">
                <a:latin typeface="NTPreCursive" panose="03000400000000000000" pitchFamily="66" charset="0"/>
                <a:cs typeface="Arial" charset="0"/>
              </a:rPr>
              <a:t>apply</a:t>
            </a:r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1066800" y="4114800"/>
            <a:ext cx="2735263" cy="984250"/>
          </a:xfrm>
          <a:prstGeom prst="rect">
            <a:avLst/>
          </a:prstGeom>
          <a:solidFill>
            <a:srgbClr val="D1F1FB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altLang="en-US" sz="2800" dirty="0">
                <a:latin typeface="NTPreCursive" panose="03000400000000000000" pitchFamily="66" charset="0"/>
                <a:cs typeface="Arial" charset="0"/>
              </a:rPr>
              <a:t>Cross curricular application</a:t>
            </a:r>
          </a:p>
        </p:txBody>
      </p:sp>
      <p:sp>
        <p:nvSpPr>
          <p:cNvPr id="71688" name="Text Box 8"/>
          <p:cNvSpPr txBox="1">
            <a:spLocks noChangeArrowheads="1"/>
          </p:cNvSpPr>
          <p:nvPr/>
        </p:nvSpPr>
        <p:spPr bwMode="auto">
          <a:xfrm>
            <a:off x="609600" y="914400"/>
            <a:ext cx="2514600" cy="461665"/>
          </a:xfrm>
          <a:prstGeom prst="rect">
            <a:avLst/>
          </a:prstGeom>
          <a:solidFill>
            <a:srgbClr val="D1F1FB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altLang="en-US" sz="2400" dirty="0">
                <a:latin typeface="NTPreCursive" panose="03000400000000000000" pitchFamily="66" charset="0"/>
                <a:cs typeface="Arial" charset="0"/>
              </a:rPr>
              <a:t>Introduction</a:t>
            </a:r>
          </a:p>
        </p:txBody>
      </p:sp>
      <p:sp>
        <p:nvSpPr>
          <p:cNvPr id="71689" name="Rectangle 9"/>
          <p:cNvSpPr>
            <a:spLocks noChangeArrowheads="1"/>
          </p:cNvSpPr>
          <p:nvPr/>
        </p:nvSpPr>
        <p:spPr bwMode="auto">
          <a:xfrm>
            <a:off x="5334000" y="3048000"/>
            <a:ext cx="2895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>
              <a:solidFill>
                <a:schemeClr val="accent1"/>
              </a:solidFill>
            </a:endParaRPr>
          </a:p>
        </p:txBody>
      </p:sp>
      <p:sp>
        <p:nvSpPr>
          <p:cNvPr id="71690" name="Text Box 10"/>
          <p:cNvSpPr txBox="1">
            <a:spLocks noChangeArrowheads="1"/>
          </p:cNvSpPr>
          <p:nvPr/>
        </p:nvSpPr>
        <p:spPr bwMode="auto">
          <a:xfrm>
            <a:off x="5410200" y="3124200"/>
            <a:ext cx="2819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sz="2400" dirty="0">
                <a:latin typeface="NTPreCursive" panose="03000400000000000000" pitchFamily="66" charset="0"/>
              </a:rPr>
              <a:t>Assess learning against criteria.</a:t>
            </a:r>
          </a:p>
        </p:txBody>
      </p:sp>
      <p:sp>
        <p:nvSpPr>
          <p:cNvPr id="71691" name="Line 11"/>
          <p:cNvSpPr>
            <a:spLocks noChangeShapeType="1"/>
          </p:cNvSpPr>
          <p:nvPr/>
        </p:nvSpPr>
        <p:spPr bwMode="auto">
          <a:xfrm>
            <a:off x="1828800" y="2438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692" name="Line 12"/>
          <p:cNvSpPr>
            <a:spLocks noChangeShapeType="1"/>
          </p:cNvSpPr>
          <p:nvPr/>
        </p:nvSpPr>
        <p:spPr bwMode="auto">
          <a:xfrm>
            <a:off x="3581400" y="2438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693" name="Line 13"/>
          <p:cNvSpPr>
            <a:spLocks noChangeShapeType="1"/>
          </p:cNvSpPr>
          <p:nvPr/>
        </p:nvSpPr>
        <p:spPr bwMode="auto">
          <a:xfrm>
            <a:off x="5943600" y="243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694" name="Line 14"/>
          <p:cNvSpPr>
            <a:spLocks noChangeShapeType="1"/>
          </p:cNvSpPr>
          <p:nvPr/>
        </p:nvSpPr>
        <p:spPr bwMode="auto">
          <a:xfrm>
            <a:off x="7467600" y="2743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695" name="Line 15"/>
          <p:cNvSpPr>
            <a:spLocks noChangeShapeType="1"/>
          </p:cNvSpPr>
          <p:nvPr/>
        </p:nvSpPr>
        <p:spPr bwMode="auto">
          <a:xfrm>
            <a:off x="990600" y="13716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41631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 smtClean="0">
                <a:latin typeface="Calibri" panose="020F0502020204030204" pitchFamily="34" charset="0"/>
              </a:rPr>
              <a:t/>
            </a:r>
            <a:br>
              <a:rPr lang="en-GB" dirty="0" smtClean="0">
                <a:latin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</a:rPr>
              <a:t/>
            </a:r>
            <a:br>
              <a:rPr lang="en-GB" dirty="0">
                <a:latin typeface="Calibri" panose="020F0502020204030204" pitchFamily="34" charset="0"/>
              </a:rPr>
            </a:br>
            <a:r>
              <a:rPr lang="en-GB" dirty="0" smtClean="0">
                <a:latin typeface="Calibri" panose="020F0502020204030204" pitchFamily="34" charset="0"/>
              </a:rPr>
              <a:t/>
            </a:r>
            <a:br>
              <a:rPr lang="en-GB" dirty="0" smtClean="0">
                <a:latin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</a:rPr>
              <a:t/>
            </a:r>
            <a:br>
              <a:rPr lang="en-GB" dirty="0">
                <a:latin typeface="Calibri" panose="020F0502020204030204" pitchFamily="34" charset="0"/>
              </a:rPr>
            </a:br>
            <a:r>
              <a:rPr lang="en-GB" dirty="0" smtClean="0">
                <a:latin typeface="Calibri" panose="020F0502020204030204" pitchFamily="34" charset="0"/>
              </a:rPr>
              <a:t/>
            </a:r>
            <a:br>
              <a:rPr lang="en-GB" dirty="0" smtClean="0">
                <a:latin typeface="Calibri" panose="020F0502020204030204" pitchFamily="34" charset="0"/>
              </a:rPr>
            </a:br>
            <a:r>
              <a:rPr lang="en-GB" dirty="0" smtClean="0">
                <a:latin typeface="NTPreCursive" panose="03000400000000000000" pitchFamily="66" charset="0"/>
              </a:rPr>
              <a:t>Enunciation </a:t>
            </a:r>
            <a:r>
              <a:rPr lang="en-GB" dirty="0">
                <a:latin typeface="NTPreCursive" panose="03000400000000000000" pitchFamily="66" charset="0"/>
              </a:rPr>
              <a:t>– Voicing the Phonemes.</a:t>
            </a:r>
          </a:p>
        </p:txBody>
      </p:sp>
    </p:spTree>
    <p:extLst>
      <p:ext uri="{BB962C8B-B14F-4D97-AF65-F5344CB8AC3E}">
        <p14:creationId xmlns:p14="http://schemas.microsoft.com/office/powerpoint/2010/main" val="412715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ChangeArrowheads="1"/>
          </p:cNvSpPr>
          <p:nvPr/>
        </p:nvSpPr>
        <p:spPr bwMode="auto">
          <a:xfrm>
            <a:off x="384094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4400" dirty="0">
                <a:latin typeface="NTPreCursive" panose="03000400000000000000" pitchFamily="66" charset="0"/>
              </a:rPr>
              <a:t>The 44 phonemes</a:t>
            </a:r>
          </a:p>
        </p:txBody>
      </p:sp>
      <p:graphicFrame>
        <p:nvGraphicFramePr>
          <p:cNvPr id="8200" name="Group 8"/>
          <p:cNvGraphicFramePr>
            <a:graphicFrameLocks noGrp="1"/>
          </p:cNvGraphicFramePr>
          <p:nvPr/>
        </p:nvGraphicFramePr>
        <p:xfrm>
          <a:off x="323850" y="1557338"/>
          <a:ext cx="8578850" cy="4525964"/>
        </p:xfrm>
        <a:graphic>
          <a:graphicData uri="http://schemas.openxmlformats.org/drawingml/2006/table">
            <a:tbl>
              <a:tblPr/>
              <a:tblGrid>
                <a:gridCol w="747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77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77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77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78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216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131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/b/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/d/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/f/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/g/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/h/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/j/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/k/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/l/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/m/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/n/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/ng/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1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/p/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/r/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/s/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/t/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/v/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/w/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/y/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/z/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/th/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/th/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/ch/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0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/sh/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zh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/a/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/e/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/i/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/o/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/u/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/ae/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/ee/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/ie/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/oe/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1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/ue/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/oo/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</a:t>
                      </a: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ar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</a:t>
                      </a: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ur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/au/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</a:t>
                      </a: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er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/ow/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/oi/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/air/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/ear/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</a:t>
                      </a: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ure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8262" name="Picture 70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468313" y="22764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63" name="Picture 71">
            <a:hlinkClick r:id="" action="ppaction://media"/>
          </p:cNvPr>
          <p:cNvPicPr>
            <a:picLocks noChangeAspect="1" noChangeArrowheads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1258888" y="22050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64" name="Picture 72">
            <a:hlinkClick r:id="" action="ppaction://media"/>
          </p:cNvPr>
          <p:cNvPicPr>
            <a:picLocks noChangeAspect="1" noChangeArrowheads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1979613" y="22764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65" name="Picture 73">
            <a:hlinkClick r:id="" action="ppaction://media"/>
          </p:cNvPr>
          <p:cNvPicPr>
            <a:picLocks noChangeAspect="1" noChangeArrowheads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2700338" y="22764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66" name="Picture 74">
            <a:hlinkClick r:id="" action="ppaction://media"/>
          </p:cNvPr>
          <p:cNvPicPr>
            <a:picLocks noChangeAspect="1" noChangeArrowheads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3419475" y="22764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67" name="Picture 75">
            <a:hlinkClick r:id="" action="ppaction://media"/>
          </p:cNvPr>
          <p:cNvPicPr>
            <a:picLocks noChangeAspect="1" noChangeArrowheads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4211638" y="22764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68" name="Picture 76">
            <a:hlinkClick r:id="" action="ppaction://media"/>
          </p:cNvPr>
          <p:cNvPicPr>
            <a:picLocks noChangeAspect="1" noChangeArrowheads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4859338" y="22764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69" name="Picture 77">
            <a:hlinkClick r:id="" action="ppaction://media"/>
          </p:cNvPr>
          <p:cNvPicPr>
            <a:picLocks noChangeAspect="1" noChangeArrowheads="1"/>
          </p:cNvPicPr>
          <p:nvPr>
            <a:audioFile r:link="rId16"/>
            <p:extLst>
              <p:ext uri="{DAA4B4D4-6D71-4841-9C94-3DE7FCFB9230}">
                <p14:media xmlns:p14="http://schemas.microsoft.com/office/powerpoint/2010/main" r:embed="rId15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6516688" y="22050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70" name="Picture 78">
            <a:hlinkClick r:id="" action="ppaction://media"/>
          </p:cNvPr>
          <p:cNvPicPr>
            <a:picLocks noChangeAspect="1" noChangeArrowheads="1"/>
          </p:cNvPicPr>
          <p:nvPr>
            <a:audioFile r:link="rId18"/>
            <p:extLst>
              <p:ext uri="{DAA4B4D4-6D71-4841-9C94-3DE7FCFB9230}">
                <p14:media xmlns:p14="http://schemas.microsoft.com/office/powerpoint/2010/main" r:embed="rId17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7235825" y="22764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71" name="Picture 79">
            <a:hlinkClick r:id="" action="ppaction://media"/>
          </p:cNvPr>
          <p:cNvPicPr>
            <a:picLocks noChangeAspect="1" noChangeArrowheads="1"/>
          </p:cNvPicPr>
          <p:nvPr>
            <a:audioFile r:link="rId20"/>
            <p:extLst>
              <p:ext uri="{DAA4B4D4-6D71-4841-9C94-3DE7FCFB9230}">
                <p14:media xmlns:p14="http://schemas.microsoft.com/office/powerpoint/2010/main" r:embed="rId19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8172450" y="2133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72" name="Picture 80">
            <a:hlinkClick r:id="" action="ppaction://media"/>
          </p:cNvPr>
          <p:cNvPicPr>
            <a:picLocks noChangeAspect="1" noChangeArrowheads="1"/>
          </p:cNvPicPr>
          <p:nvPr>
            <a:audioFile r:link="rId22"/>
            <p:extLst>
              <p:ext uri="{DAA4B4D4-6D71-4841-9C94-3DE7FCFB9230}">
                <p14:media xmlns:p14="http://schemas.microsoft.com/office/powerpoint/2010/main" r:embed="rId21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1187450" y="32845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73" name="Picture 81">
            <a:hlinkClick r:id="" action="ppaction://media"/>
          </p:cNvPr>
          <p:cNvPicPr>
            <a:picLocks noChangeAspect="1" noChangeArrowheads="1"/>
          </p:cNvPicPr>
          <p:nvPr>
            <a:audioFile r:link="rId24"/>
            <p:extLst>
              <p:ext uri="{DAA4B4D4-6D71-4841-9C94-3DE7FCFB9230}">
                <p14:media xmlns:p14="http://schemas.microsoft.com/office/powerpoint/2010/main" r:embed="rId23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1979613" y="32845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74" name="Picture 82">
            <a:hlinkClick r:id="" action="ppaction://media"/>
          </p:cNvPr>
          <p:cNvPicPr>
            <a:picLocks noChangeAspect="1" noChangeArrowheads="1"/>
          </p:cNvPicPr>
          <p:nvPr>
            <a:audioFile r:link="rId26"/>
            <p:extLst>
              <p:ext uri="{DAA4B4D4-6D71-4841-9C94-3DE7FCFB9230}">
                <p14:media xmlns:p14="http://schemas.microsoft.com/office/powerpoint/2010/main" r:embed="rId25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2771775" y="32845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75" name="Picture 83">
            <a:hlinkClick r:id="" action="ppaction://media"/>
          </p:cNvPr>
          <p:cNvPicPr>
            <a:picLocks noChangeAspect="1" noChangeArrowheads="1"/>
          </p:cNvPicPr>
          <p:nvPr>
            <a:audioFile r:link="rId28"/>
            <p:extLst>
              <p:ext uri="{DAA4B4D4-6D71-4841-9C94-3DE7FCFB9230}">
                <p14:media xmlns:p14="http://schemas.microsoft.com/office/powerpoint/2010/main" r:embed="rId27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3492500" y="32845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76" name="Picture 84">
            <a:hlinkClick r:id="" action="ppaction://media"/>
          </p:cNvPr>
          <p:cNvPicPr>
            <a:picLocks noChangeAspect="1" noChangeArrowheads="1"/>
          </p:cNvPicPr>
          <p:nvPr>
            <a:audioFile r:link="rId30"/>
            <p:extLst>
              <p:ext uri="{DAA4B4D4-6D71-4841-9C94-3DE7FCFB9230}">
                <p14:media xmlns:p14="http://schemas.microsoft.com/office/powerpoint/2010/main" r:embed="rId29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4211638" y="32845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77" name="Picture 85">
            <a:hlinkClick r:id="" action="ppaction://media"/>
          </p:cNvPr>
          <p:cNvPicPr>
            <a:picLocks noChangeAspect="1" noChangeArrowheads="1"/>
          </p:cNvPicPr>
          <p:nvPr>
            <a:audioFile r:link="rId32"/>
            <p:extLst>
              <p:ext uri="{DAA4B4D4-6D71-4841-9C94-3DE7FCFB9230}">
                <p14:media xmlns:p14="http://schemas.microsoft.com/office/powerpoint/2010/main" r:embed="rId31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5076825" y="335756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78" name="Picture 86">
            <a:hlinkClick r:id="" action="ppaction://media"/>
          </p:cNvPr>
          <p:cNvPicPr>
            <a:picLocks noChangeAspect="1" noChangeArrowheads="1"/>
          </p:cNvPicPr>
          <p:nvPr>
            <a:audioFile r:link="rId34"/>
            <p:extLst>
              <p:ext uri="{DAA4B4D4-6D71-4841-9C94-3DE7FCFB9230}">
                <p14:media xmlns:p14="http://schemas.microsoft.com/office/powerpoint/2010/main" r:embed="rId33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5724525" y="335756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79" name="Picture 87">
            <a:hlinkClick r:id="" action="ppaction://media"/>
          </p:cNvPr>
          <p:cNvPicPr>
            <a:picLocks noChangeAspect="1" noChangeArrowheads="1"/>
          </p:cNvPicPr>
          <p:nvPr>
            <a:audioFile r:link="rId36"/>
            <p:extLst>
              <p:ext uri="{DAA4B4D4-6D71-4841-9C94-3DE7FCFB9230}">
                <p14:media xmlns:p14="http://schemas.microsoft.com/office/powerpoint/2010/main" r:embed="rId35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6588125" y="335756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80" name="Picture 88">
            <a:hlinkClick r:id="" action="ppaction://media"/>
          </p:cNvPr>
          <p:cNvPicPr>
            <a:picLocks noChangeAspect="1" noChangeArrowheads="1"/>
          </p:cNvPicPr>
          <p:nvPr>
            <a:audioFile r:link="rId38"/>
            <p:extLst>
              <p:ext uri="{DAA4B4D4-6D71-4841-9C94-3DE7FCFB9230}">
                <p14:media xmlns:p14="http://schemas.microsoft.com/office/powerpoint/2010/main" r:embed="rId37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7308850" y="32845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81" name="Picture 89">
            <a:hlinkClick r:id="" action="ppaction://media"/>
          </p:cNvPr>
          <p:cNvPicPr>
            <a:picLocks noChangeAspect="1" noChangeArrowheads="1"/>
          </p:cNvPicPr>
          <p:nvPr>
            <a:audioFile r:link="rId40"/>
            <p:extLst>
              <p:ext uri="{DAA4B4D4-6D71-4841-9C94-3DE7FCFB9230}">
                <p14:media xmlns:p14="http://schemas.microsoft.com/office/powerpoint/2010/main" r:embed="rId39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8172450" y="32845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82" name="Picture 90">
            <a:hlinkClick r:id="" action="ppaction://media"/>
          </p:cNvPr>
          <p:cNvPicPr>
            <a:picLocks noChangeAspect="1" noChangeArrowheads="1"/>
          </p:cNvPicPr>
          <p:nvPr>
            <a:audioFile r:link="rId42"/>
            <p:extLst>
              <p:ext uri="{DAA4B4D4-6D71-4841-9C94-3DE7FCFB9230}">
                <p14:media xmlns:p14="http://schemas.microsoft.com/office/powerpoint/2010/main" r:embed="rId41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395288" y="443706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83" name="Picture 91">
            <a:hlinkClick r:id="" action="ppaction://media"/>
          </p:cNvPr>
          <p:cNvPicPr>
            <a:picLocks noChangeAspect="1" noChangeArrowheads="1"/>
          </p:cNvPicPr>
          <p:nvPr>
            <a:audioFile r:link="rId44"/>
            <p:extLst>
              <p:ext uri="{DAA4B4D4-6D71-4841-9C94-3DE7FCFB9230}">
                <p14:media xmlns:p14="http://schemas.microsoft.com/office/powerpoint/2010/main" r:embed="rId43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1187450" y="443706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84" name="Picture 92">
            <a:hlinkClick r:id="" action="ppaction://media"/>
          </p:cNvPr>
          <p:cNvPicPr>
            <a:picLocks noChangeAspect="1" noChangeArrowheads="1"/>
          </p:cNvPicPr>
          <p:nvPr>
            <a:audioFile r:link="rId46"/>
            <p:extLst>
              <p:ext uri="{DAA4B4D4-6D71-4841-9C94-3DE7FCFB9230}">
                <p14:media xmlns:p14="http://schemas.microsoft.com/office/powerpoint/2010/main" r:embed="rId45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1835150" y="43656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85" name="Picture 93">
            <a:hlinkClick r:id="" action="ppaction://media"/>
          </p:cNvPr>
          <p:cNvPicPr>
            <a:picLocks noChangeAspect="1" noChangeArrowheads="1"/>
          </p:cNvPicPr>
          <p:nvPr>
            <a:audioFile r:link="rId48"/>
            <p:extLst>
              <p:ext uri="{DAA4B4D4-6D71-4841-9C94-3DE7FCFB9230}">
                <p14:media xmlns:p14="http://schemas.microsoft.com/office/powerpoint/2010/main" r:embed="rId47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2700338" y="43656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86" name="Picture 94">
            <a:hlinkClick r:id="" action="ppaction://media"/>
          </p:cNvPr>
          <p:cNvPicPr>
            <a:picLocks noChangeAspect="1" noChangeArrowheads="1"/>
          </p:cNvPicPr>
          <p:nvPr>
            <a:audioFile r:link="rId50"/>
            <p:extLst>
              <p:ext uri="{DAA4B4D4-6D71-4841-9C94-3DE7FCFB9230}">
                <p14:media xmlns:p14="http://schemas.microsoft.com/office/powerpoint/2010/main" r:embed="rId49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3492500" y="43656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87" name="Picture 95">
            <a:hlinkClick r:id="" action="ppaction://media"/>
          </p:cNvPr>
          <p:cNvPicPr>
            <a:picLocks noChangeAspect="1" noChangeArrowheads="1"/>
          </p:cNvPicPr>
          <p:nvPr>
            <a:audioFile r:link="rId52"/>
            <p:extLst>
              <p:ext uri="{DAA4B4D4-6D71-4841-9C94-3DE7FCFB9230}">
                <p14:media xmlns:p14="http://schemas.microsoft.com/office/powerpoint/2010/main" r:embed="rId51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4211638" y="443706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88" name="Picture 96">
            <a:hlinkClick r:id="" action="ppaction://media"/>
          </p:cNvPr>
          <p:cNvPicPr>
            <a:picLocks noChangeAspect="1" noChangeArrowheads="1"/>
          </p:cNvPicPr>
          <p:nvPr>
            <a:audioFile r:link="rId54"/>
            <p:extLst>
              <p:ext uri="{DAA4B4D4-6D71-4841-9C94-3DE7FCFB9230}">
                <p14:media xmlns:p14="http://schemas.microsoft.com/office/powerpoint/2010/main" r:embed="rId53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5003800" y="45085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89" name="Picture 97">
            <a:hlinkClick r:id="" action="ppaction://media"/>
          </p:cNvPr>
          <p:cNvPicPr>
            <a:picLocks noChangeAspect="1" noChangeArrowheads="1"/>
          </p:cNvPicPr>
          <p:nvPr>
            <a:audioFile r:link="rId56"/>
            <p:extLst>
              <p:ext uri="{DAA4B4D4-6D71-4841-9C94-3DE7FCFB9230}">
                <p14:media xmlns:p14="http://schemas.microsoft.com/office/powerpoint/2010/main" r:embed="rId55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5795963" y="443706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0" name="Picture 98">
            <a:hlinkClick r:id="" action="ppaction://media"/>
          </p:cNvPr>
          <p:cNvPicPr>
            <a:picLocks noChangeAspect="1" noChangeArrowheads="1"/>
          </p:cNvPicPr>
          <p:nvPr>
            <a:audioFile r:link="rId58"/>
            <p:extLst>
              <p:ext uri="{DAA4B4D4-6D71-4841-9C94-3DE7FCFB9230}">
                <p14:media xmlns:p14="http://schemas.microsoft.com/office/powerpoint/2010/main" r:embed="rId57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6516688" y="443706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1" name="Picture 99">
            <a:hlinkClick r:id="" action="ppaction://media"/>
          </p:cNvPr>
          <p:cNvPicPr>
            <a:picLocks noChangeAspect="1" noChangeArrowheads="1"/>
          </p:cNvPicPr>
          <p:nvPr>
            <a:audioFile r:link="rId60"/>
            <p:extLst>
              <p:ext uri="{DAA4B4D4-6D71-4841-9C94-3DE7FCFB9230}">
                <p14:media xmlns:p14="http://schemas.microsoft.com/office/powerpoint/2010/main" r:embed="rId59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7380288" y="43656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2" name="Picture 100">
            <a:hlinkClick r:id="" action="ppaction://media"/>
          </p:cNvPr>
          <p:cNvPicPr>
            <a:picLocks noChangeAspect="1" noChangeArrowheads="1"/>
          </p:cNvPicPr>
          <p:nvPr>
            <a:audioFile r:link="rId62"/>
            <p:extLst>
              <p:ext uri="{DAA4B4D4-6D71-4841-9C94-3DE7FCFB9230}">
                <p14:media xmlns:p14="http://schemas.microsoft.com/office/powerpoint/2010/main" r:embed="rId61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8172450" y="443706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3" name="Picture 101">
            <a:hlinkClick r:id="" action="ppaction://media"/>
          </p:cNvPr>
          <p:cNvPicPr>
            <a:picLocks noChangeAspect="1" noChangeArrowheads="1"/>
          </p:cNvPicPr>
          <p:nvPr>
            <a:audioFile r:link="rId64"/>
            <p:extLst>
              <p:ext uri="{DAA4B4D4-6D71-4841-9C94-3DE7FCFB9230}">
                <p14:media xmlns:p14="http://schemas.microsoft.com/office/powerpoint/2010/main" r:embed="rId63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468313" y="551656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4" name="Picture 102">
            <a:hlinkClick r:id="" action="ppaction://media"/>
          </p:cNvPr>
          <p:cNvPicPr>
            <a:picLocks noChangeAspect="1" noChangeArrowheads="1"/>
          </p:cNvPicPr>
          <p:nvPr>
            <a:audioFile r:link="rId66"/>
            <p:extLst>
              <p:ext uri="{DAA4B4D4-6D71-4841-9C94-3DE7FCFB9230}">
                <p14:media xmlns:p14="http://schemas.microsoft.com/office/powerpoint/2010/main" r:embed="rId65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1258888" y="551656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5" name="Picture 103">
            <a:hlinkClick r:id="" action="ppaction://media"/>
          </p:cNvPr>
          <p:cNvPicPr>
            <a:picLocks noChangeAspect="1" noChangeArrowheads="1"/>
          </p:cNvPicPr>
          <p:nvPr>
            <a:audioFile r:link="rId68"/>
            <p:extLst>
              <p:ext uri="{DAA4B4D4-6D71-4841-9C94-3DE7FCFB9230}">
                <p14:media xmlns:p14="http://schemas.microsoft.com/office/powerpoint/2010/main" r:embed="rId67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1979613" y="551656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6" name="Picture 104">
            <a:hlinkClick r:id="" action="ppaction://media"/>
          </p:cNvPr>
          <p:cNvPicPr>
            <a:picLocks noChangeAspect="1" noChangeArrowheads="1"/>
          </p:cNvPicPr>
          <p:nvPr>
            <a:audioFile r:link="rId70"/>
            <p:extLst>
              <p:ext uri="{DAA4B4D4-6D71-4841-9C94-3DE7FCFB9230}">
                <p14:media xmlns:p14="http://schemas.microsoft.com/office/powerpoint/2010/main" r:embed="rId69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2771775" y="54451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7" name="Picture 105">
            <a:hlinkClick r:id="" action="ppaction://media"/>
          </p:cNvPr>
          <p:cNvPicPr>
            <a:picLocks noChangeAspect="1" noChangeArrowheads="1"/>
          </p:cNvPicPr>
          <p:nvPr>
            <a:audioFile r:link="rId72"/>
            <p:extLst>
              <p:ext uri="{DAA4B4D4-6D71-4841-9C94-3DE7FCFB9230}">
                <p14:media xmlns:p14="http://schemas.microsoft.com/office/powerpoint/2010/main" r:embed="rId71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3492500" y="54451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8" name="Picture 106">
            <a:hlinkClick r:id="" action="ppaction://media"/>
          </p:cNvPr>
          <p:cNvPicPr>
            <a:picLocks noChangeAspect="1" noChangeArrowheads="1"/>
          </p:cNvPicPr>
          <p:nvPr>
            <a:audioFile r:link="rId74"/>
            <p:extLst>
              <p:ext uri="{DAA4B4D4-6D71-4841-9C94-3DE7FCFB9230}">
                <p14:media xmlns:p14="http://schemas.microsoft.com/office/powerpoint/2010/main" r:embed="rId73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4140200" y="54451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9" name="Picture 107">
            <a:hlinkClick r:id="" action="ppaction://media"/>
          </p:cNvPr>
          <p:cNvPicPr>
            <a:picLocks noChangeAspect="1" noChangeArrowheads="1"/>
          </p:cNvPicPr>
          <p:nvPr>
            <a:audioFile r:link="rId76"/>
            <p:extLst>
              <p:ext uri="{DAA4B4D4-6D71-4841-9C94-3DE7FCFB9230}">
                <p14:media xmlns:p14="http://schemas.microsoft.com/office/powerpoint/2010/main" r:embed="rId75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4932363" y="54451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300" name="Picture 108">
            <a:hlinkClick r:id="" action="ppaction://media"/>
          </p:cNvPr>
          <p:cNvPicPr>
            <a:picLocks noChangeAspect="1" noChangeArrowheads="1"/>
          </p:cNvPicPr>
          <p:nvPr>
            <a:audioFile r:link="rId78"/>
            <p:extLst>
              <p:ext uri="{DAA4B4D4-6D71-4841-9C94-3DE7FCFB9230}">
                <p14:media xmlns:p14="http://schemas.microsoft.com/office/powerpoint/2010/main" r:embed="rId77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5724525" y="537368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301" name="Picture 109">
            <a:hlinkClick r:id="" action="ppaction://media"/>
          </p:cNvPr>
          <p:cNvPicPr>
            <a:picLocks noChangeAspect="1" noChangeArrowheads="1"/>
          </p:cNvPicPr>
          <p:nvPr>
            <a:audioFile r:link="rId80"/>
            <p:extLst>
              <p:ext uri="{DAA4B4D4-6D71-4841-9C94-3DE7FCFB9230}">
                <p14:media xmlns:p14="http://schemas.microsoft.com/office/powerpoint/2010/main" r:embed="rId79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6516688" y="54451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302" name="Picture 110">
            <a:hlinkClick r:id="" action="ppaction://media"/>
          </p:cNvPr>
          <p:cNvPicPr>
            <a:picLocks noChangeAspect="1" noChangeArrowheads="1"/>
          </p:cNvPicPr>
          <p:nvPr>
            <a:audioFile r:link="rId82"/>
            <p:extLst>
              <p:ext uri="{DAA4B4D4-6D71-4841-9C94-3DE7FCFB9230}">
                <p14:media xmlns:p14="http://schemas.microsoft.com/office/powerpoint/2010/main" r:embed="rId81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7380288" y="54451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303" name="Picture 111">
            <a:hlinkClick r:id="" action="ppaction://media"/>
          </p:cNvPr>
          <p:cNvPicPr>
            <a:picLocks noChangeAspect="1" noChangeArrowheads="1"/>
          </p:cNvPicPr>
          <p:nvPr>
            <a:audioFile r:link="rId84"/>
            <p:extLst>
              <p:ext uri="{DAA4B4D4-6D71-4841-9C94-3DE7FCFB9230}">
                <p14:media xmlns:p14="http://schemas.microsoft.com/office/powerpoint/2010/main" r:embed="rId83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5724525" y="22050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304" name="Picture 112">
            <a:hlinkClick r:id="" action="ppaction://media"/>
          </p:cNvPr>
          <p:cNvPicPr>
            <a:picLocks noChangeAspect="1" noChangeArrowheads="1"/>
          </p:cNvPicPr>
          <p:nvPr>
            <a:audioFile r:link="rId86"/>
            <p:extLst>
              <p:ext uri="{DAA4B4D4-6D71-4841-9C94-3DE7FCFB9230}">
                <p14:media xmlns:p14="http://schemas.microsoft.com/office/powerpoint/2010/main" r:embed="rId85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468313" y="32131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305" name="Picture 113">
            <a:hlinkClick r:id="" action="ppaction://media"/>
          </p:cNvPr>
          <p:cNvPicPr>
            <a:picLocks noChangeAspect="1" noChangeArrowheads="1"/>
          </p:cNvPicPr>
          <p:nvPr>
            <a:audioFile r:link="rId88"/>
            <p:extLst>
              <p:ext uri="{DAA4B4D4-6D71-4841-9C94-3DE7FCFB9230}">
                <p14:media xmlns:p14="http://schemas.microsoft.com/office/powerpoint/2010/main" r:embed="rId87"/>
              </p:ext>
            </p:extLst>
          </p:nvPr>
        </p:nvPicPr>
        <p:blipFill>
          <a:blip r:embed="rId91"/>
          <a:srcRect/>
          <a:stretch>
            <a:fillRect/>
          </a:stretch>
        </p:blipFill>
        <p:spPr bwMode="auto">
          <a:xfrm>
            <a:off x="8243888" y="54451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564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2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00" fill="hold"/>
                                        <p:tgtEl>
                                          <p:spTgt spid="826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6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2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2000" fill="hold"/>
                                        <p:tgtEl>
                                          <p:spTgt spid="826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6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2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2000" fill="hold"/>
                                        <p:tgtEl>
                                          <p:spTgt spid="826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6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2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" dur="1000" fill="hold"/>
                                        <p:tgtEl>
                                          <p:spTgt spid="826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6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2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1000" fill="hold"/>
                                        <p:tgtEl>
                                          <p:spTgt spid="826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6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82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1" dur="2000" fill="hold"/>
                                        <p:tgtEl>
                                          <p:spTgt spid="82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6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82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1000" fill="hold"/>
                                        <p:tgtEl>
                                          <p:spTgt spid="826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6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82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1" dur="1000" fill="hold"/>
                                        <p:tgtEl>
                                          <p:spTgt spid="826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6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82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6" dur="1000" fill="hold"/>
                                        <p:tgtEl>
                                          <p:spTgt spid="827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70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82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1" dur="1000" fill="hold"/>
                                        <p:tgtEl>
                                          <p:spTgt spid="82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71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82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6" dur="2000" fill="hold"/>
                                        <p:tgtEl>
                                          <p:spTgt spid="827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72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82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1" dur="1000" fill="hold"/>
                                        <p:tgtEl>
                                          <p:spTgt spid="82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7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82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6" dur="2000" fill="hold"/>
                                        <p:tgtEl>
                                          <p:spTgt spid="827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74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82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1" dur="2000" fill="hold"/>
                                        <p:tgtEl>
                                          <p:spTgt spid="827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75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82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1000" fill="hold"/>
                                        <p:tgtEl>
                                          <p:spTgt spid="827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76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82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1" dur="1000" fill="hold"/>
                                        <p:tgtEl>
                                          <p:spTgt spid="827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77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82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6" dur="2000" fill="hold"/>
                                        <p:tgtEl>
                                          <p:spTgt spid="827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78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82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1" dur="1000" fill="hold"/>
                                        <p:tgtEl>
                                          <p:spTgt spid="827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79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82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6" dur="2000" fill="hold"/>
                                        <p:tgtEl>
                                          <p:spTgt spid="828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80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8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1" dur="2000" fill="hold"/>
                                        <p:tgtEl>
                                          <p:spTgt spid="828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81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82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6" dur="1000" fill="hold"/>
                                        <p:tgtEl>
                                          <p:spTgt spid="828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82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82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1" dur="2000" fill="hold"/>
                                        <p:tgtEl>
                                          <p:spTgt spid="828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83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82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6" dur="1000" fill="hold"/>
                                        <p:tgtEl>
                                          <p:spTgt spid="828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84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82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1" dur="1000" fill="hold"/>
                                        <p:tgtEl>
                                          <p:spTgt spid="828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85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82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6" dur="1000" fill="hold"/>
                                        <p:tgtEl>
                                          <p:spTgt spid="828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86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82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1" dur="2000" fill="hold"/>
                                        <p:tgtEl>
                                          <p:spTgt spid="828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87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82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6" dur="1000" fill="hold"/>
                                        <p:tgtEl>
                                          <p:spTgt spid="828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88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82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1" dur="1000" fill="hold"/>
                                        <p:tgtEl>
                                          <p:spTgt spid="828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89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82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6" dur="1000" fill="hold"/>
                                        <p:tgtEl>
                                          <p:spTgt spid="82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0"/>
                  </p:tgtEl>
                </p:cond>
              </p:nextCondLst>
            </p:seq>
            <p:seq concurrent="1" nextAc="seek">
              <p:cTn id="147" restart="whenNotActive" fill="hold" evtFilter="cancelBubble" nodeType="interactiveSeq">
                <p:stCondLst>
                  <p:cond evt="onClick" delay="0">
                    <p:tgtEl>
                      <p:spTgt spid="82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8" fill="hold">
                      <p:stCondLst>
                        <p:cond delay="0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1" dur="1000" fill="hold"/>
                                        <p:tgtEl>
                                          <p:spTgt spid="829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1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82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6" dur="1000" fill="hold"/>
                                        <p:tgtEl>
                                          <p:spTgt spid="829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2"/>
                  </p:tgtEl>
                </p:cond>
              </p:nextCondLst>
            </p:seq>
            <p:seq concurrent="1" nextAc="seek">
              <p:cTn id="157" restart="whenNotActive" fill="hold" evtFilter="cancelBubble" nodeType="interactiveSeq">
                <p:stCondLst>
                  <p:cond evt="onClick" delay="0">
                    <p:tgtEl>
                      <p:spTgt spid="82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8" fill="hold">
                      <p:stCondLst>
                        <p:cond delay="0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1" dur="1000" fill="hold"/>
                                        <p:tgtEl>
                                          <p:spTgt spid="829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3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82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6" dur="1000" fill="hold"/>
                                        <p:tgtEl>
                                          <p:spTgt spid="829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4"/>
                  </p:tgtEl>
                </p:cond>
              </p:nextCondLst>
            </p:seq>
            <p:seq concurrent="1" nextAc="seek">
              <p:cTn id="167" restart="whenNotActive" fill="hold" evtFilter="cancelBubble" nodeType="interactiveSeq">
                <p:stCondLst>
                  <p:cond evt="onClick" delay="0">
                    <p:tgtEl>
                      <p:spTgt spid="82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8" fill="hold">
                      <p:stCondLst>
                        <p:cond delay="0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1" dur="2000" fill="hold"/>
                                        <p:tgtEl>
                                          <p:spTgt spid="829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5"/>
                  </p:tgtEl>
                </p:cond>
              </p:nextCondLst>
            </p:seq>
            <p:seq concurrent="1" nextAc="seek">
              <p:cTn id="172" restart="whenNotActive" fill="hold" evtFilter="cancelBubble" nodeType="interactiveSeq">
                <p:stCondLst>
                  <p:cond evt="onClick" delay="0">
                    <p:tgtEl>
                      <p:spTgt spid="82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3" fill="hold">
                      <p:stCondLst>
                        <p:cond delay="0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6" dur="1000" fill="hold"/>
                                        <p:tgtEl>
                                          <p:spTgt spid="829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6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82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1" dur="1000" fill="hold"/>
                                        <p:tgtEl>
                                          <p:spTgt spid="829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7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82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6" dur="1000" fill="hold"/>
                                        <p:tgtEl>
                                          <p:spTgt spid="829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8"/>
                  </p:tgtEl>
                </p:cond>
              </p:nextCondLst>
            </p:seq>
            <p:seq concurrent="1" nextAc="seek">
              <p:cTn id="187" restart="whenNotActive" fill="hold" evtFilter="cancelBubble" nodeType="interactiveSeq">
                <p:stCondLst>
                  <p:cond evt="onClick" delay="0">
                    <p:tgtEl>
                      <p:spTgt spid="82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8" fill="hold">
                      <p:stCondLst>
                        <p:cond delay="0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91" dur="1000" fill="hold"/>
                                        <p:tgtEl>
                                          <p:spTgt spid="829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99"/>
                  </p:tgtEl>
                </p:cond>
              </p:nextCondLst>
            </p:seq>
            <p:seq concurrent="1" nextAc="seek">
              <p:cTn id="192" restart="whenNotActive" fill="hold" evtFilter="cancelBubble" nodeType="interactiveSeq">
                <p:stCondLst>
                  <p:cond evt="onClick" delay="0">
                    <p:tgtEl>
                      <p:spTgt spid="83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3" fill="hold">
                      <p:stCondLst>
                        <p:cond delay="0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96" dur="1000" fill="hold"/>
                                        <p:tgtEl>
                                          <p:spTgt spid="830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00"/>
                  </p:tgtEl>
                </p:cond>
              </p:nextCondLst>
            </p:seq>
            <p:seq concurrent="1" nextAc="seek">
              <p:cTn id="197" restart="whenNotActive" fill="hold" evtFilter="cancelBubble" nodeType="interactiveSeq">
                <p:stCondLst>
                  <p:cond evt="onClick" delay="0">
                    <p:tgtEl>
                      <p:spTgt spid="83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8" fill="hold">
                      <p:stCondLst>
                        <p:cond delay="0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01" dur="1000" fill="hold"/>
                                        <p:tgtEl>
                                          <p:spTgt spid="830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01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83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06" dur="1000" fill="hold"/>
                                        <p:tgtEl>
                                          <p:spTgt spid="830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02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83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>
                      <p:stCondLst>
                        <p:cond delay="0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1" dur="2000" fill="hold"/>
                                        <p:tgtEl>
                                          <p:spTgt spid="830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03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83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6" dur="2000" fill="hold"/>
                                        <p:tgtEl>
                                          <p:spTgt spid="830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04"/>
                  </p:tgtEl>
                </p:cond>
              </p:nextCondLst>
            </p:seq>
            <p:seq concurrent="1" nextAc="seek">
              <p:cTn id="217" restart="whenNotActive" fill="hold" evtFilter="cancelBubble" nodeType="interactiveSeq">
                <p:stCondLst>
                  <p:cond evt="onClick" delay="0">
                    <p:tgtEl>
                      <p:spTgt spid="83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8" fill="hold">
                      <p:stCondLst>
                        <p:cond delay="0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1" dur="2000" fill="hold"/>
                                        <p:tgtEl>
                                          <p:spTgt spid="830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05"/>
                  </p:tgtEl>
                </p:cond>
              </p:nextCondLst>
            </p:seq>
            <p:audio>
              <p:cMediaNode>
                <p:cTn id="2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62"/>
                </p:tgtEl>
              </p:cMediaNode>
            </p:audio>
            <p:audio>
              <p:cMediaNode>
                <p:cTn id="2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63"/>
                </p:tgtEl>
              </p:cMediaNode>
            </p:audio>
            <p:audio>
              <p:cMediaNode>
                <p:cTn id="22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64"/>
                </p:tgtEl>
              </p:cMediaNode>
            </p:audio>
            <p:audio>
              <p:cMediaNode>
                <p:cTn id="2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65"/>
                </p:tgtEl>
              </p:cMediaNode>
            </p:audio>
            <p:audio>
              <p:cMediaNode>
                <p:cTn id="22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66"/>
                </p:tgtEl>
              </p:cMediaNode>
            </p:audio>
            <p:audio>
              <p:cMediaNode>
                <p:cTn id="22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67"/>
                </p:tgtEl>
              </p:cMediaNode>
            </p:audio>
            <p:audio>
              <p:cMediaNode>
                <p:cTn id="22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68"/>
                </p:tgtEl>
              </p:cMediaNode>
            </p:audio>
            <p:audio>
              <p:cMediaNode>
                <p:cTn id="22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69"/>
                </p:tgtEl>
              </p:cMediaNode>
            </p:audio>
            <p:audio>
              <p:cMediaNode>
                <p:cTn id="23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70"/>
                </p:tgtEl>
              </p:cMediaNode>
            </p:audio>
            <p:audio>
              <p:cMediaNode>
                <p:cTn id="23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71"/>
                </p:tgtEl>
              </p:cMediaNode>
            </p:audio>
            <p:audio>
              <p:cMediaNode>
                <p:cTn id="23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72"/>
                </p:tgtEl>
              </p:cMediaNode>
            </p:audio>
            <p:audio>
              <p:cMediaNode>
                <p:cTn id="23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73"/>
                </p:tgtEl>
              </p:cMediaNode>
            </p:audio>
            <p:audio>
              <p:cMediaNode>
                <p:cTn id="23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74"/>
                </p:tgtEl>
              </p:cMediaNode>
            </p:audio>
            <p:audio>
              <p:cMediaNode>
                <p:cTn id="23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75"/>
                </p:tgtEl>
              </p:cMediaNode>
            </p:audio>
            <p:audio>
              <p:cMediaNode>
                <p:cTn id="23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76"/>
                </p:tgtEl>
              </p:cMediaNode>
            </p:audio>
            <p:audio>
              <p:cMediaNode>
                <p:cTn id="23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77"/>
                </p:tgtEl>
              </p:cMediaNode>
            </p:audio>
            <p:audio>
              <p:cMediaNode>
                <p:cTn id="23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78"/>
                </p:tgtEl>
              </p:cMediaNode>
            </p:audio>
            <p:audio>
              <p:cMediaNode>
                <p:cTn id="23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79"/>
                </p:tgtEl>
              </p:cMediaNode>
            </p:audio>
            <p:audio>
              <p:cMediaNode>
                <p:cTn id="24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80"/>
                </p:tgtEl>
              </p:cMediaNode>
            </p:audio>
            <p:audio>
              <p:cMediaNode>
                <p:cTn id="24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81"/>
                </p:tgtEl>
              </p:cMediaNode>
            </p:audio>
            <p:audio>
              <p:cMediaNode>
                <p:cTn id="24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82"/>
                </p:tgtEl>
              </p:cMediaNode>
            </p:audio>
            <p:audio>
              <p:cMediaNode>
                <p:cTn id="24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83"/>
                </p:tgtEl>
              </p:cMediaNode>
            </p:audio>
            <p:audio>
              <p:cMediaNode>
                <p:cTn id="24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84"/>
                </p:tgtEl>
              </p:cMediaNode>
            </p:audio>
            <p:audio>
              <p:cMediaNode>
                <p:cTn id="24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85"/>
                </p:tgtEl>
              </p:cMediaNode>
            </p:audio>
            <p:audio>
              <p:cMediaNode>
                <p:cTn id="24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86"/>
                </p:tgtEl>
              </p:cMediaNode>
            </p:audio>
            <p:audio>
              <p:cMediaNode>
                <p:cTn id="24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87"/>
                </p:tgtEl>
              </p:cMediaNode>
            </p:audio>
            <p:audio>
              <p:cMediaNode>
                <p:cTn id="24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88"/>
                </p:tgtEl>
              </p:cMediaNode>
            </p:audio>
            <p:audio>
              <p:cMediaNode>
                <p:cTn id="24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89"/>
                </p:tgtEl>
              </p:cMediaNode>
            </p:audio>
            <p:audio>
              <p:cMediaNode>
                <p:cTn id="25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90"/>
                </p:tgtEl>
              </p:cMediaNode>
            </p:audio>
            <p:audio>
              <p:cMediaNode>
                <p:cTn id="25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91"/>
                </p:tgtEl>
              </p:cMediaNode>
            </p:audio>
            <p:audio>
              <p:cMediaNode>
                <p:cTn id="25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92"/>
                </p:tgtEl>
              </p:cMediaNode>
            </p:audio>
            <p:audio>
              <p:cMediaNode>
                <p:cTn id="25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93"/>
                </p:tgtEl>
              </p:cMediaNode>
            </p:audio>
            <p:audio>
              <p:cMediaNode>
                <p:cTn id="25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94"/>
                </p:tgtEl>
              </p:cMediaNode>
            </p:audio>
            <p:audio>
              <p:cMediaNode>
                <p:cTn id="25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95"/>
                </p:tgtEl>
              </p:cMediaNode>
            </p:audio>
            <p:audio>
              <p:cMediaNode>
                <p:cTn id="25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96"/>
                </p:tgtEl>
              </p:cMediaNode>
            </p:audio>
            <p:audio>
              <p:cMediaNode>
                <p:cTn id="25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97"/>
                </p:tgtEl>
              </p:cMediaNode>
            </p:audio>
            <p:audio>
              <p:cMediaNode>
                <p:cTn id="25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98"/>
                </p:tgtEl>
              </p:cMediaNode>
            </p:audio>
            <p:audio>
              <p:cMediaNode>
                <p:cTn id="25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99"/>
                </p:tgtEl>
              </p:cMediaNode>
            </p:audio>
            <p:audio>
              <p:cMediaNode>
                <p:cTn id="26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300"/>
                </p:tgtEl>
              </p:cMediaNode>
            </p:audio>
            <p:audio>
              <p:cMediaNode>
                <p:cTn id="26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301"/>
                </p:tgtEl>
              </p:cMediaNode>
            </p:audio>
            <p:audio>
              <p:cMediaNode>
                <p:cTn id="26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302"/>
                </p:tgtEl>
              </p:cMediaNode>
            </p:audio>
            <p:audio>
              <p:cMediaNode>
                <p:cTn id="26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303"/>
                </p:tgtEl>
              </p:cMediaNode>
            </p:audio>
            <p:audio>
              <p:cMediaNode>
                <p:cTn id="26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304"/>
                </p:tgtEl>
              </p:cMediaNode>
            </p:audio>
            <p:audio>
              <p:cMediaNode>
                <p:cTn id="26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305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1654674-AD5D-4FEF-A9BC-270543390A71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21507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00088" y="384175"/>
            <a:ext cx="7758112" cy="9937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4900" dirty="0" smtClean="0">
                <a:latin typeface="NTPreCursive" panose="03000400000000000000" pitchFamily="66" charset="0"/>
              </a:rPr>
              <a:t>Assessment and The Phonics Screening Check</a:t>
            </a:r>
          </a:p>
        </p:txBody>
      </p:sp>
    </p:spTree>
    <p:extLst>
      <p:ext uri="{BB962C8B-B14F-4D97-AF65-F5344CB8AC3E}">
        <p14:creationId xmlns:p14="http://schemas.microsoft.com/office/powerpoint/2010/main" val="24218410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426170"/>
          </a:xfrm>
        </p:spPr>
        <p:txBody>
          <a:bodyPr/>
          <a:lstStyle/>
          <a:p>
            <a:r>
              <a:rPr lang="en-GB" dirty="0" smtClean="0">
                <a:latin typeface="NTPreCursive" panose="03000400000000000000" pitchFamily="66" charset="0"/>
              </a:rPr>
              <a:t>Assessment of Phases</a:t>
            </a:r>
            <a:endParaRPr lang="en-GB" dirty="0">
              <a:latin typeface="NTPreCursive" panose="0300040000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NTPreCursive" panose="03000400000000000000" pitchFamily="66" charset="0"/>
              </a:rPr>
              <a:t>The children will be assessed at the end of each phase.</a:t>
            </a:r>
          </a:p>
          <a:p>
            <a:r>
              <a:rPr lang="en-GB" dirty="0" smtClean="0">
                <a:latin typeface="NTPreCursive" panose="03000400000000000000" pitchFamily="66" charset="0"/>
              </a:rPr>
              <a:t>This will be 1;1 with the teacher or teaching assistant to ascertain if they know most of the sounds covered in that particular phase.</a:t>
            </a:r>
          </a:p>
          <a:p>
            <a:r>
              <a:rPr lang="en-GB" dirty="0" smtClean="0">
                <a:latin typeface="NTPreCursive" panose="03000400000000000000" pitchFamily="66" charset="0"/>
              </a:rPr>
              <a:t>Your teacher will inform you of any particular sounds they need to concentrate on</a:t>
            </a:r>
            <a:r>
              <a:rPr lang="en-GB" dirty="0">
                <a:latin typeface="NTPreCursive" panose="03000400000000000000" pitchFamily="66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74D6E7-F8D3-4FE8-A747-F494B5CD1EB0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36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GB" dirty="0" smtClean="0">
                <a:latin typeface="NTPreCursive" panose="03000400000000000000" pitchFamily="66" charset="0"/>
              </a:rPr>
              <a:t>How can you support your child at home?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170593" y="1268760"/>
            <a:ext cx="8991600" cy="3917032"/>
          </a:xfrm>
        </p:spPr>
        <p:txBody>
          <a:bodyPr>
            <a:noAutofit/>
          </a:bodyPr>
          <a:lstStyle/>
          <a:p>
            <a:r>
              <a:rPr lang="en-GB" dirty="0" smtClean="0">
                <a:latin typeface="NTPreCursive" panose="03000400000000000000" pitchFamily="66" charset="0"/>
              </a:rPr>
              <a:t>Useful websites: www.letters-and-sounds.com</a:t>
            </a:r>
            <a:r>
              <a:rPr lang="en-GB" dirty="0">
                <a:latin typeface="NTPreCursive" panose="03000400000000000000" pitchFamily="66" charset="0"/>
              </a:rPr>
              <a:t>/  </a:t>
            </a:r>
            <a:r>
              <a:rPr lang="en-GB" dirty="0" smtClean="0">
                <a:latin typeface="NTPreCursive" panose="03000400000000000000" pitchFamily="66" charset="0"/>
              </a:rPr>
              <a:t>			</a:t>
            </a:r>
            <a:r>
              <a:rPr lang="en-GB" dirty="0">
                <a:latin typeface="NTPreCursive" panose="03000400000000000000" pitchFamily="66" charset="0"/>
              </a:rPr>
              <a:t> </a:t>
            </a:r>
            <a:r>
              <a:rPr lang="en-GB" dirty="0" smtClean="0">
                <a:latin typeface="NTPreCursive" panose="03000400000000000000" pitchFamily="66" charset="0"/>
              </a:rPr>
              <a:t>            </a:t>
            </a:r>
            <a:r>
              <a:rPr lang="en-GB" dirty="0" smtClean="0">
                <a:latin typeface="NTPreCursive" panose="03000400000000000000" pitchFamily="66" charset="0"/>
                <a:hlinkClick r:id="rId3"/>
              </a:rPr>
              <a:t>www.phonicsplay.com</a:t>
            </a:r>
            <a:endParaRPr lang="en-GB" dirty="0" smtClean="0">
              <a:latin typeface="NTPreCursive" panose="03000400000000000000" pitchFamily="66" charset="0"/>
            </a:endParaRPr>
          </a:p>
          <a:p>
            <a:pPr eaLnBrk="1" hangingPunct="1"/>
            <a:r>
              <a:rPr lang="en-GB" dirty="0" smtClean="0">
                <a:latin typeface="NTPreCursive" panose="03000400000000000000" pitchFamily="66" charset="0"/>
              </a:rPr>
              <a:t>Reading</a:t>
            </a:r>
          </a:p>
          <a:p>
            <a:pPr eaLnBrk="1" hangingPunct="1"/>
            <a:r>
              <a:rPr lang="en-GB" dirty="0" smtClean="0">
                <a:latin typeface="NTPreCursive" panose="03000400000000000000" pitchFamily="66" charset="0"/>
              </a:rPr>
              <a:t>Practising sounds using word mats</a:t>
            </a:r>
          </a:p>
          <a:p>
            <a:pPr eaLnBrk="1" hangingPunct="1"/>
            <a:r>
              <a:rPr lang="en-GB" dirty="0" smtClean="0">
                <a:latin typeface="NTPreCursive" panose="03000400000000000000" pitchFamily="66" charset="0"/>
              </a:rPr>
              <a:t>Flashcards</a:t>
            </a:r>
          </a:p>
          <a:p>
            <a:pPr eaLnBrk="1" hangingPunct="1"/>
            <a:r>
              <a:rPr lang="en-GB" dirty="0" smtClean="0">
                <a:latin typeface="NTPreCursive" panose="03000400000000000000" pitchFamily="66" charset="0"/>
              </a:rPr>
              <a:t>Bug Club on www.activelearn.co.uk</a:t>
            </a:r>
          </a:p>
          <a:p>
            <a:pPr eaLnBrk="1" hangingPunct="1"/>
            <a:r>
              <a:rPr lang="en-GB" dirty="0" smtClean="0">
                <a:latin typeface="NTPreCursive" panose="03000400000000000000" pitchFamily="66" charset="0"/>
              </a:rPr>
              <a:t>Playing phonics games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7386CC1-ED3D-4640-8638-F1A2109A179E}" type="slidenum">
              <a:rPr lang="en-GB" smtClean="0"/>
              <a:pPr/>
              <a:t>16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120889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 smtClean="0">
                <a:latin typeface="NTPreCursive" panose="03000400000000000000" pitchFamily="66" charset="0"/>
              </a:rPr>
              <a:t>What is the Phonics </a:t>
            </a:r>
            <a:br>
              <a:rPr lang="en-GB" dirty="0" smtClean="0">
                <a:latin typeface="NTPreCursive" panose="03000400000000000000" pitchFamily="66" charset="0"/>
              </a:rPr>
            </a:br>
            <a:r>
              <a:rPr lang="en-GB" dirty="0" smtClean="0">
                <a:latin typeface="NTPreCursive" panose="03000400000000000000" pitchFamily="66" charset="0"/>
              </a:rPr>
              <a:t>screening check?</a:t>
            </a:r>
            <a:endParaRPr lang="en-GB" dirty="0">
              <a:latin typeface="NTPreCursive" panose="0300040000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NTPreCursive" panose="03000400000000000000" pitchFamily="66" charset="0"/>
              </a:rPr>
              <a:t>The Phonics screening check is a statutory assessment for all children in Year 1.</a:t>
            </a:r>
          </a:p>
          <a:p>
            <a:r>
              <a:rPr lang="en-GB" dirty="0" smtClean="0">
                <a:latin typeface="NTPreCursive" panose="03000400000000000000" pitchFamily="66" charset="0"/>
              </a:rPr>
              <a:t>The phonics screening check takes place during June in the summer term.</a:t>
            </a:r>
          </a:p>
          <a:p>
            <a:r>
              <a:rPr lang="en-GB" dirty="0" smtClean="0">
                <a:latin typeface="NTPreCursive" panose="03000400000000000000" pitchFamily="66" charset="0"/>
              </a:rPr>
              <a:t>The check is designed to confirm whether individual children have learnt phonic decoding to an appropriate standard.</a:t>
            </a:r>
          </a:p>
          <a:p>
            <a:endParaRPr lang="en-GB" dirty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74D6E7-F8D3-4FE8-A747-F494B5CD1EB0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38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NTPreCursive" panose="03000400000000000000" pitchFamily="66" charset="0"/>
              </a:rPr>
              <a:t>Why are the children being screened?</a:t>
            </a:r>
            <a:endParaRPr lang="en-GB" dirty="0">
              <a:latin typeface="NTPreCursive" panose="0300040000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3857600"/>
          </a:xfrm>
        </p:spPr>
        <p:txBody>
          <a:bodyPr>
            <a:normAutofit/>
          </a:bodyPr>
          <a:lstStyle/>
          <a:p>
            <a:r>
              <a:rPr lang="en-GB" dirty="0">
                <a:latin typeface="NTPreCursive" panose="03000400000000000000" pitchFamily="66" charset="0"/>
              </a:rPr>
              <a:t>Every Year 1 child in the country will be taking the phonics screening check in the same week in June.</a:t>
            </a:r>
          </a:p>
          <a:p>
            <a:r>
              <a:rPr lang="en-GB" dirty="0">
                <a:latin typeface="NTPreCursive" panose="03000400000000000000" pitchFamily="66" charset="0"/>
              </a:rPr>
              <a:t>The aim of the check is to ensure that all children are able to read by the end of year two.  </a:t>
            </a:r>
          </a:p>
          <a:p>
            <a:r>
              <a:rPr lang="en-GB" dirty="0">
                <a:latin typeface="NTPreCursive" panose="03000400000000000000" pitchFamily="66" charset="0"/>
              </a:rPr>
              <a:t>This ‘midpoint check’ will ensure that we have a clear understanding of what the children need to learn in year 2.</a:t>
            </a:r>
          </a:p>
          <a:p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74D6E7-F8D3-4FE8-A747-F494B5CD1EB0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3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 smtClean="0">
                <a:latin typeface="NTPreCursive" panose="03000400000000000000" pitchFamily="66" charset="0"/>
              </a:rPr>
              <a:t>What will the children be </a:t>
            </a:r>
            <a:br>
              <a:rPr lang="en-GB" dirty="0" smtClean="0">
                <a:latin typeface="NTPreCursive" panose="03000400000000000000" pitchFamily="66" charset="0"/>
              </a:rPr>
            </a:br>
            <a:r>
              <a:rPr lang="en-GB" dirty="0" smtClean="0">
                <a:latin typeface="NTPreCursive" panose="03000400000000000000" pitchFamily="66" charset="0"/>
              </a:rPr>
              <a:t>expected to do?</a:t>
            </a:r>
            <a:endParaRPr lang="en-GB" dirty="0">
              <a:latin typeface="NTPreCursive" panose="0300040000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NTPreCursive" panose="03000400000000000000" pitchFamily="66" charset="0"/>
              </a:rPr>
              <a:t>The check is very similar to tasks the children already complete during phonics lessons. </a:t>
            </a:r>
          </a:p>
          <a:p>
            <a:r>
              <a:rPr lang="en-GB" dirty="0">
                <a:latin typeface="NTPreCursive" panose="03000400000000000000" pitchFamily="66" charset="0"/>
              </a:rPr>
              <a:t>Children will be asked to ‘sound out’ a word and blend the sounds together.eg d-o-g - dog</a:t>
            </a:r>
          </a:p>
          <a:p>
            <a:r>
              <a:rPr lang="en-GB" dirty="0">
                <a:latin typeface="NTPreCursive" panose="03000400000000000000" pitchFamily="66" charset="0"/>
              </a:rPr>
              <a:t>The focus of the check is to see which sounds the children know and therefore the children will be asked to read made up ‘nonsense’  words.</a:t>
            </a:r>
          </a:p>
          <a:p>
            <a:pPr marL="0" indent="0">
              <a:buNone/>
            </a:pPr>
            <a:endParaRPr lang="en-GB" sz="2800" dirty="0">
              <a:latin typeface="Calibri" panose="020F0502020204030204" pitchFamily="34" charset="0"/>
            </a:endParaRPr>
          </a:p>
          <a:p>
            <a:endParaRPr lang="en-GB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74D6E7-F8D3-4FE8-A747-F494B5CD1EB0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692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NTPreCursive" panose="03000400000000000000" pitchFamily="66" charset="0"/>
              </a:rPr>
              <a:t>Agenda</a:t>
            </a:r>
            <a:endParaRPr lang="en-GB" dirty="0">
              <a:latin typeface="NTPreCursive" panose="0300040000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en-GB" sz="2800" dirty="0">
                <a:latin typeface="NTPreCursive" panose="03000400000000000000" pitchFamily="66" charset="0"/>
              </a:rPr>
              <a:t>The aims of this workshop are to – </a:t>
            </a:r>
          </a:p>
          <a:p>
            <a:pPr>
              <a:lnSpc>
                <a:spcPct val="90000"/>
              </a:lnSpc>
            </a:pPr>
            <a:r>
              <a:rPr lang="en-GB" sz="2800" dirty="0">
                <a:latin typeface="NTPreCursive" panose="03000400000000000000" pitchFamily="66" charset="0"/>
              </a:rPr>
              <a:t>Discuss why phonics </a:t>
            </a:r>
            <a:r>
              <a:rPr lang="en-GB" sz="2800" dirty="0" smtClean="0">
                <a:latin typeface="NTPreCursive" panose="03000400000000000000" pitchFamily="66" charset="0"/>
              </a:rPr>
              <a:t>is </a:t>
            </a:r>
            <a:r>
              <a:rPr lang="en-GB" sz="2800" dirty="0">
                <a:latin typeface="NTPreCursive" panose="03000400000000000000" pitchFamily="66" charset="0"/>
              </a:rPr>
              <a:t>taught daily in schools.</a:t>
            </a:r>
          </a:p>
          <a:p>
            <a:pPr>
              <a:lnSpc>
                <a:spcPct val="90000"/>
              </a:lnSpc>
            </a:pPr>
            <a:r>
              <a:rPr lang="en-GB" sz="2800" dirty="0">
                <a:latin typeface="NTPreCursive" panose="03000400000000000000" pitchFamily="66" charset="0"/>
              </a:rPr>
              <a:t>Give</a:t>
            </a:r>
            <a:r>
              <a:rPr lang="en-GB" sz="2800" dirty="0">
                <a:solidFill>
                  <a:srgbClr val="FF0000"/>
                </a:solidFill>
                <a:latin typeface="NTPreCursive" panose="03000400000000000000" pitchFamily="66" charset="0"/>
              </a:rPr>
              <a:t> </a:t>
            </a:r>
            <a:r>
              <a:rPr lang="en-GB" sz="2800" dirty="0">
                <a:latin typeface="NTPreCursive" panose="03000400000000000000" pitchFamily="66" charset="0"/>
              </a:rPr>
              <a:t>an insight into how phonics is taught.</a:t>
            </a:r>
          </a:p>
          <a:p>
            <a:pPr>
              <a:lnSpc>
                <a:spcPct val="90000"/>
              </a:lnSpc>
            </a:pPr>
            <a:r>
              <a:rPr lang="en-GB" sz="2800" dirty="0">
                <a:latin typeface="NTPreCursive" panose="03000400000000000000" pitchFamily="66" charset="0"/>
              </a:rPr>
              <a:t>Discuss the impact that phonics can have on children’s reading and writing.</a:t>
            </a:r>
          </a:p>
          <a:p>
            <a:pPr>
              <a:lnSpc>
                <a:spcPct val="90000"/>
              </a:lnSpc>
            </a:pPr>
            <a:r>
              <a:rPr lang="en-GB" sz="2800" dirty="0">
                <a:latin typeface="NTPreCursive" panose="03000400000000000000" pitchFamily="66" charset="0"/>
              </a:rPr>
              <a:t>Learn more about the assessment of phonics and the Y1 Phonics Screening Check.</a:t>
            </a:r>
          </a:p>
          <a:p>
            <a:pPr>
              <a:lnSpc>
                <a:spcPct val="90000"/>
              </a:lnSpc>
            </a:pPr>
            <a:r>
              <a:rPr lang="en-GB" sz="2800" dirty="0">
                <a:latin typeface="NTPreCursive" panose="03000400000000000000" pitchFamily="66" charset="0"/>
              </a:rPr>
              <a:t>Discuss how you can support your child at home.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899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43750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NTPreCursive" panose="03000400000000000000" pitchFamily="66" charset="0"/>
              </a:rPr>
              <a:t>What will the phonics screening check look like?</a:t>
            </a:r>
            <a:endParaRPr lang="en-GB" dirty="0">
              <a:latin typeface="NTPreCursive" panose="0300040000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600" dirty="0" smtClean="0">
                <a:latin typeface="NTPreCursive" panose="03000400000000000000" pitchFamily="66" charset="0"/>
              </a:rPr>
              <a:t>The check will include a ten page booklet with four words on each page.</a:t>
            </a:r>
          </a:p>
          <a:p>
            <a:r>
              <a:rPr lang="en-GB" sz="3600" dirty="0" smtClean="0">
                <a:latin typeface="NTPreCursive" panose="03000400000000000000" pitchFamily="66" charset="0"/>
              </a:rPr>
              <a:t>The check contains 40 words divided into two sections of 20 words.</a:t>
            </a:r>
          </a:p>
          <a:p>
            <a:r>
              <a:rPr lang="en-GB" sz="3600" dirty="0" smtClean="0">
                <a:latin typeface="NTPreCursive" panose="03000400000000000000" pitchFamily="66" charset="0"/>
              </a:rPr>
              <a:t>Each page will contain either four pseudo-words or four real words.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74D6E7-F8D3-4FE8-A747-F494B5CD1EB0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43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latin typeface="NTPreCursive" panose="03000400000000000000" pitchFamily="66" charset="0"/>
              </a:rPr>
              <a:t>Examples of words</a:t>
            </a:r>
            <a:endParaRPr lang="en-GB" dirty="0">
              <a:latin typeface="NTPreCursive" panose="03000400000000000000" pitchFamily="66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74D6E7-F8D3-4FE8-A747-F494B5CD1EB0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  <p:pic>
        <p:nvPicPr>
          <p:cNvPr id="5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371600"/>
            <a:ext cx="2535031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1371600"/>
            <a:ext cx="2589785" cy="37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1831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NTPreCursive" panose="03000400000000000000" pitchFamily="66" charset="0"/>
              </a:rPr>
              <a:t>How long will the check take? </a:t>
            </a:r>
            <a:endParaRPr lang="en-GB" dirty="0">
              <a:latin typeface="NTPreCursive" panose="0300040000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NTPreCursive" panose="03000400000000000000" pitchFamily="66" charset="0"/>
              </a:rPr>
              <a:t>There is no time limit for the check. The children can take as long as they like.</a:t>
            </a:r>
          </a:p>
          <a:p>
            <a:r>
              <a:rPr lang="en-GB" dirty="0" smtClean="0">
                <a:latin typeface="NTPreCursive" panose="03000400000000000000" pitchFamily="66" charset="0"/>
              </a:rPr>
              <a:t>The pilot phonic checks that took place found that most children took between 4 and 9 minutes and we have found this to be true as a school.</a:t>
            </a:r>
          </a:p>
          <a:p>
            <a:r>
              <a:rPr lang="en-GB" dirty="0" smtClean="0">
                <a:latin typeface="NTPreCursive" panose="03000400000000000000" pitchFamily="66" charset="0"/>
              </a:rPr>
              <a:t>For those children who can not concentrate for long periods, the check can be broken up into short periods and administered over a period of time, such as a day.</a:t>
            </a:r>
            <a:endParaRPr lang="en-GB" dirty="0">
              <a:latin typeface="NTPreCursive" panose="03000400000000000000" pitchFamily="66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74D6E7-F8D3-4FE8-A747-F494B5CD1EB0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70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NTPreCursive" panose="03000400000000000000" pitchFamily="66" charset="0"/>
              </a:rPr>
              <a:t>Scoring the check</a:t>
            </a:r>
            <a:endParaRPr lang="en-GB" dirty="0">
              <a:latin typeface="NTPreCursive" panose="0300040000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426" y="1052736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>
                <a:latin typeface="NTPreCursive" panose="03000400000000000000" pitchFamily="66" charset="0"/>
              </a:rPr>
              <a:t>The child will work one-to-one with a familiar teacher.</a:t>
            </a:r>
          </a:p>
          <a:p>
            <a:r>
              <a:rPr lang="en-GB" dirty="0" smtClean="0">
                <a:latin typeface="NTPreCursive" panose="03000400000000000000" pitchFamily="66" charset="0"/>
              </a:rPr>
              <a:t>The child will work through each word in order.</a:t>
            </a:r>
          </a:p>
          <a:p>
            <a:r>
              <a:rPr lang="en-GB" dirty="0" smtClean="0">
                <a:latin typeface="NTPreCursive" panose="03000400000000000000" pitchFamily="66" charset="0"/>
              </a:rPr>
              <a:t>The teacher will record whether the child has said the word correctly or not.</a:t>
            </a:r>
          </a:p>
          <a:p>
            <a:r>
              <a:rPr lang="en-GB" dirty="0" smtClean="0">
                <a:latin typeface="NTPreCursive" panose="03000400000000000000" pitchFamily="66" charset="0"/>
              </a:rPr>
              <a:t>A score is awarded and compared against the national benchmark score to see if the child has met the required standard or not.</a:t>
            </a:r>
          </a:p>
          <a:p>
            <a:r>
              <a:rPr lang="en-GB" dirty="0" smtClean="0">
                <a:latin typeface="NTPreCursive" panose="03000400000000000000" pitchFamily="66" charset="0"/>
              </a:rPr>
              <a:t>Parents will be informed of this as part of the end of year report they receive.</a:t>
            </a:r>
          </a:p>
          <a:p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74D6E7-F8D3-4FE8-A747-F494B5CD1EB0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31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NTPreCursive" panose="03000400000000000000" pitchFamily="66" charset="0"/>
              </a:rPr>
              <a:t>My child has not met </a:t>
            </a:r>
            <a:br>
              <a:rPr lang="en-GB" dirty="0" smtClean="0">
                <a:latin typeface="NTPreCursive" panose="03000400000000000000" pitchFamily="66" charset="0"/>
              </a:rPr>
            </a:br>
            <a:r>
              <a:rPr lang="en-GB" dirty="0" smtClean="0">
                <a:latin typeface="NTPreCursive" panose="03000400000000000000" pitchFamily="66" charset="0"/>
              </a:rPr>
              <a:t>the required standard</a:t>
            </a:r>
            <a:endParaRPr lang="en-GB" dirty="0">
              <a:latin typeface="NTPreCursive" panose="0300040000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548" y="1988840"/>
            <a:ext cx="8208252" cy="2376264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>
                <a:latin typeface="NTPreCursive" panose="03000400000000000000" pitchFamily="66" charset="0"/>
              </a:rPr>
              <a:t>If your child has not met the expected standard by the end of Year 1 then they will follow a revision programme and retake the test in the June of Year 2</a:t>
            </a:r>
          </a:p>
          <a:p>
            <a:r>
              <a:rPr lang="en-GB" dirty="0" smtClean="0">
                <a:latin typeface="NTPreCursive" panose="03000400000000000000" pitchFamily="66" charset="0"/>
              </a:rPr>
              <a:t>Interventions are rigorous both in their planning and delivery by staff</a:t>
            </a:r>
            <a:endParaRPr lang="en-GB" dirty="0" smtClean="0">
              <a:latin typeface="Sassoon Primary" panose="00000400000000000000" pitchFamily="2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74D6E7-F8D3-4FE8-A747-F494B5CD1EB0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02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NTPreCursive" panose="03000400000000000000" pitchFamily="66" charset="0"/>
              </a:rPr>
              <a:t>What happens to the results?</a:t>
            </a:r>
            <a:endParaRPr lang="en-GB" dirty="0">
              <a:latin typeface="NTPreCursive" panose="0300040000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400" dirty="0" smtClean="0">
                <a:latin typeface="NTPreCursive" panose="03000400000000000000" pitchFamily="66" charset="0"/>
              </a:rPr>
              <a:t>The school is required to report the results to the local authority</a:t>
            </a:r>
          </a:p>
          <a:p>
            <a:r>
              <a:rPr lang="en-GB" sz="4400" dirty="0" smtClean="0">
                <a:latin typeface="NTPreCursive" panose="03000400000000000000" pitchFamily="66" charset="0"/>
              </a:rPr>
              <a:t>Children identified as not having met the required standard will be highlighted for phonics support work 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74D6E7-F8D3-4FE8-A747-F494B5CD1EB0}" type="slidenum">
              <a:rPr lang="en-GB" smtClean="0"/>
              <a:pPr>
                <a:defRPr/>
              </a:pPr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081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 smtClean="0">
                <a:latin typeface="NTPreCursive" panose="03000400000000000000" pitchFamily="66" charset="0"/>
              </a:rPr>
              <a:t>What impact does Phonics have</a:t>
            </a:r>
            <a:br>
              <a:rPr lang="en-GB" dirty="0" smtClean="0">
                <a:latin typeface="NTPreCursive" panose="03000400000000000000" pitchFamily="66" charset="0"/>
              </a:rPr>
            </a:br>
            <a:r>
              <a:rPr lang="en-GB" dirty="0" smtClean="0">
                <a:latin typeface="NTPreCursive" panose="03000400000000000000" pitchFamily="66" charset="0"/>
              </a:rPr>
              <a:t> in our school?</a:t>
            </a:r>
            <a:endParaRPr lang="en-GB" dirty="0">
              <a:latin typeface="NTPreCursive" panose="0300040000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sz="2800" u="sng" dirty="0" smtClean="0"/>
          </a:p>
          <a:p>
            <a:pPr marL="0" indent="0">
              <a:buNone/>
            </a:pPr>
            <a:r>
              <a:rPr lang="en-GB" u="sng" dirty="0" smtClean="0">
                <a:latin typeface="NTPreCursive" panose="03000400000000000000" pitchFamily="66" charset="0"/>
              </a:rPr>
              <a:t>Year </a:t>
            </a:r>
            <a:r>
              <a:rPr lang="en-GB" u="sng" dirty="0">
                <a:latin typeface="NTPreCursive" panose="03000400000000000000" pitchFamily="66" charset="0"/>
              </a:rPr>
              <a:t>1 </a:t>
            </a:r>
            <a:r>
              <a:rPr lang="en-GB" u="sng" dirty="0" smtClean="0">
                <a:latin typeface="NTPreCursive" panose="03000400000000000000" pitchFamily="66" charset="0"/>
              </a:rPr>
              <a:t>Phonics </a:t>
            </a:r>
            <a:r>
              <a:rPr lang="en-GB" u="sng" dirty="0">
                <a:latin typeface="NTPreCursive" panose="03000400000000000000" pitchFamily="66" charset="0"/>
              </a:rPr>
              <a:t>Screening </a:t>
            </a:r>
            <a:r>
              <a:rPr lang="en-GB" u="sng" dirty="0" smtClean="0">
                <a:latin typeface="NTPreCursive" panose="03000400000000000000" pitchFamily="66" charset="0"/>
              </a:rPr>
              <a:t>Check</a:t>
            </a:r>
            <a:endParaRPr lang="en-GB" dirty="0" smtClean="0">
              <a:latin typeface="NTPreCursive" panose="03000400000000000000" pitchFamily="66" charset="0"/>
            </a:endParaRPr>
          </a:p>
          <a:p>
            <a:r>
              <a:rPr lang="en-GB" dirty="0" smtClean="0">
                <a:latin typeface="NTPreCursive" panose="03000400000000000000" pitchFamily="66" charset="0"/>
              </a:rPr>
              <a:t>88% of Year 1 pupils met the threshold for the Phonics Screening Check (2017)</a:t>
            </a:r>
          </a:p>
          <a:p>
            <a:r>
              <a:rPr lang="en-GB" dirty="0" smtClean="0">
                <a:latin typeface="NTPreCursive" panose="03000400000000000000" pitchFamily="66" charset="0"/>
              </a:rPr>
              <a:t>90% </a:t>
            </a:r>
            <a:r>
              <a:rPr lang="en-GB" dirty="0">
                <a:latin typeface="NTPreCursive" panose="03000400000000000000" pitchFamily="66" charset="0"/>
              </a:rPr>
              <a:t>of Year 1 pupils met the threshold for the </a:t>
            </a:r>
            <a:r>
              <a:rPr lang="en-GB" dirty="0" smtClean="0">
                <a:latin typeface="NTPreCursive" panose="03000400000000000000" pitchFamily="66" charset="0"/>
              </a:rPr>
              <a:t>Phonics </a:t>
            </a:r>
            <a:r>
              <a:rPr lang="en-GB" dirty="0">
                <a:latin typeface="NTPreCursive" panose="03000400000000000000" pitchFamily="66" charset="0"/>
              </a:rPr>
              <a:t>Screening </a:t>
            </a:r>
            <a:r>
              <a:rPr lang="en-GB" dirty="0" smtClean="0">
                <a:latin typeface="NTPreCursive" panose="03000400000000000000" pitchFamily="66" charset="0"/>
              </a:rPr>
              <a:t>Check. (2018)</a:t>
            </a:r>
            <a:endParaRPr lang="en-GB" dirty="0">
              <a:latin typeface="NTPreCursive" panose="03000400000000000000" pitchFamily="66" charset="0"/>
            </a:endParaRPr>
          </a:p>
          <a:p>
            <a:pPr marL="0" indent="0">
              <a:buNone/>
            </a:pPr>
            <a:endParaRPr lang="en-GB" dirty="0">
              <a:latin typeface="NTPreCursive" panose="03000400000000000000" pitchFamily="66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74D6E7-F8D3-4FE8-A747-F494B5CD1EB0}" type="slidenum">
              <a:rPr lang="en-GB" smtClean="0"/>
              <a:pPr>
                <a:defRPr/>
              </a:pPr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84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Autofit/>
          </a:bodyPr>
          <a:lstStyle/>
          <a:p>
            <a:r>
              <a:rPr lang="en-GB" sz="4000" dirty="0">
                <a:latin typeface="NTPreCursive" panose="03000400000000000000" pitchFamily="66" charset="0"/>
              </a:rPr>
              <a:t>Successful readers and writers have</a:t>
            </a:r>
            <a:br>
              <a:rPr lang="en-GB" sz="4000" dirty="0">
                <a:latin typeface="NTPreCursive" panose="03000400000000000000" pitchFamily="66" charset="0"/>
              </a:rPr>
            </a:br>
            <a:r>
              <a:rPr lang="en-GB" sz="4000" dirty="0">
                <a:latin typeface="NTPreCursive" panose="03000400000000000000" pitchFamily="66" charset="0"/>
              </a:rPr>
              <a:t>lots of early opportunities to:</a:t>
            </a:r>
            <a:br>
              <a:rPr lang="en-GB" sz="4000" dirty="0">
                <a:latin typeface="NTPreCursive" panose="03000400000000000000" pitchFamily="66" charset="0"/>
              </a:rPr>
            </a:br>
            <a:endParaRPr lang="en-GB" sz="4000" dirty="0">
              <a:latin typeface="NTPreCursive" panose="0300040000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060848"/>
            <a:ext cx="8229600" cy="4525963"/>
          </a:xfrm>
        </p:spPr>
        <p:txBody>
          <a:bodyPr/>
          <a:lstStyle/>
          <a:p>
            <a:r>
              <a:rPr lang="en-GB" dirty="0" smtClean="0">
                <a:latin typeface="NTPreCursive" panose="03000400000000000000" pitchFamily="66" charset="0"/>
              </a:rPr>
              <a:t>Talk </a:t>
            </a:r>
            <a:r>
              <a:rPr lang="en-GB" dirty="0">
                <a:latin typeface="NTPreCursive" panose="03000400000000000000" pitchFamily="66" charset="0"/>
              </a:rPr>
              <a:t>and Listen</a:t>
            </a:r>
          </a:p>
          <a:p>
            <a:r>
              <a:rPr lang="en-GB" dirty="0">
                <a:latin typeface="NTPreCursive" panose="03000400000000000000" pitchFamily="66" charset="0"/>
              </a:rPr>
              <a:t>Share books and have stories read to them</a:t>
            </a:r>
          </a:p>
          <a:p>
            <a:r>
              <a:rPr lang="en-GB" dirty="0">
                <a:latin typeface="NTPreCursive" panose="03000400000000000000" pitchFamily="66" charset="0"/>
              </a:rPr>
              <a:t>Play listening games</a:t>
            </a:r>
          </a:p>
          <a:p>
            <a:r>
              <a:rPr lang="en-GB" dirty="0">
                <a:latin typeface="NTPreCursive" panose="03000400000000000000" pitchFamily="66" charset="0"/>
              </a:rPr>
              <a:t>Sing songs and rhymes</a:t>
            </a:r>
          </a:p>
          <a:p>
            <a:pPr marL="0" indent="0">
              <a:buNone/>
            </a:pPr>
            <a:endParaRPr lang="en-GB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60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1143000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NTPreCursive" panose="03000400000000000000" pitchFamily="66" charset="0"/>
              </a:rPr>
              <a:t>What is Phonics?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764704"/>
            <a:ext cx="8712968" cy="496855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2800" b="1" u="sng" dirty="0" smtClean="0">
                <a:latin typeface="NTPreCursive" panose="03000400000000000000" pitchFamily="66" charset="0"/>
              </a:rPr>
              <a:t>The Technical Vocabulary</a:t>
            </a:r>
          </a:p>
          <a:p>
            <a:pPr>
              <a:lnSpc>
                <a:spcPct val="90000"/>
              </a:lnSpc>
              <a:buNone/>
            </a:pPr>
            <a:endParaRPr lang="en-GB" sz="2800" dirty="0" smtClean="0">
              <a:latin typeface="NTPreCursive" panose="03000400000000000000" pitchFamily="66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GB" sz="2800" dirty="0" smtClean="0">
                <a:latin typeface="NTPreCursive" panose="03000400000000000000" pitchFamily="66" charset="0"/>
              </a:rPr>
              <a:t>Phoneme </a:t>
            </a:r>
            <a:r>
              <a:rPr lang="en-GB" sz="2800" dirty="0">
                <a:latin typeface="NTPreCursive" panose="03000400000000000000" pitchFamily="66" charset="0"/>
              </a:rPr>
              <a:t>– The units of sounds in a word. There are around 44 </a:t>
            </a:r>
            <a:r>
              <a:rPr lang="en-GB" sz="2800" dirty="0" smtClean="0">
                <a:latin typeface="NTPreCursive" panose="03000400000000000000" pitchFamily="66" charset="0"/>
              </a:rPr>
              <a:t>different phonemes or </a:t>
            </a:r>
            <a:r>
              <a:rPr lang="en-GB" sz="2800" dirty="0">
                <a:latin typeface="NTPreCursive" panose="03000400000000000000" pitchFamily="66" charset="0"/>
              </a:rPr>
              <a:t>sounds that make up spoken English.</a:t>
            </a:r>
          </a:p>
          <a:p>
            <a:pPr>
              <a:lnSpc>
                <a:spcPct val="90000"/>
              </a:lnSpc>
              <a:buNone/>
            </a:pPr>
            <a:endParaRPr lang="en-GB" sz="2800" dirty="0">
              <a:latin typeface="NTPreCursive" panose="03000400000000000000" pitchFamily="66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GB" sz="2800" dirty="0">
                <a:latin typeface="NTPreCursive" panose="03000400000000000000" pitchFamily="66" charset="0"/>
              </a:rPr>
              <a:t>Grapheme – Letters are graphemes- ways of writing down the sounds.</a:t>
            </a:r>
          </a:p>
          <a:p>
            <a:pPr>
              <a:lnSpc>
                <a:spcPct val="90000"/>
              </a:lnSpc>
              <a:buNone/>
            </a:pPr>
            <a:endParaRPr lang="en-GB" sz="2800" dirty="0">
              <a:latin typeface="NTPreCursive" panose="03000400000000000000" pitchFamily="66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GB" sz="2800" dirty="0">
                <a:latin typeface="NTPreCursive" panose="03000400000000000000" pitchFamily="66" charset="0"/>
              </a:rPr>
              <a:t>Segmenting – Identifying the individual sounds in a spoken word and writing </a:t>
            </a:r>
            <a:r>
              <a:rPr lang="en-GB" sz="2800" dirty="0" smtClean="0">
                <a:latin typeface="NTPreCursive" panose="03000400000000000000" pitchFamily="66" charset="0"/>
              </a:rPr>
              <a:t>them down </a:t>
            </a:r>
            <a:r>
              <a:rPr lang="en-GB" sz="2800" dirty="0">
                <a:latin typeface="NTPreCursive" panose="03000400000000000000" pitchFamily="66" charset="0"/>
              </a:rPr>
              <a:t>or saying them.</a:t>
            </a:r>
          </a:p>
          <a:p>
            <a:pPr>
              <a:lnSpc>
                <a:spcPct val="90000"/>
              </a:lnSpc>
              <a:buNone/>
            </a:pPr>
            <a:endParaRPr lang="en-GB" sz="2800" dirty="0">
              <a:latin typeface="NTPreCursive" panose="03000400000000000000" pitchFamily="66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GB" sz="2800" dirty="0">
                <a:latin typeface="NTPreCursive" panose="03000400000000000000" pitchFamily="66" charset="0"/>
              </a:rPr>
              <a:t>Blending – Reading and saying the sounds quickly from left to </a:t>
            </a:r>
            <a:r>
              <a:rPr lang="en-GB" sz="2800" dirty="0" smtClean="0">
                <a:latin typeface="NTPreCursive" panose="03000400000000000000" pitchFamily="66" charset="0"/>
              </a:rPr>
              <a:t>right to </a:t>
            </a:r>
            <a:r>
              <a:rPr lang="en-GB" sz="2800" dirty="0">
                <a:latin typeface="NTPreCursive" panose="03000400000000000000" pitchFamily="66" charset="0"/>
              </a:rPr>
              <a:t>make </a:t>
            </a:r>
            <a:r>
              <a:rPr lang="en-GB" sz="2800" dirty="0" smtClean="0">
                <a:latin typeface="NTPreCursive" panose="03000400000000000000" pitchFamily="66" charset="0"/>
              </a:rPr>
              <a:t>the word</a:t>
            </a:r>
            <a:r>
              <a:rPr lang="en-GB" sz="2800" dirty="0">
                <a:latin typeface="NTPreCursive" panose="03000400000000000000" pitchFamily="66" charset="0"/>
              </a:rPr>
              <a:t>.</a:t>
            </a:r>
          </a:p>
          <a:p>
            <a:pPr>
              <a:lnSpc>
                <a:spcPct val="90000"/>
              </a:lnSpc>
              <a:buNone/>
            </a:pPr>
            <a:endParaRPr lang="en-GB" sz="2800" dirty="0">
              <a:latin typeface="NTPreCursive" panose="03000400000000000000" pitchFamily="66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GB" sz="2800" dirty="0">
                <a:latin typeface="NTPreCursive" panose="03000400000000000000" pitchFamily="66" charset="0"/>
              </a:rPr>
              <a:t>Digraph – Two letters that represent one sound e.g. </a:t>
            </a:r>
            <a:r>
              <a:rPr lang="en-GB" sz="2800" dirty="0" err="1">
                <a:latin typeface="NTPreCursive" panose="03000400000000000000" pitchFamily="66" charset="0"/>
              </a:rPr>
              <a:t>oo</a:t>
            </a:r>
            <a:r>
              <a:rPr lang="en-GB" sz="2800" dirty="0">
                <a:latin typeface="NTPreCursive" panose="03000400000000000000" pitchFamily="66" charset="0"/>
              </a:rPr>
              <a:t>, </a:t>
            </a:r>
            <a:r>
              <a:rPr lang="en-GB" sz="2800" dirty="0" err="1">
                <a:latin typeface="NTPreCursive" panose="03000400000000000000" pitchFamily="66" charset="0"/>
              </a:rPr>
              <a:t>ee</a:t>
            </a:r>
            <a:r>
              <a:rPr lang="en-GB" sz="2800" dirty="0">
                <a:latin typeface="NTPreCursive" panose="03000400000000000000" pitchFamily="66" charset="0"/>
              </a:rPr>
              <a:t>, </a:t>
            </a:r>
            <a:r>
              <a:rPr lang="en-GB" sz="2800" dirty="0" err="1">
                <a:latin typeface="NTPreCursive" panose="03000400000000000000" pitchFamily="66" charset="0"/>
              </a:rPr>
              <a:t>sh</a:t>
            </a:r>
            <a:endParaRPr lang="en-GB" sz="2800" dirty="0">
              <a:latin typeface="NTPreCursive" panose="03000400000000000000" pitchFamily="66" charset="0"/>
            </a:endParaRPr>
          </a:p>
          <a:p>
            <a:pPr>
              <a:lnSpc>
                <a:spcPct val="90000"/>
              </a:lnSpc>
              <a:buNone/>
            </a:pPr>
            <a:endParaRPr lang="en-GB" sz="2800" dirty="0">
              <a:latin typeface="NTPreCursive" panose="03000400000000000000" pitchFamily="66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GB" sz="2800" dirty="0" err="1">
                <a:latin typeface="NTPreCursive" panose="03000400000000000000" pitchFamily="66" charset="0"/>
              </a:rPr>
              <a:t>Trigraph</a:t>
            </a:r>
            <a:r>
              <a:rPr lang="en-GB" sz="2800" dirty="0">
                <a:latin typeface="NTPreCursive" panose="03000400000000000000" pitchFamily="66" charset="0"/>
              </a:rPr>
              <a:t> – Three letters that represent one sound e.g. </a:t>
            </a:r>
            <a:r>
              <a:rPr lang="en-GB" sz="2800" dirty="0" err="1">
                <a:latin typeface="NTPreCursive" panose="03000400000000000000" pitchFamily="66" charset="0"/>
              </a:rPr>
              <a:t>igh</a:t>
            </a:r>
            <a:r>
              <a:rPr lang="en-GB" sz="2800" dirty="0">
                <a:latin typeface="NTPreCursive" panose="03000400000000000000" pitchFamily="66" charset="0"/>
              </a:rPr>
              <a:t>, air, ear</a:t>
            </a:r>
          </a:p>
          <a:p>
            <a:pPr marL="0" indent="0">
              <a:buNone/>
            </a:pPr>
            <a:endParaRPr lang="en-GB" sz="2800" b="1" u="sng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810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428" y="14001"/>
            <a:ext cx="8229600" cy="1143000"/>
          </a:xfrm>
        </p:spPr>
        <p:txBody>
          <a:bodyPr/>
          <a:lstStyle/>
          <a:p>
            <a:r>
              <a:rPr lang="en-GB" dirty="0">
                <a:latin typeface="NTPreCursive" panose="03000400000000000000" pitchFamily="66" charset="0"/>
              </a:rPr>
              <a:t>Phase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083" y="873638"/>
            <a:ext cx="8291264" cy="489654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en-GB" sz="2100" b="1" dirty="0">
                <a:latin typeface="NTPreCursive" panose="03000400000000000000" pitchFamily="66" charset="0"/>
              </a:rPr>
              <a:t>Main Purpose</a:t>
            </a:r>
          </a:p>
          <a:p>
            <a:pPr>
              <a:lnSpc>
                <a:spcPct val="90000"/>
              </a:lnSpc>
            </a:pPr>
            <a:endParaRPr lang="en-GB" sz="2100" dirty="0">
              <a:latin typeface="NTPreCursive" panose="03000400000000000000" pitchFamily="66" charset="0"/>
            </a:endParaRPr>
          </a:p>
          <a:p>
            <a:pPr>
              <a:lnSpc>
                <a:spcPct val="90000"/>
              </a:lnSpc>
            </a:pPr>
            <a:r>
              <a:rPr lang="en-GB" sz="2100" dirty="0" smtClean="0">
                <a:latin typeface="NTPreCursive" panose="03000400000000000000" pitchFamily="66" charset="0"/>
              </a:rPr>
              <a:t>To </a:t>
            </a:r>
            <a:r>
              <a:rPr lang="en-GB" sz="2100" dirty="0">
                <a:latin typeface="NTPreCursive" panose="03000400000000000000" pitchFamily="66" charset="0"/>
              </a:rPr>
              <a:t>develop language structures through </a:t>
            </a:r>
            <a:r>
              <a:rPr lang="en-GB" sz="2100" b="1" u="sng" dirty="0">
                <a:latin typeface="NTPreCursive" panose="03000400000000000000" pitchFamily="66" charset="0"/>
              </a:rPr>
              <a:t>speaking and listening</a:t>
            </a:r>
            <a:r>
              <a:rPr lang="en-GB" sz="2100" dirty="0">
                <a:latin typeface="NTPreCursive" panose="03000400000000000000" pitchFamily="66" charset="0"/>
              </a:rPr>
              <a:t> activities</a:t>
            </a:r>
          </a:p>
          <a:p>
            <a:pPr>
              <a:lnSpc>
                <a:spcPct val="90000"/>
              </a:lnSpc>
            </a:pPr>
            <a:r>
              <a:rPr lang="en-GB" sz="2100" dirty="0">
                <a:latin typeface="NTPreCursive" panose="03000400000000000000" pitchFamily="66" charset="0"/>
              </a:rPr>
              <a:t>To increase vocabulary</a:t>
            </a:r>
          </a:p>
          <a:p>
            <a:pPr>
              <a:lnSpc>
                <a:spcPct val="90000"/>
              </a:lnSpc>
            </a:pPr>
            <a:r>
              <a:rPr lang="en-GB" sz="2100" dirty="0">
                <a:latin typeface="NTPreCursive" panose="03000400000000000000" pitchFamily="66" charset="0"/>
              </a:rPr>
              <a:t>To improve the ability to distinguish between environmental sounds</a:t>
            </a:r>
          </a:p>
          <a:p>
            <a:pPr>
              <a:lnSpc>
                <a:spcPct val="90000"/>
              </a:lnSpc>
            </a:pPr>
            <a:r>
              <a:rPr lang="en-GB" sz="2100" dirty="0">
                <a:latin typeface="NTPreCursive" panose="03000400000000000000" pitchFamily="66" charset="0"/>
              </a:rPr>
              <a:t>To become familiar with rhyme, rhythm and alliteration</a:t>
            </a:r>
          </a:p>
          <a:p>
            <a:pPr>
              <a:lnSpc>
                <a:spcPct val="90000"/>
              </a:lnSpc>
            </a:pPr>
            <a:r>
              <a:rPr lang="en-GB" sz="2100" dirty="0">
                <a:latin typeface="NTPreCursive" panose="03000400000000000000" pitchFamily="66" charset="0"/>
              </a:rPr>
              <a:t>To develop oral blending</a:t>
            </a:r>
          </a:p>
          <a:p>
            <a:pPr>
              <a:lnSpc>
                <a:spcPct val="90000"/>
              </a:lnSpc>
              <a:buNone/>
            </a:pPr>
            <a:endParaRPr lang="en-GB" sz="2100" dirty="0" smtClean="0">
              <a:latin typeface="NTPreCursive" panose="03000400000000000000" pitchFamily="66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GB" sz="2100" dirty="0" smtClean="0">
                <a:latin typeface="NTPreCursive" panose="03000400000000000000" pitchFamily="66" charset="0"/>
              </a:rPr>
              <a:t>Children </a:t>
            </a:r>
            <a:r>
              <a:rPr lang="en-GB" sz="2100" dirty="0">
                <a:latin typeface="NTPreCursive" panose="03000400000000000000" pitchFamily="66" charset="0"/>
              </a:rPr>
              <a:t>will -</a:t>
            </a:r>
          </a:p>
          <a:p>
            <a:pPr>
              <a:lnSpc>
                <a:spcPct val="90000"/>
              </a:lnSpc>
            </a:pPr>
            <a:r>
              <a:rPr lang="en-GB" sz="2100" dirty="0">
                <a:latin typeface="NTPreCursive" panose="03000400000000000000" pitchFamily="66" charset="0"/>
              </a:rPr>
              <a:t>explore and experiment with sounds and words </a:t>
            </a:r>
          </a:p>
          <a:p>
            <a:pPr>
              <a:lnSpc>
                <a:spcPct val="90000"/>
              </a:lnSpc>
            </a:pPr>
            <a:r>
              <a:rPr lang="en-GB" sz="2100" dirty="0">
                <a:latin typeface="NTPreCursive" panose="03000400000000000000" pitchFamily="66" charset="0"/>
              </a:rPr>
              <a:t>show a growing awareness and appreciation of rhyme, rhythm and alliteration.  </a:t>
            </a:r>
          </a:p>
          <a:p>
            <a:pPr>
              <a:lnSpc>
                <a:spcPct val="90000"/>
              </a:lnSpc>
            </a:pPr>
            <a:r>
              <a:rPr lang="en-GB" sz="2100" dirty="0">
                <a:latin typeface="NTPreCursive" panose="03000400000000000000" pitchFamily="66" charset="0"/>
              </a:rPr>
              <a:t>talk confidently about, and distinguish between different sounds in the environment</a:t>
            </a:r>
          </a:p>
          <a:p>
            <a:pPr>
              <a:lnSpc>
                <a:spcPct val="90000"/>
              </a:lnSpc>
            </a:pPr>
            <a:r>
              <a:rPr lang="en-GB" sz="2100" dirty="0">
                <a:latin typeface="NTPreCursive" panose="03000400000000000000" pitchFamily="66" charset="0"/>
              </a:rPr>
              <a:t>begin to develop awareness of the differences between phonemes.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746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856"/>
            <a:ext cx="8229600" cy="1143000"/>
          </a:xfrm>
        </p:spPr>
        <p:txBody>
          <a:bodyPr/>
          <a:lstStyle/>
          <a:p>
            <a:r>
              <a:rPr lang="en-GB" dirty="0">
                <a:latin typeface="NTPreCursive" panose="03000400000000000000" pitchFamily="66" charset="0"/>
              </a:rPr>
              <a:t>Phase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352928" cy="5328592"/>
          </a:xfrm>
        </p:spPr>
        <p:txBody>
          <a:bodyPr>
            <a:normAutofit/>
          </a:bodyPr>
          <a:lstStyle/>
          <a:p>
            <a:pPr marL="0" indent="0" eaLnBrk="0" hangingPunct="0">
              <a:spcBef>
                <a:spcPct val="50000"/>
              </a:spcBef>
              <a:buNone/>
            </a:pPr>
            <a:r>
              <a:rPr lang="en-GB" sz="2000" b="1" dirty="0">
                <a:latin typeface="NTPreCursive" panose="03000400000000000000" pitchFamily="66" charset="0"/>
                <a:cs typeface="Arial" charset="0"/>
              </a:rPr>
              <a:t>Main Purpose: 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2000" dirty="0">
                <a:latin typeface="NTPreCursive" panose="03000400000000000000" pitchFamily="66" charset="0"/>
                <a:cs typeface="Arial" charset="0"/>
              </a:rPr>
              <a:t> To teach at least 19 GPCs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2000" dirty="0">
                <a:latin typeface="NTPreCursive" panose="03000400000000000000" pitchFamily="66" charset="0"/>
                <a:cs typeface="Arial" charset="0"/>
              </a:rPr>
              <a:t> To move children from oral blending and segmentation to  blending and segmenting with letters/graphemes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2000" dirty="0">
                <a:latin typeface="NTPreCursive" panose="03000400000000000000" pitchFamily="66" charset="0"/>
                <a:cs typeface="Arial" charset="0"/>
              </a:rPr>
              <a:t> to introduce the  reading of two syllable words and simple captions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2000" dirty="0">
                <a:latin typeface="NTPreCursive" panose="03000400000000000000" pitchFamily="66" charset="0"/>
                <a:cs typeface="Arial" charset="0"/>
              </a:rPr>
              <a:t> To learn some HFW/’tricky words’</a:t>
            </a:r>
          </a:p>
          <a:p>
            <a:pPr eaLnBrk="0" hangingPunct="0">
              <a:spcBef>
                <a:spcPct val="50000"/>
              </a:spcBef>
            </a:pPr>
            <a:r>
              <a:rPr lang="en-GB" sz="2000" b="1" dirty="0">
                <a:latin typeface="NTPreCursive" panose="03000400000000000000" pitchFamily="66" charset="0"/>
                <a:cs typeface="Arial" charset="0"/>
              </a:rPr>
              <a:t>Children will 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2000" dirty="0">
                <a:latin typeface="NTPreCursive" panose="03000400000000000000" pitchFamily="66" charset="0"/>
                <a:cs typeface="Arial" charset="0"/>
              </a:rPr>
              <a:t> Say the phoneme when given any Phase 2 grapheme 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2000" dirty="0">
                <a:latin typeface="NTPreCursive" panose="03000400000000000000" pitchFamily="66" charset="0"/>
                <a:cs typeface="Arial" charset="0"/>
              </a:rPr>
              <a:t> Orally blend and segment VC and CVC words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2000" dirty="0">
                <a:latin typeface="NTPreCursive" panose="03000400000000000000" pitchFamily="66" charset="0"/>
                <a:cs typeface="Arial" charset="0"/>
              </a:rPr>
              <a:t> Read HFW words </a:t>
            </a:r>
            <a:r>
              <a:rPr lang="en-GB" sz="2000" i="1" dirty="0">
                <a:latin typeface="NTPreCursive" panose="03000400000000000000" pitchFamily="66" charset="0"/>
                <a:cs typeface="Arial" charset="0"/>
              </a:rPr>
              <a:t>the, to, I, no, go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578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650" y="0"/>
            <a:ext cx="8229600" cy="1143000"/>
          </a:xfrm>
        </p:spPr>
        <p:txBody>
          <a:bodyPr/>
          <a:lstStyle/>
          <a:p>
            <a:r>
              <a:rPr lang="en-GB" dirty="0">
                <a:latin typeface="NTPreCursive" panose="03000400000000000000" pitchFamily="66" charset="0"/>
              </a:rPr>
              <a:t>Phase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508" y="607384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marL="0" indent="0" eaLnBrk="0" hangingPunct="0">
              <a:spcBef>
                <a:spcPct val="50000"/>
              </a:spcBef>
              <a:buNone/>
            </a:pPr>
            <a:r>
              <a:rPr lang="en-GB" sz="8000" b="1" dirty="0">
                <a:latin typeface="NTPreCursive" panose="03000400000000000000" pitchFamily="66" charset="0"/>
                <a:cs typeface="Arial" charset="0"/>
              </a:rPr>
              <a:t>Main Purpose: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8000" dirty="0">
                <a:latin typeface="NTPreCursive" panose="03000400000000000000" pitchFamily="66" charset="0"/>
                <a:cs typeface="Arial" charset="0"/>
              </a:rPr>
              <a:t> To teach another 25 GPCs (mostly digraphs and some </a:t>
            </a:r>
            <a:r>
              <a:rPr lang="en-GB" sz="8000" dirty="0" err="1">
                <a:latin typeface="NTPreCursive" panose="03000400000000000000" pitchFamily="66" charset="0"/>
                <a:cs typeface="Arial" charset="0"/>
              </a:rPr>
              <a:t>trigraphs</a:t>
            </a:r>
            <a:r>
              <a:rPr lang="en-GB" sz="8000" dirty="0">
                <a:latin typeface="NTPreCursive" panose="03000400000000000000" pitchFamily="66" charset="0"/>
                <a:cs typeface="Arial" charset="0"/>
              </a:rPr>
              <a:t>)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8000" dirty="0">
                <a:latin typeface="NTPreCursive" panose="03000400000000000000" pitchFamily="66" charset="0"/>
                <a:cs typeface="Arial" charset="0"/>
              </a:rPr>
              <a:t> To continue to blend and segment CVC words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8000" dirty="0">
                <a:latin typeface="NTPreCursive" panose="03000400000000000000" pitchFamily="66" charset="0"/>
                <a:cs typeface="Arial" charset="0"/>
              </a:rPr>
              <a:t> To apply their phonic knowledge to reading and spelling 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8000" dirty="0">
                <a:latin typeface="NTPreCursive" panose="03000400000000000000" pitchFamily="66" charset="0"/>
                <a:cs typeface="Arial" charset="0"/>
              </a:rPr>
              <a:t> To learn the letter names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8000" dirty="0">
                <a:latin typeface="NTPreCursive" panose="03000400000000000000" pitchFamily="66" charset="0"/>
                <a:cs typeface="Arial" charset="0"/>
              </a:rPr>
              <a:t>  To continue to read more HFW/’tricky’ words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8000" dirty="0">
                <a:latin typeface="NTPreCursive" panose="03000400000000000000" pitchFamily="66" charset="0"/>
                <a:cs typeface="Arial" charset="0"/>
              </a:rPr>
              <a:t> To learn to spell some of these words</a:t>
            </a:r>
          </a:p>
          <a:p>
            <a:pPr eaLnBrk="0" hangingPunct="0">
              <a:spcBef>
                <a:spcPct val="50000"/>
              </a:spcBef>
            </a:pPr>
            <a:r>
              <a:rPr lang="en-GB" sz="8000" b="1" dirty="0">
                <a:latin typeface="NTPreCursive" panose="03000400000000000000" pitchFamily="66" charset="0"/>
                <a:cs typeface="Arial" charset="0"/>
              </a:rPr>
              <a:t>Children will be able to 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8000" dirty="0">
                <a:latin typeface="NTPreCursive" panose="03000400000000000000" pitchFamily="66" charset="0"/>
                <a:cs typeface="Arial" charset="0"/>
              </a:rPr>
              <a:t>  42/43 phonemes including common digraphs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8000" dirty="0">
                <a:latin typeface="NTPreCursive" panose="03000400000000000000" pitchFamily="66" charset="0"/>
                <a:cs typeface="Arial" charset="0"/>
              </a:rPr>
              <a:t> Blend and segment CVC words 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8000" dirty="0">
                <a:latin typeface="NTPreCursive" panose="03000400000000000000" pitchFamily="66" charset="0"/>
                <a:cs typeface="Arial" charset="0"/>
              </a:rPr>
              <a:t> Readily apply phonic knowledge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8000" dirty="0">
                <a:latin typeface="NTPreCursive" panose="03000400000000000000" pitchFamily="66" charset="0"/>
                <a:cs typeface="Arial" charset="0"/>
              </a:rPr>
              <a:t> Read the HFW </a:t>
            </a:r>
            <a:r>
              <a:rPr lang="en-GB" sz="8000" dirty="0">
                <a:solidFill>
                  <a:srgbClr val="FF3300"/>
                </a:solidFill>
                <a:latin typeface="NTPreCursive" panose="03000400000000000000" pitchFamily="66" charset="0"/>
                <a:cs typeface="Arial" charset="0"/>
              </a:rPr>
              <a:t>he, she, we, me, be, was, my, you, her, they, all, are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8000" dirty="0">
                <a:latin typeface="NTPreCursive" panose="03000400000000000000" pitchFamily="66" charset="0"/>
                <a:cs typeface="Arial" charset="0"/>
              </a:rPr>
              <a:t> Spell the HFW </a:t>
            </a:r>
            <a:r>
              <a:rPr lang="en-GB" sz="8000" dirty="0">
                <a:solidFill>
                  <a:srgbClr val="FF3300"/>
                </a:solidFill>
                <a:latin typeface="NTPreCursive" panose="03000400000000000000" pitchFamily="66" charset="0"/>
                <a:cs typeface="Arial" charset="0"/>
              </a:rPr>
              <a:t>the, to, I, no, go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8000" dirty="0">
                <a:latin typeface="NTPreCursive" panose="03000400000000000000" pitchFamily="66" charset="0"/>
                <a:cs typeface="Arial" charset="0"/>
              </a:rPr>
              <a:t> Write each letter correctly when following a model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609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GB" dirty="0">
                <a:latin typeface="NTPreCursive" panose="03000400000000000000" pitchFamily="66" charset="0"/>
              </a:rPr>
              <a:t>Phase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74204"/>
            <a:ext cx="8229600" cy="4525963"/>
          </a:xfrm>
        </p:spPr>
        <p:txBody>
          <a:bodyPr>
            <a:noAutofit/>
          </a:bodyPr>
          <a:lstStyle/>
          <a:p>
            <a:pPr marL="0" indent="0" eaLnBrk="0" hangingPunct="0">
              <a:spcBef>
                <a:spcPct val="50000"/>
              </a:spcBef>
              <a:buNone/>
            </a:pPr>
            <a:r>
              <a:rPr lang="en-GB" sz="1800" b="1" dirty="0">
                <a:latin typeface="NTPreCursive" panose="03000400000000000000" pitchFamily="66" charset="0"/>
                <a:cs typeface="Arial" charset="0"/>
              </a:rPr>
              <a:t>Main Purpose: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1800" dirty="0">
                <a:latin typeface="NTPreCursive" panose="03000400000000000000" pitchFamily="66" charset="0"/>
                <a:cs typeface="Arial" charset="0"/>
              </a:rPr>
              <a:t> To blend and segment CCVC and CVCC words (consolidate knowledge of      Graphemes)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1800" dirty="0">
                <a:latin typeface="NTPreCursive" panose="03000400000000000000" pitchFamily="66" charset="0"/>
                <a:cs typeface="Arial" charset="0"/>
              </a:rPr>
              <a:t> To continue to blend and segment CVC words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1800" dirty="0">
                <a:latin typeface="NTPreCursive" panose="03000400000000000000" pitchFamily="66" charset="0"/>
                <a:cs typeface="Arial" charset="0"/>
              </a:rPr>
              <a:t> To apply their phonic knowledge to reading and spelling 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1800" dirty="0">
                <a:latin typeface="NTPreCursive" panose="03000400000000000000" pitchFamily="66" charset="0"/>
                <a:cs typeface="Arial" charset="0"/>
              </a:rPr>
              <a:t> To practise blending for reading and segmenting for spelling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1800" dirty="0">
                <a:latin typeface="NTPreCursive" panose="03000400000000000000" pitchFamily="66" charset="0"/>
                <a:cs typeface="Arial" charset="0"/>
              </a:rPr>
              <a:t> Continue to read more HFW/’tricky’ words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1800" dirty="0">
                <a:latin typeface="NTPreCursive" panose="03000400000000000000" pitchFamily="66" charset="0"/>
                <a:cs typeface="Arial" charset="0"/>
              </a:rPr>
              <a:t> To learn to spell some of these words</a:t>
            </a:r>
          </a:p>
          <a:p>
            <a:pPr eaLnBrk="0" hangingPunct="0">
              <a:spcBef>
                <a:spcPct val="50000"/>
              </a:spcBef>
            </a:pPr>
            <a:r>
              <a:rPr lang="en-GB" sz="1800" b="1" dirty="0">
                <a:latin typeface="NTPreCursive" panose="03000400000000000000" pitchFamily="66" charset="0"/>
                <a:cs typeface="Arial" charset="0"/>
              </a:rPr>
              <a:t>Children will -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1800" dirty="0">
                <a:latin typeface="NTPreCursive" panose="03000400000000000000" pitchFamily="66" charset="0"/>
                <a:cs typeface="Arial" charset="0"/>
              </a:rPr>
              <a:t> Read words containing adjacent consonants (</a:t>
            </a:r>
            <a:r>
              <a:rPr lang="en-GB" sz="1800" b="1" dirty="0">
                <a:latin typeface="NTPreCursive" panose="03000400000000000000" pitchFamily="66" charset="0"/>
                <a:cs typeface="Arial" charset="0"/>
              </a:rPr>
              <a:t>not taught in word families</a:t>
            </a:r>
            <a:r>
              <a:rPr lang="en-GB" sz="1800" dirty="0">
                <a:latin typeface="NTPreCursive" panose="03000400000000000000" pitchFamily="66" charset="0"/>
                <a:cs typeface="Arial" charset="0"/>
              </a:rPr>
              <a:t>)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1800" dirty="0">
                <a:latin typeface="NTPreCursive" panose="03000400000000000000" pitchFamily="66" charset="0"/>
                <a:cs typeface="Arial" charset="0"/>
              </a:rPr>
              <a:t> Begin to acquire instant recognition of graphemes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1800" dirty="0">
                <a:latin typeface="NTPreCursive" panose="03000400000000000000" pitchFamily="66" charset="0"/>
                <a:cs typeface="Arial" charset="0"/>
              </a:rPr>
              <a:t> Readily apply phonic knowledge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1800" dirty="0">
                <a:latin typeface="NTPreCursive" panose="03000400000000000000" pitchFamily="66" charset="0"/>
                <a:cs typeface="Arial" charset="0"/>
              </a:rPr>
              <a:t> Read and spell some HFW words</a:t>
            </a:r>
          </a:p>
          <a:p>
            <a:pPr marL="0" indent="0" eaLnBrk="0" hangingPunct="0">
              <a:spcBef>
                <a:spcPct val="50000"/>
              </a:spcBef>
              <a:buNone/>
            </a:pPr>
            <a:r>
              <a:rPr lang="en-GB" sz="1800" b="1" dirty="0" smtClean="0">
                <a:solidFill>
                  <a:srgbClr val="FF0000"/>
                </a:solidFill>
                <a:latin typeface="NTPreCursive" panose="03000400000000000000" pitchFamily="66" charset="0"/>
                <a:cs typeface="Arial" charset="0"/>
              </a:rPr>
              <a:t>Duration </a:t>
            </a:r>
            <a:r>
              <a:rPr lang="en-GB" sz="1800" b="1" dirty="0">
                <a:solidFill>
                  <a:srgbClr val="FF0000"/>
                </a:solidFill>
                <a:latin typeface="NTPreCursive" panose="03000400000000000000" pitchFamily="66" charset="0"/>
                <a:cs typeface="Arial" charset="0"/>
              </a:rPr>
              <a:t>– 4-6 weeks (Reception/Y1</a:t>
            </a:r>
            <a:endParaRPr lang="en-GB" sz="1800" dirty="0">
              <a:latin typeface="NTPreCursive" panose="0300040000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74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28443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8000" b="1" dirty="0">
                <a:latin typeface="NTPreCursive" panose="03000400000000000000" pitchFamily="66" charset="0"/>
                <a:cs typeface="Arial" charset="0"/>
              </a:rPr>
              <a:t>Main Purpose: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8000" dirty="0">
                <a:latin typeface="NTPreCursive" panose="03000400000000000000" pitchFamily="66" charset="0"/>
                <a:cs typeface="Arial" charset="0"/>
              </a:rPr>
              <a:t> To broaden knowledge of graphemes and phonemes for use in reading and spelling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8000" dirty="0">
                <a:latin typeface="NTPreCursive" panose="03000400000000000000" pitchFamily="66" charset="0"/>
                <a:cs typeface="Arial" charset="0"/>
              </a:rPr>
              <a:t> Learn new graphemes and alternative pronunciations 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8000" dirty="0">
                <a:latin typeface="NTPreCursive" panose="03000400000000000000" pitchFamily="66" charset="0"/>
                <a:cs typeface="Arial" charset="0"/>
              </a:rPr>
              <a:t> To apply their phonic knowledge to reading and spelling 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8000" dirty="0">
                <a:latin typeface="NTPreCursive" panose="03000400000000000000" pitchFamily="66" charset="0"/>
                <a:cs typeface="Arial" charset="0"/>
              </a:rPr>
              <a:t> Learn to choose appropriate graphemes to represent phonemes when spelling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8000" dirty="0">
                <a:latin typeface="NTPreCursive" panose="03000400000000000000" pitchFamily="66" charset="0"/>
                <a:cs typeface="Arial" charset="0"/>
              </a:rPr>
              <a:t> Build word specific knowledge of the spelling of words</a:t>
            </a:r>
          </a:p>
          <a:p>
            <a:pPr eaLnBrk="0" hangingPunct="0">
              <a:spcBef>
                <a:spcPct val="50000"/>
              </a:spcBef>
            </a:pPr>
            <a:r>
              <a:rPr lang="en-GB" sz="8000" b="1" dirty="0">
                <a:latin typeface="NTPreCursive" panose="03000400000000000000" pitchFamily="66" charset="0"/>
                <a:cs typeface="Arial" charset="0"/>
              </a:rPr>
              <a:t>Children will -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8000" dirty="0">
                <a:latin typeface="NTPreCursive" panose="03000400000000000000" pitchFamily="66" charset="0"/>
                <a:cs typeface="Arial" charset="0"/>
              </a:rPr>
              <a:t> Quickly recognise GPCs that have more than one letter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8000" dirty="0">
                <a:latin typeface="NTPreCursive" panose="03000400000000000000" pitchFamily="66" charset="0"/>
                <a:cs typeface="Arial" charset="0"/>
              </a:rPr>
              <a:t> Write the common graphemes for any phoneme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8000" dirty="0">
                <a:latin typeface="NTPreCursive" panose="03000400000000000000" pitchFamily="66" charset="0"/>
                <a:cs typeface="Arial" charset="0"/>
              </a:rPr>
              <a:t> Readily apply phonic knowledge in reading – prime approach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8000" dirty="0">
                <a:latin typeface="NTPreCursive" panose="03000400000000000000" pitchFamily="66" charset="0"/>
                <a:cs typeface="Arial" charset="0"/>
              </a:rPr>
              <a:t> Read automatically the 100 HFW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8000" dirty="0">
                <a:latin typeface="NTPreCursive" panose="03000400000000000000" pitchFamily="66" charset="0"/>
                <a:cs typeface="Arial" charset="0"/>
              </a:rPr>
              <a:t> Spell accurately most of the 100 HFW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GB" sz="8000" dirty="0">
                <a:latin typeface="NTPreCursive" panose="03000400000000000000" pitchFamily="66" charset="0"/>
                <a:cs typeface="Arial" charset="0"/>
              </a:rPr>
              <a:t> Form each letter correctly</a:t>
            </a:r>
          </a:p>
          <a:p>
            <a:pPr marL="0" indent="0" eaLnBrk="0" hangingPunct="0">
              <a:spcBef>
                <a:spcPct val="50000"/>
              </a:spcBef>
              <a:buNone/>
            </a:pPr>
            <a:r>
              <a:rPr lang="en-GB" sz="8000" b="1" dirty="0" smtClean="0">
                <a:solidFill>
                  <a:srgbClr val="FF0000"/>
                </a:solidFill>
                <a:latin typeface="NTPreCursive" panose="03000400000000000000" pitchFamily="66" charset="0"/>
                <a:cs typeface="Arial" charset="0"/>
              </a:rPr>
              <a:t>Duration </a:t>
            </a:r>
            <a:r>
              <a:rPr lang="en-GB" sz="8000" b="1" dirty="0">
                <a:solidFill>
                  <a:srgbClr val="FF0000"/>
                </a:solidFill>
                <a:latin typeface="NTPreCursive" panose="03000400000000000000" pitchFamily="66" charset="0"/>
                <a:cs typeface="Arial" charset="0"/>
              </a:rPr>
              <a:t>–  Throughout Year 1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851920" y="116632"/>
            <a:ext cx="172835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400" dirty="0" smtClean="0">
                <a:latin typeface="NTPreCursive" panose="03000400000000000000" pitchFamily="66" charset="0"/>
              </a:rPr>
              <a:t>Phase 5</a:t>
            </a:r>
            <a:endParaRPr lang="en-GB" sz="4400" dirty="0">
              <a:latin typeface="NTPreCursive" panose="0300040000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4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VCP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StVCPS</Template>
  <TotalTime>753</TotalTime>
  <Words>1597</Words>
  <Application>Microsoft Office PowerPoint</Application>
  <PresentationFormat>On-screen Show (4:3)</PresentationFormat>
  <Paragraphs>234</Paragraphs>
  <Slides>26</Slides>
  <Notes>5</Notes>
  <HiddenSlides>0</HiddenSlides>
  <MMClips>44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Century Gothic</vt:lpstr>
      <vt:lpstr>Comic Sans MS</vt:lpstr>
      <vt:lpstr>NTPreCursive</vt:lpstr>
      <vt:lpstr>Sassoon Primary</vt:lpstr>
      <vt:lpstr>StVCPS</vt:lpstr>
      <vt:lpstr>     Curriculum Evening  Phonics Workshop  Wednesday 19th September        </vt:lpstr>
      <vt:lpstr>Agenda</vt:lpstr>
      <vt:lpstr>Successful readers and writers have lots of early opportunities to: </vt:lpstr>
      <vt:lpstr>What is Phonics?</vt:lpstr>
      <vt:lpstr>Phase 1</vt:lpstr>
      <vt:lpstr>Phase 2</vt:lpstr>
      <vt:lpstr>Phase 3</vt:lpstr>
      <vt:lpstr>Phase 4</vt:lpstr>
      <vt:lpstr>PowerPoint Presentation</vt:lpstr>
      <vt:lpstr>The Daily Session </vt:lpstr>
      <vt:lpstr>Suggested Daily Teaching</vt:lpstr>
      <vt:lpstr>     Enunciation – Voicing the Phonemes.</vt:lpstr>
      <vt:lpstr>PowerPoint Presentation</vt:lpstr>
      <vt:lpstr>     Assessment and The Phonics Screening Check</vt:lpstr>
      <vt:lpstr>Assessment of Phases</vt:lpstr>
      <vt:lpstr>How can you support your child at home?</vt:lpstr>
      <vt:lpstr>What is the Phonics  screening check?</vt:lpstr>
      <vt:lpstr>Why are the children being screened?</vt:lpstr>
      <vt:lpstr>What will the children be  expected to do?</vt:lpstr>
      <vt:lpstr>What will the phonics screening check look like?</vt:lpstr>
      <vt:lpstr>Examples of words</vt:lpstr>
      <vt:lpstr>How long will the check take? </vt:lpstr>
      <vt:lpstr>Scoring the check</vt:lpstr>
      <vt:lpstr>My child has not met  the required standard</vt:lpstr>
      <vt:lpstr>What happens to the results?</vt:lpstr>
      <vt:lpstr>What impact does Phonics have  in our school?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Back!</dc:title>
  <dc:creator>Carla Castro</dc:creator>
  <cp:lastModifiedBy>L.Patiniott</cp:lastModifiedBy>
  <cp:revision>83</cp:revision>
  <cp:lastPrinted>2016-09-04T11:00:06Z</cp:lastPrinted>
  <dcterms:created xsi:type="dcterms:W3CDTF">2016-07-26T19:36:50Z</dcterms:created>
  <dcterms:modified xsi:type="dcterms:W3CDTF">2018-10-16T13:15:11Z</dcterms:modified>
</cp:coreProperties>
</file>