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68" r:id="rId2"/>
    <p:sldId id="258" r:id="rId3"/>
    <p:sldId id="264" r:id="rId4"/>
    <p:sldId id="269" r:id="rId5"/>
    <p:sldId id="270" r:id="rId6"/>
    <p:sldId id="271" r:id="rId7"/>
    <p:sldId id="272" r:id="rId8"/>
    <p:sldId id="267" r:id="rId9"/>
  </p:sldIdLst>
  <p:sldSz cx="9144000" cy="6858000" type="screen4x3"/>
  <p:notesSz cx="6858000" cy="9144000"/>
  <p:embeddedFontLs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CA095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46" d="100"/>
          <a:sy n="46" d="100"/>
        </p:scale>
        <p:origin x="1218" y="4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Instructions</a:t>
            </a:r>
            <a:endParaRPr lang="en-GB" dirty="0"/>
          </a:p>
        </p:txBody>
      </p:sp>
      <p:sp>
        <p:nvSpPr>
          <p:cNvPr id="3" name="Rectangle: Rounded Corners 2"/>
          <p:cNvSpPr/>
          <p:nvPr/>
        </p:nvSpPr>
        <p:spPr>
          <a:xfrm>
            <a:off x="644001" y="1462910"/>
            <a:ext cx="7835766" cy="854246"/>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defRPr/>
            </a:pPr>
            <a:r>
              <a:rPr lang="en-GB" altLang="en-US" dirty="0">
                <a:latin typeface="Twinkl" pitchFamily="2" charset="0"/>
              </a:rPr>
              <a:t>This PowerPoint will encourage children to explore half and halving</a:t>
            </a:r>
            <a:br>
              <a:rPr lang="en-GB" altLang="en-US" dirty="0">
                <a:latin typeface="Twinkl" pitchFamily="2" charset="0"/>
              </a:rPr>
            </a:br>
            <a:r>
              <a:rPr lang="en-GB" altLang="en-US" dirty="0">
                <a:latin typeface="Twinkl" pitchFamily="2" charset="0"/>
              </a:rPr>
              <a:t>a group of objects to 10.</a:t>
            </a:r>
          </a:p>
        </p:txBody>
      </p:sp>
      <p:sp>
        <p:nvSpPr>
          <p:cNvPr id="4" name="Rectangle: Rounded Corners 3"/>
          <p:cNvSpPr/>
          <p:nvPr/>
        </p:nvSpPr>
        <p:spPr>
          <a:xfrm>
            <a:off x="644001" y="2404567"/>
            <a:ext cx="7835766" cy="32650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altLang="en-US" dirty="0">
                <a:solidFill>
                  <a:schemeClr val="tx1"/>
                </a:solidFill>
                <a:latin typeface="Twinkl" pitchFamily="2" charset="0"/>
              </a:rPr>
              <a:t>The pirates are not very fair and do not take half the coins. Can the children identify when the pirates are not being fair and say how many half would be? </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By clicking the question mark button, reasoning questions will appear to deepen your children’s understanding.</a:t>
            </a:r>
          </a:p>
          <a:p>
            <a:pPr>
              <a:defRPr/>
            </a:pPr>
            <a:endParaRPr lang="en-GB" altLang="en-US" dirty="0">
              <a:solidFill>
                <a:schemeClr val="tx1"/>
              </a:solidFill>
              <a:latin typeface="Twinkl" pitchFamily="2" charset="0"/>
            </a:endParaRPr>
          </a:p>
          <a:p>
            <a:pPr>
              <a:defRPr/>
            </a:pPr>
            <a:r>
              <a:rPr lang="en-GB" altLang="en-US" dirty="0">
                <a:solidFill>
                  <a:schemeClr val="tx1"/>
                </a:solidFill>
                <a:latin typeface="Twinkl" pitchFamily="2" charset="0"/>
              </a:rPr>
              <a:t>Click the coin in the corner to share the coins between the treasure chests. The coins will not be shared equally in halves until the ‘answer’ button is clicked. This will allow the children time share their thoughts and answers. </a:t>
            </a:r>
          </a:p>
        </p:txBody>
      </p:sp>
    </p:spTree>
    <p:extLst>
      <p:ext uri="{BB962C8B-B14F-4D97-AF65-F5344CB8AC3E}">
        <p14:creationId xmlns:p14="http://schemas.microsoft.com/office/powerpoint/2010/main" val="394152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6 coins.</a:t>
            </a:r>
            <a:br>
              <a:rPr lang="en-GB" sz="2000" dirty="0"/>
            </a:br>
            <a:r>
              <a:rPr lang="en-GB" sz="2000" dirty="0"/>
              <a:t> They need to take half each.</a:t>
            </a:r>
          </a:p>
        </p:txBody>
      </p:sp>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6?</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half mean?</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2"/>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489" y="2022714"/>
            <a:ext cx="592360" cy="584133"/>
          </a:xfrm>
          <a:prstGeom prst="rect">
            <a:avLst/>
          </a:prstGeom>
        </p:spPr>
      </p:pic>
      <p:pic>
        <p:nvPicPr>
          <p:cNvPr id="22" name="Coi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018"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655"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7184" y="2687022"/>
            <a:ext cx="592360" cy="584133"/>
          </a:xfrm>
          <a:prstGeom prst="rect">
            <a:avLst/>
          </a:prstGeom>
        </p:spPr>
      </p:pic>
      <p:pic>
        <p:nvPicPr>
          <p:cNvPr id="25" name="Coi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713" y="2687022"/>
            <a:ext cx="592360" cy="584133"/>
          </a:xfrm>
          <a:prstGeom prst="rect">
            <a:avLst/>
          </a:prstGeom>
        </p:spPr>
      </p:pic>
      <p:pic>
        <p:nvPicPr>
          <p:cNvPr id="26"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5239" y="2026914"/>
            <a:ext cx="592360" cy="584133"/>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197" y="2026914"/>
            <a:ext cx="592360" cy="584133"/>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026914"/>
            <a:ext cx="592360" cy="584133"/>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34" y="2696311"/>
            <a:ext cx="592360" cy="584133"/>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58" y="2696311"/>
            <a:ext cx="592360" cy="584133"/>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60" y="2696311"/>
            <a:ext cx="592360" cy="584133"/>
          </a:xfrm>
          <a:prstGeom prst="rect">
            <a:avLst/>
          </a:prstGeom>
        </p:spPr>
      </p:pic>
      <p:pic>
        <p:nvPicPr>
          <p:cNvPr id="41"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416" y="2019841"/>
            <a:ext cx="592360" cy="584133"/>
          </a:xfrm>
          <a:prstGeom prst="rect">
            <a:avLst/>
          </a:prstGeom>
        </p:spPr>
      </p:pic>
      <p:pic>
        <p:nvPicPr>
          <p:cNvPr id="42"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3374" y="2019841"/>
            <a:ext cx="592360" cy="584133"/>
          </a:xfrm>
          <a:prstGeom prst="rect">
            <a:avLst/>
          </a:prstGeom>
        </p:spPr>
      </p:pic>
      <p:pic>
        <p:nvPicPr>
          <p:cNvPr id="43"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019841"/>
            <a:ext cx="592360" cy="584133"/>
          </a:xfrm>
          <a:prstGeom prst="rect">
            <a:avLst/>
          </a:prstGeom>
        </p:spPr>
      </p:pic>
      <p:pic>
        <p:nvPicPr>
          <p:cNvPr id="44"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611" y="2689238"/>
            <a:ext cx="592360" cy="584133"/>
          </a:xfrm>
          <a:prstGeom prst="rect">
            <a:avLst/>
          </a:prstGeom>
        </p:spPr>
      </p:pic>
      <p:pic>
        <p:nvPicPr>
          <p:cNvPr id="45"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135" y="2689238"/>
            <a:ext cx="592360" cy="584133"/>
          </a:xfrm>
          <a:prstGeom prst="rect">
            <a:avLst/>
          </a:prstGeom>
        </p:spPr>
      </p:pic>
      <p:pic>
        <p:nvPicPr>
          <p:cNvPr id="46" name="Coin 2nd"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137" y="2689238"/>
            <a:ext cx="592360" cy="58413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0" presetClass="path" presetSubtype="0" accel="50000" decel="50000" fill="hold" nodeType="after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0" dur="2000" fill="hold"/>
                                        <p:tgtEl>
                                          <p:spTgt spid="23"/>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2" dur="2000" fill="hold"/>
                                        <p:tgtEl>
                                          <p:spTgt spid="24"/>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 0 C -0.00174 0.00301 -0.0033 0.00602 -0.00486 0.00903 C -0.00556 0.00995 -0.00642 0.01042 -0.00695 0.01157 C -0.00781 0.01389 -0.00799 0.0169 -0.00886 0.01921 C -0.01024 0.02292 -0.01233 0.02593 -0.01372 0.02963 C -0.01458 0.03218 -0.01563 0.03472 -0.01667 0.0375 C -0.01945 0.0456 -0.01754 0.04352 -0.0224 0.05162 C -0.02587 0.05741 -0.02952 0.06296 -0.03316 0.06852 C -0.03507 0.07153 -0.03681 0.07477 -0.03889 0.07755 C -0.04063 0.07963 -0.04219 0.08171 -0.04375 0.08403 C -0.04705 0.08912 -0.05 0.09491 -0.05347 0.09954 C -0.05642 0.10347 -0.06007 0.10648 -0.06233 0.11111 C -0.0632 0.11343 -0.06424 0.11551 -0.06511 0.11759 C -0.0658 0.11944 -0.06615 0.1213 -0.06702 0.12292 C -0.06858 0.12523 -0.07066 0.12685 -0.07188 0.1294 C -0.07899 0.1419 -0.06962 0.12546 -0.08073 0.14236 C -0.08142 0.14352 -0.08177 0.14514 -0.08264 0.14607 C -0.08386 0.14769 -0.08542 0.14861 -0.08646 0.15 C -0.08767 0.15162 -0.08837 0.1537 -0.08941 0.15532 C -0.09271 0.15949 -0.09445 0.15926 -0.09809 0.16296 C -0.10521 0.17014 -0.09601 0.16412 -0.1059 0.16944 C -0.10695 0.17083 -0.10781 0.17222 -0.10886 0.17338 C -0.11042 0.17477 -0.11198 0.17616 -0.11372 0.17732 C -0.11458 0.17778 -0.11563 0.17801 -0.11667 0.17847 C -0.11823 0.1794 -0.11979 0.18032 -0.12153 0.18102 C -0.12587 0.18704 -0.12031 0.18032 -0.1283 0.18634 C -0.12899 0.18681 -0.12934 0.18843 -0.13021 0.18889 C -0.13212 0.19005 -0.13438 0.19005 -0.13611 0.19144 C -0.13698 0.19236 -0.13785 0.19352 -0.13889 0.19398 C -0.1408 0.19514 -0.14479 0.19676 -0.14479 0.19676 C -0.14809 0.20116 -0.14583 0.19884 -0.15261 0.20185 L -0.15538 0.20324 L -0.15538 0.20324 " pathEditMode="relative" ptsTypes="AAAAAAAAAAAAAAAAAAAAAAAAAAAAAAAAAA">
                                      <p:cBhvr>
                                        <p:cTn id="44" dur="2000" fill="hold"/>
                                        <p:tgtEl>
                                          <p:spTgt spid="25"/>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6" dur="2000" fill="hold"/>
                                        <p:tgtEl>
                                          <p:spTgt spid="20"/>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48" dur="2000" fill="hold"/>
                                        <p:tgtEl>
                                          <p:spTgt spid="21"/>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 0 C 0.00156 0.00417 0.00295 0.0088 0.00469 0.01274 C 0.00555 0.01436 0.00712 0.01505 0.00764 0.01667 C 0.00833 0.01875 0.00798 0.0213 0.00868 0.02315 C 0.00989 0.02639 0.01337 0.03079 0.01545 0.03357 C 0.02118 0.05278 0.01389 0.02894 0.01927 0.04514 C 0.01996 0.04723 0.02048 0.04954 0.02135 0.05162 C 0.02361 0.05764 0.02344 0.05718 0.02604 0.06065 C 0.02673 0.06343 0.02743 0.06598 0.02812 0.06852 C 0.02934 0.07292 0.0309 0.07709 0.03194 0.08149 C 0.03229 0.08264 0.03264 0.08403 0.03298 0.08542 C 0.03351 0.0875 0.03437 0.08959 0.03489 0.0919 C 0.03524 0.09352 0.03524 0.09537 0.03576 0.09699 C 0.03663 0.09885 0.03802 0.10024 0.03871 0.10209 C 0.0467 0.12107 0.03594 0.09931 0.04271 0.1125 C 0.04323 0.11505 0.04375 0.11783 0.04462 0.12037 C 0.04514 0.12199 0.04601 0.12362 0.04653 0.12547 C 0.04739 0.12894 0.04757 0.13241 0.04844 0.13588 C 0.05434 0.15649 0.05035 0.13843 0.05434 0.15139 C 0.05538 0.15487 0.0566 0.15973 0.05816 0.16297 C 0.05903 0.16482 0.06024 0.16644 0.06111 0.16829 C 0.0618 0.16991 0.0625 0.17153 0.06302 0.17338 C 0.06371 0.17547 0.06406 0.17778 0.06493 0.17987 C 0.06562 0.18149 0.06684 0.18241 0.06788 0.1838 C 0.06858 0.18588 0.06927 0.18797 0.06979 0.19028 C 0.07014 0.19144 0.07031 0.19283 0.07083 0.19422 C 0.0717 0.19653 0.07465 0.20116 0.07569 0.20324 C 0.08351 0.21945 0.0783 0.21181 0.08437 0.21991 C 0.08507 0.22176 0.08559 0.22362 0.08628 0.22524 C 0.0875 0.22778 0.09028 0.23287 0.09028 0.23287 C 0.09184 0.23936 0.0901 0.23473 0.09305 0.23936 C 0.09757 0.24676 0.0941 0.24283 0.09896 0.24723 C 0.09965 0.24838 0.10017 0.24977 0.10087 0.25116 C 0.10173 0.25255 0.10295 0.25348 0.10382 0.25487 C 0.10469 0.25649 0.10486 0.25857 0.10573 0.26019 C 0.10764 0.26366 0.11076 0.26667 0.11354 0.26922 C 0.11441 0.27014 0.11545 0.27084 0.11632 0.27176 C 0.12153 0.27662 0.1184 0.27477 0.12326 0.27686 C 0.12691 0.28195 0.12309 0.27755 0.12812 0.28079 C 0.12917 0.28149 0.13003 0.28264 0.1309 0.28334 C 0.13229 0.28449 0.13351 0.28519 0.13489 0.28612 C 0.13646 0.28704 0.13819 0.2875 0.13976 0.28866 C 0.14114 0.28959 0.14219 0.29144 0.14358 0.2926 C 0.14705 0.29537 0.14757 0.29514 0.15139 0.2963 C 0.15382 0.29862 0.15434 0.29954 0.15712 0.30024 C 0.15781 0.30047 0.15851 0.30024 0.1592 0.30024 L 0.1592 0.30024 " pathEditMode="relative" ptsTypes="AAAAAAAAAAAAAAAAAAAAAAAAAAAAAAAAAAAAAAAAAAAAAAAA">
                                      <p:cBhvr>
                                        <p:cTn id="50" dur="2000" fill="hold"/>
                                        <p:tgtEl>
                                          <p:spTgt spid="22"/>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1.94444E-6 -4.44444E-6 L -0.1368 0.29167 " pathEditMode="relative" rAng="0" ptsTypes="AA">
                                      <p:cBhvr>
                                        <p:cTn id="69" dur="2000" fill="hold"/>
                                        <p:tgtEl>
                                          <p:spTgt spid="35"/>
                                        </p:tgtEl>
                                        <p:attrNameLst>
                                          <p:attrName>ppt_x</p:attrName>
                                          <p:attrName>ppt_y</p:attrName>
                                        </p:attrNameLst>
                                      </p:cBhvr>
                                      <p:rCtr x="-6840" y="14583"/>
                                    </p:animMotion>
                                  </p:childTnLst>
                                </p:cTn>
                              </p:par>
                              <p:par>
                                <p:cTn id="70" presetID="42" presetClass="path" presetSubtype="0" accel="50000" decel="50000" fill="hold" nodeType="withEffect">
                                  <p:stCondLst>
                                    <p:cond delay="0"/>
                                  </p:stCondLst>
                                  <p:childTnLst>
                                    <p:animMotion origin="layout" path="M 0 1.85185E-6 L -0.04288 0.19653 " pathEditMode="relative" rAng="0" ptsTypes="AA">
                                      <p:cBhvr>
                                        <p:cTn id="71" dur="2000" fill="hold"/>
                                        <p:tgtEl>
                                          <p:spTgt spid="40"/>
                                        </p:tgtEl>
                                        <p:attrNameLst>
                                          <p:attrName>ppt_x</p:attrName>
                                          <p:attrName>ppt_y</p:attrName>
                                        </p:attrNameLst>
                                      </p:cBhvr>
                                      <p:rCtr x="-2153" y="9815"/>
                                    </p:animMotion>
                                  </p:childTnLst>
                                </p:cTn>
                              </p:par>
                              <p:par>
                                <p:cTn id="72" presetID="42" presetClass="path" presetSubtype="0" accel="50000" decel="50000" fill="hold" nodeType="withEffect">
                                  <p:stCondLst>
                                    <p:cond delay="0"/>
                                  </p:stCondLst>
                                  <p:childTnLst>
                                    <p:animMotion origin="layout" path="M -3.05556E-6 -4.44444E-6 L 0.09601 0.28727 " pathEditMode="relative" rAng="0" ptsTypes="AA">
                                      <p:cBhvr>
                                        <p:cTn id="73" dur="2000" fill="hold"/>
                                        <p:tgtEl>
                                          <p:spTgt spid="36"/>
                                        </p:tgtEl>
                                        <p:attrNameLst>
                                          <p:attrName>ppt_x</p:attrName>
                                          <p:attrName>ppt_y</p:attrName>
                                        </p:attrNameLst>
                                      </p:cBhvr>
                                      <p:rCtr x="4792" y="14352"/>
                                    </p:animMotion>
                                  </p:childTnLst>
                                </p:cTn>
                              </p:par>
                              <p:par>
                                <p:cTn id="74" presetID="42" presetClass="path" presetSubtype="0" accel="50000" decel="50000" fill="hold" nodeType="withEffect">
                                  <p:stCondLst>
                                    <p:cond delay="0"/>
                                  </p:stCondLst>
                                  <p:childTnLst>
                                    <p:animMotion origin="layout" path="M 8.33333E-7 1.85185E-6 L 0.16528 0.15741 " pathEditMode="relative" rAng="0" ptsTypes="AA">
                                      <p:cBhvr>
                                        <p:cTn id="75" dur="2000" fill="hold"/>
                                        <p:tgtEl>
                                          <p:spTgt spid="39"/>
                                        </p:tgtEl>
                                        <p:attrNameLst>
                                          <p:attrName>ppt_x</p:attrName>
                                          <p:attrName>ppt_y</p:attrName>
                                        </p:attrNameLst>
                                      </p:cBhvr>
                                      <p:rCtr x="8264" y="7870"/>
                                    </p:animMotion>
                                  </p:childTnLst>
                                </p:cTn>
                              </p:par>
                              <p:par>
                                <p:cTn id="76" presetID="42" presetClass="path" presetSubtype="0" accel="50000" decel="50000" fill="hold" nodeType="withEffect">
                                  <p:stCondLst>
                                    <p:cond delay="0"/>
                                  </p:stCondLst>
                                  <p:childTnLst>
                                    <p:animMotion origin="layout" path="M -2.5E-6 1.85185E-6 L 0.08698 0.25069 " pathEditMode="relative" rAng="0" ptsTypes="AA">
                                      <p:cBhvr>
                                        <p:cTn id="77" dur="2000" fill="hold"/>
                                        <p:tgtEl>
                                          <p:spTgt spid="38"/>
                                        </p:tgtEl>
                                        <p:attrNameLst>
                                          <p:attrName>ppt_x</p:attrName>
                                          <p:attrName>ppt_y</p:attrName>
                                        </p:attrNameLst>
                                      </p:cBhvr>
                                      <p:rCtr x="4340" y="12523"/>
                                    </p:animMotion>
                                  </p:childTnLst>
                                </p:cTn>
                              </p:par>
                              <p:par>
                                <p:cTn id="78" presetID="42" presetClass="path" presetSubtype="0" accel="50000" decel="50000" fill="hold" nodeType="withEffect">
                                  <p:stCondLst>
                                    <p:cond delay="0"/>
                                  </p:stCondLst>
                                  <p:childTnLst>
                                    <p:animMotion origin="layout" path="M -2.5E-6 -4.44444E-6 L 0.16077 0.29167 " pathEditMode="relative" rAng="0" ptsTypes="AA">
                                      <p:cBhvr>
                                        <p:cTn id="79" dur="2000" fill="hold"/>
                                        <p:tgtEl>
                                          <p:spTgt spid="37"/>
                                        </p:tgtEl>
                                        <p:attrNameLst>
                                          <p:attrName>ppt_x</p:attrName>
                                          <p:attrName>ppt_y</p:attrName>
                                        </p:attrNameLst>
                                      </p:cBhvr>
                                      <p:rCtr x="8038" y="14583"/>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
                                        </p:tgtEl>
                                      </p:cBhvr>
                                    </p:animEffect>
                                    <p:set>
                                      <p:cBhvr>
                                        <p:cTn id="87" dur="1" fill="hold">
                                          <p:stCondLst>
                                            <p:cond delay="499"/>
                                          </p:stCondLst>
                                        </p:cTn>
                                        <p:tgtEl>
                                          <p:spTgt spid="40"/>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8"/>
                                        </p:tgtEl>
                                      </p:cBhvr>
                                    </p:animEffect>
                                    <p:set>
                                      <p:cBhvr>
                                        <p:cTn id="96" dur="1" fill="hold">
                                          <p:stCondLst>
                                            <p:cond delay="499"/>
                                          </p:stCondLst>
                                        </p:cTn>
                                        <p:tgtEl>
                                          <p:spTgt spid="3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par>
                                <p:cTn id="108" presetID="10"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nodeType="clickEffect">
                                  <p:stCondLst>
                                    <p:cond delay="0"/>
                                  </p:stCondLst>
                                  <p:childTnLst>
                                    <p:animMotion origin="layout" path="M -1.11111E-6 2.96296E-6 L -0.15781 0.26065 " pathEditMode="relative" rAng="0" ptsTypes="AA">
                                      <p:cBhvr>
                                        <p:cTn id="123" dur="2000" fill="hold"/>
                                        <p:tgtEl>
                                          <p:spTgt spid="41"/>
                                        </p:tgtEl>
                                        <p:attrNameLst>
                                          <p:attrName>ppt_x</p:attrName>
                                          <p:attrName>ppt_y</p:attrName>
                                        </p:attrNameLst>
                                      </p:cBhvr>
                                      <p:rCtr x="-7899" y="13032"/>
                                    </p:animMotion>
                                  </p:childTnLst>
                                </p:cTn>
                              </p:par>
                              <p:par>
                                <p:cTn id="124" presetID="42" presetClass="path" presetSubtype="0" accel="50000" decel="50000" fill="hold" nodeType="withEffect">
                                  <p:stCondLst>
                                    <p:cond delay="0"/>
                                  </p:stCondLst>
                                  <p:childTnLst>
                                    <p:animMotion origin="layout" path="M 8.33333E-7 -2.22222E-6 L -0.13715 0.25509 " pathEditMode="relative" rAng="0" ptsTypes="AA">
                                      <p:cBhvr>
                                        <p:cTn id="125" dur="2000" fill="hold"/>
                                        <p:tgtEl>
                                          <p:spTgt spid="46"/>
                                        </p:tgtEl>
                                        <p:attrNameLst>
                                          <p:attrName>ppt_x</p:attrName>
                                          <p:attrName>ppt_y</p:attrName>
                                        </p:attrNameLst>
                                      </p:cBhvr>
                                      <p:rCtr x="-6858" y="12755"/>
                                    </p:animMotion>
                                  </p:childTnLst>
                                </p:cTn>
                              </p:par>
                              <p:par>
                                <p:cTn id="126" presetID="42" presetClass="path" presetSubtype="0" accel="50000" decel="50000" fill="hold" nodeType="withEffect">
                                  <p:stCondLst>
                                    <p:cond delay="0"/>
                                  </p:stCondLst>
                                  <p:childTnLst>
                                    <p:animMotion origin="layout" path="M -2.22222E-6 2.96296E-6 L -0.15243 0.2706 " pathEditMode="relative" rAng="0" ptsTypes="AA">
                                      <p:cBhvr>
                                        <p:cTn id="127" dur="2000" fill="hold"/>
                                        <p:tgtEl>
                                          <p:spTgt spid="42"/>
                                        </p:tgtEl>
                                        <p:attrNameLst>
                                          <p:attrName>ppt_x</p:attrName>
                                          <p:attrName>ppt_y</p:attrName>
                                        </p:attrNameLst>
                                      </p:cBhvr>
                                      <p:rCtr x="-7622" y="13519"/>
                                    </p:animMotion>
                                  </p:childTnLst>
                                </p:cTn>
                              </p:par>
                              <p:par>
                                <p:cTn id="128" presetID="42" presetClass="path" presetSubtype="0" accel="50000" decel="50000" fill="hold" nodeType="withEffect">
                                  <p:stCondLst>
                                    <p:cond delay="0"/>
                                  </p:stCondLst>
                                  <p:childTnLst>
                                    <p:animMotion origin="layout" path="M 1.66667E-6 -2.22222E-6 L -0.12083 0.25394 " pathEditMode="relative" rAng="0" ptsTypes="AA">
                                      <p:cBhvr>
                                        <p:cTn id="129" dur="2000" fill="hold"/>
                                        <p:tgtEl>
                                          <p:spTgt spid="45"/>
                                        </p:tgtEl>
                                        <p:attrNameLst>
                                          <p:attrName>ppt_x</p:attrName>
                                          <p:attrName>ppt_y</p:attrName>
                                        </p:attrNameLst>
                                      </p:cBhvr>
                                      <p:rCtr x="-6042" y="12685"/>
                                    </p:animMotion>
                                  </p:childTnLst>
                                </p:cTn>
                              </p:par>
                              <p:par>
                                <p:cTn id="130" presetID="42" presetClass="path" presetSubtype="0" accel="50000" decel="50000" fill="hold" nodeType="withEffect">
                                  <p:stCondLst>
                                    <p:cond delay="0"/>
                                  </p:stCondLst>
                                  <p:childTnLst>
                                    <p:animMotion origin="layout" path="M -1.66667E-6 -2.22222E-6 L -0.15156 0.15718 " pathEditMode="relative" rAng="0" ptsTypes="AA">
                                      <p:cBhvr>
                                        <p:cTn id="131" dur="2000" fill="hold"/>
                                        <p:tgtEl>
                                          <p:spTgt spid="44"/>
                                        </p:tgtEl>
                                        <p:attrNameLst>
                                          <p:attrName>ppt_x</p:attrName>
                                          <p:attrName>ppt_y</p:attrName>
                                        </p:attrNameLst>
                                      </p:cBhvr>
                                      <p:rCtr x="-7587" y="7847"/>
                                    </p:animMotion>
                                  </p:childTnLst>
                                </p:cTn>
                              </p:par>
                              <p:par>
                                <p:cTn id="132" presetID="42" presetClass="path" presetSubtype="0" accel="50000" decel="50000" fill="hold" nodeType="withEffect">
                                  <p:stCondLst>
                                    <p:cond delay="0"/>
                                  </p:stCondLst>
                                  <p:childTnLst>
                                    <p:animMotion origin="layout" path="M -1.66667E-6 2.96296E-6 L 0.08698 0.28842 " pathEditMode="relative" rAng="0" ptsTypes="AA">
                                      <p:cBhvr>
                                        <p:cTn id="133" dur="2000" fill="hold"/>
                                        <p:tgtEl>
                                          <p:spTgt spid="43"/>
                                        </p:tgtEl>
                                        <p:attrNameLst>
                                          <p:attrName>ppt_x</p:attrName>
                                          <p:attrName>ppt_y</p:attrName>
                                        </p:attrNameLst>
                                      </p:cBhvr>
                                      <p:rCtr x="4340" y="14421"/>
                                    </p:animMotion>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41"/>
                                        </p:tgtEl>
                                      </p:cBhvr>
                                    </p:animEffect>
                                    <p:set>
                                      <p:cBhvr>
                                        <p:cTn id="138" dur="1" fill="hold">
                                          <p:stCondLst>
                                            <p:cond delay="499"/>
                                          </p:stCondLst>
                                        </p:cTn>
                                        <p:tgtEl>
                                          <p:spTgt spid="4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46"/>
                                        </p:tgtEl>
                                      </p:cBhvr>
                                    </p:animEffect>
                                    <p:set>
                                      <p:cBhvr>
                                        <p:cTn id="141" dur="1" fill="hold">
                                          <p:stCondLst>
                                            <p:cond delay="499"/>
                                          </p:stCondLst>
                                        </p:cTn>
                                        <p:tgtEl>
                                          <p:spTgt spid="4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2"/>
                                        </p:tgtEl>
                                      </p:cBhvr>
                                    </p:animEffect>
                                    <p:set>
                                      <p:cBhvr>
                                        <p:cTn id="144" dur="1" fill="hold">
                                          <p:stCondLst>
                                            <p:cond delay="499"/>
                                          </p:stCondLst>
                                        </p:cTn>
                                        <p:tgtEl>
                                          <p:spTgt spid="4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5"/>
                                        </p:tgtEl>
                                      </p:cBhvr>
                                    </p:animEffect>
                                    <p:set>
                                      <p:cBhvr>
                                        <p:cTn id="147" dur="1" fill="hold">
                                          <p:stCondLst>
                                            <p:cond delay="499"/>
                                          </p:stCondLst>
                                        </p:cTn>
                                        <p:tgtEl>
                                          <p:spTgt spid="45"/>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3"/>
                                        </p:tgtEl>
                                      </p:cBhvr>
                                    </p:animEffect>
                                    <p:set>
                                      <p:cBhvr>
                                        <p:cTn id="15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7"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4 coins. </a:t>
            </a:r>
            <a:br>
              <a:rPr lang="en-GB" sz="2000" dirty="0"/>
            </a:br>
            <a:r>
              <a:rPr lang="en-GB" sz="2000" dirty="0"/>
              <a:t>They need to take half each.</a:t>
            </a:r>
          </a:p>
        </p:txBody>
      </p:sp>
      <p:cxnSp>
        <p:nvCxnSpPr>
          <p:cNvPr id="19" name="Straight Arrow Connector 1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notice about the halves?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4?</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5751" y="5409363"/>
            <a:ext cx="1798826"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206" y="2022714"/>
            <a:ext cx="592360" cy="584133"/>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735" y="2022714"/>
            <a:ext cx="592360" cy="584133"/>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901" y="2687022"/>
            <a:ext cx="592360" cy="584133"/>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430" y="2687022"/>
            <a:ext cx="592360" cy="584133"/>
          </a:xfrm>
          <a:prstGeom prst="rect">
            <a:avLst/>
          </a:prstGeom>
        </p:spPr>
      </p:pic>
      <p:pic>
        <p:nvPicPr>
          <p:cNvPr id="2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26914"/>
            <a:ext cx="592360" cy="584133"/>
          </a:xfrm>
          <a:prstGeom prst="rect">
            <a:avLst/>
          </a:prstGeom>
        </p:spPr>
      </p:pic>
      <p:pic>
        <p:nvPicPr>
          <p:cNvPr id="3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26914"/>
            <a:ext cx="592360" cy="584133"/>
          </a:xfrm>
          <a:prstGeom prst="rect">
            <a:avLst/>
          </a:prstGeom>
        </p:spPr>
      </p:pic>
      <p:pic>
        <p:nvPicPr>
          <p:cNvPr id="3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96311"/>
            <a:ext cx="592360" cy="584133"/>
          </a:xfrm>
          <a:prstGeom prst="rect">
            <a:avLst/>
          </a:prstGeom>
        </p:spPr>
      </p:pic>
      <p:pic>
        <p:nvPicPr>
          <p:cNvPr id="3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96311"/>
            <a:ext cx="592360" cy="584133"/>
          </a:xfrm>
          <a:prstGeom prst="rect">
            <a:avLst/>
          </a:prstGeom>
        </p:spPr>
      </p:pic>
      <p:pic>
        <p:nvPicPr>
          <p:cNvPr id="33" name="Coin Trig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390" y="2019841"/>
            <a:ext cx="592360" cy="584133"/>
          </a:xfrm>
          <a:prstGeom prst="rect">
            <a:avLst/>
          </a:prstGeom>
        </p:spPr>
      </p:pic>
      <p:pic>
        <p:nvPicPr>
          <p:cNvPr id="3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348" y="2019841"/>
            <a:ext cx="592360" cy="584133"/>
          </a:xfrm>
          <a:prstGeom prst="rect">
            <a:avLst/>
          </a:prstGeom>
        </p:spPr>
      </p:pic>
      <p:pic>
        <p:nvPicPr>
          <p:cNvPr id="3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109" y="2689238"/>
            <a:ext cx="592360" cy="584133"/>
          </a:xfrm>
          <a:prstGeom prst="rect">
            <a:avLst/>
          </a:prstGeom>
        </p:spPr>
      </p:pic>
      <p:pic>
        <p:nvPicPr>
          <p:cNvPr id="3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5111" y="2689238"/>
            <a:ext cx="592360" cy="584133"/>
          </a:xfrm>
          <a:prstGeom prst="rect">
            <a:avLst/>
          </a:prstGeom>
        </p:spPr>
      </p:pic>
    </p:spTree>
    <p:extLst>
      <p:ext uri="{BB962C8B-B14F-4D97-AF65-F5344CB8AC3E}">
        <p14:creationId xmlns:p14="http://schemas.microsoft.com/office/powerpoint/2010/main" val="3874232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0" presetClass="path" presetSubtype="0" accel="50000" decel="50000" fill="hold" nodeType="afterEffect">
                                  <p:stCondLst>
                                    <p:cond delay="0"/>
                                  </p:stCondLst>
                                  <p:childTnLst>
                                    <p:animMotion origin="layout" path="M 4.44444E-6 -7.40741E-7 L 4.44444E-6 0.00023 C -0.00174 0.00301 -0.0033 0.00602 -0.00487 0.00903 C -0.00556 0.00995 -0.00643 0.01042 -0.00695 0.01157 C -0.00782 0.01389 -0.00799 0.0169 -0.00886 0.01921 C -0.01025 0.02292 -0.01233 0.02593 -0.01372 0.02963 C -0.01459 0.03218 -0.01563 0.03472 -0.01667 0.0375 C -0.01945 0.0456 -0.01754 0.04352 -0.0224 0.05162 C -0.02587 0.05741 -0.02952 0.06296 -0.03316 0.06852 C -0.03507 0.07153 -0.03681 0.07477 -0.03889 0.07755 C -0.04063 0.07963 -0.04219 0.08171 -0.04375 0.08403 C -0.04705 0.08912 -0.05 0.09491 -0.05348 0.09954 C -0.05643 0.10347 -0.06007 0.10648 -0.06233 0.11111 C -0.0632 0.11343 -0.06424 0.11551 -0.06511 0.11759 C -0.0658 0.11945 -0.06615 0.1213 -0.06702 0.12292 C -0.06858 0.12523 -0.07066 0.12685 -0.07188 0.1294 C -0.079 0.1419 -0.06962 0.12546 -0.08073 0.14236 C -0.08143 0.14352 -0.08178 0.14514 -0.08264 0.14607 C -0.08386 0.14769 -0.08542 0.14861 -0.08646 0.15 C -0.08768 0.15162 -0.08837 0.1537 -0.08941 0.15532 C -0.09271 0.15949 -0.09445 0.15926 -0.09809 0.16296 C -0.10521 0.17014 -0.09601 0.16412 -0.10591 0.16945 C -0.10695 0.17083 -0.10782 0.17222 -0.10886 0.17338 C -0.11042 0.17477 -0.11198 0.17616 -0.11372 0.17732 C -0.11459 0.17778 -0.11563 0.17801 -0.11667 0.17847 C -0.11823 0.1794 -0.1198 0.18032 -0.12153 0.18102 C -0.12587 0.18704 -0.12032 0.18032 -0.1283 0.18634 C -0.129 0.18681 -0.12934 0.18843 -0.13021 0.18889 C -0.13212 0.19005 -0.13438 0.19005 -0.13612 0.19144 C -0.13698 0.19236 -0.13785 0.19352 -0.13889 0.19398 C -0.1408 0.19514 -0.1448 0.19676 -0.1448 0.19699 C -0.14809 0.20116 -0.14584 0.19884 -0.15261 0.20185 L -0.15539 0.20324 L -0.15539 0.20347 " pathEditMode="relative" rAng="0" ptsTypes="AAAAAAAAAAAAAAAAAAAAAAAAAAAAAAAAAA">
                                      <p:cBhvr>
                                        <p:cTn id="34" dur="2000" fill="hold"/>
                                        <p:tgtEl>
                                          <p:spTgt spid="23"/>
                                        </p:tgtEl>
                                        <p:attrNameLst>
                                          <p:attrName>ppt_x</p:attrName>
                                          <p:attrName>ppt_y</p:attrName>
                                        </p:attrNameLst>
                                      </p:cBhvr>
                                      <p:rCtr x="-7778" y="10162"/>
                                    </p:animMotion>
                                  </p:childTnLst>
                                </p:cTn>
                              </p:par>
                              <p:par>
                                <p:cTn id="35" presetID="0" presetClass="path" presetSubtype="0" accel="50000" decel="50000" fill="hold" nodeType="withEffect">
                                  <p:stCondLst>
                                    <p:cond delay="0"/>
                                  </p:stCondLst>
                                  <p:childTnLst>
                                    <p:animMotion origin="layout" path="M -2.22222E-6 -7.40741E-7 L -2.22222E-6 0.00023 C -0.00173 0.00301 -0.0033 0.00602 -0.00486 0.00903 C -0.00555 0.00995 -0.00642 0.01042 -0.00694 0.01157 C -0.00781 0.01389 -0.00798 0.0169 -0.00885 0.01921 C -0.01024 0.02292 -0.01232 0.02593 -0.01371 0.02963 C -0.01458 0.03218 -0.01562 0.03472 -0.01666 0.0375 C -0.01944 0.0456 -0.01753 0.04352 -0.02239 0.05162 C -0.02587 0.05741 -0.02951 0.06296 -0.03316 0.06852 C -0.03507 0.07153 -0.0368 0.07477 -0.03889 0.07755 C -0.04062 0.07963 -0.04219 0.08171 -0.04375 0.08403 C -0.04705 0.08912 -0.05 0.09491 -0.05347 0.09954 C -0.05642 0.10347 -0.06007 0.10648 -0.06232 0.11111 C -0.06319 0.11343 -0.06423 0.11551 -0.0651 0.11759 C -0.0658 0.11945 -0.06614 0.1213 -0.06701 0.12292 C -0.06857 0.12523 -0.07066 0.12685 -0.07187 0.1294 C -0.07899 0.1419 -0.06962 0.12546 -0.08073 0.14236 C -0.08142 0.14352 -0.08177 0.14514 -0.08264 0.14607 C -0.08385 0.14769 -0.08541 0.14861 -0.08646 0.15 C -0.08767 0.15162 -0.08837 0.1537 -0.08941 0.15532 C -0.09271 0.15949 -0.09444 0.15926 -0.09809 0.16296 C -0.10521 0.17014 -0.096 0.16412 -0.1059 0.16945 C -0.10694 0.17083 -0.10781 0.17222 -0.10885 0.17338 C -0.11041 0.17477 -0.11198 0.17616 -0.11371 0.17732 C -0.11458 0.17778 -0.11562 0.17801 -0.11666 0.17847 C -0.11823 0.1794 -0.11979 0.18032 -0.12153 0.18102 C -0.12587 0.18704 -0.12031 0.18032 -0.1283 0.18634 C -0.12899 0.18681 -0.12934 0.18843 -0.13021 0.18889 C -0.13212 0.19005 -0.13437 0.19005 -0.13611 0.19144 C -0.13698 0.19236 -0.13784 0.19352 -0.13889 0.19398 C -0.1408 0.19514 -0.14479 0.19676 -0.14479 0.19699 C -0.14809 0.20116 -0.14583 0.19884 -0.1526 0.20185 L -0.15538 0.20324 L -0.15538 0.20347 " pathEditMode="relative" rAng="0" ptsTypes="AAAAAAAAAAAAAAAAAAAAAAAAAAAAAAAAAA">
                                      <p:cBhvr>
                                        <p:cTn id="36" dur="2000" fill="hold"/>
                                        <p:tgtEl>
                                          <p:spTgt spid="24"/>
                                        </p:tgtEl>
                                        <p:attrNameLst>
                                          <p:attrName>ppt_x</p:attrName>
                                          <p:attrName>ppt_y</p:attrName>
                                        </p:attrNameLst>
                                      </p:cBhvr>
                                      <p:rCtr x="-7778" y="10162"/>
                                    </p:animMotion>
                                  </p:childTnLst>
                                </p:cTn>
                              </p:par>
                              <p:par>
                                <p:cTn id="37" presetID="0" presetClass="path" presetSubtype="0" accel="50000" decel="50000" fill="hold" nodeType="withEffect">
                                  <p:stCondLst>
                                    <p:cond delay="0"/>
                                  </p:stCondLst>
                                  <p:childTnLst>
                                    <p:animMotion origin="layout" path="M -1.11111E-6 5.55112E-17 L -1.11111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7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38" dur="2000" fill="hold"/>
                                        <p:tgtEl>
                                          <p:spTgt spid="20"/>
                                        </p:tgtEl>
                                        <p:attrNameLst>
                                          <p:attrName>ppt_x</p:attrName>
                                          <p:attrName>ppt_y</p:attrName>
                                        </p:attrNameLst>
                                      </p:cBhvr>
                                      <p:rCtr x="7951" y="15023"/>
                                    </p:animMotion>
                                  </p:childTnLst>
                                </p:cTn>
                              </p:par>
                              <p:par>
                                <p:cTn id="39" presetID="0" presetClass="path" presetSubtype="0" accel="50000" decel="50000" fill="hold" nodeType="withEffect">
                                  <p:stCondLst>
                                    <p:cond delay="0"/>
                                  </p:stCondLst>
                                  <p:childTnLst>
                                    <p:animMotion origin="layout" path="M -1.38889E-6 5.55112E-17 L -1.38889E-6 0.00023 C 0.00156 0.00417 0.00295 0.0088 0.00469 0.01273 C 0.00556 0.01435 0.00712 0.01505 0.00764 0.01667 C 0.00833 0.01875 0.00799 0.0213 0.00868 0.02315 C 0.0099 0.02639 0.01337 0.03079 0.01545 0.03356 C 0.02118 0.05278 0.01389 0.02894 0.01927 0.04514 C 0.01997 0.04722 0.02049 0.04954 0.02136 0.05162 C 0.02361 0.05764 0.02344 0.05718 0.02604 0.06065 C 0.02674 0.06343 0.02743 0.06597 0.02813 0.06852 C 0.02934 0.07292 0.0309 0.07708 0.03195 0.08148 C 0.03229 0.08264 0.03264 0.08403 0.03299 0.08542 C 0.03351 0.0875 0.03438 0.08958 0.0349 0.0919 C 0.03524 0.09352 0.03524 0.09537 0.03577 0.09699 C 0.03663 0.09884 0.03802 0.10023 0.03872 0.10208 C 0.0467 0.12106 0.03594 0.09931 0.04271 0.1125 C 0.04323 0.11505 0.04375 0.11782 0.04462 0.12037 C 0.04514 0.12199 0.04601 0.12361 0.04653 0.12546 C 0.0474 0.12894 0.04757 0.13241 0.04844 0.13588 C 0.05434 0.15648 0.05035 0.13843 0.05434 0.15139 C 0.05538 0.15486 0.0566 0.15972 0.05816 0.16296 C 0.05903 0.16481 0.06024 0.16644 0.06111 0.16829 C 0.06181 0.16991 0.0625 0.17153 0.06302 0.17338 C 0.06372 0.17546 0.06406 0.17778 0.06493 0.17986 C 0.06563 0.18148 0.06684 0.18241 0.06788 0.1838 C 0.06858 0.18588 0.06927 0.18796 0.06979 0.19028 C 0.07014 0.19144 0.07031 0.19282 0.07083 0.19421 C 0.0717 0.19653 0.07465 0.20116 0.0757 0.20324 C 0.08351 0.21944 0.0783 0.21181 0.08438 0.21991 C 0.08507 0.22176 0.08559 0.22361 0.08629 0.22523 C 0.0875 0.22778 0.09028 0.23287 0.09028 0.2331 C 0.09184 0.23935 0.09011 0.23472 0.09306 0.23935 C 0.09757 0.24676 0.0941 0.24282 0.09896 0.24722 C 0.09965 0.24838 0.10018 0.24977 0.10087 0.25116 C 0.10174 0.25255 0.10295 0.25347 0.10382 0.25486 C 0.10469 0.25648 0.10486 0.25856 0.10573 0.26019 C 0.10764 0.26366 0.11077 0.26667 0.11354 0.26921 C 0.11441 0.27014 0.11545 0.27083 0.11632 0.27176 C 0.12153 0.27662 0.1184 0.27477 0.12327 0.27685 C 0.12691 0.28194 0.12309 0.27755 0.12813 0.28079 C 0.12917 0.28148 0.13004 0.28264 0.1309 0.28333 C 0.13229 0.28449 0.13351 0.28519 0.1349 0.28611 C 0.13646 0.28704 0.1382 0.2875 0.13976 0.28866 C 0.14115 0.28958 0.14219 0.29144 0.14358 0.29259 C 0.14705 0.29537 0.14757 0.29514 0.15139 0.2963 C 0.15382 0.29861 0.15434 0.29954 0.15712 0.30023 C 0.15781 0.30046 0.15851 0.30023 0.1592 0.30023 L 0.1592 0.30046 " pathEditMode="relative" rAng="0" ptsTypes="AAAAAAAAAAAAAAAAAAAAAAAAAAAAAAAAAAAAAAAAAAAAAAAA">
                                      <p:cBhvr>
                                        <p:cTn id="40" dur="2000" fill="hold"/>
                                        <p:tgtEl>
                                          <p:spTgt spid="21"/>
                                        </p:tgtEl>
                                        <p:attrNameLst>
                                          <p:attrName>ppt_x</p:attrName>
                                          <p:attrName>ppt_y</p:attrName>
                                        </p:attrNameLst>
                                      </p:cBhvr>
                                      <p:rCtr x="7951" y="15023"/>
                                    </p:animMotion>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77778E-7 -4.44444E-6 L -0.16372 0.26945 " pathEditMode="relative" rAng="0" ptsTypes="AA">
                                      <p:cBhvr>
                                        <p:cTn id="55" dur="2000" fill="hold"/>
                                        <p:tgtEl>
                                          <p:spTgt spid="29"/>
                                        </p:tgtEl>
                                        <p:attrNameLst>
                                          <p:attrName>ppt_x</p:attrName>
                                          <p:attrName>ppt_y</p:attrName>
                                        </p:attrNameLst>
                                      </p:cBhvr>
                                      <p:rCtr x="-8194" y="13472"/>
                                    </p:animMotion>
                                  </p:childTnLst>
                                </p:cTn>
                              </p:par>
                              <p:par>
                                <p:cTn id="56" presetID="42" presetClass="path" presetSubtype="0" accel="50000" decel="50000" fill="hold" nodeType="withEffect">
                                  <p:stCondLst>
                                    <p:cond delay="0"/>
                                  </p:stCondLst>
                                  <p:childTnLst>
                                    <p:animMotion origin="layout" path="M 2.22222E-6 1.85185E-6 L -0.07066 0.17199 " pathEditMode="relative" rAng="0" ptsTypes="AA">
                                      <p:cBhvr>
                                        <p:cTn id="57" dur="2000" fill="hold"/>
                                        <p:tgtEl>
                                          <p:spTgt spid="32"/>
                                        </p:tgtEl>
                                        <p:attrNameLst>
                                          <p:attrName>ppt_x</p:attrName>
                                          <p:attrName>ppt_y</p:attrName>
                                        </p:attrNameLst>
                                      </p:cBhvr>
                                      <p:rCtr x="-3542" y="8588"/>
                                    </p:animMotion>
                                  </p:childTnLst>
                                </p:cTn>
                              </p:par>
                              <p:par>
                                <p:cTn id="58" presetID="42" presetClass="path" presetSubtype="0" accel="50000" decel="50000" fill="hold" nodeType="withEffect">
                                  <p:stCondLst>
                                    <p:cond delay="0"/>
                                  </p:stCondLst>
                                  <p:childTnLst>
                                    <p:animMotion origin="layout" path="M -8.33333E-7 -4.44444E-6 L 0.09601 0.28727 " pathEditMode="relative" rAng="0" ptsTypes="AA">
                                      <p:cBhvr>
                                        <p:cTn id="59" dur="2000" fill="hold"/>
                                        <p:tgtEl>
                                          <p:spTgt spid="30"/>
                                        </p:tgtEl>
                                        <p:attrNameLst>
                                          <p:attrName>ppt_x</p:attrName>
                                          <p:attrName>ppt_y</p:attrName>
                                        </p:attrNameLst>
                                      </p:cBhvr>
                                      <p:rCtr x="4792" y="14352"/>
                                    </p:animMotion>
                                  </p:childTnLst>
                                </p:cTn>
                              </p:par>
                              <p:par>
                                <p:cTn id="60" presetID="42" presetClass="path" presetSubtype="0" accel="50000" decel="50000" fill="hold" nodeType="withEffect">
                                  <p:stCondLst>
                                    <p:cond delay="0"/>
                                  </p:stCondLst>
                                  <p:childTnLst>
                                    <p:animMotion origin="layout" path="M 3.05556E-6 1.85185E-6 L -0.20521 0.25648 " pathEditMode="relative" rAng="0" ptsTypes="AA">
                                      <p:cBhvr>
                                        <p:cTn id="61" dur="2000" fill="hold"/>
                                        <p:tgtEl>
                                          <p:spTgt spid="31"/>
                                        </p:tgtEl>
                                        <p:attrNameLst>
                                          <p:attrName>ppt_x</p:attrName>
                                          <p:attrName>ppt_y</p:attrName>
                                        </p:attrNameLst>
                                      </p:cBhvr>
                                      <p:rCtr x="-10260" y="12824"/>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2.77778E-7 2.96296E-6 L 0.13802 0.34027 " pathEditMode="relative" rAng="0" ptsTypes="AA">
                                      <p:cBhvr>
                                        <p:cTn id="93" dur="2000" fill="hold"/>
                                        <p:tgtEl>
                                          <p:spTgt spid="35"/>
                                        </p:tgtEl>
                                        <p:attrNameLst>
                                          <p:attrName>ppt_x</p:attrName>
                                          <p:attrName>ppt_y</p:attrName>
                                        </p:attrNameLst>
                                      </p:cBhvr>
                                      <p:rCtr x="6892" y="17014"/>
                                    </p:animMotion>
                                  </p:childTnLst>
                                </p:cTn>
                              </p:par>
                              <p:par>
                                <p:cTn id="94" presetID="42" presetClass="path" presetSubtype="0" accel="50000" decel="50000" fill="hold" nodeType="withEffect">
                                  <p:stCondLst>
                                    <p:cond delay="0"/>
                                  </p:stCondLst>
                                  <p:childTnLst>
                                    <p:animMotion origin="layout" path="M 2.22222E-6 -2.22222E-6 L 0.24791 0.24259 " pathEditMode="relative" rAng="0" ptsTypes="AA">
                                      <p:cBhvr>
                                        <p:cTn id="95" dur="2000" fill="hold"/>
                                        <p:tgtEl>
                                          <p:spTgt spid="38"/>
                                        </p:tgtEl>
                                        <p:attrNameLst>
                                          <p:attrName>ppt_x</p:attrName>
                                          <p:attrName>ppt_y</p:attrName>
                                        </p:attrNameLst>
                                      </p:cBhvr>
                                      <p:rCtr x="12396" y="12130"/>
                                    </p:animMotion>
                                  </p:childTnLst>
                                </p:cTn>
                              </p:par>
                              <p:par>
                                <p:cTn id="96" presetID="42" presetClass="path" presetSubtype="0" accel="50000" decel="50000" fill="hold" nodeType="withEffect">
                                  <p:stCondLst>
                                    <p:cond delay="0"/>
                                  </p:stCondLst>
                                  <p:childTnLst>
                                    <p:animMotion origin="layout" path="M -8.33333E-7 2.96296E-6 L 0.11858 0.25254 " pathEditMode="relative" rAng="0" ptsTypes="AA">
                                      <p:cBhvr>
                                        <p:cTn id="97" dur="2000" fill="hold"/>
                                        <p:tgtEl>
                                          <p:spTgt spid="36"/>
                                        </p:tgtEl>
                                        <p:attrNameLst>
                                          <p:attrName>ppt_x</p:attrName>
                                          <p:attrName>ppt_y</p:attrName>
                                        </p:attrNameLst>
                                      </p:cBhvr>
                                      <p:rCtr x="5920" y="12616"/>
                                    </p:animMotion>
                                  </p:childTnLst>
                                </p:cTn>
                              </p:par>
                              <p:par>
                                <p:cTn id="98" presetID="42" presetClass="path" presetSubtype="0" accel="50000" decel="50000" fill="hold" nodeType="withEffect">
                                  <p:stCondLst>
                                    <p:cond delay="0"/>
                                  </p:stCondLst>
                                  <p:childTnLst>
                                    <p:animMotion origin="layout" path="M 3.05556E-6 -2.22222E-6 L 0.19132 0.15718 " pathEditMode="relative" rAng="0" ptsTypes="AA">
                                      <p:cBhvr>
                                        <p:cTn id="99" dur="2000" fill="hold"/>
                                        <p:tgtEl>
                                          <p:spTgt spid="37"/>
                                        </p:tgtEl>
                                        <p:attrNameLst>
                                          <p:attrName>ppt_x</p:attrName>
                                          <p:attrName>ppt_y</p:attrName>
                                        </p:attrNameLst>
                                      </p:cBhvr>
                                      <p:rCtr x="9566" y="7847"/>
                                    </p:animMotion>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7"/>
                                        </p:tgtEl>
                                      </p:cBhvr>
                                    </p:animEffect>
                                    <p:set>
                                      <p:cBhvr>
                                        <p:cTn id="1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7"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8 coins. </a:t>
            </a:r>
            <a:br>
              <a:rPr lang="en-GB" sz="2000" dirty="0"/>
            </a:br>
            <a:r>
              <a:rPr lang="en-GB" sz="2000" dirty="0"/>
              <a:t>They need to take half each.</a:t>
            </a:r>
          </a:p>
        </p:txBody>
      </p:sp>
      <p:cxnSp>
        <p:nvCxnSpPr>
          <p:cNvPr id="27" name="Straight Arrow Connector 26"/>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one pirate have more?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8?</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462268" cy="455848"/>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082" y="2148516"/>
            <a:ext cx="462268" cy="455848"/>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87023"/>
            <a:ext cx="462268" cy="455848"/>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9777" y="2687023"/>
            <a:ext cx="462268" cy="455848"/>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646" y="2162914"/>
            <a:ext cx="462268" cy="455848"/>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515" y="2162914"/>
            <a:ext cx="462268" cy="455848"/>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4341" y="2701421"/>
            <a:ext cx="462268" cy="455848"/>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3210" y="2701421"/>
            <a:ext cx="462268" cy="455848"/>
          </a:xfrm>
          <a:prstGeom prst="rect">
            <a:avLst/>
          </a:prstGeom>
        </p:spPr>
      </p:pic>
      <p:pic>
        <p:nvPicPr>
          <p:cNvPr id="29"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5239" y="2085637"/>
            <a:ext cx="437901" cy="431819"/>
          </a:xfrm>
          <a:prstGeom prst="rect">
            <a:avLst/>
          </a:prstGeom>
        </p:spPr>
      </p:pic>
      <p:pic>
        <p:nvPicPr>
          <p:cNvPr id="30"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195" y="2085637"/>
            <a:ext cx="437901" cy="431819"/>
          </a:xfrm>
          <a:prstGeom prst="rect">
            <a:avLst/>
          </a:prstGeom>
        </p:spPr>
      </p:pic>
      <p:pic>
        <p:nvPicPr>
          <p:cNvPr id="32"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696311"/>
            <a:ext cx="437901" cy="431819"/>
          </a:xfrm>
          <a:prstGeom prst="rect">
            <a:avLst/>
          </a:prstGeom>
        </p:spPr>
      </p:pic>
      <p:pic>
        <p:nvPicPr>
          <p:cNvPr id="33"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5502" y="2696311"/>
            <a:ext cx="437901" cy="431819"/>
          </a:xfrm>
          <a:prstGeom prst="rect">
            <a:avLst/>
          </a:prstGeom>
        </p:spPr>
      </p:pic>
      <p:pic>
        <p:nvPicPr>
          <p:cNvPr id="34"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60" y="2696311"/>
            <a:ext cx="437901" cy="431819"/>
          </a:xfrm>
          <a:prstGeom prst="rect">
            <a:avLst/>
          </a:prstGeom>
        </p:spPr>
      </p:pic>
      <p:pic>
        <p:nvPicPr>
          <p:cNvPr id="47"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938" y="2089477"/>
            <a:ext cx="437901" cy="431819"/>
          </a:xfrm>
          <a:prstGeom prst="rect">
            <a:avLst/>
          </a:prstGeom>
        </p:spPr>
      </p:pic>
      <p:pic>
        <p:nvPicPr>
          <p:cNvPr id="48"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100215"/>
            <a:ext cx="437901" cy="431819"/>
          </a:xfrm>
          <a:prstGeom prst="rect">
            <a:avLst/>
          </a:prstGeom>
        </p:spPr>
      </p:pic>
      <p:pic>
        <p:nvPicPr>
          <p:cNvPr id="36" name="Coin 1s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014" y="2707049"/>
            <a:ext cx="437901" cy="431819"/>
          </a:xfrm>
          <a:prstGeom prst="rect">
            <a:avLst/>
          </a:prstGeom>
        </p:spPr>
      </p:pic>
      <p:pic>
        <p:nvPicPr>
          <p:cNvPr id="37"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216" y="2078795"/>
            <a:ext cx="437901" cy="431819"/>
          </a:xfrm>
          <a:prstGeom prst="rect">
            <a:avLst/>
          </a:prstGeom>
        </p:spPr>
      </p:pic>
      <p:pic>
        <p:nvPicPr>
          <p:cNvPr id="38"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72" y="2078795"/>
            <a:ext cx="437901" cy="431819"/>
          </a:xfrm>
          <a:prstGeom prst="rect">
            <a:avLst/>
          </a:prstGeom>
        </p:spPr>
      </p:pic>
      <p:pic>
        <p:nvPicPr>
          <p:cNvPr id="4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689469"/>
            <a:ext cx="437901" cy="431819"/>
          </a:xfrm>
          <a:prstGeom prst="rect">
            <a:avLst/>
          </a:prstGeom>
        </p:spPr>
      </p:pic>
      <p:pic>
        <p:nvPicPr>
          <p:cNvPr id="41"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479" y="2689469"/>
            <a:ext cx="437901" cy="431819"/>
          </a:xfrm>
          <a:prstGeom prst="rect">
            <a:avLst/>
          </a:prstGeom>
        </p:spPr>
      </p:pic>
      <p:pic>
        <p:nvPicPr>
          <p:cNvPr id="42"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7937" y="2689469"/>
            <a:ext cx="437901" cy="431819"/>
          </a:xfrm>
          <a:prstGeom prst="rect">
            <a:avLst/>
          </a:prstGeom>
        </p:spPr>
      </p:pic>
      <p:pic>
        <p:nvPicPr>
          <p:cNvPr id="44"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700207"/>
            <a:ext cx="437901" cy="431819"/>
          </a:xfrm>
          <a:prstGeom prst="rect">
            <a:avLst/>
          </a:prstGeom>
        </p:spPr>
      </p:pic>
      <p:pic>
        <p:nvPicPr>
          <p:cNvPr id="45"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49"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915" y="2085907"/>
            <a:ext cx="437901" cy="431819"/>
          </a:xfrm>
          <a:prstGeom prst="rect">
            <a:avLst/>
          </a:prstGeom>
        </p:spPr>
      </p:pic>
      <p:pic>
        <p:nvPicPr>
          <p:cNvPr id="50" name="Coin 2n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991" y="2096645"/>
            <a:ext cx="437901" cy="431819"/>
          </a:xfrm>
          <a:prstGeom prst="rect">
            <a:avLst/>
          </a:prstGeom>
        </p:spPr>
      </p:pic>
    </p:spTree>
    <p:extLst>
      <p:ext uri="{BB962C8B-B14F-4D97-AF65-F5344CB8AC3E}">
        <p14:creationId xmlns:p14="http://schemas.microsoft.com/office/powerpoint/2010/main" val="216222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5" dur="2000" fill="hold"/>
                                        <p:tgtEl>
                                          <p:spTgt spid="20"/>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7" dur="2000" fill="hold"/>
                                        <p:tgtEl>
                                          <p:spTgt spid="21"/>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49" dur="2000" fill="hold"/>
                                        <p:tgtEl>
                                          <p:spTgt spid="23"/>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 0 L 0 0 C -0.00157 0.02014 0.00034 0.00555 -0.00296 0.01875 C -0.00452 0.02523 -0.00313 0.02384 -0.00573 0.03125 C -0.00678 0.03449 -0.00834 0.03704 -0.00955 0.04004 C -0.01059 0.04305 -0.01129 0.04606 -0.01233 0.04884 C -0.0132 0.05139 -0.01441 0.05393 -0.01511 0.05648 C -0.01598 0.05903 -0.01615 0.06157 -0.01702 0.06412 C -0.0224 0.07917 -0.01928 0.06643 -0.02362 0.08032 C -0.02448 0.08287 -0.02466 0.08565 -0.02553 0.08796 C -0.02657 0.09028 -0.02813 0.09213 -0.02934 0.09421 C -0.03073 0.09676 -0.03178 0.0993 -0.03316 0.10185 C -0.03421 0.10393 -0.03594 0.10579 -0.03681 0.1081 C -0.03907 0.11366 -0.04046 0.11991 -0.04254 0.12569 C -0.04636 0.13588 -0.04428 0.13079 -0.04914 0.14074 C -0.04983 0.14375 -0.05 0.14676 -0.05105 0.14954 C -0.05174 0.15139 -0.05296 0.15278 -0.05382 0.15463 C -0.05487 0.15671 -0.05573 0.15879 -0.0566 0.16088 C -0.0566 0.16088 -0.06198 0.175 -0.0632 0.17847 C -0.06389 0.18009 -0.06476 0.18171 -0.06511 0.18356 C -0.0665 0.18866 -0.06563 0.18634 -0.06806 0.1912 C -0.07066 0.20162 -0.06615 0.18518 -0.07275 0.20254 L -0.07466 0.20741 C -0.07518 0.21065 -0.07605 0.2162 -0.07744 0.21875 C -0.079 0.22176 -0.08125 0.22384 -0.08316 0.22639 C -0.08664 0.23102 -0.08473 0.22963 -0.08872 0.23125 C -0.08976 0.23217 -0.09063 0.23287 -0.0915 0.23379 C -0.09254 0.23495 -0.09323 0.23657 -0.09445 0.23773 C -0.09549 0.23866 -0.09705 0.23889 -0.09809 0.24028 C -0.10018 0.24236 -0.10244 0.24467 -0.10382 0.24768 C -0.10452 0.24907 -0.10487 0.25046 -0.10573 0.25139 C -0.1066 0.25254 -0.10764 0.25324 -0.10851 0.25393 C -0.11077 0.25856 -0.1099 0.25648 -0.11129 0.26042 L -0.11129 0.26042 " pathEditMode="relative" ptsTypes="AAAAAAAAAAAAAAAAAAAAAAAAAAAAAAAAAA">
                                      <p:cBhvr>
                                        <p:cTn id="51" dur="2000" fill="hold"/>
                                        <p:tgtEl>
                                          <p:spTgt spid="24"/>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3" dur="2000" fill="hold"/>
                                        <p:tgtEl>
                                          <p:spTgt spid="26"/>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5" dur="2000" fill="hold"/>
                                        <p:tgtEl>
                                          <p:spTgt spid="22"/>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7" dur="2000" fill="hold"/>
                                        <p:tgtEl>
                                          <p:spTgt spid="19"/>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 0 C 0.00087 0.0044 0.00139 0.00926 0.00278 0.01366 C 0.00364 0.01644 0.00538 0.01875 0.0066 0.0213 C 0.00746 0.02338 0.00816 0.0257 0.00937 0.02755 C 0.01232 0.03288 0.01562 0.03774 0.01875 0.0426 C 0.02031 0.04514 0.02222 0.04746 0.02344 0.05024 C 0.03281 0.07269 0.02291 0.05186 0.03489 0.06922 C 0.03663 0.07176 0.03785 0.075 0.03958 0.07801 C 0.04132 0.08102 0.0434 0.08357 0.04514 0.08681 C 0.04653 0.08913 0.04757 0.0919 0.04896 0.09422 C 0.05 0.09607 0.05156 0.09746 0.05278 0.09931 C 0.05607 0.10487 0.05712 0.10834 0.05937 0.11436 C 0.05989 0.11829 0.06059 0.122 0.06128 0.1257 C 0.0625 0.13241 0.06493 0.14584 0.06493 0.14584 C 0.06528 0.14885 0.06614 0.15996 0.06684 0.16343 C 0.07048 0.18264 0.06719 0.15764 0.07066 0.18102 C 0.07222 0.19167 0.07066 0.18334 0.07344 0.19237 C 0.07396 0.19375 0.07396 0.19514 0.07448 0.1963 C 0.07517 0.19792 0.07656 0.19931 0.07726 0.20116 C 0.08212 0.21274 0.07691 0.20255 0.08003 0.2125 C 0.08055 0.21389 0.08142 0.21505 0.08194 0.21644 L 0.08385 0.22385 C 0.0842 0.22524 0.0842 0.22663 0.08489 0.22778 C 0.08837 0.2338 0.0868 0.23102 0.08958 0.23658 C 0.0901 0.23889 0.09028 0.2419 0.09149 0.24399 L 0.0934 0.24792 L 0.0934 0.24792 " pathEditMode="relative" ptsTypes="AAAAAAAAAAAAAAAAAAAAAAAAAAAA">
                                      <p:cBhvr>
                                        <p:cTn id="59"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45"/>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5E-6 1.85185E-6 L -0.13681 0.29166 " pathEditMode="relative" rAng="0" ptsTypes="AA">
                                      <p:cBhvr>
                                        <p:cTn id="82" dur="2000" fill="hold"/>
                                        <p:tgtEl>
                                          <p:spTgt spid="29"/>
                                        </p:tgtEl>
                                        <p:attrNameLst>
                                          <p:attrName>ppt_x</p:attrName>
                                          <p:attrName>ppt_y</p:attrName>
                                        </p:attrNameLst>
                                      </p:cBhvr>
                                      <p:rCtr x="-6840" y="14583"/>
                                    </p:animMotion>
                                  </p:childTnLst>
                                </p:cTn>
                              </p:par>
                              <p:par>
                                <p:cTn id="83" presetID="42" presetClass="path" presetSubtype="0" accel="50000" decel="50000" fill="hold" nodeType="withEffect">
                                  <p:stCondLst>
                                    <p:cond delay="0"/>
                                  </p:stCondLst>
                                  <p:childTnLst>
                                    <p:animMotion origin="layout" path="M 3.33333E-6 2.96296E-6 L -0.04289 0.19652 " pathEditMode="relative" rAng="0" ptsTypes="AA">
                                      <p:cBhvr>
                                        <p:cTn id="84" dur="2000" fill="hold"/>
                                        <p:tgtEl>
                                          <p:spTgt spid="34"/>
                                        </p:tgtEl>
                                        <p:attrNameLst>
                                          <p:attrName>ppt_x</p:attrName>
                                          <p:attrName>ppt_y</p:attrName>
                                        </p:attrNameLst>
                                      </p:cBhvr>
                                      <p:rCtr x="-2153" y="9815"/>
                                    </p:animMotion>
                                  </p:childTnLst>
                                </p:cTn>
                              </p:par>
                              <p:par>
                                <p:cTn id="85" presetID="42" presetClass="path" presetSubtype="0" accel="50000" decel="50000" fill="hold" nodeType="withEffect">
                                  <p:stCondLst>
                                    <p:cond delay="0"/>
                                  </p:stCondLst>
                                  <p:childTnLst>
                                    <p:animMotion origin="layout" path="M -3.05556E-6 1.85185E-6 L 0.10469 0.27199 " pathEditMode="relative" rAng="0" ptsTypes="AA">
                                      <p:cBhvr>
                                        <p:cTn id="86" dur="2000" fill="hold"/>
                                        <p:tgtEl>
                                          <p:spTgt spid="30"/>
                                        </p:tgtEl>
                                        <p:attrNameLst>
                                          <p:attrName>ppt_x</p:attrName>
                                          <p:attrName>ppt_y</p:attrName>
                                        </p:attrNameLst>
                                      </p:cBhvr>
                                      <p:rCtr x="5226" y="13588"/>
                                    </p:animMotion>
                                  </p:childTnLst>
                                </p:cTn>
                              </p:par>
                              <p:par>
                                <p:cTn id="87" presetID="42" presetClass="path" presetSubtype="0" accel="50000" decel="50000" fill="hold" nodeType="withEffect">
                                  <p:stCondLst>
                                    <p:cond delay="0"/>
                                  </p:stCondLst>
                                  <p:childTnLst>
                                    <p:animMotion origin="layout" path="M 5.55556E-7 2.96296E-6 L 0.17847 0.16389 " pathEditMode="relative" rAng="0" ptsTypes="AA">
                                      <p:cBhvr>
                                        <p:cTn id="88" dur="2000" fill="hold"/>
                                        <p:tgtEl>
                                          <p:spTgt spid="33"/>
                                        </p:tgtEl>
                                        <p:attrNameLst>
                                          <p:attrName>ppt_x</p:attrName>
                                          <p:attrName>ppt_y</p:attrName>
                                        </p:attrNameLst>
                                      </p:cBhvr>
                                      <p:rCtr x="8924" y="8194"/>
                                    </p:animMotion>
                                  </p:childTnLst>
                                </p:cTn>
                              </p:par>
                              <p:par>
                                <p:cTn id="89" presetID="42" presetClass="path" presetSubtype="0" accel="50000" decel="50000" fill="hold" nodeType="withEffect">
                                  <p:stCondLst>
                                    <p:cond delay="0"/>
                                  </p:stCondLst>
                                  <p:childTnLst>
                                    <p:animMotion origin="layout" path="M 3.05556E-6 2.96296E-6 L 0.08698 0.25069 " pathEditMode="relative" rAng="0" ptsTypes="AA">
                                      <p:cBhvr>
                                        <p:cTn id="90" dur="2000" fill="hold"/>
                                        <p:tgtEl>
                                          <p:spTgt spid="32"/>
                                        </p:tgtEl>
                                        <p:attrNameLst>
                                          <p:attrName>ppt_x</p:attrName>
                                          <p:attrName>ppt_y</p:attrName>
                                        </p:attrNameLst>
                                      </p:cBhvr>
                                      <p:rCtr x="4340" y="12523"/>
                                    </p:animMotion>
                                  </p:childTnLst>
                                </p:cTn>
                              </p:par>
                              <p:par>
                                <p:cTn id="91" presetID="42" presetClass="path" presetSubtype="0" accel="50000" decel="50000" fill="hold" nodeType="withEffect">
                                  <p:stCondLst>
                                    <p:cond delay="0"/>
                                  </p:stCondLst>
                                  <p:childTnLst>
                                    <p:animMotion origin="layout" path="M -1.94444E-6 2.59259E-6 L 0.14462 0.25648 " pathEditMode="relative" rAng="0" ptsTypes="AA">
                                      <p:cBhvr>
                                        <p:cTn id="92" dur="2000" fill="hold"/>
                                        <p:tgtEl>
                                          <p:spTgt spid="36"/>
                                        </p:tgtEl>
                                        <p:attrNameLst>
                                          <p:attrName>ppt_x</p:attrName>
                                          <p:attrName>ppt_y</p:attrName>
                                        </p:attrNameLst>
                                      </p:cBhvr>
                                      <p:rCtr x="7222" y="12824"/>
                                    </p:animMotion>
                                  </p:childTnLst>
                                </p:cTn>
                              </p:par>
                              <p:par>
                                <p:cTn id="93" presetID="42" presetClass="path" presetSubtype="0" accel="50000" decel="50000" fill="hold" nodeType="withEffect">
                                  <p:stCondLst>
                                    <p:cond delay="0"/>
                                  </p:stCondLst>
                                  <p:childTnLst>
                                    <p:animMotion origin="layout" path="M 3.05556E-6 -1.11111E-6 L 0.1335 0.32384 " pathEditMode="relative" rAng="0" ptsTypes="AA">
                                      <p:cBhvr>
                                        <p:cTn id="94" dur="2000" fill="hold"/>
                                        <p:tgtEl>
                                          <p:spTgt spid="47"/>
                                        </p:tgtEl>
                                        <p:attrNameLst>
                                          <p:attrName>ppt_x</p:attrName>
                                          <p:attrName>ppt_y</p:attrName>
                                        </p:attrNameLst>
                                      </p:cBhvr>
                                      <p:rCtr x="6667" y="16181"/>
                                    </p:animMotion>
                                  </p:childTnLst>
                                </p:cTn>
                              </p:par>
                              <p:par>
                                <p:cTn id="95" presetID="42" presetClass="path" presetSubtype="0" accel="50000" decel="50000" fill="hold" nodeType="withEffect">
                                  <p:stCondLst>
                                    <p:cond delay="0"/>
                                  </p:stCondLst>
                                  <p:childTnLst>
                                    <p:animMotion origin="layout" path="M -1.94444E-6 2.59259E-6 L 0.14462 0.25648 " pathEditMode="relative" rAng="0" ptsTypes="AA">
                                      <p:cBhvr>
                                        <p:cTn id="96" dur="2000" fill="hold"/>
                                        <p:tgtEl>
                                          <p:spTgt spid="48"/>
                                        </p:tgtEl>
                                        <p:attrNameLst>
                                          <p:attrName>ppt_x</p:attrName>
                                          <p:attrName>ppt_y</p:attrName>
                                        </p:attrNameLst>
                                      </p:cBhvr>
                                      <p:rCtr x="7222" y="12824"/>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4"/>
                                        </p:tgtEl>
                                      </p:cBhvr>
                                    </p:animEffect>
                                    <p:set>
                                      <p:cBhvr>
                                        <p:cTn id="104" dur="1" fill="hold">
                                          <p:stCondLst>
                                            <p:cond delay="499"/>
                                          </p:stCondLst>
                                        </p:cTn>
                                        <p:tgtEl>
                                          <p:spTgt spid="34"/>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3"/>
                                        </p:tgtEl>
                                      </p:cBhvr>
                                    </p:animEffect>
                                    <p:set>
                                      <p:cBhvr>
                                        <p:cTn id="110" dur="1" fill="hold">
                                          <p:stCondLst>
                                            <p:cond delay="499"/>
                                          </p:stCondLst>
                                        </p:cTn>
                                        <p:tgtEl>
                                          <p:spTgt spid="3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6"/>
                                        </p:tgtEl>
                                      </p:cBhvr>
                                    </p:animEffect>
                                    <p:set>
                                      <p:cBhvr>
                                        <p:cTn id="116" dur="1" fill="hold">
                                          <p:stCondLst>
                                            <p:cond delay="499"/>
                                          </p:stCondLst>
                                        </p:cTn>
                                        <p:tgtEl>
                                          <p:spTgt spid="3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7"/>
                                        </p:tgtEl>
                                      </p:cBhvr>
                                    </p:animEffect>
                                    <p:set>
                                      <p:cBhvr>
                                        <p:cTn id="119" dur="1" fill="hold">
                                          <p:stCondLst>
                                            <p:cond delay="499"/>
                                          </p:stCondLst>
                                        </p:cTn>
                                        <p:tgtEl>
                                          <p:spTgt spid="4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par>
                          <p:cTn id="141" fill="hold">
                            <p:stCondLst>
                              <p:cond delay="0"/>
                            </p:stCondLst>
                            <p:childTnLst>
                              <p:par>
                                <p:cTn id="142" presetID="42" presetClass="path" presetSubtype="0" accel="50000" decel="50000" fill="hold" nodeType="afterEffect">
                                  <p:stCondLst>
                                    <p:cond delay="0"/>
                                  </p:stCondLst>
                                  <p:childTnLst>
                                    <p:animMotion origin="layout" path="M -4.16667E-6 -7.40741E-7 L -0.13628 0.2632 " pathEditMode="relative" rAng="0" ptsTypes="AA">
                                      <p:cBhvr>
                                        <p:cTn id="143" dur="2000" fill="hold"/>
                                        <p:tgtEl>
                                          <p:spTgt spid="37"/>
                                        </p:tgtEl>
                                        <p:attrNameLst>
                                          <p:attrName>ppt_x</p:attrName>
                                          <p:attrName>ppt_y</p:attrName>
                                        </p:attrNameLst>
                                      </p:cBhvr>
                                      <p:rCtr x="-6823" y="13148"/>
                                    </p:animMotion>
                                  </p:childTnLst>
                                </p:cTn>
                              </p:par>
                              <p:par>
                                <p:cTn id="144" presetID="42" presetClass="path" presetSubtype="0" accel="50000" decel="50000" fill="hold" nodeType="withEffect">
                                  <p:stCondLst>
                                    <p:cond delay="0"/>
                                  </p:stCondLst>
                                  <p:childTnLst>
                                    <p:animMotion origin="layout" path="M -2.22222E-6 -1.11111E-6 L -0.07205 0.16065 " pathEditMode="relative" rAng="0" ptsTypes="AA">
                                      <p:cBhvr>
                                        <p:cTn id="145" dur="2000" fill="hold"/>
                                        <p:tgtEl>
                                          <p:spTgt spid="42"/>
                                        </p:tgtEl>
                                        <p:attrNameLst>
                                          <p:attrName>ppt_x</p:attrName>
                                          <p:attrName>ppt_y</p:attrName>
                                        </p:attrNameLst>
                                      </p:cBhvr>
                                      <p:rCtr x="-3611" y="8032"/>
                                    </p:animMotion>
                                  </p:childTnLst>
                                </p:cTn>
                              </p:par>
                              <p:par>
                                <p:cTn id="146" presetID="42" presetClass="path" presetSubtype="0" accel="50000" decel="50000" fill="hold" nodeType="withEffect">
                                  <p:stCondLst>
                                    <p:cond delay="0"/>
                                  </p:stCondLst>
                                  <p:childTnLst>
                                    <p:animMotion origin="layout" path="M 1.38889E-6 -7.40741E-7 L 0.10538 0.30162 " pathEditMode="relative" rAng="0" ptsTypes="AA">
                                      <p:cBhvr>
                                        <p:cTn id="147" dur="2000" fill="hold"/>
                                        <p:tgtEl>
                                          <p:spTgt spid="38"/>
                                        </p:tgtEl>
                                        <p:attrNameLst>
                                          <p:attrName>ppt_x</p:attrName>
                                          <p:attrName>ppt_y</p:attrName>
                                        </p:attrNameLst>
                                      </p:cBhvr>
                                      <p:rCtr x="5260" y="15069"/>
                                    </p:animMotion>
                                  </p:childTnLst>
                                </p:cTn>
                              </p:par>
                              <p:par>
                                <p:cTn id="148" presetID="42" presetClass="path" presetSubtype="0" accel="50000" decel="50000" fill="hold" nodeType="withEffect">
                                  <p:stCondLst>
                                    <p:cond delay="0"/>
                                  </p:stCondLst>
                                  <p:childTnLst>
                                    <p:animMotion origin="layout" path="M 5E-6 -1.11111E-6 L 0.18282 0.24815 " pathEditMode="relative" rAng="0" ptsTypes="AA">
                                      <p:cBhvr>
                                        <p:cTn id="149" dur="2000" fill="hold"/>
                                        <p:tgtEl>
                                          <p:spTgt spid="41"/>
                                        </p:tgtEl>
                                        <p:attrNameLst>
                                          <p:attrName>ppt_x</p:attrName>
                                          <p:attrName>ppt_y</p:attrName>
                                        </p:attrNameLst>
                                      </p:cBhvr>
                                      <p:rCtr x="9132" y="12407"/>
                                    </p:animMotion>
                                  </p:childTnLst>
                                </p:cTn>
                              </p:par>
                              <p:par>
                                <p:cTn id="150" presetID="42" presetClass="path" presetSubtype="0" accel="50000" decel="50000" fill="hold" nodeType="withEffect">
                                  <p:stCondLst>
                                    <p:cond delay="0"/>
                                  </p:stCondLst>
                                  <p:childTnLst>
                                    <p:animMotion origin="layout" path="M 3.88889E-6 -1.11111E-6 L 0.10451 0.16389 " pathEditMode="relative" rAng="0" ptsTypes="AA">
                                      <p:cBhvr>
                                        <p:cTn id="151" dur="2000" fill="hold"/>
                                        <p:tgtEl>
                                          <p:spTgt spid="40"/>
                                        </p:tgtEl>
                                        <p:attrNameLst>
                                          <p:attrName>ppt_x</p:attrName>
                                          <p:attrName>ppt_y</p:attrName>
                                        </p:attrNameLst>
                                      </p:cBhvr>
                                      <p:rCtr x="5226" y="8194"/>
                                    </p:animMotion>
                                  </p:childTnLst>
                                </p:cTn>
                              </p:par>
                              <p:par>
                                <p:cTn id="152" presetID="42" presetClass="path" presetSubtype="0" accel="50000" decel="50000" fill="hold" nodeType="withEffect">
                                  <p:stCondLst>
                                    <p:cond delay="0"/>
                                  </p:stCondLst>
                                  <p:childTnLst>
                                    <p:animMotion origin="layout" path="M 2.5E-6 -1.48148E-6 L 0.14462 0.25648 " pathEditMode="relative" rAng="0" ptsTypes="AA">
                                      <p:cBhvr>
                                        <p:cTn id="153" dur="2000" fill="hold"/>
                                        <p:tgtEl>
                                          <p:spTgt spid="44"/>
                                        </p:tgtEl>
                                        <p:attrNameLst>
                                          <p:attrName>ppt_x</p:attrName>
                                          <p:attrName>ppt_y</p:attrName>
                                        </p:attrNameLst>
                                      </p:cBhvr>
                                      <p:rCtr x="7222" y="12824"/>
                                    </p:animMotion>
                                  </p:childTnLst>
                                </p:cTn>
                              </p:par>
                              <p:par>
                                <p:cTn id="154" presetID="42" presetClass="path" presetSubtype="0" accel="50000" decel="50000" fill="hold" nodeType="withEffect">
                                  <p:stCondLst>
                                    <p:cond delay="0"/>
                                  </p:stCondLst>
                                  <p:childTnLst>
                                    <p:animMotion origin="layout" path="M 3.88889E-6 1.85185E-6 L -0.12986 0.33935 " pathEditMode="relative" rAng="0" ptsTypes="AA">
                                      <p:cBhvr>
                                        <p:cTn id="155" dur="2000" fill="hold"/>
                                        <p:tgtEl>
                                          <p:spTgt spid="49"/>
                                        </p:tgtEl>
                                        <p:attrNameLst>
                                          <p:attrName>ppt_x</p:attrName>
                                          <p:attrName>ppt_y</p:attrName>
                                        </p:attrNameLst>
                                      </p:cBhvr>
                                      <p:rCtr x="-6493" y="16968"/>
                                    </p:animMotion>
                                  </p:childTnLst>
                                </p:cTn>
                              </p:par>
                              <p:par>
                                <p:cTn id="156" presetID="42" presetClass="path" presetSubtype="0" accel="50000" decel="50000" fill="hold" nodeType="withEffect">
                                  <p:stCondLst>
                                    <p:cond delay="0"/>
                                  </p:stCondLst>
                                  <p:childTnLst>
                                    <p:animMotion origin="layout" path="M 2.5E-6 -1.48148E-6 L 0.14462 0.25648 " pathEditMode="relative" rAng="0" ptsTypes="AA">
                                      <p:cBhvr>
                                        <p:cTn id="157" dur="2000" fill="hold"/>
                                        <p:tgtEl>
                                          <p:spTgt spid="50"/>
                                        </p:tgtEl>
                                        <p:attrNameLst>
                                          <p:attrName>ppt_x</p:attrName>
                                          <p:attrName>ppt_y</p:attrName>
                                        </p:attrNameLst>
                                      </p:cBhvr>
                                      <p:rCtr x="7222" y="12824"/>
                                    </p:animMotion>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41"/>
                                        </p:tgtEl>
                                      </p:cBhvr>
                                    </p:animEffect>
                                    <p:set>
                                      <p:cBhvr>
                                        <p:cTn id="171" dur="1" fill="hold">
                                          <p:stCondLst>
                                            <p:cond delay="499"/>
                                          </p:stCondLst>
                                        </p:cTn>
                                        <p:tgtEl>
                                          <p:spTgt spid="4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40"/>
                                        </p:tgtEl>
                                      </p:cBhvr>
                                    </p:animEffect>
                                    <p:set>
                                      <p:cBhvr>
                                        <p:cTn id="174" dur="1" fill="hold">
                                          <p:stCondLst>
                                            <p:cond delay="499"/>
                                          </p:stCondLst>
                                        </p:cTn>
                                        <p:tgtEl>
                                          <p:spTgt spid="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49"/>
                                        </p:tgtEl>
                                      </p:cBhvr>
                                    </p:animEffect>
                                    <p:set>
                                      <p:cBhvr>
                                        <p:cTn id="177" dur="1" fill="hold">
                                          <p:stCondLst>
                                            <p:cond delay="499"/>
                                          </p:stCondLst>
                                        </p:cTn>
                                        <p:tgtEl>
                                          <p:spTgt spid="4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50"/>
                                        </p:tgtEl>
                                      </p:cBhvr>
                                    </p:animEffect>
                                    <p:set>
                                      <p:cBhvr>
                                        <p:cTn id="180" dur="1" fill="hold">
                                          <p:stCondLst>
                                            <p:cond delay="499"/>
                                          </p:stCondLst>
                                        </p:cTn>
                                        <p:tgtEl>
                                          <p:spTgt spid="50"/>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7"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872596" y="26068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The pirates have found 10 coins. </a:t>
            </a:r>
            <a:br>
              <a:rPr lang="en-GB" sz="2000" dirty="0"/>
            </a:br>
            <a:r>
              <a:rPr lang="en-GB" sz="2000" dirty="0"/>
              <a:t>They need to take half each.</a:t>
            </a:r>
          </a:p>
        </p:txBody>
      </p:sp>
      <p:sp>
        <p:nvSpPr>
          <p:cNvPr id="7" name="Question 2"/>
          <p:cNvSpPr/>
          <p:nvPr/>
        </p:nvSpPr>
        <p:spPr>
          <a:xfrm>
            <a:off x="983412" y="6092652"/>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you check that they both have half? </a:t>
            </a:r>
          </a:p>
        </p:txBody>
      </p:sp>
      <p:sp>
        <p:nvSpPr>
          <p:cNvPr id="4" name="Question 1"/>
          <p:cNvSpPr/>
          <p:nvPr/>
        </p:nvSpPr>
        <p:spPr>
          <a:xfrm>
            <a:off x="983412" y="6095525"/>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is half of 10?</a:t>
            </a:r>
          </a:p>
        </p:txBody>
      </p:sp>
      <p:sp>
        <p:nvSpPr>
          <p:cNvPr id="2" name="Question Trigger"/>
          <p:cNvSpPr/>
          <p:nvPr/>
        </p:nvSpPr>
        <p:spPr>
          <a:xfrm>
            <a:off x="646982" y="5992009"/>
            <a:ext cx="724619" cy="72461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CA095B"/>
                </a:solidFill>
              </a:rPr>
              <a:t>?</a:t>
            </a:r>
            <a:endParaRPr lang="en-GB" sz="3600" b="1" dirty="0">
              <a:solidFill>
                <a:srgbClr val="CA095B"/>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158" y="1973203"/>
            <a:ext cx="2240684" cy="149248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73" y="3703184"/>
            <a:ext cx="2240684" cy="1492484"/>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915" y="3668029"/>
            <a:ext cx="2240684" cy="149248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982" y="2720525"/>
            <a:ext cx="1393932" cy="249820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227" y="2295498"/>
            <a:ext cx="1463177" cy="2815372"/>
          </a:xfrm>
          <a:prstGeom prst="rect">
            <a:avLst/>
          </a:prstGeom>
        </p:spPr>
      </p:pic>
      <p:sp>
        <p:nvSpPr>
          <p:cNvPr id="17" name="Rectangle: Rounded Corners 16"/>
          <p:cNvSpPr/>
          <p:nvPr/>
        </p:nvSpPr>
        <p:spPr>
          <a:xfrm>
            <a:off x="644001" y="1114841"/>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dirty="0">
                <a:solidFill>
                  <a:schemeClr val="tx1"/>
                </a:solidFill>
              </a:rPr>
              <a:t>Do the pirates have half each?</a:t>
            </a:r>
            <a:endParaRPr lang="en-GB" dirty="0">
              <a:solidFill>
                <a:schemeClr val="tx1"/>
              </a:solidFill>
            </a:endParaRPr>
          </a:p>
        </p:txBody>
      </p:sp>
      <p:sp>
        <p:nvSpPr>
          <p:cNvPr id="18" name="Answer Buttton"/>
          <p:cNvSpPr/>
          <p:nvPr/>
        </p:nvSpPr>
        <p:spPr>
          <a:xfrm>
            <a:off x="7621656" y="5409362"/>
            <a:ext cx="1802921" cy="513728"/>
          </a:xfrm>
          <a:prstGeom prst="roundRect">
            <a:avLst/>
          </a:prstGeom>
          <a:solidFill>
            <a:srgbClr val="18A0D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1"/>
                </a:solidFill>
              </a:rPr>
              <a:t>answer</a:t>
            </a:r>
            <a:endParaRPr lang="en-GB" sz="1600" dirty="0">
              <a:solidFill>
                <a:schemeClr val="bg1"/>
              </a:solidFill>
            </a:endParaRPr>
          </a:p>
        </p:txBody>
      </p:sp>
      <p:pic>
        <p:nvPicPr>
          <p:cNvPr id="20"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233" y="2148516"/>
            <a:ext cx="361432" cy="356412"/>
          </a:xfrm>
          <a:prstGeom prst="rect">
            <a:avLst/>
          </a:prstGeom>
        </p:spPr>
      </p:pic>
      <p:pic>
        <p:nvPicPr>
          <p:cNvPr id="21"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734" y="2148516"/>
            <a:ext cx="361432" cy="356412"/>
          </a:xfrm>
          <a:prstGeom prst="rect">
            <a:avLst/>
          </a:prstGeom>
        </p:spPr>
      </p:pic>
      <p:pic>
        <p:nvPicPr>
          <p:cNvPr id="23"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1928" y="2698880"/>
            <a:ext cx="361432" cy="356412"/>
          </a:xfrm>
          <a:prstGeom prst="rect">
            <a:avLst/>
          </a:prstGeom>
        </p:spPr>
      </p:pic>
      <p:pic>
        <p:nvPicPr>
          <p:cNvPr id="24"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429" y="2698880"/>
            <a:ext cx="361432" cy="356412"/>
          </a:xfrm>
          <a:prstGeom prst="rect">
            <a:avLst/>
          </a:prstGeom>
        </p:spPr>
      </p:pic>
      <p:pic>
        <p:nvPicPr>
          <p:cNvPr id="19" name="Coi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235" y="2162914"/>
            <a:ext cx="361432" cy="356412"/>
          </a:xfrm>
          <a:prstGeom prst="rect">
            <a:avLst/>
          </a:prstGeom>
        </p:spPr>
      </p:pic>
      <p:pic>
        <p:nvPicPr>
          <p:cNvPr id="22"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041" y="2162914"/>
            <a:ext cx="361432" cy="356412"/>
          </a:xfrm>
          <a:prstGeom prst="rect">
            <a:avLst/>
          </a:prstGeom>
        </p:spPr>
      </p:pic>
      <p:pic>
        <p:nvPicPr>
          <p:cNvPr id="25" name="Coi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6930" y="2698880"/>
            <a:ext cx="361432" cy="356412"/>
          </a:xfrm>
          <a:prstGeom prst="rect">
            <a:avLst/>
          </a:prstGeom>
        </p:spPr>
      </p:pic>
      <p:pic>
        <p:nvPicPr>
          <p:cNvPr id="26"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736" y="2698880"/>
            <a:ext cx="361432" cy="356412"/>
          </a:xfrm>
          <a:prstGeom prst="rect">
            <a:avLst/>
          </a:prstGeom>
        </p:spPr>
      </p:pic>
      <p:pic>
        <p:nvPicPr>
          <p:cNvPr id="27" name="Coi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237" y="2172231"/>
            <a:ext cx="361432" cy="356412"/>
          </a:xfrm>
          <a:prstGeom prst="rect">
            <a:avLst/>
          </a:prstGeom>
        </p:spPr>
      </p:pic>
      <p:pic>
        <p:nvPicPr>
          <p:cNvPr id="28" name="Coi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932" y="2698880"/>
            <a:ext cx="361432" cy="356412"/>
          </a:xfrm>
          <a:prstGeom prst="rect">
            <a:avLst/>
          </a:prstGeom>
        </p:spPr>
      </p:pic>
      <p:pic>
        <p:nvPicPr>
          <p:cNvPr id="31" name="Coin Trigg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996" y="5374159"/>
            <a:ext cx="592360" cy="584133"/>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272" y="5804202"/>
            <a:ext cx="443282" cy="574028"/>
          </a:xfrm>
          <a:prstGeom prst="rect">
            <a:avLst/>
          </a:prstGeom>
        </p:spPr>
      </p:pic>
      <p:pic>
        <p:nvPicPr>
          <p:cNvPr id="33"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553" y="2156613"/>
            <a:ext cx="361432" cy="356412"/>
          </a:xfrm>
          <a:prstGeom prst="rect">
            <a:avLst/>
          </a:prstGeom>
        </p:spPr>
      </p:pic>
      <p:pic>
        <p:nvPicPr>
          <p:cNvPr id="34"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4054" y="2156613"/>
            <a:ext cx="361432" cy="356412"/>
          </a:xfrm>
          <a:prstGeom prst="rect">
            <a:avLst/>
          </a:prstGeom>
        </p:spPr>
      </p:pic>
      <p:pic>
        <p:nvPicPr>
          <p:cNvPr id="35"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248" y="2706977"/>
            <a:ext cx="361432" cy="356412"/>
          </a:xfrm>
          <a:prstGeom prst="rect">
            <a:avLst/>
          </a:prstGeom>
        </p:spPr>
      </p:pic>
      <p:pic>
        <p:nvPicPr>
          <p:cNvPr id="36"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749" y="2706977"/>
            <a:ext cx="361432" cy="356412"/>
          </a:xfrm>
          <a:prstGeom prst="rect">
            <a:avLst/>
          </a:prstGeom>
        </p:spPr>
      </p:pic>
      <p:pic>
        <p:nvPicPr>
          <p:cNvPr id="37"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1555" y="2171011"/>
            <a:ext cx="361432" cy="356412"/>
          </a:xfrm>
          <a:prstGeom prst="rect">
            <a:avLst/>
          </a:prstGeom>
        </p:spPr>
      </p:pic>
      <p:pic>
        <p:nvPicPr>
          <p:cNvPr id="38"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361" y="2171011"/>
            <a:ext cx="361432" cy="356412"/>
          </a:xfrm>
          <a:prstGeom prst="rect">
            <a:avLst/>
          </a:prstGeom>
        </p:spPr>
      </p:pic>
      <p:pic>
        <p:nvPicPr>
          <p:cNvPr id="39"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7250" y="2706977"/>
            <a:ext cx="361432" cy="356412"/>
          </a:xfrm>
          <a:prstGeom prst="rect">
            <a:avLst/>
          </a:prstGeom>
        </p:spPr>
      </p:pic>
      <p:pic>
        <p:nvPicPr>
          <p:cNvPr id="40"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056" y="2706977"/>
            <a:ext cx="361432" cy="356412"/>
          </a:xfrm>
          <a:prstGeom prst="rect">
            <a:avLst/>
          </a:prstGeom>
        </p:spPr>
      </p:pic>
      <p:pic>
        <p:nvPicPr>
          <p:cNvPr id="41"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557" y="2180328"/>
            <a:ext cx="361432" cy="356412"/>
          </a:xfrm>
          <a:prstGeom prst="rect">
            <a:avLst/>
          </a:prstGeom>
        </p:spPr>
      </p:pic>
      <p:pic>
        <p:nvPicPr>
          <p:cNvPr id="42" name="Coin 1s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252" y="2706977"/>
            <a:ext cx="361432" cy="356412"/>
          </a:xfrm>
          <a:prstGeom prst="rect">
            <a:avLst/>
          </a:prstGeom>
        </p:spPr>
      </p:pic>
      <p:pic>
        <p:nvPicPr>
          <p:cNvPr id="43"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99" y="2147526"/>
            <a:ext cx="361432" cy="356412"/>
          </a:xfrm>
          <a:prstGeom prst="rect">
            <a:avLst/>
          </a:prstGeom>
        </p:spPr>
      </p:pic>
      <p:pic>
        <p:nvPicPr>
          <p:cNvPr id="44"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0800" y="2147526"/>
            <a:ext cx="361432" cy="356412"/>
          </a:xfrm>
          <a:prstGeom prst="rect">
            <a:avLst/>
          </a:prstGeom>
        </p:spPr>
      </p:pic>
      <p:pic>
        <p:nvPicPr>
          <p:cNvPr id="45"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994" y="2710434"/>
            <a:ext cx="361432" cy="356412"/>
          </a:xfrm>
          <a:prstGeom prst="rect">
            <a:avLst/>
          </a:prstGeom>
        </p:spPr>
      </p:pic>
      <p:pic>
        <p:nvPicPr>
          <p:cNvPr id="46"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495" y="2697890"/>
            <a:ext cx="361432" cy="356412"/>
          </a:xfrm>
          <a:prstGeom prst="rect">
            <a:avLst/>
          </a:prstGeom>
        </p:spPr>
      </p:pic>
      <p:pic>
        <p:nvPicPr>
          <p:cNvPr id="47"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301" y="2161924"/>
            <a:ext cx="361432" cy="356412"/>
          </a:xfrm>
          <a:prstGeom prst="rect">
            <a:avLst/>
          </a:prstGeom>
        </p:spPr>
      </p:pic>
      <p:pic>
        <p:nvPicPr>
          <p:cNvPr id="48"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07" y="2161924"/>
            <a:ext cx="361432" cy="356412"/>
          </a:xfrm>
          <a:prstGeom prst="rect">
            <a:avLst/>
          </a:prstGeom>
        </p:spPr>
      </p:pic>
      <p:pic>
        <p:nvPicPr>
          <p:cNvPr id="49"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996" y="2697890"/>
            <a:ext cx="361432" cy="356412"/>
          </a:xfrm>
          <a:prstGeom prst="rect">
            <a:avLst/>
          </a:prstGeom>
        </p:spPr>
      </p:pic>
      <p:pic>
        <p:nvPicPr>
          <p:cNvPr id="50"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802" y="2697890"/>
            <a:ext cx="361432" cy="356412"/>
          </a:xfrm>
          <a:prstGeom prst="rect">
            <a:avLst/>
          </a:prstGeom>
        </p:spPr>
      </p:pic>
      <p:pic>
        <p:nvPicPr>
          <p:cNvPr id="51"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303" y="2171241"/>
            <a:ext cx="361432" cy="356412"/>
          </a:xfrm>
          <a:prstGeom prst="rect">
            <a:avLst/>
          </a:prstGeom>
        </p:spPr>
      </p:pic>
      <p:pic>
        <p:nvPicPr>
          <p:cNvPr id="52" name="Coin 2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998" y="2704240"/>
            <a:ext cx="361432" cy="356412"/>
          </a:xfrm>
          <a:prstGeom prst="rect">
            <a:avLst/>
          </a:prstGeom>
        </p:spPr>
      </p:pic>
    </p:spTree>
    <p:extLst>
      <p:ext uri="{BB962C8B-B14F-4D97-AF65-F5344CB8AC3E}">
        <p14:creationId xmlns:p14="http://schemas.microsoft.com/office/powerpoint/2010/main" val="1596902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0" presetClass="path" presetSubtype="0" accel="50000" decel="50000" fill="hold" nodeType="after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2" dur="2000" fill="hold"/>
                                        <p:tgtEl>
                                          <p:spTgt spid="2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4" dur="2000" fill="hold"/>
                                        <p:tgtEl>
                                          <p:spTgt spid="2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6" dur="2000" fill="hold"/>
                                        <p:tgtEl>
                                          <p:spTgt spid="19"/>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58" dur="2000" fill="hold"/>
                                        <p:tgtEl>
                                          <p:spTgt spid="2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 C -0.00295 0.00325 -0.00572 0.00672 -0.0085 0.00996 C -0.01336 0.01528 -0.01215 0.01274 -0.01805 0.01875 C -0.02152 0.02246 -0.02482 0.02663 -0.02847 0.0301 C -0.03055 0.03218 -0.03298 0.03403 -0.03506 0.03635 C -0.05295 0.05672 -0.0276 0.03079 -0.04739 0.05139 C -0.04947 0.05371 -0.0519 0.05533 -0.05399 0.05788 C -0.0585 0.06297 -0.06197 0.06945 -0.06614 0.07547 C -0.07413 0.08658 -0.0743 0.0845 -0.08229 0.09931 C -0.08385 0.10232 -0.08524 0.10533 -0.08697 0.10811 C -0.08802 0.10973 -0.08958 0.11042 -0.09079 0.11181 C -0.09184 0.11343 -0.0927 0.11528 -0.09357 0.1169 C -0.09704 0.12338 -0.09392 0.11806 -0.09826 0.12686 C -0.09913 0.12871 -0.10017 0.13033 -0.10121 0.13195 C -0.10138 0.13357 -0.10156 0.13542 -0.10208 0.13704 C -0.1026 0.13843 -0.10364 0.13936 -0.10399 0.14075 C -0.10902 0.15926 -0.1026 0.14375 -0.10868 0.15718 C -0.11041 0.17084 -0.1085 0.1588 -0.11145 0.17107 C -0.11197 0.17269 -0.11215 0.17431 -0.1125 0.17593 C -0.11267 0.17732 -0.11319 0.17848 -0.11336 0.17987 C -0.11371 0.18149 -0.11406 0.18311 -0.1144 0.18473 C -0.11493 0.18727 -0.11562 0.18982 -0.11631 0.19237 C -0.11649 0.19352 -0.11701 0.19491 -0.11718 0.19607 C -0.11753 0.19815 -0.1177 0.20047 -0.11822 0.20255 C -0.11996 0.21204 -0.11822 0.19954 -0.11996 0.21135 C -0.12048 0.21366 -0.12065 0.21621 -0.121 0.21875 C -0.12222 0.24676 -0.12187 0.23311 -0.12187 0.26042 L -0.12187 0.26042 " pathEditMode="relative" ptsTypes="AAAAAAAAAAAAAAAAAAAAAAAAAAAAA">
                                      <p:cBhvr>
                                        <p:cTn id="60" dur="2000" fill="hold"/>
                                        <p:tgtEl>
                                          <p:spTgt spid="23"/>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2" dur="2000" fill="hold"/>
                                        <p:tgtEl>
                                          <p:spTgt spid="22"/>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4" dur="2000" fill="hold"/>
                                        <p:tgtEl>
                                          <p:spTgt spid="27"/>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6" dur="2000" fill="hold"/>
                                        <p:tgtEl>
                                          <p:spTgt spid="28"/>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68" dur="2000" fill="hold"/>
                                        <p:tgtEl>
                                          <p:spTgt spid="26"/>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 0 L 0.00555 0.02245 C 0.00625 0.025 0.00659 0.02778 0.00746 0.03009 C 0.00833 0.03264 0.00937 0.03518 0.01024 0.03773 C 0.01128 0.04051 0.01197 0.04352 0.01319 0.04653 C 0.01423 0.04907 0.01579 0.05139 0.01684 0.05393 C 0.01961 0.06065 0.0217 0.06759 0.02447 0.07407 C 0.02691 0.08009 0.02899 0.08634 0.03194 0.09167 C 0.0335 0.09467 0.03524 0.09745 0.0368 0.10046 C 0.03802 0.10347 0.03923 0.10648 0.04045 0.10926 C 0.04184 0.1125 0.04583 0.11967 0.04704 0.12315 C 0.05277 0.13912 0.04791 0.13194 0.05364 0.13958 C 0.05399 0.14074 0.05434 0.14213 0.05468 0.14329 C 0.05607 0.14792 0.05659 0.14838 0.0585 0.15208 C 0.06059 0.16366 0.05885 0.15926 0.06215 0.16597 C 0.0625 0.16713 0.06284 0.16852 0.06319 0.16967 C 0.06354 0.17153 0.06371 0.17315 0.06406 0.17477 C 0.06458 0.17662 0.06545 0.17801 0.06597 0.17986 C 0.06666 0.18241 0.06736 0.18866 0.06788 0.1912 C 0.06909 0.19745 0.0684 0.19259 0.07066 0.19861 C 0.07187 0.20185 0.0717 0.2044 0.07256 0.20741 C 0.07309 0.20926 0.07395 0.21088 0.07447 0.2125 C 0.07482 0.21366 0.075 0.21504 0.07534 0.2162 C 0.07621 0.21829 0.08055 0.22639 0.08211 0.22893 C 0.0875 0.23727 0.08263 0.22801 0.0868 0.23634 C 0.08715 0.23773 0.08732 0.23912 0.08767 0.24028 C 0.08906 0.24467 0.08958 0.24514 0.09149 0.24907 C 0.09184 0.25023 0.09201 0.25162 0.09236 0.25278 C 0.09288 0.25417 0.09392 0.25509 0.09427 0.25648 C 0.09479 0.2581 0.09479 0.25995 0.09531 0.26157 C 0.09566 0.26296 0.09722 0.26551 0.09722 0.26551 L 0.09722 0.26551 " pathEditMode="relative" ptsTypes="AAAAAAAAAAAAAAAAAAAAAAAAAAAAAAAAA">
                                      <p:cBhvr>
                                        <p:cTn id="70" dur="2000" fill="hold"/>
                                        <p:tgtEl>
                                          <p:spTgt spid="25"/>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500"/>
                            </p:stCondLst>
                            <p:childTnLst>
                              <p:par>
                                <p:cTn id="105" presetID="0" presetClass="path" presetSubtype="0" accel="50000" decel="50000" fill="hold" nodeType="afterEffect">
                                  <p:stCondLst>
                                    <p:cond delay="0"/>
                                  </p:stCondLst>
                                  <p:childTnLst>
                                    <p:animMotion origin="layout" path="M -2.77778E-7 2.22222E-6 L -2.77778E-7 2.22222E-6 C -0.00365 0.00301 -0.00712 0.00625 -0.01059 0.00949 C -0.01649 0.01458 -0.0151 0.01203 -0.02222 0.01782 C -0.02656 0.02153 -0.03056 0.02546 -0.03507 0.0287 C -0.03767 0.03078 -0.04062 0.03264 -0.04323 0.03472 C -0.0651 0.0544 -0.03403 0.0294 -0.05833 0.0493 C -0.06094 0.05139 -0.06389 0.05301 -0.06649 0.05555 C -0.07205 0.06041 -0.07621 0.06666 -0.08142 0.07245 C -0.09115 0.0831 -0.09149 0.08102 -0.10121 0.09537 C -0.10312 0.09815 -0.10486 0.10116 -0.10694 0.1037 C -0.10833 0.10532 -0.11024 0.10602 -0.11163 0.10741 C -0.11302 0.10879 -0.11406 0.11065 -0.1151 0.11227 C -0.11944 0.11852 -0.11545 0.11342 -0.12083 0.12176 C -0.12187 0.12361 -0.12326 0.12523 -0.12448 0.12662 C -0.12465 0.12824 -0.12483 0.13009 -0.12552 0.13148 C -0.12621 0.13287 -0.12743 0.13379 -0.12795 0.13518 C -0.13403 0.15301 -0.12621 0.13796 -0.13368 0.15092 C -0.13576 0.16412 -0.13351 0.15254 -0.13715 0.16435 C -0.13767 0.16574 -0.13785 0.16736 -0.13837 0.16898 C -0.13854 0.17037 -0.13924 0.17129 -0.13941 0.17268 C -0.13993 0.1743 -0.14028 0.17592 -0.14062 0.17731 C -0.14132 0.17986 -0.14219 0.18217 -0.14306 0.18472 C -0.14323 0.18588 -0.14392 0.18727 -0.1441 0.18819 C -0.14462 0.19028 -0.14479 0.19259 -0.14531 0.19444 C -0.14757 0.2037 -0.14531 0.19166 -0.14757 0.20301 C -0.14809 0.20509 -0.14844 0.20764 -0.14878 0.21018 C -0.15035 0.23703 -0.14983 0.22384 -0.14983 0.25023 L -0.14983 0.25046 " pathEditMode="relative" rAng="0" ptsTypes="AAAAAAAAAAAAAAAAAAAAAAAAAAAAA">
                                      <p:cBhvr>
                                        <p:cTn id="106" dur="2000" fill="hold"/>
                                        <p:tgtEl>
                                          <p:spTgt spid="33"/>
                                        </p:tgtEl>
                                        <p:attrNameLst>
                                          <p:attrName>ppt_x</p:attrName>
                                          <p:attrName>ppt_y</p:attrName>
                                        </p:attrNameLst>
                                      </p:cBhvr>
                                      <p:rCtr x="-7500" y="12523"/>
                                    </p:animMotion>
                                  </p:childTnLst>
                                </p:cTn>
                              </p:par>
                              <p:par>
                                <p:cTn id="107" presetID="0" presetClass="path" presetSubtype="0" accel="50000" decel="50000" fill="hold" nodeType="withEffect">
                                  <p:stCondLst>
                                    <p:cond delay="0"/>
                                  </p:stCondLst>
                                  <p:childTnLst>
                                    <p:animMotion origin="layout" path="M 1.66667E-6 2.22222E-6 L 1.66667E-6 0.00023 C -0.00347 0.00347 -0.0066 0.00717 -0.0099 0.01088 C -0.01545 0.01666 -0.01406 0.01389 -0.02083 0.02037 C -0.02483 0.02453 -0.02865 0.02893 -0.03281 0.03287 C -0.03524 0.03518 -0.03802 0.03703 -0.04045 0.03958 C -0.06094 0.06203 -0.03177 0.03356 -0.05469 0.05602 C -0.05695 0.05856 -0.0599 0.06041 -0.06215 0.06319 C -0.06736 0.06875 -0.07136 0.07592 -0.07622 0.08241 C -0.08542 0.09467 -0.08559 0.09236 -0.09479 0.10856 C -0.09653 0.1118 -0.09827 0.11504 -0.10018 0.11805 C -0.10139 0.11991 -0.10313 0.1206 -0.10452 0.12222 C -0.10573 0.12407 -0.10677 0.12592 -0.10781 0.12778 C -0.11181 0.13495 -0.10816 0.12916 -0.1132 0.13866 C -0.11424 0.14074 -0.11545 0.14259 -0.11649 0.14421 C -0.11684 0.14606 -0.11702 0.14815 -0.11754 0.14977 C -0.11823 0.15139 -0.11945 0.15231 -0.11979 0.15393 C -0.12552 0.17407 -0.11823 0.15717 -0.12518 0.17176 C -0.12708 0.1868 -0.125 0.17361 -0.1283 0.18703 C -0.12899 0.18889 -0.12917 0.19051 -0.12952 0.19236 C -0.12969 0.19398 -0.13038 0.19514 -0.13056 0.19676 C -0.1309 0.19838 -0.13143 0.20023 -0.13177 0.20208 C -0.13229 0.20486 -0.13316 0.20764 -0.13403 0.21041 C -0.1342 0.21157 -0.13472 0.21319 -0.1349 0.21435 C -0.13542 0.21666 -0.13559 0.21921 -0.13611 0.22153 C -0.1382 0.23194 -0.13611 0.21828 -0.1382 0.23102 C -0.13872 0.23356 -0.13889 0.23634 -0.13941 0.23912 C -0.1408 0.26991 -0.14028 0.25486 -0.14028 0.28472 L -0.14028 0.28518 " pathEditMode="relative" rAng="0" ptsTypes="AAAAAAAAAAAAAAAAAAAAAAAAAAAAA">
                                      <p:cBhvr>
                                        <p:cTn id="108" dur="2000" fill="hold"/>
                                        <p:tgtEl>
                                          <p:spTgt spid="34"/>
                                        </p:tgtEl>
                                        <p:attrNameLst>
                                          <p:attrName>ppt_x</p:attrName>
                                          <p:attrName>ppt_y</p:attrName>
                                        </p:attrNameLst>
                                      </p:cBhvr>
                                      <p:rCtr x="-7031" y="14259"/>
                                    </p:animMotion>
                                  </p:childTnLst>
                                </p:cTn>
                              </p:par>
                              <p:par>
                                <p:cTn id="109" presetID="0" presetClass="path" presetSubtype="0" accel="50000" decel="50000" fill="hold" nodeType="withEffect">
                                  <p:stCondLst>
                                    <p:cond delay="0"/>
                                  </p:stCondLst>
                                  <p:childTnLst>
                                    <p:animMotion origin="layout" path="M -2.77778E-6 -2.59259E-6 L -2.77778E-6 -2.59259E-6 C -0.00312 0.00278 -0.00607 0.00602 -0.00902 0.00903 C -0.01406 0.01389 -0.01284 0.01158 -0.01892 0.01713 C -0.02257 0.02037 -0.02604 0.02431 -0.02986 0.02755 C -0.03212 0.0294 -0.03455 0.03102 -0.0368 0.0331 C -0.05555 0.05185 -0.02899 0.02801 -0.04965 0.04699 C -0.05191 0.04908 -0.05451 0.0507 -0.05659 0.05301 C -0.06128 0.05764 -0.06493 0.06343 -0.06927 0.06898 C -0.07777 0.07917 -0.07795 0.07732 -0.08628 0.09097 C -0.08784 0.09375 -0.08941 0.09653 -0.09114 0.09908 C -0.09218 0.10047 -0.09392 0.10116 -0.09514 0.10232 C -0.09618 0.10394 -0.09722 0.10556 -0.09809 0.10695 C -0.10173 0.11297 -0.09843 0.1081 -0.10295 0.11621 C -0.10382 0.11783 -0.10503 0.11945 -0.10607 0.12084 C -0.10625 0.12222 -0.10642 0.12408 -0.10694 0.12547 C -0.10746 0.12685 -0.10868 0.12755 -0.10902 0.12894 C -0.11423 0.14584 -0.10746 0.13172 -0.11389 0.14398 C -0.11562 0.15648 -0.11371 0.14537 -0.11684 0.15672 C -0.11736 0.1581 -0.11753 0.15972 -0.11788 0.16111 C -0.11805 0.1625 -0.11857 0.16343 -0.11875 0.16482 C -0.11909 0.16621 -0.11944 0.1676 -0.11979 0.16922 C -0.12048 0.17153 -0.12118 0.17385 -0.12187 0.17616 C -0.12205 0.17732 -0.12257 0.17847 -0.12274 0.17963 C -0.12309 0.18148 -0.12326 0.18357 -0.12378 0.18542 C -0.12569 0.19422 -0.12378 0.18287 -0.12569 0.19352 C -0.12621 0.1956 -0.12639 0.19815 -0.12673 0.20047 C -0.12812 0.22616 -0.1276 0.21343 -0.1276 0.23866 L -0.1276 0.23889 " pathEditMode="relative" rAng="0" ptsTypes="AAAAAAAAAAAAAAAAAAAAAAAAAAAAA">
                                      <p:cBhvr>
                                        <p:cTn id="110" dur="2000" fill="hold"/>
                                        <p:tgtEl>
                                          <p:spTgt spid="37"/>
                                        </p:tgtEl>
                                        <p:attrNameLst>
                                          <p:attrName>ppt_x</p:attrName>
                                          <p:attrName>ppt_y</p:attrName>
                                        </p:attrNameLst>
                                      </p:cBhvr>
                                      <p:rCtr x="-6389" y="11944"/>
                                    </p:animMotion>
                                  </p:childTnLst>
                                </p:cTn>
                              </p:par>
                              <p:par>
                                <p:cTn id="111" presetID="0" presetClass="path" presetSubtype="0" accel="50000" decel="50000" fill="hold" nodeType="withEffect">
                                  <p:stCondLst>
                                    <p:cond delay="0"/>
                                  </p:stCondLst>
                                  <p:childTnLst>
                                    <p:animMotion origin="layout" path="M 8.33333E-7 -1.85185E-6 L 8.33333E-7 0.00023 C -0.00243 0.00324 -0.00451 0.00671 -0.00677 0.00996 C -0.01042 0.01528 -0.00955 0.01273 -0.01406 0.01875 C -0.01684 0.02269 -0.01945 0.02685 -0.02222 0.03033 C -0.02379 0.03241 -0.0257 0.03426 -0.02726 0.03658 C -0.04115 0.05718 -0.02153 0.03102 -0.03698 0.05185 C -0.03854 0.05417 -0.04045 0.05579 -0.04201 0.05834 C -0.04549 0.06366 -0.04826 0.07014 -0.05139 0.07616 C -0.05764 0.0875 -0.05781 0.08542 -0.06406 0.10023 C -0.06528 0.10347 -0.06632 0.10648 -0.06771 0.10926 C -0.0684 0.11088 -0.06962 0.11158 -0.07066 0.11296 C -0.07135 0.11459 -0.07205 0.11644 -0.07274 0.11806 C -0.07552 0.12477 -0.07309 0.11921 -0.07639 0.12824 C -0.07708 0.13009 -0.07795 0.13171 -0.07865 0.13334 C -0.07882 0.13496 -0.07899 0.13681 -0.07934 0.13843 C -0.07986 0.13982 -0.08056 0.14074 -0.0809 0.14236 C -0.08472 0.16088 -0.07986 0.14537 -0.08455 0.1588 C -0.08576 0.17269 -0.08438 0.16042 -0.08663 0.17292 C -0.08698 0.17454 -0.08715 0.17616 -0.0875 0.17778 C -0.08767 0.17917 -0.08802 0.18033 -0.0882 0.18171 C -0.08837 0.18357 -0.08872 0.18519 -0.08889 0.18681 C -0.08941 0.18935 -0.08993 0.1919 -0.09045 0.19445 C -0.09063 0.1956 -0.09097 0.19699 -0.09115 0.19815 C -0.09132 0.20023 -0.09149 0.20255 -0.09184 0.20486 C -0.09323 0.21435 -0.09184 0.20162 -0.09323 0.21366 C -0.09375 0.21597 -0.09375 0.21852 -0.0941 0.22107 C -0.09497 0.24954 -0.09479 0.23565 -0.09479 0.2632 L -0.09479 0.26366 " pathEditMode="relative" rAng="0" ptsTypes="AAAAAAAAAAAAAAAAAAAAAAAAAAAAA">
                                      <p:cBhvr>
                                        <p:cTn id="112" dur="2000" fill="hold"/>
                                        <p:tgtEl>
                                          <p:spTgt spid="36"/>
                                        </p:tgtEl>
                                        <p:attrNameLst>
                                          <p:attrName>ppt_x</p:attrName>
                                          <p:attrName>ppt_y</p:attrName>
                                        </p:attrNameLst>
                                      </p:cBhvr>
                                      <p:rCtr x="-4740" y="13171"/>
                                    </p:animMotion>
                                  </p:childTnLst>
                                </p:cTn>
                              </p:par>
                              <p:par>
                                <p:cTn id="113" presetID="0" presetClass="path" presetSubtype="0" accel="50000" decel="50000" fill="hold" nodeType="withEffect">
                                  <p:stCondLst>
                                    <p:cond delay="0"/>
                                  </p:stCondLst>
                                  <p:childTnLst>
                                    <p:animMotion origin="layout" path="M -1.11111E-6 -1.85185E-6 L -1.11111E-6 0.00023 C -0.00364 0.00347 -0.00694 0.00718 -0.01024 0.01065 C -0.01597 0.01621 -0.01458 0.01343 -0.02153 0.01991 C -0.02569 0.02384 -0.02969 0.02847 -0.03403 0.03218 C -0.03646 0.03426 -0.03941 0.03634 -0.04184 0.03889 C -0.06319 0.06065 -0.03298 0.03287 -0.0566 0.05486 C -0.05903 0.05741 -0.0618 0.05926 -0.06441 0.06181 C -0.06979 0.06736 -0.07396 0.07431 -0.07882 0.08079 C -0.08837 0.09259 -0.08854 0.09051 -0.09809 0.10625 C -0.1 0.10949 -0.10156 0.11273 -0.10364 0.11574 C -0.10486 0.11759 -0.10677 0.11829 -0.10816 0.11968 C -0.10937 0.12153 -0.11042 0.12338 -0.11146 0.12523 C -0.11562 0.13218 -0.11198 0.12639 -0.11701 0.13588 C -0.11805 0.13773 -0.11927 0.13959 -0.12066 0.14144 C -0.12083 0.14306 -0.12101 0.14514 -0.1217 0.14676 C -0.12222 0.14838 -0.12344 0.14931 -0.12396 0.1507 C -0.12986 0.1706 -0.12222 0.15394 -0.12951 0.16829 C -0.1316 0.1831 -0.12934 0.17014 -0.13281 0.18334 C -0.13333 0.18496 -0.13368 0.18681 -0.13403 0.18843 C -0.1342 0.19005 -0.13489 0.19121 -0.13507 0.19259 C -0.13542 0.19445 -0.13594 0.19607 -0.13628 0.19792 C -0.13698 0.2007 -0.13767 0.20324 -0.13854 0.20602 C -0.13871 0.20741 -0.13941 0.2088 -0.13958 0.20996 C -0.1401 0.21227 -0.14028 0.21482 -0.1408 0.2169 C -0.14288 0.22709 -0.1408 0.21389 -0.14288 0.22639 C -0.14358 0.22894 -0.14375 0.23171 -0.1441 0.23426 C -0.14566 0.26435 -0.14514 0.24977 -0.14514 0.27894 L -0.14514 0.2794 " pathEditMode="relative" rAng="0" ptsTypes="AAAAAAAAAAAAAAAAAAAAAAAAAAAAA">
                                      <p:cBhvr>
                                        <p:cTn id="114" dur="2000" fill="hold"/>
                                        <p:tgtEl>
                                          <p:spTgt spid="35"/>
                                        </p:tgtEl>
                                        <p:attrNameLst>
                                          <p:attrName>ppt_x</p:attrName>
                                          <p:attrName>ppt_y</p:attrName>
                                        </p:attrNameLst>
                                      </p:cBhvr>
                                      <p:rCtr x="-7274" y="13958"/>
                                    </p:animMotion>
                                  </p:childTnLst>
                                </p:cTn>
                              </p:par>
                              <p:par>
                                <p:cTn id="115" presetID="0" presetClass="path" presetSubtype="0" accel="50000" decel="50000" fill="hold" nodeType="withEffect">
                                  <p:stCondLst>
                                    <p:cond delay="0"/>
                                  </p:stCondLst>
                                  <p:childTnLst>
                                    <p:animMotion origin="layout" path="M 3.61111E-6 -2.59259E-6 L 3.61111E-6 -2.59259E-6 L 0.00451 0.0213 C 0.00503 0.02385 0.00538 0.02639 0.00607 0.02871 C 0.00677 0.03102 0.00764 0.03357 0.00833 0.03588 C 0.0092 0.03866 0.00972 0.04144 0.01076 0.04422 C 0.01163 0.04676 0.01284 0.04885 0.01371 0.05139 C 0.01597 0.05787 0.0177 0.06435 0.01996 0.0706 C 0.02205 0.07639 0.02361 0.08241 0.02604 0.0875 C 0.02743 0.09028 0.02882 0.09283 0.03003 0.09584 C 0.03107 0.09861 0.03211 0.10162 0.03298 0.10417 C 0.0342 0.10718 0.0375 0.11412 0.03854 0.11736 C 0.04323 0.13264 0.03923 0.12593 0.04392 0.1331 C 0.04409 0.13426 0.04444 0.13565 0.04479 0.13658 C 0.04583 0.14121 0.04635 0.14144 0.04791 0.14514 C 0.04965 0.15602 0.04809 0.15185 0.05086 0.15834 C 0.05121 0.15949 0.05139 0.16088 0.05173 0.16181 C 0.05191 0.16366 0.05208 0.16528 0.05243 0.16667 C 0.05277 0.16852 0.05364 0.16991 0.05399 0.17153 C 0.05451 0.17408 0.0552 0.1801 0.05555 0.18241 C 0.05659 0.18843 0.0559 0.1838 0.05781 0.18959 C 0.05885 0.1926 0.05868 0.19514 0.05937 0.19792 C 0.05989 0.19977 0.06059 0.20116 0.06093 0.20278 C 0.06128 0.20394 0.06145 0.2051 0.06163 0.20625 C 0.06232 0.20834 0.06597 0.21597 0.06718 0.21852 C 0.0717 0.22639 0.0677 0.2176 0.071 0.22547 C 0.07135 0.22685 0.07152 0.22824 0.0717 0.22917 C 0.07291 0.23357 0.07326 0.23403 0.07482 0.23773 C 0.07517 0.23889 0.07534 0.24005 0.07569 0.24121 C 0.07604 0.2426 0.07691 0.24352 0.07725 0.24468 C 0.0776 0.2463 0.0776 0.24815 0.07795 0.24954 C 0.0783 0.25093 0.07968 0.25347 0.07968 0.25371 L 0.07968 0.25347 " pathEditMode="relative" rAng="0" ptsTypes="AAAAAAAAAAAAAAAAAAAAAAAAAAAAAAAAA">
                                      <p:cBhvr>
                                        <p:cTn id="116" dur="2000" fill="hold"/>
                                        <p:tgtEl>
                                          <p:spTgt spid="38"/>
                                        </p:tgtEl>
                                        <p:attrNameLst>
                                          <p:attrName>ppt_x</p:attrName>
                                          <p:attrName>ppt_y</p:attrName>
                                        </p:attrNameLst>
                                      </p:cBhvr>
                                      <p:rCtr x="3976" y="12685"/>
                                    </p:animMotion>
                                  </p:childTnLst>
                                </p:cTn>
                              </p:par>
                              <p:par>
                                <p:cTn id="117" presetID="0" presetClass="path" presetSubtype="0" accel="50000" decel="50000" fill="hold" nodeType="withEffect">
                                  <p:stCondLst>
                                    <p:cond delay="0"/>
                                  </p:stCondLst>
                                  <p:childTnLst>
                                    <p:animMotion origin="layout" path="M 1.11111E-6 5.55112E-17 L 1.11111E-6 0.00023 L 0.00555 0.02245 C 0.00625 0.025 0.0066 0.02778 0.00746 0.03009 C 0.00833 0.03264 0.00937 0.03519 0.01024 0.03773 C 0.01128 0.04051 0.01198 0.04352 0.01319 0.04653 C 0.01424 0.04907 0.0158 0.05139 0.01684 0.05394 C 0.01962 0.06065 0.0217 0.06759 0.02448 0.07407 C 0.02691 0.08009 0.02899 0.08634 0.03194 0.09167 C 0.03351 0.09468 0.03524 0.09745 0.0368 0.10046 C 0.03802 0.10347 0.03924 0.10648 0.04045 0.10926 C 0.04184 0.1125 0.04583 0.11968 0.04705 0.12315 C 0.05278 0.13912 0.04792 0.13194 0.05364 0.13958 C 0.05399 0.14074 0.05434 0.14213 0.05469 0.14329 C 0.05608 0.14792 0.0566 0.14838 0.05851 0.15208 C 0.06059 0.16366 0.05885 0.15926 0.06215 0.16597 C 0.0625 0.16713 0.06285 0.16852 0.06319 0.16968 C 0.06354 0.17153 0.06371 0.17315 0.06406 0.17477 C 0.06458 0.17662 0.06545 0.17801 0.06597 0.17986 C 0.06667 0.18241 0.06736 0.18866 0.06788 0.1912 C 0.0691 0.19745 0.0684 0.19259 0.07066 0.19861 C 0.07187 0.20185 0.0717 0.2044 0.07257 0.20741 C 0.07309 0.20926 0.07396 0.21088 0.07448 0.2125 C 0.07483 0.21366 0.075 0.21505 0.07535 0.2162 C 0.07621 0.21829 0.08055 0.22639 0.08212 0.22894 C 0.0875 0.23727 0.08264 0.22801 0.0868 0.23634 C 0.08715 0.23773 0.08733 0.23912 0.08767 0.24028 C 0.08906 0.24468 0.08958 0.24514 0.09149 0.24907 C 0.09184 0.25023 0.09201 0.25162 0.09236 0.25278 C 0.09288 0.25417 0.09392 0.25509 0.09427 0.25648 C 0.09479 0.2581 0.09479 0.25995 0.09531 0.26157 C 0.09566 0.26296 0.09722 0.26551 0.09722 0.26574 L 0.09722 0.26551 " pathEditMode="relative" rAng="0" ptsTypes="AAAAAAAAAAAAAAAAAAAAAAAAAAAAAAAAA">
                                      <p:cBhvr>
                                        <p:cTn id="118" dur="2000" fill="hold"/>
                                        <p:tgtEl>
                                          <p:spTgt spid="41"/>
                                        </p:tgtEl>
                                        <p:attrNameLst>
                                          <p:attrName>ppt_x</p:attrName>
                                          <p:attrName>ppt_y</p:attrName>
                                        </p:attrNameLst>
                                      </p:cBhvr>
                                      <p:rCtr x="4861" y="13287"/>
                                    </p:animMotion>
                                  </p:childTnLst>
                                </p:cTn>
                              </p:par>
                              <p:par>
                                <p:cTn id="119" presetID="0" presetClass="path" presetSubtype="0" accel="50000" decel="50000" fill="hold" nodeType="withEffect">
                                  <p:stCondLst>
                                    <p:cond delay="0"/>
                                  </p:stCondLst>
                                  <p:childTnLst>
                                    <p:animMotion origin="layout" path="M 2.77778E-7 -1.85185E-6 L 2.77778E-7 0.00023 L 0.00469 0.02246 C 0.00521 0.02523 0.00556 0.02801 0.00625 0.03033 C 0.00694 0.03287 0.00781 0.03542 0.00851 0.03796 C 0.00937 0.04074 0.01007 0.04375 0.01111 0.04676 C 0.01198 0.04954 0.01319 0.05185 0.01406 0.0544 C 0.01649 0.06111 0.01823 0.06806 0.02066 0.07477 C 0.02257 0.08079 0.02448 0.08704 0.02691 0.09236 C 0.0283 0.09537 0.02969 0.09838 0.03108 0.10139 C 0.03194 0.1044 0.03299 0.10741 0.03403 0.11019 C 0.03524 0.11343 0.03854 0.1206 0.03958 0.12431 C 0.04444 0.14028 0.04045 0.1331 0.04514 0.14074 C 0.04549 0.1419 0.04583 0.14329 0.04618 0.14445 C 0.04722 0.14931 0.04774 0.14977 0.04931 0.15347 C 0.05104 0.16505 0.04965 0.16065 0.05243 0.16736 C 0.05278 0.16852 0.05295 0.16991 0.0533 0.1713 C 0.05365 0.17315 0.05365 0.17477 0.05399 0.17639 C 0.05451 0.17824 0.05521 0.17963 0.05556 0.18148 C 0.05625 0.18403 0.05677 0.19028 0.05729 0.19283 C 0.05833 0.19931 0.05764 0.19421 0.05955 0.20046 C 0.06059 0.20371 0.06042 0.20625 0.06128 0.20926 C 0.06163 0.21111 0.06233 0.21273 0.06285 0.21435 C 0.06319 0.21551 0.06319 0.2169 0.06354 0.21806 C 0.06424 0.22037 0.06788 0.22847 0.06927 0.23102 C 0.07378 0.23935 0.06979 0.23009 0.07326 0.23843 C 0.07361 0.23982 0.07361 0.24121 0.07396 0.24236 C 0.07517 0.24699 0.07552 0.24746 0.07726 0.25139 C 0.07743 0.25255 0.0776 0.25394 0.07795 0.25509 C 0.0783 0.25648 0.07917 0.25741 0.07951 0.2588 C 0.08003 0.26042 0.08003 0.26227 0.08038 0.26389 C 0.08073 0.26528 0.08212 0.26783 0.08212 0.26829 L 0.08212 0.26783 " pathEditMode="relative" rAng="0" ptsTypes="AAAAAAAAAAAAAAAAAAAAAAAAAAAAAAAAA">
                                      <p:cBhvr>
                                        <p:cTn id="120" dur="2000" fill="hold"/>
                                        <p:tgtEl>
                                          <p:spTgt spid="42"/>
                                        </p:tgtEl>
                                        <p:attrNameLst>
                                          <p:attrName>ppt_x</p:attrName>
                                          <p:attrName>ppt_y</p:attrName>
                                        </p:attrNameLst>
                                      </p:cBhvr>
                                      <p:rCtr x="4097" y="13403"/>
                                    </p:animMotion>
                                  </p:childTnLst>
                                </p:cTn>
                              </p:par>
                              <p:par>
                                <p:cTn id="121" presetID="0" presetClass="path" presetSubtype="0" accel="50000" decel="50000" fill="hold" nodeType="withEffect">
                                  <p:stCondLst>
                                    <p:cond delay="0"/>
                                  </p:stCondLst>
                                  <p:childTnLst>
                                    <p:animMotion origin="layout" path="M -8.33333E-7 -1.85185E-6 L -8.33333E-7 -1.85185E-6 L 0.00347 0.02199 C 0.00399 0.02454 0.00417 0.02732 0.00469 0.02963 C 0.00521 0.03218 0.0059 0.03472 0.00642 0.03727 C 0.00712 0.04005 0.00764 0.04283 0.00833 0.04584 C 0.00903 0.04838 0.01007 0.0507 0.01076 0.05324 C 0.0125 0.05996 0.01389 0.06667 0.01563 0.07315 C 0.01719 0.07917 0.01858 0.08519 0.02049 0.09051 C 0.02153 0.09352 0.02257 0.0963 0.02361 0.09931 C 0.02431 0.10209 0.02517 0.10509 0.02587 0.10787 C 0.02674 0.11111 0.02934 0.11829 0.03021 0.12153 C 0.03386 0.1375 0.03073 0.13033 0.03438 0.13796 C 0.03455 0.13912 0.0349 0.14051 0.03507 0.14144 C 0.03594 0.14607 0.03629 0.14653 0.0375 0.15023 C 0.03889 0.16158 0.03767 0.15741 0.03993 0.16389 C 0.04011 0.16505 0.04028 0.16644 0.04063 0.16759 C 0.0408 0.16945 0.0408 0.17107 0.04115 0.17269 C 0.04149 0.17454 0.04201 0.17593 0.04236 0.17778 C 0.04271 0.18033 0.04323 0.18634 0.04358 0.18889 C 0.04427 0.19514 0.04392 0.19028 0.04531 0.1963 C 0.04618 0.19954 0.04601 0.20209 0.04653 0.20486 C 0.04688 0.20671 0.0474 0.20834 0.04774 0.20996 C 0.04809 0.21111 0.04809 0.2125 0.04844 0.21366 C 0.04896 0.21574 0.05174 0.22361 0.05278 0.22616 C 0.05625 0.23449 0.05313 0.22523 0.05573 0.23357 C 0.0559 0.23496 0.05608 0.23634 0.05625 0.2375 C 0.05712 0.2419 0.05747 0.24236 0.05868 0.24607 C 0.05903 0.24722 0.05903 0.24861 0.05938 0.24977 C 0.05955 0.25116 0.06024 0.25209 0.06059 0.25347 C 0.06094 0.25509 0.06094 0.25695 0.06111 0.25857 C 0.06146 0.25996 0.0625 0.2625 0.0625 0.26273 L 0.0625 0.2625 " pathEditMode="relative" rAng="0" ptsTypes="AAAAAAAAAAAAAAAAAAAAAAAAAAAAAAAAA">
                                      <p:cBhvr>
                                        <p:cTn id="122" dur="2000" fill="hold"/>
                                        <p:tgtEl>
                                          <p:spTgt spid="40"/>
                                        </p:tgtEl>
                                        <p:attrNameLst>
                                          <p:attrName>ppt_x</p:attrName>
                                          <p:attrName>ppt_y</p:attrName>
                                        </p:attrNameLst>
                                      </p:cBhvr>
                                      <p:rCtr x="3125" y="13125"/>
                                    </p:animMotion>
                                  </p:childTnLst>
                                </p:cTn>
                              </p:par>
                              <p:par>
                                <p:cTn id="123" presetID="0" presetClass="path" presetSubtype="0" accel="50000" decel="50000" fill="hold" nodeType="withEffect">
                                  <p:stCondLst>
                                    <p:cond delay="0"/>
                                  </p:stCondLst>
                                  <p:childTnLst>
                                    <p:animMotion origin="layout" path="M 2.77778E-6 -1.85185E-6 L 2.77778E-6 -1.85185E-6 L -0.00521 0.02222 C -0.00591 0.02477 -0.00608 0.02755 -0.00695 0.02963 C -0.00782 0.03218 -0.00868 0.03472 -0.00955 0.03727 C -0.01042 0.04005 -0.01111 0.04306 -0.01216 0.04607 C -0.0132 0.04861 -0.01459 0.05093 -0.01563 0.05347 C -0.01806 0.05996 -0.01997 0.0669 -0.02257 0.07338 C -0.02483 0.0794 -0.02674 0.08565 -0.02952 0.09074 C -0.03091 0.09375 -0.03247 0.09653 -0.03386 0.09954 C -0.03507 0.10255 -0.03611 0.10556 -0.03733 0.10834 C -0.03854 0.11158 -0.04219 0.11852 -0.04341 0.12199 C -0.04861 0.13796 -0.0441 0.13079 -0.04948 0.13843 C -0.04983 0.13959 -0.05 0.14097 -0.05035 0.14213 C -0.05174 0.14653 -0.05209 0.14699 -0.05382 0.1507 C -0.05573 0.16227 -0.05417 0.15787 -0.05729 0.16459 C -0.05764 0.16574 -0.05782 0.16713 -0.05816 0.16829 C -0.05851 0.17014 -0.05868 0.17176 -0.05903 0.17338 C -0.05955 0.17523 -0.06025 0.17639 -0.06077 0.17824 C -0.06146 0.18079 -0.06198 0.18704 -0.0625 0.18959 C -0.06372 0.19584 -0.06302 0.19097 -0.06511 0.19699 C -0.06615 0.20023 -0.06597 0.20278 -0.06684 0.20556 C -0.06736 0.20741 -0.06806 0.20903 -0.06858 0.21065 C -0.06893 0.21181 -0.0691 0.2132 -0.06945 0.21435 C -0.07014 0.21644 -0.07413 0.22454 -0.07552 0.22709 C -0.08056 0.23519 -0.07604 0.22616 -0.07986 0.23426 C -0.08021 0.23565 -0.08038 0.23704 -0.08073 0.2382 C -0.08195 0.24259 -0.08247 0.24306 -0.0842 0.24699 C -0.08455 0.24815 -0.08472 0.24954 -0.08507 0.2507 C -0.08559 0.25209 -0.08646 0.25301 -0.08681 0.2544 C -0.08733 0.25602 -0.08733 0.25787 -0.08768 0.25949 C -0.08802 0.26088 -0.08941 0.26343 -0.08941 0.26366 L -0.08941 0.26343 " pathEditMode="relative" rAng="0" ptsTypes="AAAAAAAAAAAAAAAAAAAAAAAAAAAAAAAAA">
                                      <p:cBhvr>
                                        <p:cTn id="124" dur="2000" fill="hold"/>
                                        <p:tgtEl>
                                          <p:spTgt spid="39"/>
                                        </p:tgtEl>
                                        <p:attrNameLst>
                                          <p:attrName>ppt_x</p:attrName>
                                          <p:attrName>ppt_y</p:attrName>
                                        </p:attrNameLst>
                                      </p:cBhvr>
                                      <p:rCtr x="-4479" y="13171"/>
                                    </p:animMotion>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33"/>
                                        </p:tgtEl>
                                      </p:cBhvr>
                                    </p:animEffect>
                                    <p:set>
                                      <p:cBhvr>
                                        <p:cTn id="129" dur="1" fill="hold">
                                          <p:stCondLst>
                                            <p:cond delay="499"/>
                                          </p:stCondLst>
                                        </p:cTn>
                                        <p:tgtEl>
                                          <p:spTgt spid="33"/>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4"/>
                                        </p:tgtEl>
                                      </p:cBhvr>
                                    </p:animEffect>
                                    <p:set>
                                      <p:cBhvr>
                                        <p:cTn id="132" dur="1" fill="hold">
                                          <p:stCondLst>
                                            <p:cond delay="499"/>
                                          </p:stCondLst>
                                        </p:cTn>
                                        <p:tgtEl>
                                          <p:spTgt spid="3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7"/>
                                        </p:tgtEl>
                                      </p:cBhvr>
                                    </p:animEffect>
                                    <p:set>
                                      <p:cBhvr>
                                        <p:cTn id="135" dur="1" fill="hold">
                                          <p:stCondLst>
                                            <p:cond delay="499"/>
                                          </p:stCondLst>
                                        </p:cTn>
                                        <p:tgtEl>
                                          <p:spTgt spid="37"/>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6"/>
                                        </p:tgtEl>
                                      </p:cBhvr>
                                    </p:animEffect>
                                    <p:set>
                                      <p:cBhvr>
                                        <p:cTn id="138" dur="1" fill="hold">
                                          <p:stCondLst>
                                            <p:cond delay="499"/>
                                          </p:stCondLst>
                                        </p:cTn>
                                        <p:tgtEl>
                                          <p:spTgt spid="36"/>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5"/>
                                        </p:tgtEl>
                                      </p:cBhvr>
                                    </p:animEffect>
                                    <p:set>
                                      <p:cBhvr>
                                        <p:cTn id="141" dur="1" fill="hold">
                                          <p:stCondLst>
                                            <p:cond delay="499"/>
                                          </p:stCondLst>
                                        </p:cTn>
                                        <p:tgtEl>
                                          <p:spTgt spid="35"/>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8"/>
                                        </p:tgtEl>
                                      </p:cBhvr>
                                    </p:animEffect>
                                    <p:set>
                                      <p:cBhvr>
                                        <p:cTn id="144" dur="1" fill="hold">
                                          <p:stCondLst>
                                            <p:cond delay="499"/>
                                          </p:stCondLst>
                                        </p:cTn>
                                        <p:tgtEl>
                                          <p:spTgt spid="3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1"/>
                                        </p:tgtEl>
                                      </p:cBhvr>
                                    </p:animEffect>
                                    <p:set>
                                      <p:cBhvr>
                                        <p:cTn id="147" dur="1" fill="hold">
                                          <p:stCondLst>
                                            <p:cond delay="499"/>
                                          </p:stCondLst>
                                        </p:cTn>
                                        <p:tgtEl>
                                          <p:spTgt spid="4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2"/>
                                        </p:tgtEl>
                                      </p:cBhvr>
                                    </p:animEffect>
                                    <p:set>
                                      <p:cBhvr>
                                        <p:cTn id="150" dur="1" fill="hold">
                                          <p:stCondLst>
                                            <p:cond delay="499"/>
                                          </p:stCondLst>
                                        </p:cTn>
                                        <p:tgtEl>
                                          <p:spTgt spid="42"/>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40"/>
                                        </p:tgtEl>
                                      </p:cBhvr>
                                    </p:animEffect>
                                    <p:set>
                                      <p:cBhvr>
                                        <p:cTn id="153" dur="1" fill="hold">
                                          <p:stCondLst>
                                            <p:cond delay="499"/>
                                          </p:stCondLst>
                                        </p:cTn>
                                        <p:tgtEl>
                                          <p:spTgt spid="40"/>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10" presetClass="entr" presetSubtype="0" fill="hold"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ntr" presetSubtype="0" fill="hold"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par>
                                <p:cTn id="168" presetID="10" presetClass="entr" presetSubtype="0" fill="hold" nodeType="with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500"/>
                                        <p:tgtEl>
                                          <p:spTgt spid="46"/>
                                        </p:tgtEl>
                                      </p:cBhvr>
                                    </p:animEffect>
                                  </p:childTnLst>
                                </p:cTn>
                              </p:par>
                              <p:par>
                                <p:cTn id="171" presetID="10" presetClass="entr" presetSubtype="0" fill="hold" nodeType="with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fade">
                                      <p:cBhvr>
                                        <p:cTn id="173" dur="500"/>
                                        <p:tgtEl>
                                          <p:spTgt spid="45"/>
                                        </p:tgtEl>
                                      </p:cBhvr>
                                    </p:animEffect>
                                  </p:childTnLst>
                                </p:cTn>
                              </p:par>
                              <p:par>
                                <p:cTn id="174" presetID="10" presetClass="entr" presetSubtype="0" fill="hold" nodeType="with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par>
                                <p:cTn id="177" presetID="10" presetClass="entr" presetSubtype="0" fill="hold" nodeType="with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fade">
                                      <p:cBhvr>
                                        <p:cTn id="179" dur="500"/>
                                        <p:tgtEl>
                                          <p:spTgt spid="51"/>
                                        </p:tgtEl>
                                      </p:cBhvr>
                                    </p:animEffect>
                                  </p:childTnLst>
                                </p:cTn>
                              </p:par>
                              <p:par>
                                <p:cTn id="180" presetID="10" presetClass="entr" presetSubtype="0" fill="hold" nodeType="with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fade">
                                      <p:cBhvr>
                                        <p:cTn id="182" dur="500"/>
                                        <p:tgtEl>
                                          <p:spTgt spid="52"/>
                                        </p:tgtEl>
                                      </p:cBhvr>
                                    </p:animEffect>
                                  </p:childTnLst>
                                </p:cTn>
                              </p:par>
                              <p:par>
                                <p:cTn id="183" presetID="10" presetClass="entr" presetSubtype="0" fill="hold"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nodeType="withEffect">
                                  <p:stCondLst>
                                    <p:cond delay="0"/>
                                  </p:stCondLst>
                                  <p:childTnLst>
                                    <p:set>
                                      <p:cBhvr>
                                        <p:cTn id="187" dur="1" fill="hold">
                                          <p:stCondLst>
                                            <p:cond delay="0"/>
                                          </p:stCondLst>
                                        </p:cTn>
                                        <p:tgtEl>
                                          <p:spTgt spid="49"/>
                                        </p:tgtEl>
                                        <p:attrNameLst>
                                          <p:attrName>style.visibility</p:attrName>
                                        </p:attrNameLst>
                                      </p:cBhvr>
                                      <p:to>
                                        <p:strVal val="visible"/>
                                      </p:to>
                                    </p:set>
                                    <p:animEffect transition="in" filter="fade">
                                      <p:cBhvr>
                                        <p:cTn id="188" dur="500"/>
                                        <p:tgtEl>
                                          <p:spTgt spid="49"/>
                                        </p:tgtEl>
                                      </p:cBhvr>
                                    </p:animEffect>
                                  </p:childTnLst>
                                </p:cTn>
                              </p:par>
                            </p:childTnLst>
                          </p:cTn>
                        </p:par>
                        <p:par>
                          <p:cTn id="189" fill="hold">
                            <p:stCondLst>
                              <p:cond delay="500"/>
                            </p:stCondLst>
                            <p:childTnLst>
                              <p:par>
                                <p:cTn id="190" presetID="0" presetClass="path" presetSubtype="0" accel="50000" decel="50000" fill="hold" nodeType="afterEffect">
                                  <p:stCondLst>
                                    <p:cond delay="0"/>
                                  </p:stCondLst>
                                  <p:childTnLst>
                                    <p:animMotion origin="layout" path="M 3.88889E-6 -3.7037E-7 L 3.88889E-6 -3.7037E-7 C -0.00382 0.00278 -0.00747 0.00602 -0.01111 0.00903 C -0.01736 0.01389 -0.0158 0.01157 -0.02327 0.01713 C -0.02778 0.0206 -0.03195 0.02454 -0.03664 0.02755 C -0.03941 0.02963 -0.04254 0.03148 -0.04514 0.03357 C -0.06806 0.05255 -0.03559 0.02824 -0.06094 0.04769 C -0.06372 0.04954 -0.06684 0.05116 -0.06945 0.0537 C -0.07535 0.05833 -0.07969 0.06435 -0.08507 0.06991 C -0.09532 0.08032 -0.09566 0.07824 -0.10573 0.09213 C -0.10782 0.09491 -0.10955 0.09769 -0.11181 0.10023 C -0.1132 0.10185 -0.11511 0.10255 -0.11667 0.1037 C -0.11806 0.10509 -0.1191 0.10694 -0.12032 0.10857 C -0.12483 0.11458 -0.12066 0.10972 -0.12622 0.11759 C -0.12726 0.11944 -0.12882 0.12107 -0.13004 0.12245 C -0.13021 0.12407 -0.13039 0.12569 -0.13108 0.12708 C -0.13177 0.12847 -0.13316 0.1294 -0.13368 0.13079 C -0.13993 0.14792 -0.13177 0.13333 -0.13959 0.14583 C -0.14184 0.1588 -0.13941 0.14745 -0.14323 0.15903 C -0.14375 0.16019 -0.14393 0.16181 -0.14462 0.16343 C -0.1448 0.16482 -0.14549 0.16574 -0.14566 0.1669 C -0.14618 0.16852 -0.14653 0.17014 -0.14688 0.17153 C -0.14757 0.17384 -0.14861 0.17616 -0.14948 0.1787 C -0.14966 0.17986 -0.15035 0.18102 -0.15052 0.18194 C -0.15105 0.18403 -0.15122 0.18634 -0.15174 0.18796 C -0.15417 0.19699 -0.15174 0.18542 -0.15417 0.1963 C -0.15469 0.19838 -0.15504 0.20069 -0.15539 0.20324 C -0.15712 0.22917 -0.15643 0.21644 -0.15643 0.24213 L -0.15643 0.24236 " pathEditMode="relative" rAng="0" ptsTypes="AAAAAAAAAAAAAAAAAAAAAAAAAAAAA">
                                      <p:cBhvr>
                                        <p:cTn id="191" dur="2000" fill="hold"/>
                                        <p:tgtEl>
                                          <p:spTgt spid="43"/>
                                        </p:tgtEl>
                                        <p:attrNameLst>
                                          <p:attrName>ppt_x</p:attrName>
                                          <p:attrName>ppt_y</p:attrName>
                                        </p:attrNameLst>
                                      </p:cBhvr>
                                      <p:rCtr x="-7830" y="12106"/>
                                    </p:animMotion>
                                  </p:childTnLst>
                                </p:cTn>
                              </p:par>
                              <p:par>
                                <p:cTn id="192" presetID="0" presetClass="path" presetSubtype="0" accel="50000" decel="50000" fill="hold" nodeType="withEffect">
                                  <p:stCondLst>
                                    <p:cond delay="0"/>
                                  </p:stCondLst>
                                  <p:childTnLst>
                                    <p:animMotion origin="layout" path="M -4.16667E-6 -3.7037E-7 L -4.16667E-6 0.00023 C -0.00416 0.00417 -0.00798 0.0088 -0.01197 0.01343 C -0.01857 0.02083 -0.01684 0.01736 -0.025 0.02546 C -0.02968 0.03056 -0.03437 0.03611 -0.03923 0.04097 C -0.04218 0.04398 -0.04548 0.0463 -0.04843 0.04954 C -0.07291 0.07755 -0.03802 0.0419 -0.06545 0.07014 C -0.06822 0.07315 -0.0717 0.07546 -0.0743 0.07894 C -0.08055 0.08588 -0.08541 0.09491 -0.09114 0.10301 C -0.10225 0.11852 -0.10243 0.11551 -0.11336 0.13588 C -0.11545 0.13982 -0.11753 0.14398 -0.11979 0.14769 C -0.12135 0.15 -0.12343 0.15093 -0.125 0.15301 C -0.12638 0.15532 -0.12777 0.15764 -0.12899 0.15995 C -0.13368 0.16898 -0.12934 0.16157 -0.13541 0.17361 C -0.13663 0.17616 -0.13802 0.17847 -0.13941 0.18056 C -0.13975 0.18287 -0.13993 0.18542 -0.14062 0.1875 C -0.14149 0.18958 -0.14288 0.19074 -0.14322 0.19259 C -0.15017 0.21782 -0.14149 0.19676 -0.14965 0.21505 C -0.15191 0.2338 -0.14947 0.21736 -0.15347 0.23403 C -0.15434 0.23634 -0.15451 0.23843 -0.15486 0.24074 C -0.15503 0.24282 -0.1559 0.24421 -0.15607 0.2463 C -0.15659 0.24838 -0.15711 0.25069 -0.15763 0.25301 C -0.15816 0.25648 -0.1592 0.25995 -0.16024 0.26343 C -0.16041 0.26482 -0.16111 0.2669 -0.16128 0.26829 C -0.16197 0.2713 -0.16215 0.27454 -0.16284 0.27732 C -0.16527 0.29028 -0.16284 0.27338 -0.16527 0.28912 C -0.16597 0.29236 -0.16614 0.29583 -0.16666 0.29931 C -0.1684 0.33796 -0.1677 0.31898 -0.1677 0.35648 L -0.1677 0.35718 " pathEditMode="relative" rAng="0" ptsTypes="AAAAAAAAAAAAAAAAAAAAAAAAAAAAA">
                                      <p:cBhvr>
                                        <p:cTn id="193" dur="2000" fill="hold"/>
                                        <p:tgtEl>
                                          <p:spTgt spid="44"/>
                                        </p:tgtEl>
                                        <p:attrNameLst>
                                          <p:attrName>ppt_x</p:attrName>
                                          <p:attrName>ppt_y</p:attrName>
                                        </p:attrNameLst>
                                      </p:cBhvr>
                                      <p:rCtr x="-8403" y="17847"/>
                                    </p:animMotion>
                                  </p:childTnLst>
                                </p:cTn>
                              </p:par>
                              <p:par>
                                <p:cTn id="194" presetID="0" presetClass="path" presetSubtype="0" accel="50000" decel="50000" fill="hold" nodeType="withEffect">
                                  <p:stCondLst>
                                    <p:cond delay="0"/>
                                  </p:stCondLst>
                                  <p:childTnLst>
                                    <p:animMotion origin="layout" path="M -2.22222E-6 -3.7037E-6 L -2.22222E-6 -3.7037E-6 C -0.00416 0.00255 -0.00816 0.00579 -0.01198 0.0088 C -0.01857 0.01366 -0.01701 0.01135 -0.025 0.0169 C -0.02986 0.02014 -0.03437 0.02408 -0.03941 0.02732 C -0.04253 0.02917 -0.04566 0.03079 -0.04861 0.03287 C -0.07344 0.05139 -0.03837 0.02778 -0.06562 0.04653 C -0.06857 0.04861 -0.07205 0.05024 -0.07482 0.05255 C -0.0809 0.05718 -0.08576 0.06297 -0.09149 0.06852 C -0.10278 0.07871 -0.10295 0.07686 -0.11389 0.09028 C -0.11597 0.09306 -0.11805 0.09584 -0.12031 0.09838 C -0.1217 0.09977 -0.12396 0.10047 -0.12552 0.10162 C -0.12691 0.10324 -0.1283 0.10486 -0.12951 0.10625 C -0.13437 0.11227 -0.13003 0.10741 -0.13594 0.11551 C -0.13698 0.11713 -0.13871 0.11875 -0.1401 0.11991 C -0.14028 0.1213 -0.14045 0.12315 -0.14114 0.12454 C -0.14184 0.12593 -0.1434 0.12662 -0.14392 0.12801 C -0.15087 0.14491 -0.14184 0.13079 -0.15034 0.14306 C -0.1526 0.15556 -0.15017 0.14445 -0.15416 0.15579 C -0.15486 0.15718 -0.15521 0.15857 -0.15555 0.15996 C -0.1559 0.16135 -0.15659 0.16227 -0.15677 0.16366 C -0.15729 0.16505 -0.15764 0.16644 -0.15816 0.16806 C -0.15903 0.17037 -0.15989 0.17269 -0.16094 0.175 C -0.16111 0.17616 -0.1618 0.17732 -0.16198 0.17848 C -0.1625 0.18033 -0.16267 0.18241 -0.16337 0.18426 C -0.16597 0.19306 -0.16337 0.18172 -0.16597 0.19236 C -0.16666 0.19445 -0.16684 0.19699 -0.16736 0.19908 C -0.16909 0.22477 -0.1684 0.21204 -0.1684 0.23727 L -0.1684 0.2375 " pathEditMode="relative" rAng="0" ptsTypes="AAAAAAAAAAAAAAAAAAAAAAAAAAAAA">
                                      <p:cBhvr>
                                        <p:cTn id="195" dur="2000" fill="hold"/>
                                        <p:tgtEl>
                                          <p:spTgt spid="47"/>
                                        </p:tgtEl>
                                        <p:attrNameLst>
                                          <p:attrName>ppt_x</p:attrName>
                                          <p:attrName>ppt_y</p:attrName>
                                        </p:attrNameLst>
                                      </p:cBhvr>
                                      <p:rCtr x="-8438" y="11875"/>
                                    </p:animMotion>
                                  </p:childTnLst>
                                </p:cTn>
                              </p:par>
                              <p:par>
                                <p:cTn id="196" presetID="0" presetClass="path" presetSubtype="0" accel="50000" decel="50000" fill="hold" nodeType="withEffect">
                                  <p:stCondLst>
                                    <p:cond delay="0"/>
                                  </p:stCondLst>
                                  <p:childTnLst>
                                    <p:animMotion origin="layout" path="M 5E-6 -2.96296E-6 L 5E-6 -2.96296E-6 C -0.00365 0.00255 -0.00677 0.00556 -0.01025 0.00834 C -0.01563 0.01273 -0.0144 0.01065 -0.021 0.01574 C -0.02518 0.01898 -0.02917 0.02246 -0.03334 0.02547 C -0.0356 0.02709 -0.03855 0.02871 -0.0408 0.03079 C -0.06145 0.04792 -0.0323 0.02593 -0.05539 0.04352 C -0.05764 0.0456 -0.06059 0.04676 -0.06285 0.04908 C -0.06805 0.05348 -0.07223 0.05903 -0.0769 0.06412 C -0.08612 0.07361 -0.08645 0.07176 -0.09584 0.08426 C -0.09756 0.08704 -0.09913 0.08959 -0.10122 0.0919 C -0.10226 0.09329 -0.104 0.09375 -0.10556 0.09491 C -0.1066 0.0963 -0.10764 0.09792 -0.10869 0.09931 C -0.11285 0.10486 -0.10921 0.10023 -0.11424 0.10787 C -0.11528 0.10949 -0.1165 0.11088 -0.11754 0.11204 C -0.11789 0.11343 -0.11806 0.11505 -0.11858 0.11644 C -0.11945 0.1176 -0.12049 0.11829 -0.12101 0.11968 C -0.12657 0.13542 -0.11945 0.12223 -0.12639 0.13357 C -0.12813 0.14537 -0.12605 0.13496 -0.12952 0.14537 C -0.13004 0.14676 -0.13021 0.14815 -0.13073 0.14954 C -0.13108 0.1507 -0.1316 0.15162 -0.13178 0.15278 C -0.13212 0.1544 -0.13264 0.15579 -0.13282 0.15718 C -0.13369 0.15926 -0.13438 0.16135 -0.13525 0.16366 C -0.13542 0.16459 -0.13594 0.16574 -0.13629 0.16667 C -0.13646 0.16852 -0.13681 0.17037 -0.13733 0.17246 C -0.13941 0.18033 -0.13733 0.16968 -0.13941 0.17986 C -0.14011 0.18172 -0.14011 0.1838 -0.14063 0.18611 C -0.14185 0.20996 -0.14167 0.19838 -0.14167 0.22153 L -0.14167 0.22199 " pathEditMode="relative" rAng="0" ptsTypes="AAAAAAAAAAAAAAAAAAAAAAAAAAAAA">
                                      <p:cBhvr>
                                        <p:cTn id="197" dur="2000" fill="hold"/>
                                        <p:tgtEl>
                                          <p:spTgt spid="46"/>
                                        </p:tgtEl>
                                        <p:attrNameLst>
                                          <p:attrName>ppt_x</p:attrName>
                                          <p:attrName>ppt_y</p:attrName>
                                        </p:attrNameLst>
                                      </p:cBhvr>
                                      <p:rCtr x="-7101" y="11088"/>
                                    </p:animMotion>
                                  </p:childTnLst>
                                </p:cTn>
                              </p:par>
                              <p:par>
                                <p:cTn id="198" presetID="0" presetClass="path" presetSubtype="0" accel="50000" decel="50000" fill="hold" nodeType="withEffect">
                                  <p:stCondLst>
                                    <p:cond delay="0"/>
                                  </p:stCondLst>
                                  <p:childTnLst>
                                    <p:animMotion origin="layout" path="M -5.55556E-7 -4.81481E-6 L -5.55556E-7 -4.81481E-6 C -0.00399 0.00278 -0.00746 0.00579 -0.01111 0.00857 C -0.01719 0.0132 -0.0158 0.01088 -0.02326 0.01621 C -0.0276 0.01945 -0.03194 0.02315 -0.03663 0.02616 C -0.03924 0.02801 -0.04236 0.02963 -0.04496 0.03172 C -0.06788 0.04954 -0.03542 0.02686 -0.06076 0.04468 C -0.06337 0.04676 -0.06632 0.04838 -0.06927 0.05047 C -0.075 0.05487 -0.07951 0.06065 -0.08472 0.06598 C -0.09496 0.0757 -0.09514 0.07385 -0.10538 0.08681 C -0.10729 0.08936 -0.10903 0.09213 -0.11128 0.09445 C -0.11267 0.09607 -0.11458 0.09653 -0.11615 0.09769 C -0.11736 0.09931 -0.11858 0.1007 -0.11962 0.10232 C -0.12413 0.10788 -0.12031 0.10325 -0.12569 0.11112 C -0.12674 0.1125 -0.12812 0.11413 -0.12951 0.11551 C -0.12969 0.1169 -0.12986 0.11852 -0.13073 0.11991 C -0.13125 0.1213 -0.13246 0.122 -0.13316 0.12315 C -0.13941 0.13936 -0.13125 0.1257 -0.13906 0.1375 C -0.14132 0.14954 -0.13889 0.13913 -0.14253 0.14977 C -0.14305 0.15116 -0.14358 0.15255 -0.14392 0.15394 C -0.1441 0.15533 -0.14479 0.15625 -0.14496 0.15741 C -0.14531 0.1588 -0.14601 0.16019 -0.14635 0.16181 C -0.14705 0.16389 -0.14774 0.16598 -0.14878 0.16829 C -0.14896 0.16945 -0.14965 0.17061 -0.14983 0.17153 C -0.15035 0.17338 -0.15052 0.17547 -0.15121 0.17732 C -0.1533 0.18565 -0.15121 0.17477 -0.1533 0.18496 C -0.15417 0.18704 -0.15434 0.18936 -0.15469 0.19144 C -0.15642 0.21598 -0.15573 0.20417 -0.15573 0.22801 L -0.15573 0.22848 " pathEditMode="relative" rAng="0" ptsTypes="AAAAAAAAAAAAAAAAAAAAAAAAAAAAA">
                                      <p:cBhvr>
                                        <p:cTn id="199" dur="2000" fill="hold"/>
                                        <p:tgtEl>
                                          <p:spTgt spid="45"/>
                                        </p:tgtEl>
                                        <p:attrNameLst>
                                          <p:attrName>ppt_x</p:attrName>
                                          <p:attrName>ppt_y</p:attrName>
                                        </p:attrNameLst>
                                      </p:cBhvr>
                                      <p:rCtr x="-7795" y="11412"/>
                                    </p:animMotion>
                                  </p:childTnLst>
                                </p:cTn>
                              </p:par>
                              <p:par>
                                <p:cTn id="200" presetID="0" presetClass="path" presetSubtype="0" accel="50000" decel="50000" fill="hold" nodeType="withEffect">
                                  <p:stCondLst>
                                    <p:cond delay="0"/>
                                  </p:stCondLst>
                                  <p:childTnLst>
                                    <p:animMotion origin="layout" path="M 4.16667E-6 -3.7037E-6 L 4.16667E-6 -3.7037E-6 L -0.00938 0.02037 C -0.01042 0.02292 -0.01112 0.02524 -0.01268 0.02755 C -0.01407 0.02963 -0.0158 0.03218 -0.01719 0.03426 C -0.01893 0.03704 -0.01997 0.03959 -0.02205 0.0426 C -0.02396 0.04491 -0.02639 0.04699 -0.0283 0.04931 C -0.03299 0.05556 -0.03629 0.06204 -0.04098 0.06806 C -0.04532 0.07338 -0.04844 0.07917 -0.05348 0.08426 C -0.05625 0.08704 -0.05921 0.08936 -0.06164 0.09236 C -0.06372 0.09491 -0.0658 0.09792 -0.06771 0.10024 C -0.07032 0.10324 -0.07691 0.10996 -0.079 0.11297 C -0.08872 0.12778 -0.08039 0.1213 -0.08993 0.12824 C -0.09046 0.1294 -0.09098 0.13079 -0.09184 0.13172 C -0.09393 0.13611 -0.09514 0.13635 -0.09827 0.13982 C -0.10191 0.15047 -0.09862 0.14653 -0.10417 0.15255 C -0.10504 0.15371 -0.10521 0.1551 -0.10608 0.15602 C -0.10625 0.15764 -0.10677 0.15926 -0.1073 0.16065 C -0.10816 0.16227 -0.1099 0.16389 -0.11077 0.16551 C -0.11181 0.16783 -0.11302 0.17361 -0.11389 0.17593 C -0.11598 0.18149 -0.11459 0.17709 -0.11841 0.18264 C -0.12049 0.18588 -0.12032 0.1882 -0.12153 0.19098 C -0.12275 0.1926 -0.12414 0.19399 -0.125 0.19561 C -0.12552 0.19653 -0.12605 0.19769 -0.12622 0.19885 C -0.12778 0.2007 -0.13507 0.20834 -0.13768 0.21065 C -0.14671 0.21829 -0.13872 0.20996 -0.14549 0.21736 C -0.14618 0.21875 -0.14653 0.22014 -0.14671 0.22084 C -0.14931 0.22524 -0.15018 0.2257 -0.1533 0.2294 C -0.154 0.23033 -0.15434 0.23149 -0.15504 0.23264 C -0.15573 0.23403 -0.15764 0.23496 -0.15816 0.23588 C -0.15886 0.2375 -0.15886 0.23936 -0.15973 0.24051 C -0.16042 0.2419 -0.16302 0.24445 -0.16302 0.24491 L -0.16302 0.24445 " pathEditMode="relative" rAng="0" ptsTypes="AAAAAAAAAAAAAAAAAAAAAAAAAAAAAAAAA">
                                      <p:cBhvr>
                                        <p:cTn id="201" dur="2000" fill="hold"/>
                                        <p:tgtEl>
                                          <p:spTgt spid="48"/>
                                        </p:tgtEl>
                                        <p:attrNameLst>
                                          <p:attrName>ppt_x</p:attrName>
                                          <p:attrName>ppt_y</p:attrName>
                                        </p:attrNameLst>
                                      </p:cBhvr>
                                      <p:rCtr x="-8160" y="12245"/>
                                    </p:animMotion>
                                  </p:childTnLst>
                                </p:cTn>
                              </p:par>
                              <p:par>
                                <p:cTn id="202" presetID="0" presetClass="path" presetSubtype="0" accel="50000" decel="50000" fill="hold" nodeType="withEffect">
                                  <p:stCondLst>
                                    <p:cond delay="0"/>
                                  </p:stCondLst>
                                  <p:childTnLst>
                                    <p:animMotion origin="layout" path="M -4.72222E-6 -2.59259E-6 L -4.72222E-6 0.00023 L 0.00573 0.025 C 0.00643 0.02801 0.00678 0.03102 0.00764 0.0338 C 0.00851 0.03658 0.00955 0.03935 0.0106 0.04236 C 0.01164 0.04537 0.01233 0.04885 0.01355 0.05209 C 0.01459 0.0551 0.01632 0.05764 0.01737 0.06042 C 0.02014 0.06806 0.0224 0.07593 0.02518 0.0831 C 0.02778 0.08982 0.02987 0.09699 0.03299 0.10278 C 0.03455 0.10625 0.03629 0.10949 0.03803 0.11273 C 0.03924 0.11621 0.04046 0.11945 0.04167 0.12269 C 0.04323 0.12639 0.04723 0.13426 0.04862 0.1382 C 0.05452 0.15625 0.04948 0.14815 0.05539 0.15672 C 0.05573 0.1581 0.05608 0.15949 0.05643 0.16088 C 0.05782 0.16621 0.05851 0.16667 0.06042 0.17084 C 0.0625 0.1838 0.06077 0.17894 0.06424 0.18635 C 0.06459 0.18773 0.06494 0.18935 0.06528 0.19051 C 0.06563 0.1926 0.0658 0.19445 0.06615 0.1963 C 0.06667 0.19838 0.06754 0.2 0.06806 0.20209 C 0.06893 0.20486 0.06962 0.21181 0.07014 0.21482 C 0.07136 0.22176 0.07066 0.21621 0.07292 0.22315 C 0.07431 0.22662 0.07414 0.22963 0.075 0.23287 C 0.07553 0.23496 0.07639 0.23681 0.07691 0.23866 C 0.07726 0.24005 0.07744 0.24144 0.07778 0.24283 C 0.07865 0.24514 0.08316 0.25417 0.0849 0.25718 C 0.09046 0.26644 0.08542 0.25602 0.08959 0.26551 C 0.09011 0.26713 0.09028 0.26852 0.09063 0.26991 C 0.09202 0.27477 0.09254 0.27523 0.09445 0.27986 C 0.0948 0.28102 0.09497 0.28264 0.09549 0.28403 C 0.09601 0.28542 0.09705 0.28658 0.0974 0.2882 C 0.09792 0.28982 0.09792 0.2919 0.09844 0.29375 C 0.09879 0.29537 0.10053 0.29815 0.10053 0.29861 L 0.10053 0.29815 " pathEditMode="relative" rAng="0" ptsTypes="AAAAAAAAAAAAAAAAAAAAAAAAAAAAAAAAA">
                                      <p:cBhvr>
                                        <p:cTn id="203" dur="2000" fill="hold"/>
                                        <p:tgtEl>
                                          <p:spTgt spid="51"/>
                                        </p:tgtEl>
                                        <p:attrNameLst>
                                          <p:attrName>ppt_x</p:attrName>
                                          <p:attrName>ppt_y</p:attrName>
                                        </p:attrNameLst>
                                      </p:cBhvr>
                                      <p:rCtr x="5017" y="14931"/>
                                    </p:animMotion>
                                  </p:childTnLst>
                                </p:cTn>
                              </p:par>
                              <p:par>
                                <p:cTn id="204" presetID="0" presetClass="path" presetSubtype="0" accel="50000" decel="50000" fill="hold" nodeType="withEffect">
                                  <p:stCondLst>
                                    <p:cond delay="0"/>
                                  </p:stCondLst>
                                  <p:childTnLst>
                                    <p:animMotion origin="layout" path="M 8.33333E-7 1.11111E-6 L 8.33333E-7 0.00023 L 0.00156 0.01782 C 0.00174 0.01991 0.00191 0.02222 0.00208 0.02407 C 0.00243 0.02616 0.0026 0.02801 0.00295 0.03009 C 0.0033 0.03241 0.00347 0.03472 0.00382 0.03704 C 0.00417 0.03935 0.00451 0.0412 0.00486 0.04329 C 0.00573 0.04861 0.00642 0.05417 0.00729 0.05949 C 0.00781 0.06412 0.00851 0.06921 0.00937 0.07338 C 0.0099 0.07592 0.01042 0.07824 0.01094 0.08055 C 0.01111 0.0831 0.01163 0.08542 0.01198 0.08773 C 0.01233 0.09028 0.01354 0.09583 0.01389 0.09884 C 0.01562 0.11157 0.01424 0.10579 0.0158 0.11204 C 0.01597 0.11296 0.01615 0.11389 0.01615 0.11481 C 0.01667 0.11875 0.01684 0.11921 0.01736 0.12199 C 0.01788 0.13125 0.01736 0.12778 0.0184 0.1331 C 0.01858 0.13403 0.01858 0.13518 0.01875 0.13634 C 0.01892 0.13773 0.01892 0.13912 0.01892 0.14028 C 0.0191 0.1419 0.01944 0.14282 0.01944 0.14444 C 0.01979 0.14653 0.01996 0.15139 0.02014 0.15347 C 0.02049 0.15856 0.02031 0.15463 0.02101 0.15949 C 0.02135 0.16204 0.02118 0.16412 0.02153 0.16643 C 0.0217 0.16805 0.02187 0.16921 0.02205 0.1706 C 0.02222 0.17153 0.02222 0.17268 0.0224 0.17361 C 0.02257 0.17546 0.02396 0.18194 0.0243 0.1838 C 0.02604 0.19051 0.02448 0.1831 0.02569 0.18981 C 0.02587 0.19097 0.02587 0.1919 0.02604 0.19282 C 0.02639 0.19653 0.02656 0.19699 0.02726 0.2 C 0.02726 0.20092 0.02726 0.20208 0.02743 0.20301 C 0.0276 0.20417 0.02778 0.20486 0.02795 0.20602 C 0.02812 0.20717 0.02812 0.2088 0.0283 0.20995 C 0.02847 0.21111 0.02899 0.21319 0.02899 0.21366 L 0.02899 0.21319 " pathEditMode="relative" rAng="0" ptsTypes="AAAAAAAAAAAAAAAAAAAAAAAAAAAAAAAAA">
                                      <p:cBhvr>
                                        <p:cTn id="205" dur="2000" fill="hold"/>
                                        <p:tgtEl>
                                          <p:spTgt spid="52"/>
                                        </p:tgtEl>
                                        <p:attrNameLst>
                                          <p:attrName>ppt_x</p:attrName>
                                          <p:attrName>ppt_y</p:attrName>
                                        </p:attrNameLst>
                                      </p:cBhvr>
                                      <p:rCtr x="1441" y="10671"/>
                                    </p:animMotion>
                                  </p:childTnLst>
                                </p:cTn>
                              </p:par>
                              <p:par>
                                <p:cTn id="206" presetID="0" presetClass="path" presetSubtype="0" accel="50000" decel="50000" fill="hold" nodeType="withEffect">
                                  <p:stCondLst>
                                    <p:cond delay="0"/>
                                  </p:stCondLst>
                                  <p:childTnLst>
                                    <p:animMotion origin="layout" path="M 3.33333E-6 -2.96296E-6 L 3.33333E-6 -2.96296E-6 L -0.00608 0.01875 C -0.00712 0.02084 -0.00729 0.02338 -0.00834 0.02523 C -0.0092 0.02755 -0.01042 0.02963 -0.01129 0.03195 C -0.0125 0.03426 -0.01337 0.03658 -0.01459 0.03912 C -0.0158 0.04144 -0.01771 0.04329 -0.01875 0.0456 C -0.02188 0.05139 -0.02431 0.05695 -0.02726 0.0625 C -0.03004 0.06783 -0.03247 0.07292 -0.03577 0.07755 C -0.0375 0.0801 -0.03941 0.08241 -0.04115 0.08496 C -0.04236 0.0875 -0.04393 0.09005 -0.04514 0.09236 C -0.0467 0.09514 -0.05122 0.10139 -0.05278 0.10417 C -0.05903 0.11783 -0.05365 0.11158 -0.0599 0.11806 C -0.06025 0.11922 -0.06094 0.12037 -0.06111 0.12107 C -0.06268 0.125 -0.06337 0.12547 -0.06545 0.12871 C -0.06789 0.13843 -0.06563 0.13473 -0.06962 0.14028 C -0.06997 0.14144 -0.07032 0.1426 -0.07084 0.14352 C -0.07118 0.14514 -0.07118 0.14653 -0.0717 0.14792 C -0.0724 0.14954 -0.07327 0.1507 -0.07379 0.15232 C -0.07448 0.1544 -0.07535 0.15973 -0.07604 0.16181 C -0.07726 0.16713 -0.07657 0.16297 -0.079 0.16806 C -0.08056 0.17084 -0.08021 0.17315 -0.08108 0.17547 C -0.08177 0.17709 -0.08264 0.17848 -0.08316 0.17986 C -0.08386 0.18079 -0.08386 0.18195 -0.08438 0.1831 C -0.08542 0.18473 -0.09028 0.19167 -0.09202 0.19375 C -0.09809 0.20093 -0.09254 0.19306 -0.09723 0.2 C -0.0974 0.20139 -0.09775 0.20255 -0.09809 0.20348 C -0.09966 0.20718 -0.10018 0.20764 -0.10226 0.21088 C -0.10295 0.21181 -0.10295 0.21297 -0.10348 0.21389 C -0.10382 0.21528 -0.10504 0.21598 -0.10556 0.21713 C -0.10625 0.21852 -0.10625 0.22014 -0.1066 0.22153 C -0.10712 0.22269 -0.10886 0.225 -0.10886 0.22523 L -0.10886 0.225 " pathEditMode="relative" rAng="0" ptsTypes="AAAAAAAAAAAAAAAAAAAAAAAAAAAAAAAAA">
                                      <p:cBhvr>
                                        <p:cTn id="207" dur="2000" fill="hold"/>
                                        <p:tgtEl>
                                          <p:spTgt spid="50"/>
                                        </p:tgtEl>
                                        <p:attrNameLst>
                                          <p:attrName>ppt_x</p:attrName>
                                          <p:attrName>ppt_y</p:attrName>
                                        </p:attrNameLst>
                                      </p:cBhvr>
                                      <p:rCtr x="-5451" y="11250"/>
                                    </p:animMotion>
                                  </p:childTnLst>
                                </p:cTn>
                              </p:par>
                              <p:par>
                                <p:cTn id="208" presetID="0" presetClass="path" presetSubtype="0" accel="50000" decel="50000" fill="hold" nodeType="withEffect">
                                  <p:stCondLst>
                                    <p:cond delay="0"/>
                                  </p:stCondLst>
                                  <p:childTnLst>
                                    <p:animMotion origin="layout" path="M -3.05556E-6 -2.96296E-6 L -3.05556E-6 0.00023 L -0.00798 0.02269 C -0.00902 0.02523 -0.0092 0.02824 -0.01059 0.03033 C -0.0118 0.03287 -0.01319 0.03542 -0.01441 0.0382 C -0.0158 0.04098 -0.01684 0.04398 -0.0184 0.04723 C -0.01996 0.04977 -0.02205 0.05209 -0.02361 0.05486 C -0.02725 0.06135 -0.03021 0.06852 -0.03402 0.07523 C -0.0375 0.08148 -0.04027 0.08773 -0.04444 0.09306 C -0.04652 0.09607 -0.04896 0.09885 -0.05104 0.10209 C -0.05277 0.1051 -0.05451 0.10834 -0.05625 0.11111 C -0.05816 0.11435 -0.06354 0.12153 -0.06545 0.125 C -0.07326 0.14144 -0.06649 0.13403 -0.07448 0.1419 C -0.075 0.14306 -0.07534 0.14468 -0.07586 0.14584 C -0.07795 0.15023 -0.07847 0.1507 -0.08107 0.15463 C -0.08402 0.16644 -0.08159 0.16181 -0.08628 0.16875 C -0.0868 0.16991 -0.08715 0.17153 -0.08767 0.17269 C -0.08819 0.17454 -0.08836 0.17616 -0.08889 0.17778 C -0.08975 0.17963 -0.0908 0.18102 -0.09149 0.18287 C -0.09253 0.18542 -0.0934 0.1919 -0.09409 0.19445 C -0.096 0.20093 -0.09496 0.19584 -0.09809 0.20209 C -0.09965 0.20533 -0.0993 0.2081 -0.10069 0.21088 C -0.10139 0.21273 -0.10243 0.21435 -0.1033 0.21598 C -0.10382 0.21736 -0.10399 0.21875 -0.10451 0.21991 C -0.10555 0.22199 -0.11163 0.23033 -0.11371 0.23287 C -0.12135 0.24121 -0.11458 0.23195 -0.12031 0.24028 C -0.12083 0.24167 -0.121 0.24306 -0.12152 0.24445 C -0.12343 0.24885 -0.12413 0.24931 -0.12673 0.25348 C -0.12725 0.25463 -0.1276 0.25602 -0.12812 0.25718 C -0.12882 0.25857 -0.13021 0.25949 -0.13073 0.26088 C -0.13142 0.26273 -0.13142 0.26459 -0.13194 0.26621 C -0.13246 0.2676 -0.13455 0.27014 -0.13455 0.2706 L -0.13455 0.27014 " pathEditMode="relative" rAng="0" ptsTypes="AAAAAAAAAAAAAAAAAAAAAAAAAAAAAAAAA">
                                      <p:cBhvr>
                                        <p:cTn id="209" dur="2000" fill="hold"/>
                                        <p:tgtEl>
                                          <p:spTgt spid="49"/>
                                        </p:tgtEl>
                                        <p:attrNameLst>
                                          <p:attrName>ppt_x</p:attrName>
                                          <p:attrName>ppt_y</p:attrName>
                                        </p:attrNameLst>
                                      </p:cBhvr>
                                      <p:rCtr x="-6736" y="13519"/>
                                    </p:animMotion>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43"/>
                                        </p:tgtEl>
                                      </p:cBhvr>
                                    </p:animEffect>
                                    <p:set>
                                      <p:cBhvr>
                                        <p:cTn id="214" dur="1" fill="hold">
                                          <p:stCondLst>
                                            <p:cond delay="499"/>
                                          </p:stCondLst>
                                        </p:cTn>
                                        <p:tgtEl>
                                          <p:spTgt spid="4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4"/>
                                        </p:tgtEl>
                                      </p:cBhvr>
                                    </p:animEffect>
                                    <p:set>
                                      <p:cBhvr>
                                        <p:cTn id="217" dur="1" fill="hold">
                                          <p:stCondLst>
                                            <p:cond delay="499"/>
                                          </p:stCondLst>
                                        </p:cTn>
                                        <p:tgtEl>
                                          <p:spTgt spid="44"/>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46"/>
                                        </p:tgtEl>
                                      </p:cBhvr>
                                    </p:animEffect>
                                    <p:set>
                                      <p:cBhvr>
                                        <p:cTn id="223" dur="1" fill="hold">
                                          <p:stCondLst>
                                            <p:cond delay="499"/>
                                          </p:stCondLst>
                                        </p:cTn>
                                        <p:tgtEl>
                                          <p:spTgt spid="4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45"/>
                                        </p:tgtEl>
                                      </p:cBhvr>
                                    </p:animEffect>
                                    <p:set>
                                      <p:cBhvr>
                                        <p:cTn id="226" dur="1" fill="hold">
                                          <p:stCondLst>
                                            <p:cond delay="499"/>
                                          </p:stCondLst>
                                        </p:cTn>
                                        <p:tgtEl>
                                          <p:spTgt spid="45"/>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48"/>
                                        </p:tgtEl>
                                      </p:cBhvr>
                                    </p:animEffect>
                                    <p:set>
                                      <p:cBhvr>
                                        <p:cTn id="229" dur="1" fill="hold">
                                          <p:stCondLst>
                                            <p:cond delay="499"/>
                                          </p:stCondLst>
                                        </p:cTn>
                                        <p:tgtEl>
                                          <p:spTgt spid="48"/>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51"/>
                                        </p:tgtEl>
                                      </p:cBhvr>
                                    </p:animEffect>
                                    <p:set>
                                      <p:cBhvr>
                                        <p:cTn id="232" dur="1" fill="hold">
                                          <p:stCondLst>
                                            <p:cond delay="499"/>
                                          </p:stCondLst>
                                        </p:cTn>
                                        <p:tgtEl>
                                          <p:spTgt spid="51"/>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52"/>
                                        </p:tgtEl>
                                      </p:cBhvr>
                                    </p:animEffect>
                                    <p:set>
                                      <p:cBhvr>
                                        <p:cTn id="235" dur="1" fill="hold">
                                          <p:stCondLst>
                                            <p:cond delay="499"/>
                                          </p:stCondLst>
                                        </p:cTn>
                                        <p:tgtEl>
                                          <p:spTgt spid="5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49"/>
                                        </p:tgtEl>
                                      </p:cBhvr>
                                    </p:animEffect>
                                    <p:set>
                                      <p:cBhvr>
                                        <p:cTn id="241"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6080"/>
            <a:ext cx="9144000" cy="8336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t>Pirate Pansy and Captain Cuthbert have learnt how to be fair! </a:t>
            </a:r>
          </a:p>
          <a:p>
            <a:pPr algn="ctr"/>
            <a:r>
              <a:rPr lang="en-GB" sz="2000" dirty="0"/>
              <a:t>They are having biscuits to celebrate.</a:t>
            </a:r>
          </a:p>
        </p:txBody>
      </p:sp>
      <p:cxnSp>
        <p:nvCxnSpPr>
          <p:cNvPr id="31" name="Straight Arrow Connector 30"/>
          <p:cNvCxnSpPr>
            <a:cxnSpLocks/>
          </p:cNvCxnSpPr>
          <p:nvPr/>
        </p:nvCxnSpPr>
        <p:spPr>
          <a:xfrm>
            <a:off x="4889418" y="2759247"/>
            <a:ext cx="1518249"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81225" y="2753495"/>
            <a:ext cx="1380226" cy="1559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Question 2"/>
          <p:cNvSpPr/>
          <p:nvPr/>
        </p:nvSpPr>
        <p:spPr>
          <a:xfrm>
            <a:off x="785004" y="5743748"/>
            <a:ext cx="7573992" cy="517585"/>
          </a:xfrm>
          <a:prstGeom prst="roundRect">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rPr>
              <a:t>Well done pirates, half of 2 is </a:t>
            </a:r>
            <a:r>
              <a:rPr lang="en-US" altLang="en-US">
                <a:solidFill>
                  <a:schemeClr val="bg1"/>
                </a:solidFill>
              </a:rPr>
              <a:t>1!</a:t>
            </a:r>
            <a:endParaRPr lang="en-GB"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12" y="3093328"/>
            <a:ext cx="1393932" cy="249820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875" y="2776159"/>
            <a:ext cx="1463177" cy="2815372"/>
          </a:xfrm>
          <a:prstGeom prst="rect">
            <a:avLst/>
          </a:prstGeom>
        </p:spPr>
      </p:pic>
      <p:sp>
        <p:nvSpPr>
          <p:cNvPr id="17" name="Rectangle: Rounded Corners 16"/>
          <p:cNvSpPr/>
          <p:nvPr/>
        </p:nvSpPr>
        <p:spPr>
          <a:xfrm>
            <a:off x="646982" y="1029742"/>
            <a:ext cx="8057072" cy="5477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solidFill>
                  <a:schemeClr val="tx1"/>
                </a:solidFill>
              </a:rPr>
              <a:t>Can they take half each?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773" y="1577521"/>
            <a:ext cx="2700068" cy="197447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154" y="3660634"/>
            <a:ext cx="2700068" cy="197447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807" y="3660633"/>
            <a:ext cx="2700068" cy="197447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773" y="2042923"/>
            <a:ext cx="1061049" cy="623561"/>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5845" y="2463336"/>
            <a:ext cx="1061049" cy="623561"/>
          </a:xfrm>
          <a:prstGeom prst="rect">
            <a:avLst/>
          </a:prstGeom>
        </p:spPr>
      </p:pic>
    </p:spTree>
    <p:extLst>
      <p:ext uri="{BB962C8B-B14F-4D97-AF65-F5344CB8AC3E}">
        <p14:creationId xmlns:p14="http://schemas.microsoft.com/office/powerpoint/2010/main" val="334955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625 L 0.00573 -0.00625 C 0.00503 0.00393 0.00503 0.01273 0.00278 0.02268 C 0.00087 0.03102 -0.00208 0.03912 -0.00382 0.04768 C -0.00504 0.05393 -0.00868 0.07268 -0.01042 0.07801 C -0.01163 0.08194 -0.01372 0.08541 -0.01511 0.08935 C -0.01684 0.09375 -0.01788 0.09861 -0.01979 0.10301 C -0.02292 0.11041 -0.03316 0.13264 -0.03872 0.14213 C -0.04097 0.14583 -0.04323 0.14953 -0.04531 0.15347 C -0.04896 0.16041 -0.05226 0.16759 -0.05573 0.17477 C -0.05729 0.17824 -0.05868 0.18171 -0.06042 0.18495 C -0.06198 0.18773 -0.06354 0.19074 -0.06511 0.19375 C -0.06667 0.19629 -0.06858 0.19838 -0.06979 0.20115 C -0.07136 0.20486 -0.07222 0.20902 -0.07361 0.2125 C -0.07465 0.21527 -0.07622 0.21759 -0.07743 0.22014 C -0.07847 0.22245 -0.07899 0.22523 -0.08021 0.22777 C -0.08195 0.23125 -0.08594 0.23773 -0.08594 0.23773 C -0.08611 0.23912 -0.08629 0.24051 -0.08681 0.24143 C -0.08872 0.24467 -0.09184 0.24676 -0.0934 0.25023 C -0.09462 0.25324 -0.09583 0.25625 -0.09722 0.25926 C -0.09774 0.26041 -0.09844 0.26157 -0.09913 0.26296 C -0.10382 0.27407 -0.09827 0.2625 -0.10278 0.27176 C -0.10365 0.27477 -0.10417 0.27777 -0.10573 0.28055 C -0.10643 0.28194 -0.10764 0.28287 -0.10851 0.28426 C -0.11632 0.29652 -0.1059 0.28194 -0.11511 0.29444 C -0.11702 0.2993 -0.11667 0.29907 -0.11893 0.30324 C -0.11979 0.30486 -0.12083 0.30648 -0.1217 0.30833 C -0.1224 0.30972 -0.12292 0.31157 -0.12361 0.31319 C -0.12708 0.32083 -0.12639 0.31944 -0.13021 0.32453 L -0.13108 0.32847 L -0.13108 0.32847 " pathEditMode="relative" ptsTypes="AAAAAAAAAAAAAAAAAAAAAAAAAAAAAAA">
                                      <p:cBhvr>
                                        <p:cTn id="6" dur="2000" fill="hold"/>
                                        <p:tgtEl>
                                          <p:spTgt spid="12"/>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416 -0.01088 L -0.00416 -0.01088 C 0.00695 0.01875 -0.00625 -0.01551 0.00243 0.00532 C 0.0033 0.00787 0.00417 0.01042 0.00521 0.01296 C 0.00643 0.01597 0.00781 0.01875 0.00903 0.02176 C 0.01025 0.025 0.01129 0.02847 0.01268 0.03171 C 0.01441 0.03565 0.0165 0.03935 0.01841 0.04306 C 0.02327 0.0662 0.02309 0.06944 0.03056 0.08958 C 0.0316 0.09213 0.03247 0.09468 0.03351 0.09722 C 0.03768 0.10671 0.03646 0.10162 0.03906 0.10972 C 0.03976 0.11181 0.04028 0.11389 0.04097 0.11597 C 0.0415 0.11782 0.04236 0.11944 0.04288 0.12106 C 0.04757 0.13657 0.04219 0.12176 0.0467 0.13356 C 0.04705 0.13611 0.04792 0.14236 0.04861 0.14491 C 0.04913 0.14722 0.04983 0.14907 0.05052 0.15116 C 0.05226 0.1581 0.05209 0.1588 0.05417 0.16505 C 0.05643 0.17176 0.05712 0.17292 0.0599 0.17893 C 0.06025 0.18056 0.06025 0.18241 0.06077 0.18403 C 0.06146 0.18588 0.06285 0.18727 0.06372 0.18912 C 0.06459 0.19097 0.06545 0.19329 0.0665 0.19537 C 0.06702 0.19653 0.06788 0.19768 0.06841 0.19907 C 0.0691 0.20116 0.06945 0.20347 0.07031 0.20532 C 0.07136 0.2081 0.07396 0.21296 0.07396 0.21296 C 0.075 0.21713 0.075 0.21736 0.07691 0.22176 C 0.07743 0.22292 0.07813 0.22407 0.07865 0.22546 C 0.08004 0.2287 0.08073 0.23264 0.08247 0.23565 C 0.08351 0.23727 0.08455 0.23889 0.08525 0.24051 C 0.08611 0.24213 0.08629 0.24421 0.08716 0.2456 C 0.0882 0.24745 0.08976 0.24907 0.09097 0.25069 C 0.09306 0.25926 0.09011 0.24884 0.09479 0.25949 C 0.09531 0.26065 0.09531 0.26204 0.09566 0.26319 C 0.09618 0.26458 0.09688 0.26574 0.09757 0.2669 C 0.09844 0.2706 0.09879 0.27222 0.10035 0.27569 C 0.10122 0.27755 0.10226 0.27917 0.1033 0.28079 C 0.10382 0.28218 0.10521 0.28472 0.10521 0.28472 L 0.10521 0.28472 " pathEditMode="relative" ptsTypes="AAAAAAAAAAAAAAAAAAAAAAAAAAAAAAAAAAAA">
                                      <p:cBhvr>
                                        <p:cTn id="9" dur="2000" fill="hold"/>
                                        <p:tgtEl>
                                          <p:spTgt spid="33"/>
                                        </p:tgtEl>
                                        <p:attrNameLst>
                                          <p:attrName>ppt_x</p:attrName>
                                          <p:attrName>ppt_y</p:attrName>
                                        </p:attrNameLst>
                                      </p:cBhvr>
                                    </p:animMotion>
                                  </p:childTnLst>
                                </p:cTn>
                              </p:par>
                            </p:childTnLst>
                          </p:cTn>
                        </p:par>
                        <p:par>
                          <p:cTn id="10" fill="hold">
                            <p:stCondLst>
                              <p:cond delay="4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4500"/>
                            </p:stCondLst>
                            <p:childTnLst>
                              <p:par>
                                <p:cTn id="17" presetID="26" presetClass="emph" presetSubtype="0" fill="hold" grpId="1"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150</TotalTime>
  <Words>262</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Calibri</vt:lpstr>
      <vt:lpstr>Arial</vt:lpstr>
      <vt:lpstr>Office Theme</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claire.walker</cp:lastModifiedBy>
  <cp:revision>20</cp:revision>
  <dcterms:created xsi:type="dcterms:W3CDTF">2019-07-25T16:24:08Z</dcterms:created>
  <dcterms:modified xsi:type="dcterms:W3CDTF">2020-07-08T20:00:36Z</dcterms:modified>
</cp:coreProperties>
</file>