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1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E349B8-5243-400D-B691-68529C536019}">
  <a:tblStyle styleId="{00E349B8-5243-400D-B691-68529C5360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79955a40ae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279955a40ae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e6d30b8c2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2e6d30b8c2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e6d30b8c2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2e6d30b8c2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e6d30b8c2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e6d30b8c2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e6d30b8c2b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e6d30b8c2b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e6d30b8c2b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2e6d30b8c2b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e6d30b8c2b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2e6d30b8c2b_0_1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e6d30b8c2b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2e6d30b8c2b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2e6d30b8c2b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2e6d30b8c2b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e6d30b8c2b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2e6d30b8c2b_0_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2e6d30b8c2b_0_3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2e6d30b8c2b_0_3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79955a40a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279955a40a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2e6d30b8c2b_0_3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2e6d30b8c2b_0_3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2e6d30b8c2b_0_1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2e6d30b8c2b_0_1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e6d30b8c2b_0_2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2e6d30b8c2b_0_2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79955a40ae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79955a40ae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e6d30b8c2b_0_3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e6d30b8c2b_0_3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e6d30b8c2b_0_3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2e6d30b8c2b_0_3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2e6d30b8c2b_0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2e6d30b8c2b_0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2e6d30b8c2b_0_3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2e6d30b8c2b_0_3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2e6d30b8c2b_0_3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2e6d30b8c2b_0_3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2e6d30b8c2b_0_3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2e6d30b8c2b_0_3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79955a40ae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79955a40ae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e6d30b8c2b_0_3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2e6d30b8c2b_0_3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e6d30b8c2b_0_3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e6d30b8c2b_0_3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2e6d30b8c2b_0_3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2e6d30b8c2b_0_3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e6d30b8c2b_0_3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e6d30b8c2b_0_3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e6d30b8c2b_0_3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2e6d30b8c2b_0_3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e6d30b8c2b_0_3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2e6d30b8c2b_0_3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e6d30b8c2b_0_3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2e6d30b8c2b_0_3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2e6d30b8c2b_0_3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2e6d30b8c2b_0_3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9955a40ae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279955a40ae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e6d30b8c2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2e6d30b8c2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e6d30b8c2b_0_38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2e6d30b8c2b_0_38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e6d30b8c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e6d30b8c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2e6d30b8c2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2e6d30b8c2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2e6d30b8c2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2e6d30b8c2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2e6d30b8c2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2e6d30b8c2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Art and design">
  <p:cSld name="Title Slide 2_1">
    <p:bg>
      <p:bgPr>
        <a:solidFill>
          <a:srgbClr val="BEF2B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4507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2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0030">
            <a:off x="6753315" y="1132068"/>
            <a:ext cx="2063340" cy="164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l="6209" r="6209"/>
          <a:stretch/>
        </p:blipFill>
        <p:spPr>
          <a:xfrm>
            <a:off x="324000" y="4008600"/>
            <a:ext cx="170515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Art and design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German">
  <p:cSld name="Title Slide 2_1_1_1_1_1_1_1_1_1_1_1_1">
    <p:bg>
      <p:bgPr>
        <a:solidFill>
          <a:srgbClr val="BEF2BD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916925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German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1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02" name="Google Shape;102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1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04" name="Google Shape;10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6027">
            <a:off x="6626180" y="831797"/>
            <a:ext cx="2331091" cy="208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1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History">
  <p:cSld name="Title Slide 2_1_1_1_1_2">
    <p:bg>
      <p:bgPr>
        <a:solidFill>
          <a:srgbClr val="BEF2BD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History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2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13" name="Google Shape;113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2"/>
            <p:cNvSpPr/>
            <p:nvPr/>
          </p:nvSpPr>
          <p:spPr>
            <a:xfrm>
              <a:off x="6860400" y="1205850"/>
              <a:ext cx="1959600" cy="1365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" name="Google Shape;115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78432">
              <a:off x="7001357" y="1317070"/>
              <a:ext cx="1677682" cy="1143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2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Maths">
  <p:cSld name="Title Slide 2_1_1_2">
    <p:bg>
      <p:bgPr>
        <a:solidFill>
          <a:srgbClr val="BEF2B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Maths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2" name="Google Shape;1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 rotWithShape="1">
          <a:blip r:embed="rId4">
            <a:alphaModFix/>
          </a:blip>
          <a:srcRect l="6209" r="6209"/>
          <a:stretch/>
        </p:blipFill>
        <p:spPr>
          <a:xfrm>
            <a:off x="324000" y="4008600"/>
            <a:ext cx="70720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Music">
  <p:cSld name="Title Slide 2_1_1_1_1_1">
    <p:bg>
      <p:bgPr>
        <a:solidFill>
          <a:srgbClr val="BEF2B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Music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4">
            <a:alphaModFix/>
          </a:blip>
          <a:srcRect l="6209" r="6209"/>
          <a:stretch/>
        </p:blipFill>
        <p:spPr>
          <a:xfrm>
            <a:off x="324000" y="4008600"/>
            <a:ext cx="661625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Physical education">
  <p:cSld name="Title Slide 2_1_1_1_1_1_1_1_1_1_1_1_1_2">
    <p:bg>
      <p:bgPr>
        <a:solidFill>
          <a:srgbClr val="BEF2BD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5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219295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323850" y="3781525"/>
            <a:ext cx="2456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Physical education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5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40" name="Google Shape;140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5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976">
            <a:off x="6935172" y="1377298"/>
            <a:ext cx="1845860" cy="13029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Physics">
  <p:cSld name="Title Slide 2_1_1_1_1_1_1_1_1_2">
    <p:bg>
      <p:bgPr>
        <a:solidFill>
          <a:srgbClr val="BEF2BD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Physics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16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51" name="Google Shape;151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6"/>
            <p:cNvSpPr/>
            <p:nvPr/>
          </p:nvSpPr>
          <p:spPr>
            <a:xfrm>
              <a:off x="6898050" y="839288"/>
              <a:ext cx="1959600" cy="2354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3" name="Google Shape;153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84492">
              <a:off x="7235674" y="1037850"/>
              <a:ext cx="1204851" cy="1957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6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Relationships and health education">
  <p:cSld name="Title Slide 2_1_1_1_1_1_1_1_1_1_1_7">
    <p:bg>
      <p:bgPr>
        <a:solidFill>
          <a:srgbClr val="BEF2BD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7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60" name="Google Shape;16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7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0033">
            <a:off x="6814806" y="1250542"/>
            <a:ext cx="1965462" cy="139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5" name="Google Shape;165;p17"/>
          <p:cNvPicPr preferRelativeResize="0"/>
          <p:nvPr/>
        </p:nvPicPr>
        <p:blipFill rotWithShape="1">
          <a:blip r:embed="rId5">
            <a:alphaModFix/>
          </a:blip>
          <a:srcRect l="6209" r="6209"/>
          <a:stretch/>
        </p:blipFill>
        <p:spPr>
          <a:xfrm>
            <a:off x="324000" y="4008600"/>
            <a:ext cx="136080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323850" y="3781525"/>
            <a:ext cx="4623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RHE (PSHE)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Relationships, sex and health education">
  <p:cSld name="Title Slide 2_1_1_1_1_1_1_1_1_1_1_7_1">
    <p:bg>
      <p:bgPr>
        <a:solidFill>
          <a:srgbClr val="BEF2BD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8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71" name="Google Shape;171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8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73" name="Google Shape;1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0033">
            <a:off x="6814806" y="1250542"/>
            <a:ext cx="1965462" cy="139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 rotWithShape="1">
          <a:blip r:embed="rId5">
            <a:alphaModFix/>
          </a:blip>
          <a:srcRect l="6209" r="6209"/>
          <a:stretch/>
        </p:blipFill>
        <p:spPr>
          <a:xfrm>
            <a:off x="324000" y="4008600"/>
            <a:ext cx="151190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323850" y="3781525"/>
            <a:ext cx="5087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RSHE (PSHE)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Religious education">
  <p:cSld name="Title Slide 2_1_1_1_1_1_1_1_1_1_1_1_1_1">
    <p:bg>
      <p:bgPr>
        <a:solidFill>
          <a:srgbClr val="BEF2B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9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2271875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323850" y="3781525"/>
            <a:ext cx="2798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Religious education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9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84" name="Google Shape;184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9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86" name="Google Shape;18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0003">
            <a:off x="6754136" y="1062731"/>
            <a:ext cx="2012844" cy="185401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Science">
  <p:cSld name="Title Slide 2_1_1_1_1_1_1_2">
    <p:bg>
      <p:bgPr>
        <a:solidFill>
          <a:srgbClr val="BEF2BD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Science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3">
            <a:alphaModFix/>
          </a:blip>
          <a:srcRect l="6209" r="6209"/>
          <a:stretch/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0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195" name="Google Shape;19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0"/>
            <p:cNvSpPr/>
            <p:nvPr/>
          </p:nvSpPr>
          <p:spPr>
            <a:xfrm>
              <a:off x="6860400" y="869975"/>
              <a:ext cx="1959600" cy="2007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7" name="Google Shape;19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11816">
              <a:off x="7083000" y="1110274"/>
              <a:ext cx="1514398" cy="1526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20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Biology">
  <p:cSld name="Title Slide 2_1_1_1_1_1_1_1">
    <p:bg>
      <p:bgPr>
        <a:solidFill>
          <a:srgbClr val="BEF2BD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Biology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Spanish">
  <p:cSld name="Title Slide 2_1_1_1_1_1_1_1_1_1_1_1_2_1">
    <p:bg>
      <p:bgPr>
        <a:solidFill>
          <a:srgbClr val="BEF2BD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890625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Spanish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21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206" name="Google Shape;206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1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208" name="Google Shape;20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0339">
            <a:off x="6714634" y="840073"/>
            <a:ext cx="2165107" cy="217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1 Outcome">
  <p:cSld name="CUSTOM_5">
    <p:bg>
      <p:bgPr>
        <a:solidFill>
          <a:srgbClr val="BEF2BD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225" y="13883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325207" y="454765"/>
            <a:ext cx="457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latin typeface="Lexend"/>
                <a:ea typeface="Lexend"/>
                <a:cs typeface="Lexend"/>
                <a:sym typeface="Lexend"/>
              </a:rPr>
              <a:t>Outcome</a:t>
            </a:r>
            <a:endParaRPr sz="2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2 Hidden guidance slide">
  <p:cSld name="CUSTOM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/>
        </p:nvSpPr>
        <p:spPr>
          <a:xfrm>
            <a:off x="329775" y="953475"/>
            <a:ext cx="424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Oak’s lessons are structured around 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learning cycles</a:t>
            </a:r>
            <a:r>
              <a:rPr lang="en-GB" sz="1200" i="1">
                <a:latin typeface="Lexend"/>
                <a:ea typeface="Lexend"/>
                <a:cs typeface="Lexend"/>
                <a:sym typeface="Lexend"/>
              </a:rPr>
              <a:t>.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These are indicated through colour in the slide deck: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329775" y="629475"/>
            <a:ext cx="4241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Lexend"/>
                <a:ea typeface="Lexend"/>
                <a:cs typeface="Lexend"/>
                <a:sym typeface="Lexend"/>
              </a:rPr>
              <a:t>Oak’s lesson structure</a:t>
            </a:r>
            <a:endParaRPr sz="16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4901925" y="629475"/>
            <a:ext cx="401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Lexend"/>
                <a:ea typeface="Lexend"/>
                <a:cs typeface="Lexend"/>
                <a:sym typeface="Lexend"/>
              </a:rPr>
              <a:t>Useful links</a:t>
            </a:r>
            <a:endParaRPr sz="16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329775" y="3205950"/>
            <a:ext cx="420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Each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 learning cycle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covers several phases: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220" name="Google Shape;220;p23"/>
          <p:cNvGrpSpPr/>
          <p:nvPr/>
        </p:nvGrpSpPr>
        <p:grpSpPr>
          <a:xfrm>
            <a:off x="2650916" y="1644417"/>
            <a:ext cx="1745270" cy="1430724"/>
            <a:chOff x="2642961" y="1644312"/>
            <a:chExt cx="1454634" cy="1195657"/>
          </a:xfrm>
        </p:grpSpPr>
        <p:pic>
          <p:nvPicPr>
            <p:cNvPr id="221" name="Google Shape;221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42975" y="1644312"/>
              <a:ext cx="1454621" cy="2873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22" name="Google Shape;222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42975" y="1936215"/>
              <a:ext cx="1454618" cy="2879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23" name="Google Shape;223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42965" y="2251391"/>
              <a:ext cx="1454621" cy="28458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24" name="Google Shape;224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42961" y="2563206"/>
              <a:ext cx="1454620" cy="2767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25" name="Google Shape;225;p23"/>
          <p:cNvPicPr preferRelativeResize="0"/>
          <p:nvPr/>
        </p:nvPicPr>
        <p:blipFill rotWithShape="1">
          <a:blip r:embed="rId6">
            <a:alphaModFix/>
          </a:blip>
          <a:srcRect l="3910" b="5222"/>
          <a:stretch/>
        </p:blipFill>
        <p:spPr>
          <a:xfrm>
            <a:off x="1328513" y="3569750"/>
            <a:ext cx="2057336" cy="11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750" y="1778088"/>
            <a:ext cx="2057324" cy="11633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7" name="Google Shape;227;p23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Teacher Guidance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 Keywords (3)">
  <p:cSld name="CUSTOM_3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4"/>
          <p:cNvPicPr preferRelativeResize="0"/>
          <p:nvPr/>
        </p:nvPicPr>
        <p:blipFill rotWithShape="1">
          <a:blip r:embed="rId2">
            <a:alphaModFix/>
          </a:blip>
          <a:srcRect t="1699" b="1709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4"/>
          <p:cNvSpPr txBox="1">
            <a:spLocks noGrp="1"/>
          </p:cNvSpPr>
          <p:nvPr>
            <p:ph type="subTitle" idx="1"/>
          </p:nvPr>
        </p:nvSpPr>
        <p:spPr>
          <a:xfrm>
            <a:off x="324000" y="8100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2"/>
          </p:nvPr>
        </p:nvSpPr>
        <p:spPr>
          <a:xfrm>
            <a:off x="2699325" y="8100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subTitle" idx="3"/>
          </p:nvPr>
        </p:nvSpPr>
        <p:spPr>
          <a:xfrm>
            <a:off x="324000" y="21054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4"/>
          </p:nvPr>
        </p:nvSpPr>
        <p:spPr>
          <a:xfrm>
            <a:off x="2699325" y="21054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5"/>
          </p:nvPr>
        </p:nvSpPr>
        <p:spPr>
          <a:xfrm>
            <a:off x="324000" y="34008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6"/>
          </p:nvPr>
        </p:nvSpPr>
        <p:spPr>
          <a:xfrm>
            <a:off x="2699325" y="34008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 Keywords (4)">
  <p:cSld name="CUSTOM_3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25"/>
          <p:cNvPicPr preferRelativeResize="0"/>
          <p:nvPr/>
        </p:nvPicPr>
        <p:blipFill rotWithShape="1">
          <a:blip r:embed="rId2">
            <a:alphaModFix/>
          </a:blip>
          <a:srcRect t="1699" b="1709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1"/>
          </p:nvPr>
        </p:nvSpPr>
        <p:spPr>
          <a:xfrm>
            <a:off x="324000" y="8100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subTitle" idx="2"/>
          </p:nvPr>
        </p:nvSpPr>
        <p:spPr>
          <a:xfrm>
            <a:off x="2699325" y="8100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3"/>
          </p:nvPr>
        </p:nvSpPr>
        <p:spPr>
          <a:xfrm>
            <a:off x="324000" y="18006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4"/>
          </p:nvPr>
        </p:nvSpPr>
        <p:spPr>
          <a:xfrm>
            <a:off x="2699325" y="18006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5"/>
          </p:nvPr>
        </p:nvSpPr>
        <p:spPr>
          <a:xfrm>
            <a:off x="324000" y="27912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6"/>
          </p:nvPr>
        </p:nvSpPr>
        <p:spPr>
          <a:xfrm>
            <a:off x="2699325" y="27912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7"/>
          </p:nvPr>
        </p:nvSpPr>
        <p:spPr>
          <a:xfrm>
            <a:off x="324000" y="37818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8"/>
          </p:nvPr>
        </p:nvSpPr>
        <p:spPr>
          <a:xfrm>
            <a:off x="2699325" y="37818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 Keywords (5)">
  <p:cSld name="CUSTOM_3_1_1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2">
            <a:alphaModFix/>
          </a:blip>
          <a:srcRect t="1699" b="1709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1"/>
          </p:nvPr>
        </p:nvSpPr>
        <p:spPr>
          <a:xfrm>
            <a:off x="324000" y="8100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2"/>
          </p:nvPr>
        </p:nvSpPr>
        <p:spPr>
          <a:xfrm>
            <a:off x="2699325" y="8100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subTitle" idx="3"/>
          </p:nvPr>
        </p:nvSpPr>
        <p:spPr>
          <a:xfrm>
            <a:off x="324000" y="24864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subTitle" idx="4"/>
          </p:nvPr>
        </p:nvSpPr>
        <p:spPr>
          <a:xfrm>
            <a:off x="2699325" y="24864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5"/>
          </p:nvPr>
        </p:nvSpPr>
        <p:spPr>
          <a:xfrm>
            <a:off x="324000" y="41628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subTitle" idx="6"/>
          </p:nvPr>
        </p:nvSpPr>
        <p:spPr>
          <a:xfrm>
            <a:off x="2699325" y="41628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7"/>
          </p:nvPr>
        </p:nvSpPr>
        <p:spPr>
          <a:xfrm>
            <a:off x="324000" y="16482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subTitle" idx="8"/>
          </p:nvPr>
        </p:nvSpPr>
        <p:spPr>
          <a:xfrm>
            <a:off x="2699325" y="16482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2" name="Google Shape;262;p26"/>
          <p:cNvSpPr txBox="1">
            <a:spLocks noGrp="1"/>
          </p:cNvSpPr>
          <p:nvPr>
            <p:ph type="subTitle" idx="9"/>
          </p:nvPr>
        </p:nvSpPr>
        <p:spPr>
          <a:xfrm>
            <a:off x="324000" y="33246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subTitle" idx="13"/>
          </p:nvPr>
        </p:nvSpPr>
        <p:spPr>
          <a:xfrm>
            <a:off x="2699325" y="33246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 Keywords (p2, 2)">
  <p:cSld name="CUSTOM_3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2">
            <a:alphaModFix/>
          </a:blip>
          <a:srcRect t="1699" b="1709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7"/>
          <p:cNvSpPr txBox="1">
            <a:spLocks noGrp="1"/>
          </p:cNvSpPr>
          <p:nvPr>
            <p:ph type="subTitle" idx="1"/>
          </p:nvPr>
        </p:nvSpPr>
        <p:spPr>
          <a:xfrm>
            <a:off x="324000" y="8100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subTitle" idx="2"/>
          </p:nvPr>
        </p:nvSpPr>
        <p:spPr>
          <a:xfrm>
            <a:off x="2699325" y="8100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subTitle" idx="3"/>
          </p:nvPr>
        </p:nvSpPr>
        <p:spPr>
          <a:xfrm>
            <a:off x="324000" y="25626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4"/>
          </p:nvPr>
        </p:nvSpPr>
        <p:spPr>
          <a:xfrm>
            <a:off x="2699325" y="2562600"/>
            <a:ext cx="4047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3 Lesson outline (2)">
  <p:cSld name="CUSTOM_3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2">
            <a:alphaModFix/>
          </a:blip>
          <a:srcRect t="3678" b="3669"/>
          <a:stretch/>
        </p:blipFill>
        <p:spPr>
          <a:xfrm>
            <a:off x="863550" y="2926472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/>
          <p:cNvPicPr preferRelativeResize="0"/>
          <p:nvPr/>
        </p:nvPicPr>
        <p:blipFill rotWithShape="1">
          <a:blip r:embed="rId3">
            <a:alphaModFix/>
          </a:blip>
          <a:srcRect t="3678" b="3669"/>
          <a:stretch/>
        </p:blipFill>
        <p:spPr>
          <a:xfrm>
            <a:off x="863550" y="1989425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/>
          <p:cNvPicPr preferRelativeResize="0"/>
          <p:nvPr/>
        </p:nvPicPr>
        <p:blipFill rotWithShape="1">
          <a:blip r:embed="rId4">
            <a:alphaModFix/>
          </a:blip>
          <a:srcRect l="74623"/>
          <a:stretch/>
        </p:blipFill>
        <p:spPr>
          <a:xfrm>
            <a:off x="863550" y="1954586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8"/>
          <p:cNvCxnSpPr>
            <a:endCxn id="278" idx="2"/>
          </p:cNvCxnSpPr>
          <p:nvPr/>
        </p:nvCxnSpPr>
        <p:spPr>
          <a:xfrm flipH="1">
            <a:off x="645063" y="2017282"/>
            <a:ext cx="2700" cy="14805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9" name="Google Shape;27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482" y="1993619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>
            <a:spLocks noGrp="1"/>
          </p:cNvSpPr>
          <p:nvPr>
            <p:ph type="title"/>
          </p:nvPr>
        </p:nvSpPr>
        <p:spPr>
          <a:xfrm>
            <a:off x="1225225" y="2090813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title" idx="2"/>
          </p:nvPr>
        </p:nvSpPr>
        <p:spPr>
          <a:xfrm>
            <a:off x="1225225" y="3027088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340" y="2925705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7">
            <a:alphaModFix/>
          </a:blip>
          <a:srcRect t="1699" b="1709"/>
          <a:stretch/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4" name="Google Shape;284;p28"/>
          <p:cNvSpPr txBox="1">
            <a:spLocks noGrp="1"/>
          </p:cNvSpPr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3 Lesson outline (3)">
  <p:cSld name="CUSTOM_3_2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9"/>
          <p:cNvPicPr preferRelativeResize="0"/>
          <p:nvPr/>
        </p:nvPicPr>
        <p:blipFill rotWithShape="1">
          <a:blip r:embed="rId2">
            <a:alphaModFix/>
          </a:blip>
          <a:srcRect t="4429" b="4438"/>
          <a:stretch/>
        </p:blipFill>
        <p:spPr>
          <a:xfrm>
            <a:off x="863550" y="3642223"/>
            <a:ext cx="7439125" cy="5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9"/>
          <p:cNvPicPr preferRelativeResize="0"/>
          <p:nvPr/>
        </p:nvPicPr>
        <p:blipFill rotWithShape="1">
          <a:blip r:embed="rId3">
            <a:alphaModFix/>
          </a:blip>
          <a:srcRect l="74623"/>
          <a:stretch/>
        </p:blipFill>
        <p:spPr>
          <a:xfrm>
            <a:off x="863550" y="360090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9"/>
          <p:cNvPicPr preferRelativeResize="0"/>
          <p:nvPr/>
        </p:nvPicPr>
        <p:blipFill rotWithShape="1">
          <a:blip r:embed="rId4">
            <a:alphaModFix/>
          </a:blip>
          <a:srcRect t="3678" b="3669"/>
          <a:stretch/>
        </p:blipFill>
        <p:spPr>
          <a:xfrm>
            <a:off x="863550" y="2704186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9"/>
          <p:cNvPicPr preferRelativeResize="0"/>
          <p:nvPr/>
        </p:nvPicPr>
        <p:blipFill rotWithShape="1">
          <a:blip r:embed="rId3">
            <a:alphaModFix/>
          </a:blip>
          <a:srcRect l="74623"/>
          <a:stretch/>
        </p:blipFill>
        <p:spPr>
          <a:xfrm>
            <a:off x="863550" y="267798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 rotWithShape="1">
          <a:blip r:embed="rId5">
            <a:alphaModFix/>
          </a:blip>
          <a:srcRect t="3678" b="3669"/>
          <a:stretch/>
        </p:blipFill>
        <p:spPr>
          <a:xfrm>
            <a:off x="863550" y="1678325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 rotWithShape="1">
          <a:blip r:embed="rId3">
            <a:alphaModFix/>
          </a:blip>
          <a:srcRect l="74623"/>
          <a:stretch/>
        </p:blipFill>
        <p:spPr>
          <a:xfrm>
            <a:off x="863550" y="1643475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29"/>
          <p:cNvCxnSpPr>
            <a:endCxn id="293" idx="2"/>
          </p:cNvCxnSpPr>
          <p:nvPr/>
        </p:nvCxnSpPr>
        <p:spPr>
          <a:xfrm>
            <a:off x="647802" y="1841898"/>
            <a:ext cx="0" cy="23664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3" name="Google Shape;29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079" y="363622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482" y="1682508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>
            <a:spLocks noGrp="1"/>
          </p:cNvSpPr>
          <p:nvPr>
            <p:ph type="title"/>
          </p:nvPr>
        </p:nvSpPr>
        <p:spPr>
          <a:xfrm>
            <a:off x="1225200" y="1779713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 idx="2"/>
          </p:nvPr>
        </p:nvSpPr>
        <p:spPr>
          <a:xfrm>
            <a:off x="1225200" y="2804800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title" idx="3"/>
          </p:nvPr>
        </p:nvSpPr>
        <p:spPr>
          <a:xfrm>
            <a:off x="1225200" y="3739189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98" name="Google Shape;29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340" y="2703416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9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29"/>
          <p:cNvPicPr preferRelativeResize="0"/>
          <p:nvPr/>
        </p:nvPicPr>
        <p:blipFill rotWithShape="1">
          <a:blip r:embed="rId9">
            <a:alphaModFix/>
          </a:blip>
          <a:srcRect t="1699" b="1709"/>
          <a:stretch/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9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2" name="Google Shape;302;p29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3 Lesson outline (4)">
  <p:cSld name="CUSTOM_4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0"/>
          <p:cNvPicPr preferRelativeResize="0"/>
          <p:nvPr/>
        </p:nvPicPr>
        <p:blipFill rotWithShape="1">
          <a:blip r:embed="rId2">
            <a:alphaModFix/>
          </a:blip>
          <a:srcRect t="4429" b="4438"/>
          <a:stretch/>
        </p:blipFill>
        <p:spPr>
          <a:xfrm>
            <a:off x="863550" y="3146932"/>
            <a:ext cx="7439125" cy="56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/>
          <p:cNvPicPr preferRelativeResize="0"/>
          <p:nvPr/>
        </p:nvPicPr>
        <p:blipFill rotWithShape="1">
          <a:blip r:embed="rId3">
            <a:alphaModFix/>
          </a:blip>
          <a:srcRect l="74623"/>
          <a:stretch/>
        </p:blipFill>
        <p:spPr>
          <a:xfrm>
            <a:off x="863550" y="310561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/>
          <p:cNvPicPr preferRelativeResize="0"/>
          <p:nvPr/>
        </p:nvPicPr>
        <p:blipFill rotWithShape="1">
          <a:blip r:embed="rId4">
            <a:alphaModFix/>
          </a:blip>
          <a:srcRect t="4387" b="4396"/>
          <a:stretch/>
        </p:blipFill>
        <p:spPr>
          <a:xfrm>
            <a:off x="863550" y="3971358"/>
            <a:ext cx="7439126" cy="5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 rotWithShape="1">
          <a:blip r:embed="rId3">
            <a:alphaModFix/>
          </a:blip>
          <a:srcRect l="74623"/>
          <a:stretch/>
        </p:blipFill>
        <p:spPr>
          <a:xfrm>
            <a:off x="863550" y="393964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0"/>
          <p:cNvPicPr preferRelativeResize="0"/>
          <p:nvPr/>
        </p:nvPicPr>
        <p:blipFill rotWithShape="1">
          <a:blip r:embed="rId5">
            <a:alphaModFix/>
          </a:blip>
          <a:srcRect t="3678" b="3669"/>
          <a:stretch/>
        </p:blipFill>
        <p:spPr>
          <a:xfrm>
            <a:off x="863550" y="2292191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0"/>
          <p:cNvPicPr preferRelativeResize="0"/>
          <p:nvPr/>
        </p:nvPicPr>
        <p:blipFill rotWithShape="1">
          <a:blip r:embed="rId3">
            <a:alphaModFix/>
          </a:blip>
          <a:srcRect l="74623"/>
          <a:stretch/>
        </p:blipFill>
        <p:spPr>
          <a:xfrm>
            <a:off x="863550" y="226599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6">
            <a:alphaModFix/>
          </a:blip>
          <a:srcRect t="3678" b="3669"/>
          <a:stretch/>
        </p:blipFill>
        <p:spPr>
          <a:xfrm>
            <a:off x="863550" y="1457950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 l="74623"/>
          <a:stretch/>
        </p:blipFill>
        <p:spPr>
          <a:xfrm>
            <a:off x="863550" y="1423110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30"/>
          <p:cNvCxnSpPr/>
          <p:nvPr/>
        </p:nvCxnSpPr>
        <p:spPr>
          <a:xfrm>
            <a:off x="647802" y="1725234"/>
            <a:ext cx="600" cy="26799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3" name="Google Shape;31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079" y="313465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357" y="1462166"/>
            <a:ext cx="563185" cy="57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340" y="2287588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xfrm>
            <a:off x="1224600" y="1466663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title" idx="2"/>
          </p:nvPr>
        </p:nvSpPr>
        <p:spPr>
          <a:xfrm>
            <a:off x="1224600" y="2285700"/>
            <a:ext cx="68508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0"/>
          <p:cNvSpPr txBox="1">
            <a:spLocks noGrp="1"/>
          </p:cNvSpPr>
          <p:nvPr>
            <p:ph type="title" idx="3"/>
          </p:nvPr>
        </p:nvSpPr>
        <p:spPr>
          <a:xfrm>
            <a:off x="1224600" y="3160338"/>
            <a:ext cx="6850800" cy="5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title" idx="4"/>
          </p:nvPr>
        </p:nvSpPr>
        <p:spPr>
          <a:xfrm>
            <a:off x="1224600" y="3971414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320" name="Google Shape;320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341" y="3969363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30"/>
          <p:cNvPicPr preferRelativeResize="0"/>
          <p:nvPr/>
        </p:nvPicPr>
        <p:blipFill rotWithShape="1">
          <a:blip r:embed="rId11">
            <a:alphaModFix/>
          </a:blip>
          <a:srcRect t="1699" b="1709"/>
          <a:stretch/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0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title" idx="5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Chemistry">
  <p:cSld name="Title Slide 2_1_1_1_1_1_1_1_1_1">
    <p:bg>
      <p:bgPr>
        <a:solidFill>
          <a:srgbClr val="BEF2B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111740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Chemistry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">
  <p:cSld name="TITLE_AND_TWO_COLUMNS_1_1_6_2_1_4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1"/>
          <p:cNvSpPr/>
          <p:nvPr/>
        </p:nvSpPr>
        <p:spPr>
          <a:xfrm>
            <a:off x="-1" y="-2"/>
            <a:ext cx="91476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0 Explanation blank - jade">
  <p:cSld name="TITLE_AND_TWO_COLUMNS_1_1_6_2_1_2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2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38" name="Google Shape;33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0 Explanation blank - blue ">
  <p:cSld name="TITLE_AND_TWO_COLUMNS_1_1_6_2_2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3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43" name="Google Shape;343;p33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4" name="Google Shape;344;p33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45" name="Google Shape;34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0 Explanation blank - pink ">
  <p:cSld name="TITLE_AND_TWO_COLUMNS_1_1_6_2_1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4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4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1" name="Google Shape;351;p34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52" name="Google Shape;3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1 I do We do - purple">
  <p:cSld name="TITLE_AND_TWO_COLUMNS_1_1_9_2_2">
    <p:bg>
      <p:bgPr>
        <a:solidFill>
          <a:srgbClr val="F3EEFB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5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5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35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4505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60" name="Google Shape;360;p35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361" name="Google Shape;36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35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63" name="Google Shape;363;p35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364" name="Google Shape;364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35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1 I do We do - jade">
  <p:cSld name="TITLE_AND_TWO_COLUMNS_1_1_9_2_2_1_1">
    <p:bg>
      <p:bgPr>
        <a:solidFill>
          <a:srgbClr val="E6F2F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8" name="Google Shape;368;p36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6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3" name="Google Shape;373;p36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374" name="Google Shape;374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36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76" name="Google Shape;376;p36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377" name="Google Shape;377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36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1 I do We do - blue">
  <p:cSld name="TITLE_AND_TWO_COLUMNS_1_1_9_2_3">
    <p:bg>
      <p:bgPr>
        <a:solidFill>
          <a:srgbClr val="EBEDFE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7"/>
          <p:cNvSpPr/>
          <p:nvPr/>
        </p:nvSpPr>
        <p:spPr>
          <a:xfrm>
            <a:off x="0" y="18750"/>
            <a:ext cx="4572300" cy="51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1" name="Google Shape;381;p37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7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7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37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6" name="Google Shape;386;p37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387" name="Google Shape;387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37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89" name="Google Shape;389;p37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390" name="Google Shape;390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37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1 I do We do - pink">
  <p:cSld name="TITLE_AND_TWO_COLUMNS_1_1_9_2_2_1_1_1">
    <p:bg>
      <p:bgPr>
        <a:solidFill>
          <a:srgbClr val="FAEAF6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p38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8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8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8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38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9" name="Google Shape;399;p38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400" name="Google Shape;400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38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02" name="Google Shape;402;p38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403" name="Google Shape;403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38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2 CfU true/false justify - purple">
  <p:cSld name="TITLE_AND_TWO_COLUMNS_1_1_9_1_3_1">
    <p:bg>
      <p:bgPr>
        <a:solidFill>
          <a:srgbClr val="F3EEFB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9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9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1" name="Google Shape;411;p39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2" name="Google Shape;412;p39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3" name="Google Shape;413;p39"/>
          <p:cNvSpPr txBox="1">
            <a:spLocks noGrp="1"/>
          </p:cNvSpPr>
          <p:nvPr>
            <p:ph type="subTitle" idx="1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9"/>
          <p:cNvSpPr txBox="1">
            <a:spLocks noGrp="1"/>
          </p:cNvSpPr>
          <p:nvPr>
            <p:ph type="subTitle" idx="2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39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16" name="Google Shape;416;p39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9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8" name="Google Shape;418;p39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19" name="Google Shape;41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1" name="Google Shape;421;p39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2" name="Google Shape;422;p39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423" name="Google Shape;423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25" name="Google Shape;425;p39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426" name="Google Shape;426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2 CfU true/false justify - jade">
  <p:cSld name="TITLE_AND_TWO_COLUMNS_1_1_9_1_3_1_1_1">
    <p:bg>
      <p:bgPr>
        <a:solidFill>
          <a:srgbClr val="E6F2F2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0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" name="Google Shape;432;p40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3" name="Google Shape;433;p40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4" name="Google Shape;434;p40"/>
          <p:cNvSpPr txBox="1">
            <a:spLocks noGrp="1"/>
          </p:cNvSpPr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0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436" name="Google Shape;4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40"/>
          <p:cNvSpPr txBox="1">
            <a:spLocks noGrp="1"/>
          </p:cNvSpPr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0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41" name="Google Shape;441;p40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442" name="Google Shape;44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445" name="Google Shape;445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447" name="Google Shape;44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0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Citizenship">
  <p:cSld name="Title Slide 2_1_1_1_1_1_1_1_1_1_1_5">
    <p:bg>
      <p:bgPr>
        <a:solidFill>
          <a:srgbClr val="BEF2BD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124580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Citizenship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5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42" name="Google Shape;4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5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44" name="Google Shape;4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0025">
            <a:off x="6945328" y="787504"/>
            <a:ext cx="1710318" cy="205238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2 CfU true/false justify - blue">
  <p:cSld name="TITLE_AND_TWO_COLUMNS_1_1_9_1_3_2">
    <p:bg>
      <p:bgPr>
        <a:solidFill>
          <a:srgbClr val="EBEDFE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1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1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5" name="Google Shape;455;p41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6" name="Google Shape;456;p41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7" name="Google Shape;457;p41"/>
          <p:cNvSpPr txBox="1">
            <a:spLocks noGrp="1"/>
          </p:cNvSpPr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1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459" name="Google Shape;45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1" name="Google Shape;461;p41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41"/>
          <p:cNvSpPr txBox="1">
            <a:spLocks noGrp="1"/>
          </p:cNvSpPr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41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64" name="Google Shape;464;p41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465" name="Google Shape;465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67" name="Google Shape;467;p41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468" name="Google Shape;468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470" name="Google Shape;47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1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2 CfU true/false justify - pink">
  <p:cSld name="TITLE_AND_TWO_COLUMNS_1_1_9_1_3_1_1_1_1">
    <p:bg>
      <p:bgPr>
        <a:solidFill>
          <a:srgbClr val="FAEAF6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42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2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2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0" name="Google Shape;480;p42"/>
          <p:cNvSpPr txBox="1">
            <a:spLocks noGrp="1"/>
          </p:cNvSpPr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42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482" name="Google Shape;48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42"/>
          <p:cNvSpPr txBox="1">
            <a:spLocks noGrp="1"/>
          </p:cNvSpPr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42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42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488" name="Google Shape;488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0" name="Google Shape;490;p42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491" name="Google Shape;491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493" name="Google Shape;49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2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6" name="Google Shape;496;p42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3 CfU 3 options - purple">
  <p:cSld name="TITLE_AND_TWO_COLUMNS_1_1_7_1">
    <p:bg>
      <p:bgPr>
        <a:solidFill>
          <a:srgbClr val="F3EEFB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3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01" name="Google Shape;50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3" name="Google Shape;503;p43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3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3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43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43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508" name="Google Shape;508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0" name="Google Shape;510;p43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511" name="Google Shape;511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3" name="Google Shape;513;p43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514" name="Google Shape;514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3 CfU 3 options - jade">
  <p:cSld name="TITLE_AND_TWO_COLUMNS_1_1_7_1_1_1">
    <p:bg>
      <p:bgPr>
        <a:solidFill>
          <a:srgbClr val="E6F2F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44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4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20" name="Google Shape;52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2" name="Google Shape;522;p44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44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44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44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26" name="Google Shape;526;p44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527" name="Google Shape;527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29" name="Google Shape;529;p44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530" name="Google Shape;530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32" name="Google Shape;532;p44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533" name="Google Shape;533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3 CfU 3 options - blue">
  <p:cSld name="TITLE_AND_TWO_COLUMNS_1_1_7_2">
    <p:bg>
      <p:bgPr>
        <a:solidFill>
          <a:srgbClr val="EBEDFE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45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5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39" name="Google Shape;53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41" name="Google Shape;541;p45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45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45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45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45" name="Google Shape;545;p45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546" name="Google Shape;546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8" name="Google Shape;548;p45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549" name="Google Shape;549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51" name="Google Shape;551;p45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552" name="Google Shape;552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Google Shape;553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3 CfU 3 options - pink">
  <p:cSld name="TITLE_AND_TWO_COLUMNS_1_1_7_1_1_1_1">
    <p:bg>
      <p:bgPr>
        <a:solidFill>
          <a:srgbClr val="FAEAF6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46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6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6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58" name="Google Shape;55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0" name="Google Shape;560;p46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46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46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46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64" name="Google Shape;564;p46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565" name="Google Shape;565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4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7" name="Google Shape;567;p46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568" name="Google Shape;568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Google Shape;569;p4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70" name="Google Shape;570;p46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571" name="Google Shape;571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Google Shape;572;p4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4 CfU 4 options - purple">
  <p:cSld name="TITLE_AND_TWO_COLUMNS_1_1_8_1">
    <p:bg>
      <p:bgPr>
        <a:solidFill>
          <a:srgbClr val="F3EEFB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7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77" name="Google Shape;57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9" name="Google Shape;579;p47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47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47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47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47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47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85" name="Google Shape;585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" name="Google Shape;586;p4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7" name="Google Shape;587;p47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88" name="Google Shape;588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9" name="Google Shape;589;p4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90" name="Google Shape;590;p47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91" name="Google Shape;591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2" name="Google Shape;592;p4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93" name="Google Shape;593;p47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94" name="Google Shape;594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4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4 CfU 4 options - jade">
  <p:cSld name="TITLE_AND_TWO_COLUMNS_1_1_8_1_1_1">
    <p:bg>
      <p:bgPr>
        <a:solidFill>
          <a:srgbClr val="E6F2F2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48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8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00" name="Google Shape;60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4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2" name="Google Shape;602;p48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48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48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48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48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48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608" name="Google Shape;608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4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10" name="Google Shape;610;p48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611" name="Google Shape;611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2" name="Google Shape;612;p4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13" name="Google Shape;613;p48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614" name="Google Shape;614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5" name="Google Shape;615;p4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16" name="Google Shape;616;p48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617" name="Google Shape;617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8" name="Google Shape;618;p4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4 CfU 4 options - blue">
  <p:cSld name="TITLE_AND_TWO_COLUMNS_1_1_8_2">
    <p:bg>
      <p:bgPr>
        <a:solidFill>
          <a:srgbClr val="EBEDFE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49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9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9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23" name="Google Shape;62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5" name="Google Shape;625;p49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49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49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9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49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630" name="Google Shape;630;p49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631" name="Google Shape;631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p4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33" name="Google Shape;633;p49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634" name="Google Shape;634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4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36" name="Google Shape;636;p49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637" name="Google Shape;637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p4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39" name="Google Shape;639;p49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640" name="Google Shape;640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Google Shape;641;p4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4 CfU 4 options - pink">
  <p:cSld name="TITLE_AND_TWO_COLUMNS_1_1_8_1_1_1_1">
    <p:bg>
      <p:bgPr>
        <a:solidFill>
          <a:srgbClr val="FAEAF6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50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0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0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46" name="Google Shape;64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8" name="Google Shape;648;p50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50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50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50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50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653" name="Google Shape;653;p50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654" name="Google Shape;654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5" name="Google Shape;655;p5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56" name="Google Shape;656;p50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657" name="Google Shape;657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5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59" name="Google Shape;659;p50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660" name="Google Shape;660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1" name="Google Shape;661;p5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62" name="Google Shape;662;p50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663" name="Google Shape;663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4" name="Google Shape;664;p5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Computing">
  <p:cSld name="Title Slide 2_1_1_1_1_1_1_1_1_1_1_3">
    <p:bg>
      <p:bgPr>
        <a:solidFill>
          <a:srgbClr val="BEF2BD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125895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Computing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6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53" name="Google Shape;53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6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55" name="Google Shape;5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982">
            <a:off x="6923956" y="1273792"/>
            <a:ext cx="1784155" cy="14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5 CfU 3 image options - purple">
  <p:cSld name="TITLE_AND_TWO_COLUMNS_1_1_7_1_1_2">
    <p:bg>
      <p:bgPr>
        <a:solidFill>
          <a:srgbClr val="F3EEFB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1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69" name="Google Shape;66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1" name="Google Shape;671;p51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51"/>
          <p:cNvSpPr>
            <a:spLocks noGrp="1"/>
          </p:cNvSpPr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sp>
        <p:nvSpPr>
          <p:cNvPr id="673" name="Google Shape;673;p51"/>
          <p:cNvSpPr>
            <a:spLocks noGrp="1"/>
          </p:cNvSpPr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sp>
        <p:nvSpPr>
          <p:cNvPr id="674" name="Google Shape;674;p51"/>
          <p:cNvSpPr>
            <a:spLocks noGrp="1"/>
          </p:cNvSpPr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75" name="Google Shape;675;p51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676" name="Google Shape;676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7" name="Google Shape;677;p5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78" name="Google Shape;678;p51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79" name="Google Shape;679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0" name="Google Shape;680;p5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81" name="Google Shape;681;p51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82" name="Google Shape;682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3" name="Google Shape;683;p5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5 CfU 3 image options - jade">
  <p:cSld name="TITLE_AND_TWO_COLUMNS_1_1_7_1_1_1_2">
    <p:bg>
      <p:bgPr>
        <a:solidFill>
          <a:srgbClr val="E6F2F2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52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52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8" name="Google Shape;68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5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0" name="Google Shape;690;p52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52"/>
          <p:cNvSpPr>
            <a:spLocks noGrp="1"/>
          </p:cNvSpPr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sp>
        <p:nvSpPr>
          <p:cNvPr id="692" name="Google Shape;692;p52"/>
          <p:cNvSpPr>
            <a:spLocks noGrp="1"/>
          </p:cNvSpPr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sp>
        <p:nvSpPr>
          <p:cNvPr id="693" name="Google Shape;693;p52"/>
          <p:cNvSpPr>
            <a:spLocks noGrp="1"/>
          </p:cNvSpPr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94" name="Google Shape;694;p52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695" name="Google Shape;695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p5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97" name="Google Shape;697;p52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98" name="Google Shape;698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9" name="Google Shape;699;p5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700" name="Google Shape;700;p52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701" name="Google Shape;701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2" name="Google Shape;702;p5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5 CfU 3  image options - blue ">
  <p:cSld name="TITLE_AND_TWO_COLUMNS_1_1_7_2_1">
    <p:bg>
      <p:bgPr>
        <a:solidFill>
          <a:srgbClr val="EBEDFE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53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5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3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07" name="Google Shape;70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9" name="Google Shape;709;p53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53"/>
          <p:cNvSpPr>
            <a:spLocks noGrp="1"/>
          </p:cNvSpPr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sp>
        <p:nvSpPr>
          <p:cNvPr id="711" name="Google Shape;711;p53"/>
          <p:cNvSpPr>
            <a:spLocks noGrp="1"/>
          </p:cNvSpPr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p53"/>
          <p:cNvSpPr>
            <a:spLocks noGrp="1"/>
          </p:cNvSpPr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13" name="Google Shape;713;p53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714" name="Google Shape;714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5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716" name="Google Shape;716;p53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717" name="Google Shape;717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8" name="Google Shape;718;p5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719" name="Google Shape;719;p53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720" name="Google Shape;720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1" name="Google Shape;721;p5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5 CfU 3 image options - pink">
  <p:cSld name="TITLE_AND_TWO_COLUMNS_1_1_7_1_1_1_1_1">
    <p:bg>
      <p:bgPr>
        <a:solidFill>
          <a:srgbClr val="FAEAF6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54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54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4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26" name="Google Shape;72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8" name="Google Shape;728;p54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54"/>
          <p:cNvSpPr>
            <a:spLocks noGrp="1"/>
          </p:cNvSpPr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54"/>
          <p:cNvSpPr>
            <a:spLocks noGrp="1"/>
          </p:cNvSpPr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p54"/>
          <p:cNvSpPr>
            <a:spLocks noGrp="1"/>
          </p:cNvSpPr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32" name="Google Shape;732;p54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733" name="Google Shape;733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4" name="Google Shape;734;p5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735" name="Google Shape;735;p54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736" name="Google Shape;736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7" name="Google Shape;737;p5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738" name="Google Shape;738;p54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739" name="Google Shape;739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0" name="Google Shape;740;p5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6 CfU blank - purple ">
  <p:cSld name="TITLE_AND_TWO_COLUMNS_1_1_6_2">
    <p:bg>
      <p:bgPr>
        <a:solidFill>
          <a:srgbClr val="F3EEFB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5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55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745" name="Google Shape;74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5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7" name="Google Shape;747;p55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6 CfU blank - jade ">
  <p:cSld name="TITLE_AND_TWO_COLUMNS_1_1_6_2_3_1">
    <p:bg>
      <p:bgPr>
        <a:solidFill>
          <a:srgbClr val="E6F2F2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56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5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56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752" name="Google Shape;75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5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4" name="Google Shape;754;p56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6 CfU blank - blue ">
  <p:cSld name="TITLE_AND_TWO_COLUMNS_1_1_6_3">
    <p:bg>
      <p:bgPr>
        <a:solidFill>
          <a:srgbClr val="EBEDFE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57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5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7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759" name="Google Shape;75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5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1" name="Google Shape;761;p57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6 CfU blank - pink ">
  <p:cSld name="TITLE_AND_TWO_COLUMNS_1_1_6_2_3_1_1">
    <p:bg>
      <p:bgPr>
        <a:solidFill>
          <a:srgbClr val="FAEAF6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58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58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58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766" name="Google Shape;76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5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8" name="Google Shape;768;p58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7 Practice - purple ">
  <p:cSld name="TITLE_AND_TWO_COLUMNS_1_1_5_1_3_1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59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59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773" name="Google Shape;77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5" name="Google Shape;775;p59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6" name="Google Shape;776;p59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7 Practice - jade">
  <p:cSld name="TITLE_AND_TWO_COLUMNS_1_1_5_1_3_1_1_1_1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60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6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0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81" name="Google Shape;781;p6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82" name="Google Shape;78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60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4" name="Google Shape;784;p60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Design and technology">
  <p:cSld name="Title Slide 2_1_1_1_1_1_1_1_1_1_1_2">
    <p:bg>
      <p:bgPr>
        <a:solidFill>
          <a:srgbClr val="BEF2BD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2705850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323850" y="3781525"/>
            <a:ext cx="2706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Design and technology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7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64" name="Google Shape;6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7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66" name="Google Shape;6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2791">
            <a:off x="6884379" y="985388"/>
            <a:ext cx="1846116" cy="185259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7 Practice - blue ">
  <p:cSld name="TITLE_AND_TWO_COLUMNS_1_1_5_1_3_1_2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61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6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1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89" name="Google Shape;789;p6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90" name="Google Shape;79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61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61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7 Practice - pink">
  <p:cSld name="TITLE_AND_TWO_COLUMNS_1_1_5_1_3_1_1_1_1_1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62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62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2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97" name="Google Shape;797;p6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98" name="Google Shape;79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62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0" name="Google Shape;800;p62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8 Feedback - purple">
  <p:cSld name="TITLE_AND_TWO_COLUMNS_1_1_5_1_3_1_1_1">
    <p:bg>
      <p:bgPr>
        <a:solidFill>
          <a:srgbClr val="F3EEFB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6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3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805" name="Google Shape;80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6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7" name="Google Shape;807;p63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8" name="Google Shape;808;p63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8 Feedback - jade">
  <p:cSld name="TITLE_AND_TWO_COLUMNS_1_1_5_1_3_1_1_1_1_2">
    <p:bg>
      <p:bgPr>
        <a:solidFill>
          <a:srgbClr val="E6F2F2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64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64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13" name="Google Shape;813;p6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14" name="Google Shape;81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64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64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8 Feedback - blue">
  <p:cSld name="TITLE_AND_TWO_COLUMNS_1_1_5_1_3_1_2_1">
    <p:bg>
      <p:bgPr>
        <a:solidFill>
          <a:srgbClr val="EBEDFE"/>
        </a:solid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65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6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65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21" name="Google Shape;821;p6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22" name="Google Shape;82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5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65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8 Feedback - pink">
  <p:cSld name="TITLE_AND_TWO_COLUMNS_1_1_5_1_3_1_1_1_1_1_1">
    <p:bg>
      <p:bgPr>
        <a:solidFill>
          <a:srgbClr val="FAEAF6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66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66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66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29" name="Google Shape;829;p6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30" name="Google Shape;83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66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2" name="Google Shape;832;p66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6 Summary 1">
  <p:cSld name="TITLE_AND_TWO_COLUMNS_1_1_5_1_2_1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7"/>
          <p:cNvSpPr/>
          <p:nvPr/>
        </p:nvSpPr>
        <p:spPr>
          <a:xfrm>
            <a:off x="0" y="0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5" name="Google Shape;835;p67"/>
          <p:cNvPicPr preferRelativeResize="0"/>
          <p:nvPr/>
        </p:nvPicPr>
        <p:blipFill rotWithShape="1">
          <a:blip r:embed="rId2">
            <a:alphaModFix/>
          </a:blip>
          <a:srcRect t="1699" b="1709"/>
          <a:stretch/>
        </p:blipFill>
        <p:spPr>
          <a:xfrm>
            <a:off x="0" y="5358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67"/>
          <p:cNvSpPr txBox="1">
            <a:spLocks noGrp="1"/>
          </p:cNvSpPr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37" name="Google Shape;837;p67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8" name="Google Shape;838;p67"/>
          <p:cNvSpPr txBox="1">
            <a:spLocks noGrp="1"/>
          </p:cNvSpPr>
          <p:nvPr>
            <p:ph type="title"/>
          </p:nvPr>
        </p:nvSpPr>
        <p:spPr>
          <a:xfrm>
            <a:off x="1684800" y="438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6 Summary 2">
  <p:cSld name="TITLE_AND_TWO_COLUMNS_1_1_5_1_2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8"/>
          <p:cNvSpPr/>
          <p:nvPr/>
        </p:nvSpPr>
        <p:spPr>
          <a:xfrm>
            <a:off x="0" y="0"/>
            <a:ext cx="9144300" cy="7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1" name="Google Shape;841;p68"/>
          <p:cNvPicPr preferRelativeResize="0"/>
          <p:nvPr/>
        </p:nvPicPr>
        <p:blipFill rotWithShape="1">
          <a:blip r:embed="rId2">
            <a:alphaModFix/>
          </a:blip>
          <a:srcRect t="1699" b="1709"/>
          <a:stretch/>
        </p:blipFill>
        <p:spPr>
          <a:xfrm>
            <a:off x="0" y="7695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68"/>
          <p:cNvSpPr txBox="1">
            <a:spLocks noGrp="1"/>
          </p:cNvSpPr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43" name="Google Shape;843;p68"/>
          <p:cNvSpPr txBox="1"/>
          <p:nvPr/>
        </p:nvSpPr>
        <p:spPr>
          <a:xfrm>
            <a:off x="324000" y="43825"/>
            <a:ext cx="1316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4" name="Google Shape;844;p68"/>
          <p:cNvSpPr txBox="1">
            <a:spLocks noGrp="1"/>
          </p:cNvSpPr>
          <p:nvPr>
            <p:ph type="title"/>
          </p:nvPr>
        </p:nvSpPr>
        <p:spPr>
          <a:xfrm>
            <a:off x="1684800" y="438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3 Projectable quiz">
  <p:cSld name="Title Slide 3_1">
    <p:bg>
      <p:bgPr>
        <a:solidFill>
          <a:schemeClr val="lt1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69"/>
          <p:cNvSpPr txBox="1"/>
          <p:nvPr/>
        </p:nvSpPr>
        <p:spPr>
          <a:xfrm>
            <a:off x="1977450" y="3132468"/>
            <a:ext cx="518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Click to open the interactive quiz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4 Items to copy-paste">
  <p:cSld name="CUSTOM_104_1_2_1_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0"/>
          <p:cNvSpPr/>
          <p:nvPr/>
        </p:nvSpPr>
        <p:spPr>
          <a:xfrm>
            <a:off x="3217188" y="4171902"/>
            <a:ext cx="5214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Tick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0" name="Google Shape;850;p70"/>
          <p:cNvSpPr/>
          <p:nvPr/>
        </p:nvSpPr>
        <p:spPr>
          <a:xfrm>
            <a:off x="483925" y="193075"/>
            <a:ext cx="66717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Items to copy and paste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70"/>
          <p:cNvSpPr/>
          <p:nvPr/>
        </p:nvSpPr>
        <p:spPr>
          <a:xfrm>
            <a:off x="7459200" y="352650"/>
            <a:ext cx="16848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Video frame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2" name="Google Shape;852;p70"/>
          <p:cNvSpPr/>
          <p:nvPr/>
        </p:nvSpPr>
        <p:spPr>
          <a:xfrm>
            <a:off x="628788" y="4171893"/>
            <a:ext cx="1579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Agenda dot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3" name="Google Shape;853;p70"/>
          <p:cNvSpPr/>
          <p:nvPr/>
        </p:nvSpPr>
        <p:spPr>
          <a:xfrm>
            <a:off x="5891525" y="2313000"/>
            <a:ext cx="179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CfU option letters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4" name="Google Shape;854;p70"/>
          <p:cNvSpPr/>
          <p:nvPr/>
        </p:nvSpPr>
        <p:spPr>
          <a:xfrm>
            <a:off x="933601" y="2371650"/>
            <a:ext cx="11799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audio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5" name="Google Shape;855;p70"/>
          <p:cNvSpPr/>
          <p:nvPr/>
        </p:nvSpPr>
        <p:spPr>
          <a:xfrm>
            <a:off x="3444210" y="2377200"/>
            <a:ext cx="11166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video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6" name="Google Shape;856;p70"/>
          <p:cNvSpPr/>
          <p:nvPr/>
        </p:nvSpPr>
        <p:spPr>
          <a:xfrm>
            <a:off x="4747799" y="4171900"/>
            <a:ext cx="694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Cross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7" name="Google Shape;857;p70"/>
          <p:cNvSpPr/>
          <p:nvPr/>
        </p:nvSpPr>
        <p:spPr>
          <a:xfrm>
            <a:off x="6451200" y="4171900"/>
            <a:ext cx="1421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Reading icon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English">
  <p:cSld name="Title Slide 2_1_2">
    <p:bg>
      <p:bgPr>
        <a:solidFill>
          <a:srgbClr val="BEF2BD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English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" name="Google Shape;72;p8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4507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/>
          <p:nvPr/>
        </p:nvSpPr>
        <p:spPr>
          <a:xfrm>
            <a:off x="323850" y="4327975"/>
            <a:ext cx="64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Unit: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" name="Google Shape;76;p8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7">
          <p15:clr>
            <a:srgbClr val="E46962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5 OGL">
  <p:cSld name="CUSTOM_5_1">
    <p:bg>
      <p:bgPr>
        <a:solidFill>
          <a:srgbClr val="BEF2BD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200" y="11118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71"/>
          <p:cNvSpPr txBox="1">
            <a:spLocks noGrp="1"/>
          </p:cNvSpPr>
          <p:nvPr>
            <p:ph type="subTitle" idx="1"/>
          </p:nvPr>
        </p:nvSpPr>
        <p:spPr>
          <a:xfrm>
            <a:off x="661775" y="1190413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6 Blank">
  <p:cSld name="CUSTOM_6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2"/>
          <p:cNvSpPr txBox="1">
            <a:spLocks noGrp="1"/>
          </p:cNvSpPr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7 Practice - purple  1">
  <p:cSld name="TITLE_AND_TWO_COLUMNS_1_1_5_1_3_1_1_2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73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67" name="Google Shape;867;p73"/>
          <p:cNvSpPr txBox="1"/>
          <p:nvPr/>
        </p:nvSpPr>
        <p:spPr>
          <a:xfrm>
            <a:off x="324000" y="45525"/>
            <a:ext cx="108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68" name="Google Shape;868;p73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69" name="Google Shape;86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8 Feedback - purple 1">
  <p:cSld name="TITLE_AND_TWO_COLUMNS_1_1_5_1_3_1_1_1_2">
    <p:bg>
      <p:bgPr>
        <a:solidFill>
          <a:srgbClr val="F3EEFB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7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74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75" name="Google Shape;875;p74"/>
          <p:cNvSpPr txBox="1"/>
          <p:nvPr/>
        </p:nvSpPr>
        <p:spPr>
          <a:xfrm>
            <a:off x="324000" y="45525"/>
            <a:ext cx="114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6" name="Google Shape;876;p74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77" name="Google Shape;877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7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French">
  <p:cSld name="Title Slide 2_1_1_1_1_1_1_1_1_1_1_1">
    <p:bg>
      <p:bgPr>
        <a:solidFill>
          <a:srgbClr val="BEF2B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772225" cy="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French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9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83" name="Google Shape;8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9"/>
            <p:cNvSpPr/>
            <p:nvPr/>
          </p:nvSpPr>
          <p:spPr>
            <a:xfrm>
              <a:off x="6858000" y="868200"/>
              <a:ext cx="2210100" cy="21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85" name="Google Shape;8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88119">
            <a:off x="6742284" y="969390"/>
            <a:ext cx="2161157" cy="19152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Geography">
  <p:cSld name="Title Slide 2_1_1_1">
    <p:bg>
      <p:bgPr>
        <a:solidFill>
          <a:srgbClr val="BEF2B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 l="6209" r="6209"/>
          <a:stretch/>
        </p:blipFill>
        <p:spPr>
          <a:xfrm>
            <a:off x="324000" y="4008600"/>
            <a:ext cx="1259825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Geography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 txBox="1"/>
          <p:nvPr/>
        </p:nvSpPr>
        <p:spPr>
          <a:xfrm>
            <a:off x="323850" y="4327975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Unit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" name="Google Shape;95;p10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None/>
              <a:defRPr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9000" y="523400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"/>
              <a:buChar char="●"/>
              <a:defRPr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19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exend"/>
              <a:buChar char="–"/>
              <a:defRPr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–"/>
              <a:defRPr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4925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exend"/>
              <a:buChar char="–"/>
              <a:defRPr sz="1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Kalam"/>
              <a:buChar char="–"/>
              <a:defRPr sz="1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75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chemeClr val="dk2"/>
          </p15:clr>
        </p15:guide>
        <p15:guide id="2" pos="1819">
          <p15:clr>
            <a:srgbClr val="0000FF"/>
          </p15:clr>
        </p15:guide>
        <p15:guide id="3" orient="horz" pos="340">
          <p15:clr>
            <a:srgbClr val="222222"/>
          </p15:clr>
        </p15:guide>
        <p15:guide id="4" pos="2123">
          <p15:clr>
            <a:srgbClr val="0000FF"/>
          </p15:clr>
        </p15:guide>
        <p15:guide id="5" pos="2880">
          <p15:clr>
            <a:srgbClr val="EA4335"/>
          </p15:clr>
        </p15:guide>
        <p15:guide id="6" pos="3637">
          <p15:clr>
            <a:srgbClr val="0000FF"/>
          </p15:clr>
        </p15:guide>
        <p15:guide id="7" pos="3941">
          <p15:clr>
            <a:srgbClr val="0000FF"/>
          </p15:clr>
        </p15:guide>
        <p15:guide id="8" pos="5556">
          <p15:clr>
            <a:srgbClr val="222222"/>
          </p15:clr>
        </p15:guide>
        <p15:guide id="9" pos="1061">
          <p15:clr>
            <a:srgbClr val="9AA0A6"/>
          </p15:clr>
        </p15:guide>
        <p15:guide id="10" pos="4699">
          <p15:clr>
            <a:srgbClr val="9AA0A6"/>
          </p15:clr>
        </p15:guide>
        <p15:guide id="11" orient="horz" pos="680">
          <p15:clr>
            <a:srgbClr val="B7B7B7"/>
          </p15:clr>
        </p15:guide>
        <p15:guide id="12" orient="horz" pos="1020">
          <p15:clr>
            <a:srgbClr val="B7B7B7"/>
          </p15:clr>
        </p15:guide>
        <p15:guide id="13" orient="horz" pos="1361">
          <p15:clr>
            <a:srgbClr val="B7B7B7"/>
          </p15:clr>
        </p15:guide>
        <p15:guide id="14" orient="horz" pos="1701">
          <p15:clr>
            <a:srgbClr val="B7B7B7"/>
          </p15:clr>
        </p15:guide>
        <p15:guide id="15" orient="horz" pos="2041">
          <p15:clr>
            <a:srgbClr val="B7B7B7"/>
          </p15:clr>
        </p15:guide>
        <p15:guide id="16" orient="horz" pos="2381">
          <p15:clr>
            <a:srgbClr val="B7B7B7"/>
          </p15:clr>
        </p15:guide>
        <p15:guide id="17" orient="horz" pos="3036">
          <p15:clr>
            <a:srgbClr val="000000"/>
          </p15:clr>
        </p15:guide>
        <p15:guide id="18" pos="2721">
          <p15:clr>
            <a:schemeClr val="dk1"/>
          </p15:clr>
        </p15:guide>
        <p15:guide id="19" pos="3039">
          <p15:clr>
            <a:schemeClr val="dk1"/>
          </p15:clr>
        </p15:guide>
        <p15:guide id="20" orient="horz" pos="510">
          <p15:clr>
            <a:srgbClr val="B7B7B7"/>
          </p15:clr>
        </p15:guide>
        <p15:guide id="21" orient="horz" pos="1620">
          <p15:clr>
            <a:srgbClr val="EA4335"/>
          </p15:clr>
        </p15:guide>
        <p15:guide id="22" orient="horz" pos="2721">
          <p15:clr>
            <a:srgbClr val="B7B7B7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thenational.academy/using-oaks-new-teaching-resources?utm_campaign=OakSlideDeck&amp;utm_medium=document&amp;utm_source=gui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version/3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68.png"/><Relationship Id="rId4" Type="http://schemas.openxmlformats.org/officeDocument/2006/relationships/hyperlink" Target="https://www.thenational.academy/legal/terms-and-condit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5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450700" cy="27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Practising handwriting by writing dialogue</a:t>
            </a:r>
            <a:endParaRPr/>
          </a:p>
        </p:txBody>
      </p:sp>
      <p:sp>
        <p:nvSpPr>
          <p:cNvPr id="884" name="Google Shape;884;p75"/>
          <p:cNvSpPr txBox="1">
            <a:spLocks noGrp="1"/>
          </p:cNvSpPr>
          <p:nvPr>
            <p:ph type="subTitle" idx="1"/>
          </p:nvPr>
        </p:nvSpPr>
        <p:spPr>
          <a:xfrm>
            <a:off x="966425" y="4327975"/>
            <a:ext cx="5942400" cy="6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accent1"/>
                </a:highlight>
              </a:rPr>
              <a:t>Building handwriting fluency through speed, choices and writing dialogue</a:t>
            </a:r>
            <a:endParaRPr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4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12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I will choose a writing pattern to do in the air with my finger.</a:t>
            </a:r>
            <a:endParaRPr/>
          </a:p>
        </p:txBody>
      </p:sp>
      <p:sp>
        <p:nvSpPr>
          <p:cNvPr id="957" name="Google Shape;957;p84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4505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58" name="Google Shape;958;p84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You will choose a writing pattern to do in the air with your finger.</a:t>
            </a:r>
            <a:endParaRPr/>
          </a:p>
        </p:txBody>
      </p:sp>
      <p:sp>
        <p:nvSpPr>
          <p:cNvPr id="959" name="Google Shape;959;p84"/>
          <p:cNvSpPr/>
          <p:nvPr/>
        </p:nvSpPr>
        <p:spPr>
          <a:xfrm>
            <a:off x="337825" y="2296500"/>
            <a:ext cx="2034435" cy="837428"/>
          </a:xfrm>
          <a:custGeom>
            <a:avLst/>
            <a:gdLst/>
            <a:ahLst/>
            <a:cxnLst/>
            <a:rect l="l" t="t" r="r" b="b"/>
            <a:pathLst>
              <a:path w="99715" h="56459" extrusionOk="0">
                <a:moveTo>
                  <a:pt x="0" y="54519"/>
                </a:moveTo>
                <a:cubicBezTo>
                  <a:pt x="4569" y="45388"/>
                  <a:pt x="6735" y="35139"/>
                  <a:pt x="8415" y="25068"/>
                </a:cubicBezTo>
                <a:cubicBezTo>
                  <a:pt x="9136" y="20744"/>
                  <a:pt x="10958" y="16324"/>
                  <a:pt x="10098" y="12025"/>
                </a:cubicBezTo>
                <a:cubicBezTo>
                  <a:pt x="9753" y="10302"/>
                  <a:pt x="7042" y="8716"/>
                  <a:pt x="5470" y="9501"/>
                </a:cubicBezTo>
                <a:cubicBezTo>
                  <a:pt x="-2429" y="13448"/>
                  <a:pt x="6512" y="27516"/>
                  <a:pt x="10098" y="35586"/>
                </a:cubicBezTo>
                <a:cubicBezTo>
                  <a:pt x="13693" y="43676"/>
                  <a:pt x="19429" y="59740"/>
                  <a:pt x="27348" y="55782"/>
                </a:cubicBezTo>
                <a:cubicBezTo>
                  <a:pt x="40144" y="49387"/>
                  <a:pt x="33748" y="25660"/>
                  <a:pt x="27348" y="12867"/>
                </a:cubicBezTo>
                <a:cubicBezTo>
                  <a:pt x="25571" y="9315"/>
                  <a:pt x="22907" y="2256"/>
                  <a:pt x="19354" y="4031"/>
                </a:cubicBezTo>
                <a:cubicBezTo>
                  <a:pt x="12834" y="7289"/>
                  <a:pt x="20303" y="18969"/>
                  <a:pt x="23562" y="25489"/>
                </a:cubicBezTo>
                <a:cubicBezTo>
                  <a:pt x="29081" y="36529"/>
                  <a:pt x="33573" y="58754"/>
                  <a:pt x="45440" y="55361"/>
                </a:cubicBezTo>
                <a:cubicBezTo>
                  <a:pt x="57392" y="51944"/>
                  <a:pt x="64158" y="33188"/>
                  <a:pt x="60586" y="21281"/>
                </a:cubicBezTo>
                <a:cubicBezTo>
                  <a:pt x="59133" y="16438"/>
                  <a:pt x="55747" y="12234"/>
                  <a:pt x="52172" y="8659"/>
                </a:cubicBezTo>
                <a:cubicBezTo>
                  <a:pt x="49296" y="5783"/>
                  <a:pt x="47112" y="-1267"/>
                  <a:pt x="43336" y="244"/>
                </a:cubicBezTo>
                <a:cubicBezTo>
                  <a:pt x="36015" y="3174"/>
                  <a:pt x="42610" y="16446"/>
                  <a:pt x="45440" y="23806"/>
                </a:cubicBezTo>
                <a:cubicBezTo>
                  <a:pt x="48660" y="32181"/>
                  <a:pt x="51693" y="40831"/>
                  <a:pt x="56800" y="48208"/>
                </a:cubicBezTo>
                <a:cubicBezTo>
                  <a:pt x="58461" y="50608"/>
                  <a:pt x="59018" y="54653"/>
                  <a:pt x="61849" y="55361"/>
                </a:cubicBezTo>
                <a:cubicBezTo>
                  <a:pt x="66601" y="56550"/>
                  <a:pt x="73383" y="53973"/>
                  <a:pt x="75312" y="49471"/>
                </a:cubicBezTo>
                <a:cubicBezTo>
                  <a:pt x="76642" y="46366"/>
                  <a:pt x="75818" y="42734"/>
                  <a:pt x="76154" y="39373"/>
                </a:cubicBezTo>
                <a:cubicBezTo>
                  <a:pt x="77135" y="29556"/>
                  <a:pt x="78867" y="18004"/>
                  <a:pt x="73209" y="9921"/>
                </a:cubicBezTo>
                <a:cubicBezTo>
                  <a:pt x="70683" y="6313"/>
                  <a:pt x="65804" y="-1187"/>
                  <a:pt x="62690" y="1927"/>
                </a:cubicBezTo>
                <a:cubicBezTo>
                  <a:pt x="58565" y="6052"/>
                  <a:pt x="63919" y="13603"/>
                  <a:pt x="65635" y="19178"/>
                </a:cubicBezTo>
                <a:cubicBezTo>
                  <a:pt x="69038" y="30235"/>
                  <a:pt x="72959" y="54226"/>
                  <a:pt x="83306" y="49050"/>
                </a:cubicBezTo>
                <a:cubicBezTo>
                  <a:pt x="91524" y="44938"/>
                  <a:pt x="90880" y="31732"/>
                  <a:pt x="90880" y="22543"/>
                </a:cubicBezTo>
                <a:cubicBezTo>
                  <a:pt x="90880" y="15353"/>
                  <a:pt x="90496" y="2348"/>
                  <a:pt x="83306" y="2348"/>
                </a:cubicBezTo>
                <a:cubicBezTo>
                  <a:pt x="80686" y="2348"/>
                  <a:pt x="81203" y="7301"/>
                  <a:pt x="81203" y="9921"/>
                </a:cubicBezTo>
                <a:cubicBezTo>
                  <a:pt x="81203" y="23594"/>
                  <a:pt x="86042" y="46525"/>
                  <a:pt x="99715" y="4652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0" name="Google Shape;960;p84"/>
          <p:cNvSpPr/>
          <p:nvPr/>
        </p:nvSpPr>
        <p:spPr>
          <a:xfrm>
            <a:off x="324002" y="3429249"/>
            <a:ext cx="2034372" cy="1289945"/>
          </a:xfrm>
          <a:custGeom>
            <a:avLst/>
            <a:gdLst/>
            <a:ahLst/>
            <a:cxnLst/>
            <a:rect l="l" t="t" r="r" b="b"/>
            <a:pathLst>
              <a:path w="96553" h="58296" extrusionOk="0">
                <a:moveTo>
                  <a:pt x="0" y="13043"/>
                </a:moveTo>
                <a:cubicBezTo>
                  <a:pt x="5666" y="7377"/>
                  <a:pt x="12181" y="0"/>
                  <a:pt x="20195" y="0"/>
                </a:cubicBezTo>
                <a:cubicBezTo>
                  <a:pt x="23086" y="0"/>
                  <a:pt x="17904" y="5310"/>
                  <a:pt x="16829" y="7994"/>
                </a:cubicBezTo>
                <a:cubicBezTo>
                  <a:pt x="14707" y="13294"/>
                  <a:pt x="12003" y="18391"/>
                  <a:pt x="8835" y="23140"/>
                </a:cubicBezTo>
                <a:cubicBezTo>
                  <a:pt x="7997" y="24397"/>
                  <a:pt x="5641" y="27348"/>
                  <a:pt x="7152" y="27348"/>
                </a:cubicBezTo>
                <a:cubicBezTo>
                  <a:pt x="10498" y="27348"/>
                  <a:pt x="12642" y="23502"/>
                  <a:pt x="15567" y="21878"/>
                </a:cubicBezTo>
                <a:cubicBezTo>
                  <a:pt x="21654" y="18498"/>
                  <a:pt x="28108" y="15783"/>
                  <a:pt x="34079" y="12201"/>
                </a:cubicBezTo>
                <a:cubicBezTo>
                  <a:pt x="35814" y="11161"/>
                  <a:pt x="37319" y="7930"/>
                  <a:pt x="39128" y="8835"/>
                </a:cubicBezTo>
                <a:cubicBezTo>
                  <a:pt x="41042" y="9793"/>
                  <a:pt x="37076" y="12615"/>
                  <a:pt x="35762" y="14305"/>
                </a:cubicBezTo>
                <a:cubicBezTo>
                  <a:pt x="30370" y="21238"/>
                  <a:pt x="24978" y="28175"/>
                  <a:pt x="19354" y="34921"/>
                </a:cubicBezTo>
                <a:cubicBezTo>
                  <a:pt x="17376" y="37294"/>
                  <a:pt x="15473" y="39729"/>
                  <a:pt x="13463" y="42074"/>
                </a:cubicBezTo>
                <a:cubicBezTo>
                  <a:pt x="12493" y="43206"/>
                  <a:pt x="9027" y="45439"/>
                  <a:pt x="10518" y="45439"/>
                </a:cubicBezTo>
                <a:cubicBezTo>
                  <a:pt x="17138" y="45439"/>
                  <a:pt x="21825" y="38340"/>
                  <a:pt x="26506" y="33659"/>
                </a:cubicBezTo>
                <a:cubicBezTo>
                  <a:pt x="34433" y="25732"/>
                  <a:pt x="41582" y="16736"/>
                  <a:pt x="50909" y="10518"/>
                </a:cubicBezTo>
                <a:cubicBezTo>
                  <a:pt x="51382" y="10203"/>
                  <a:pt x="55221" y="7257"/>
                  <a:pt x="55537" y="7573"/>
                </a:cubicBezTo>
                <a:cubicBezTo>
                  <a:pt x="57754" y="9790"/>
                  <a:pt x="53069" y="13379"/>
                  <a:pt x="51330" y="15988"/>
                </a:cubicBezTo>
                <a:cubicBezTo>
                  <a:pt x="45020" y="25455"/>
                  <a:pt x="36834" y="34400"/>
                  <a:pt x="34079" y="45439"/>
                </a:cubicBezTo>
                <a:cubicBezTo>
                  <a:pt x="33106" y="49338"/>
                  <a:pt x="26390" y="52365"/>
                  <a:pt x="28189" y="55958"/>
                </a:cubicBezTo>
                <a:cubicBezTo>
                  <a:pt x="28400" y="56379"/>
                  <a:pt x="28679" y="55850"/>
                  <a:pt x="29031" y="55537"/>
                </a:cubicBezTo>
                <a:cubicBezTo>
                  <a:pt x="31923" y="52967"/>
                  <a:pt x="34637" y="50204"/>
                  <a:pt x="37445" y="47543"/>
                </a:cubicBezTo>
                <a:cubicBezTo>
                  <a:pt x="44581" y="40782"/>
                  <a:pt x="52850" y="35165"/>
                  <a:pt x="59324" y="27768"/>
                </a:cubicBezTo>
                <a:cubicBezTo>
                  <a:pt x="60697" y="26199"/>
                  <a:pt x="62617" y="25162"/>
                  <a:pt x="63952" y="23561"/>
                </a:cubicBezTo>
                <a:cubicBezTo>
                  <a:pt x="64401" y="23022"/>
                  <a:pt x="65413" y="21634"/>
                  <a:pt x="65635" y="22299"/>
                </a:cubicBezTo>
                <a:cubicBezTo>
                  <a:pt x="67854" y="28951"/>
                  <a:pt x="62592" y="36086"/>
                  <a:pt x="59744" y="42494"/>
                </a:cubicBezTo>
                <a:cubicBezTo>
                  <a:pt x="58717" y="44805"/>
                  <a:pt x="57636" y="47153"/>
                  <a:pt x="57220" y="49647"/>
                </a:cubicBezTo>
                <a:cubicBezTo>
                  <a:pt x="57044" y="50700"/>
                  <a:pt x="55111" y="53243"/>
                  <a:pt x="55958" y="52592"/>
                </a:cubicBezTo>
                <a:cubicBezTo>
                  <a:pt x="64212" y="46243"/>
                  <a:pt x="70473" y="37656"/>
                  <a:pt x="77836" y="30293"/>
                </a:cubicBezTo>
                <a:cubicBezTo>
                  <a:pt x="80160" y="27969"/>
                  <a:pt x="81823" y="25044"/>
                  <a:pt x="84147" y="22720"/>
                </a:cubicBezTo>
                <a:cubicBezTo>
                  <a:pt x="85124" y="21743"/>
                  <a:pt x="87316" y="19802"/>
                  <a:pt x="87934" y="21037"/>
                </a:cubicBezTo>
                <a:cubicBezTo>
                  <a:pt x="89450" y="24068"/>
                  <a:pt x="85606" y="27473"/>
                  <a:pt x="83726" y="30293"/>
                </a:cubicBezTo>
                <a:cubicBezTo>
                  <a:pt x="80602" y="34980"/>
                  <a:pt x="79740" y="40847"/>
                  <a:pt x="78257" y="46281"/>
                </a:cubicBezTo>
                <a:cubicBezTo>
                  <a:pt x="77563" y="48823"/>
                  <a:pt x="75869" y="50986"/>
                  <a:pt x="74891" y="53433"/>
                </a:cubicBezTo>
                <a:cubicBezTo>
                  <a:pt x="74262" y="55007"/>
                  <a:pt x="71377" y="59001"/>
                  <a:pt x="72787" y="58061"/>
                </a:cubicBezTo>
                <a:cubicBezTo>
                  <a:pt x="78322" y="54373"/>
                  <a:pt x="81979" y="48287"/>
                  <a:pt x="87513" y="44598"/>
                </a:cubicBezTo>
                <a:cubicBezTo>
                  <a:pt x="90412" y="42666"/>
                  <a:pt x="93574" y="34968"/>
                  <a:pt x="95507" y="37866"/>
                </a:cubicBezTo>
                <a:cubicBezTo>
                  <a:pt x="98929" y="42995"/>
                  <a:pt x="92797" y="50023"/>
                  <a:pt x="90037" y="55537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5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4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4"/>
                </a:solidFill>
              </a:rPr>
              <a:t>Copy</a:t>
            </a:r>
            <a:r>
              <a:rPr lang="en-GB"/>
              <a:t> and </a:t>
            </a:r>
            <a:r>
              <a:rPr lang="en-GB">
                <a:solidFill>
                  <a:schemeClr val="accent4"/>
                </a:solidFill>
              </a:rPr>
              <a:t>continue</a:t>
            </a:r>
            <a:r>
              <a:rPr lang="en-GB"/>
              <a:t> these patterns using your tripod grip.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966" name="Google Shape;966;p85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67" name="Google Shape;967;p85"/>
          <p:cNvSpPr txBox="1"/>
          <p:nvPr/>
        </p:nvSpPr>
        <p:spPr>
          <a:xfrm>
            <a:off x="254550" y="3727950"/>
            <a:ext cx="8467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Remember, don’t lift your pencil when forming the pattern. Focus on keeping the movement smooth and flowing.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8" name="Google Shape;968;p85"/>
          <p:cNvSpPr/>
          <p:nvPr/>
        </p:nvSpPr>
        <p:spPr>
          <a:xfrm>
            <a:off x="1682788" y="1866012"/>
            <a:ext cx="2492875" cy="1411475"/>
          </a:xfrm>
          <a:custGeom>
            <a:avLst/>
            <a:gdLst/>
            <a:ahLst/>
            <a:cxnLst/>
            <a:rect l="l" t="t" r="r" b="b"/>
            <a:pathLst>
              <a:path w="99715" h="56459" extrusionOk="0">
                <a:moveTo>
                  <a:pt x="0" y="54519"/>
                </a:moveTo>
                <a:cubicBezTo>
                  <a:pt x="4569" y="45388"/>
                  <a:pt x="6735" y="35139"/>
                  <a:pt x="8415" y="25068"/>
                </a:cubicBezTo>
                <a:cubicBezTo>
                  <a:pt x="9136" y="20744"/>
                  <a:pt x="10958" y="16324"/>
                  <a:pt x="10098" y="12025"/>
                </a:cubicBezTo>
                <a:cubicBezTo>
                  <a:pt x="9753" y="10302"/>
                  <a:pt x="7042" y="8716"/>
                  <a:pt x="5470" y="9501"/>
                </a:cubicBezTo>
                <a:cubicBezTo>
                  <a:pt x="-2429" y="13448"/>
                  <a:pt x="6512" y="27516"/>
                  <a:pt x="10098" y="35586"/>
                </a:cubicBezTo>
                <a:cubicBezTo>
                  <a:pt x="13693" y="43676"/>
                  <a:pt x="19429" y="59740"/>
                  <a:pt x="27348" y="55782"/>
                </a:cubicBezTo>
                <a:cubicBezTo>
                  <a:pt x="40144" y="49387"/>
                  <a:pt x="33748" y="25660"/>
                  <a:pt x="27348" y="12867"/>
                </a:cubicBezTo>
                <a:cubicBezTo>
                  <a:pt x="25571" y="9315"/>
                  <a:pt x="22907" y="2256"/>
                  <a:pt x="19354" y="4031"/>
                </a:cubicBezTo>
                <a:cubicBezTo>
                  <a:pt x="12834" y="7289"/>
                  <a:pt x="20303" y="18969"/>
                  <a:pt x="23562" y="25489"/>
                </a:cubicBezTo>
                <a:cubicBezTo>
                  <a:pt x="29081" y="36529"/>
                  <a:pt x="33573" y="58754"/>
                  <a:pt x="45440" y="55361"/>
                </a:cubicBezTo>
                <a:cubicBezTo>
                  <a:pt x="57392" y="51944"/>
                  <a:pt x="64158" y="33188"/>
                  <a:pt x="60586" y="21281"/>
                </a:cubicBezTo>
                <a:cubicBezTo>
                  <a:pt x="59133" y="16438"/>
                  <a:pt x="55747" y="12234"/>
                  <a:pt x="52172" y="8659"/>
                </a:cubicBezTo>
                <a:cubicBezTo>
                  <a:pt x="49296" y="5783"/>
                  <a:pt x="47112" y="-1267"/>
                  <a:pt x="43336" y="244"/>
                </a:cubicBezTo>
                <a:cubicBezTo>
                  <a:pt x="36015" y="3174"/>
                  <a:pt x="42610" y="16446"/>
                  <a:pt x="45440" y="23806"/>
                </a:cubicBezTo>
                <a:cubicBezTo>
                  <a:pt x="48660" y="32181"/>
                  <a:pt x="51693" y="40831"/>
                  <a:pt x="56800" y="48208"/>
                </a:cubicBezTo>
                <a:cubicBezTo>
                  <a:pt x="58461" y="50608"/>
                  <a:pt x="59018" y="54653"/>
                  <a:pt x="61849" y="55361"/>
                </a:cubicBezTo>
                <a:cubicBezTo>
                  <a:pt x="66601" y="56550"/>
                  <a:pt x="73383" y="53973"/>
                  <a:pt x="75312" y="49471"/>
                </a:cubicBezTo>
                <a:cubicBezTo>
                  <a:pt x="76642" y="46366"/>
                  <a:pt x="75818" y="42734"/>
                  <a:pt x="76154" y="39373"/>
                </a:cubicBezTo>
                <a:cubicBezTo>
                  <a:pt x="77135" y="29556"/>
                  <a:pt x="78867" y="18004"/>
                  <a:pt x="73209" y="9921"/>
                </a:cubicBezTo>
                <a:cubicBezTo>
                  <a:pt x="70683" y="6313"/>
                  <a:pt x="65804" y="-1187"/>
                  <a:pt x="62690" y="1927"/>
                </a:cubicBezTo>
                <a:cubicBezTo>
                  <a:pt x="58565" y="6052"/>
                  <a:pt x="63919" y="13603"/>
                  <a:pt x="65635" y="19178"/>
                </a:cubicBezTo>
                <a:cubicBezTo>
                  <a:pt x="69038" y="30235"/>
                  <a:pt x="72959" y="54226"/>
                  <a:pt x="83306" y="49050"/>
                </a:cubicBezTo>
                <a:cubicBezTo>
                  <a:pt x="91524" y="44938"/>
                  <a:pt x="90880" y="31732"/>
                  <a:pt x="90880" y="22543"/>
                </a:cubicBezTo>
                <a:cubicBezTo>
                  <a:pt x="90880" y="15353"/>
                  <a:pt x="90496" y="2348"/>
                  <a:pt x="83306" y="2348"/>
                </a:cubicBezTo>
                <a:cubicBezTo>
                  <a:pt x="80686" y="2348"/>
                  <a:pt x="81203" y="7301"/>
                  <a:pt x="81203" y="9921"/>
                </a:cubicBezTo>
                <a:cubicBezTo>
                  <a:pt x="81203" y="23594"/>
                  <a:pt x="86042" y="46525"/>
                  <a:pt x="99715" y="4652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9" name="Google Shape;969;p85"/>
          <p:cNvSpPr/>
          <p:nvPr/>
        </p:nvSpPr>
        <p:spPr>
          <a:xfrm>
            <a:off x="5022525" y="1723325"/>
            <a:ext cx="2438687" cy="1554171"/>
          </a:xfrm>
          <a:custGeom>
            <a:avLst/>
            <a:gdLst/>
            <a:ahLst/>
            <a:cxnLst/>
            <a:rect l="l" t="t" r="r" b="b"/>
            <a:pathLst>
              <a:path w="96553" h="58296" extrusionOk="0">
                <a:moveTo>
                  <a:pt x="0" y="13043"/>
                </a:moveTo>
                <a:cubicBezTo>
                  <a:pt x="5666" y="7377"/>
                  <a:pt x="12181" y="0"/>
                  <a:pt x="20195" y="0"/>
                </a:cubicBezTo>
                <a:cubicBezTo>
                  <a:pt x="23086" y="0"/>
                  <a:pt x="17904" y="5310"/>
                  <a:pt x="16829" y="7994"/>
                </a:cubicBezTo>
                <a:cubicBezTo>
                  <a:pt x="14707" y="13294"/>
                  <a:pt x="12003" y="18391"/>
                  <a:pt x="8835" y="23140"/>
                </a:cubicBezTo>
                <a:cubicBezTo>
                  <a:pt x="7997" y="24397"/>
                  <a:pt x="5641" y="27348"/>
                  <a:pt x="7152" y="27348"/>
                </a:cubicBezTo>
                <a:cubicBezTo>
                  <a:pt x="10498" y="27348"/>
                  <a:pt x="12642" y="23502"/>
                  <a:pt x="15567" y="21878"/>
                </a:cubicBezTo>
                <a:cubicBezTo>
                  <a:pt x="21654" y="18498"/>
                  <a:pt x="28108" y="15783"/>
                  <a:pt x="34079" y="12201"/>
                </a:cubicBezTo>
                <a:cubicBezTo>
                  <a:pt x="35814" y="11161"/>
                  <a:pt x="37319" y="7930"/>
                  <a:pt x="39128" y="8835"/>
                </a:cubicBezTo>
                <a:cubicBezTo>
                  <a:pt x="41042" y="9793"/>
                  <a:pt x="37076" y="12615"/>
                  <a:pt x="35762" y="14305"/>
                </a:cubicBezTo>
                <a:cubicBezTo>
                  <a:pt x="30370" y="21238"/>
                  <a:pt x="24978" y="28175"/>
                  <a:pt x="19354" y="34921"/>
                </a:cubicBezTo>
                <a:cubicBezTo>
                  <a:pt x="17376" y="37294"/>
                  <a:pt x="15473" y="39729"/>
                  <a:pt x="13463" y="42074"/>
                </a:cubicBezTo>
                <a:cubicBezTo>
                  <a:pt x="12493" y="43206"/>
                  <a:pt x="9027" y="45439"/>
                  <a:pt x="10518" y="45439"/>
                </a:cubicBezTo>
                <a:cubicBezTo>
                  <a:pt x="17138" y="45439"/>
                  <a:pt x="21825" y="38340"/>
                  <a:pt x="26506" y="33659"/>
                </a:cubicBezTo>
                <a:cubicBezTo>
                  <a:pt x="34433" y="25732"/>
                  <a:pt x="41582" y="16736"/>
                  <a:pt x="50909" y="10518"/>
                </a:cubicBezTo>
                <a:cubicBezTo>
                  <a:pt x="51382" y="10203"/>
                  <a:pt x="55221" y="7257"/>
                  <a:pt x="55537" y="7573"/>
                </a:cubicBezTo>
                <a:cubicBezTo>
                  <a:pt x="57754" y="9790"/>
                  <a:pt x="53069" y="13379"/>
                  <a:pt x="51330" y="15988"/>
                </a:cubicBezTo>
                <a:cubicBezTo>
                  <a:pt x="45020" y="25455"/>
                  <a:pt x="36834" y="34400"/>
                  <a:pt x="34079" y="45439"/>
                </a:cubicBezTo>
                <a:cubicBezTo>
                  <a:pt x="33106" y="49338"/>
                  <a:pt x="26390" y="52365"/>
                  <a:pt x="28189" y="55958"/>
                </a:cubicBezTo>
                <a:cubicBezTo>
                  <a:pt x="28400" y="56379"/>
                  <a:pt x="28679" y="55850"/>
                  <a:pt x="29031" y="55537"/>
                </a:cubicBezTo>
                <a:cubicBezTo>
                  <a:pt x="31923" y="52967"/>
                  <a:pt x="34637" y="50204"/>
                  <a:pt x="37445" y="47543"/>
                </a:cubicBezTo>
                <a:cubicBezTo>
                  <a:pt x="44581" y="40782"/>
                  <a:pt x="52850" y="35165"/>
                  <a:pt x="59324" y="27768"/>
                </a:cubicBezTo>
                <a:cubicBezTo>
                  <a:pt x="60697" y="26199"/>
                  <a:pt x="62617" y="25162"/>
                  <a:pt x="63952" y="23561"/>
                </a:cubicBezTo>
                <a:cubicBezTo>
                  <a:pt x="64401" y="23022"/>
                  <a:pt x="65413" y="21634"/>
                  <a:pt x="65635" y="22299"/>
                </a:cubicBezTo>
                <a:cubicBezTo>
                  <a:pt x="67854" y="28951"/>
                  <a:pt x="62592" y="36086"/>
                  <a:pt x="59744" y="42494"/>
                </a:cubicBezTo>
                <a:cubicBezTo>
                  <a:pt x="58717" y="44805"/>
                  <a:pt x="57636" y="47153"/>
                  <a:pt x="57220" y="49647"/>
                </a:cubicBezTo>
                <a:cubicBezTo>
                  <a:pt x="57044" y="50700"/>
                  <a:pt x="55111" y="53243"/>
                  <a:pt x="55958" y="52592"/>
                </a:cubicBezTo>
                <a:cubicBezTo>
                  <a:pt x="64212" y="46243"/>
                  <a:pt x="70473" y="37656"/>
                  <a:pt x="77836" y="30293"/>
                </a:cubicBezTo>
                <a:cubicBezTo>
                  <a:pt x="80160" y="27969"/>
                  <a:pt x="81823" y="25044"/>
                  <a:pt x="84147" y="22720"/>
                </a:cubicBezTo>
                <a:cubicBezTo>
                  <a:pt x="85124" y="21743"/>
                  <a:pt x="87316" y="19802"/>
                  <a:pt x="87934" y="21037"/>
                </a:cubicBezTo>
                <a:cubicBezTo>
                  <a:pt x="89450" y="24068"/>
                  <a:pt x="85606" y="27473"/>
                  <a:pt x="83726" y="30293"/>
                </a:cubicBezTo>
                <a:cubicBezTo>
                  <a:pt x="80602" y="34980"/>
                  <a:pt x="79740" y="40847"/>
                  <a:pt x="78257" y="46281"/>
                </a:cubicBezTo>
                <a:cubicBezTo>
                  <a:pt x="77563" y="48823"/>
                  <a:pt x="75869" y="50986"/>
                  <a:pt x="74891" y="53433"/>
                </a:cubicBezTo>
                <a:cubicBezTo>
                  <a:pt x="74262" y="55007"/>
                  <a:pt x="71377" y="59001"/>
                  <a:pt x="72787" y="58061"/>
                </a:cubicBezTo>
                <a:cubicBezTo>
                  <a:pt x="78322" y="54373"/>
                  <a:pt x="81979" y="48287"/>
                  <a:pt x="87513" y="44598"/>
                </a:cubicBezTo>
                <a:cubicBezTo>
                  <a:pt x="90412" y="42666"/>
                  <a:pt x="93574" y="34968"/>
                  <a:pt x="95507" y="37866"/>
                </a:cubicBezTo>
                <a:cubicBezTo>
                  <a:pt x="98929" y="42995"/>
                  <a:pt x="92797" y="50023"/>
                  <a:pt x="90037" y="55537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86"/>
          <p:cNvSpPr txBox="1">
            <a:spLocks noGrp="1"/>
          </p:cNvSpPr>
          <p:nvPr>
            <p:ph type="body" idx="1"/>
          </p:nvPr>
        </p:nvSpPr>
        <p:spPr>
          <a:xfrm>
            <a:off x="353550" y="751025"/>
            <a:ext cx="8237700" cy="4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4"/>
                </a:solidFill>
              </a:rPr>
              <a:t>Copy</a:t>
            </a:r>
            <a:r>
              <a:rPr lang="en-GB"/>
              <a:t> and </a:t>
            </a:r>
            <a:r>
              <a:rPr lang="en-GB">
                <a:solidFill>
                  <a:schemeClr val="accent4"/>
                </a:solidFill>
              </a:rPr>
              <a:t>continue</a:t>
            </a:r>
            <a:r>
              <a:rPr lang="en-GB"/>
              <a:t> these patterns using your tripod grip.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Did you use your tripod grip?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Did you keep your pencil on the page?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/>
              <a:t>Was your movement smooth?</a:t>
            </a:r>
            <a:endParaRPr sz="2000"/>
          </a:p>
        </p:txBody>
      </p:sp>
      <p:sp>
        <p:nvSpPr>
          <p:cNvPr id="975" name="Google Shape;975;p86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76" name="Google Shape;976;p86"/>
          <p:cNvSpPr/>
          <p:nvPr/>
        </p:nvSpPr>
        <p:spPr>
          <a:xfrm>
            <a:off x="1682788" y="1485012"/>
            <a:ext cx="2492875" cy="1411475"/>
          </a:xfrm>
          <a:custGeom>
            <a:avLst/>
            <a:gdLst/>
            <a:ahLst/>
            <a:cxnLst/>
            <a:rect l="l" t="t" r="r" b="b"/>
            <a:pathLst>
              <a:path w="99715" h="56459" extrusionOk="0">
                <a:moveTo>
                  <a:pt x="0" y="54519"/>
                </a:moveTo>
                <a:cubicBezTo>
                  <a:pt x="4569" y="45388"/>
                  <a:pt x="6735" y="35139"/>
                  <a:pt x="8415" y="25068"/>
                </a:cubicBezTo>
                <a:cubicBezTo>
                  <a:pt x="9136" y="20744"/>
                  <a:pt x="10958" y="16324"/>
                  <a:pt x="10098" y="12025"/>
                </a:cubicBezTo>
                <a:cubicBezTo>
                  <a:pt x="9753" y="10302"/>
                  <a:pt x="7042" y="8716"/>
                  <a:pt x="5470" y="9501"/>
                </a:cubicBezTo>
                <a:cubicBezTo>
                  <a:pt x="-2429" y="13448"/>
                  <a:pt x="6512" y="27516"/>
                  <a:pt x="10098" y="35586"/>
                </a:cubicBezTo>
                <a:cubicBezTo>
                  <a:pt x="13693" y="43676"/>
                  <a:pt x="19429" y="59740"/>
                  <a:pt x="27348" y="55782"/>
                </a:cubicBezTo>
                <a:cubicBezTo>
                  <a:pt x="40144" y="49387"/>
                  <a:pt x="33748" y="25660"/>
                  <a:pt x="27348" y="12867"/>
                </a:cubicBezTo>
                <a:cubicBezTo>
                  <a:pt x="25571" y="9315"/>
                  <a:pt x="22907" y="2256"/>
                  <a:pt x="19354" y="4031"/>
                </a:cubicBezTo>
                <a:cubicBezTo>
                  <a:pt x="12834" y="7289"/>
                  <a:pt x="20303" y="18969"/>
                  <a:pt x="23562" y="25489"/>
                </a:cubicBezTo>
                <a:cubicBezTo>
                  <a:pt x="29081" y="36529"/>
                  <a:pt x="33573" y="58754"/>
                  <a:pt x="45440" y="55361"/>
                </a:cubicBezTo>
                <a:cubicBezTo>
                  <a:pt x="57392" y="51944"/>
                  <a:pt x="64158" y="33188"/>
                  <a:pt x="60586" y="21281"/>
                </a:cubicBezTo>
                <a:cubicBezTo>
                  <a:pt x="59133" y="16438"/>
                  <a:pt x="55747" y="12234"/>
                  <a:pt x="52172" y="8659"/>
                </a:cubicBezTo>
                <a:cubicBezTo>
                  <a:pt x="49296" y="5783"/>
                  <a:pt x="47112" y="-1267"/>
                  <a:pt x="43336" y="244"/>
                </a:cubicBezTo>
                <a:cubicBezTo>
                  <a:pt x="36015" y="3174"/>
                  <a:pt x="42610" y="16446"/>
                  <a:pt x="45440" y="23806"/>
                </a:cubicBezTo>
                <a:cubicBezTo>
                  <a:pt x="48660" y="32181"/>
                  <a:pt x="51693" y="40831"/>
                  <a:pt x="56800" y="48208"/>
                </a:cubicBezTo>
                <a:cubicBezTo>
                  <a:pt x="58461" y="50608"/>
                  <a:pt x="59018" y="54653"/>
                  <a:pt x="61849" y="55361"/>
                </a:cubicBezTo>
                <a:cubicBezTo>
                  <a:pt x="66601" y="56550"/>
                  <a:pt x="73383" y="53973"/>
                  <a:pt x="75312" y="49471"/>
                </a:cubicBezTo>
                <a:cubicBezTo>
                  <a:pt x="76642" y="46366"/>
                  <a:pt x="75818" y="42734"/>
                  <a:pt x="76154" y="39373"/>
                </a:cubicBezTo>
                <a:cubicBezTo>
                  <a:pt x="77135" y="29556"/>
                  <a:pt x="78867" y="18004"/>
                  <a:pt x="73209" y="9921"/>
                </a:cubicBezTo>
                <a:cubicBezTo>
                  <a:pt x="70683" y="6313"/>
                  <a:pt x="65804" y="-1187"/>
                  <a:pt x="62690" y="1927"/>
                </a:cubicBezTo>
                <a:cubicBezTo>
                  <a:pt x="58565" y="6052"/>
                  <a:pt x="63919" y="13603"/>
                  <a:pt x="65635" y="19178"/>
                </a:cubicBezTo>
                <a:cubicBezTo>
                  <a:pt x="69038" y="30235"/>
                  <a:pt x="72959" y="54226"/>
                  <a:pt x="83306" y="49050"/>
                </a:cubicBezTo>
                <a:cubicBezTo>
                  <a:pt x="91524" y="44938"/>
                  <a:pt x="90880" y="31732"/>
                  <a:pt x="90880" y="22543"/>
                </a:cubicBezTo>
                <a:cubicBezTo>
                  <a:pt x="90880" y="15353"/>
                  <a:pt x="90496" y="2348"/>
                  <a:pt x="83306" y="2348"/>
                </a:cubicBezTo>
                <a:cubicBezTo>
                  <a:pt x="80686" y="2348"/>
                  <a:pt x="81203" y="7301"/>
                  <a:pt x="81203" y="9921"/>
                </a:cubicBezTo>
                <a:cubicBezTo>
                  <a:pt x="81203" y="23594"/>
                  <a:pt x="86042" y="46525"/>
                  <a:pt x="99715" y="4652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7" name="Google Shape;977;p86"/>
          <p:cNvSpPr/>
          <p:nvPr/>
        </p:nvSpPr>
        <p:spPr>
          <a:xfrm>
            <a:off x="5022525" y="1342325"/>
            <a:ext cx="2438687" cy="1554171"/>
          </a:xfrm>
          <a:custGeom>
            <a:avLst/>
            <a:gdLst/>
            <a:ahLst/>
            <a:cxnLst/>
            <a:rect l="l" t="t" r="r" b="b"/>
            <a:pathLst>
              <a:path w="96553" h="58296" extrusionOk="0">
                <a:moveTo>
                  <a:pt x="0" y="13043"/>
                </a:moveTo>
                <a:cubicBezTo>
                  <a:pt x="5666" y="7377"/>
                  <a:pt x="12181" y="0"/>
                  <a:pt x="20195" y="0"/>
                </a:cubicBezTo>
                <a:cubicBezTo>
                  <a:pt x="23086" y="0"/>
                  <a:pt x="17904" y="5310"/>
                  <a:pt x="16829" y="7994"/>
                </a:cubicBezTo>
                <a:cubicBezTo>
                  <a:pt x="14707" y="13294"/>
                  <a:pt x="12003" y="18391"/>
                  <a:pt x="8835" y="23140"/>
                </a:cubicBezTo>
                <a:cubicBezTo>
                  <a:pt x="7997" y="24397"/>
                  <a:pt x="5641" y="27348"/>
                  <a:pt x="7152" y="27348"/>
                </a:cubicBezTo>
                <a:cubicBezTo>
                  <a:pt x="10498" y="27348"/>
                  <a:pt x="12642" y="23502"/>
                  <a:pt x="15567" y="21878"/>
                </a:cubicBezTo>
                <a:cubicBezTo>
                  <a:pt x="21654" y="18498"/>
                  <a:pt x="28108" y="15783"/>
                  <a:pt x="34079" y="12201"/>
                </a:cubicBezTo>
                <a:cubicBezTo>
                  <a:pt x="35814" y="11161"/>
                  <a:pt x="37319" y="7930"/>
                  <a:pt x="39128" y="8835"/>
                </a:cubicBezTo>
                <a:cubicBezTo>
                  <a:pt x="41042" y="9793"/>
                  <a:pt x="37076" y="12615"/>
                  <a:pt x="35762" y="14305"/>
                </a:cubicBezTo>
                <a:cubicBezTo>
                  <a:pt x="30370" y="21238"/>
                  <a:pt x="24978" y="28175"/>
                  <a:pt x="19354" y="34921"/>
                </a:cubicBezTo>
                <a:cubicBezTo>
                  <a:pt x="17376" y="37294"/>
                  <a:pt x="15473" y="39729"/>
                  <a:pt x="13463" y="42074"/>
                </a:cubicBezTo>
                <a:cubicBezTo>
                  <a:pt x="12493" y="43206"/>
                  <a:pt x="9027" y="45439"/>
                  <a:pt x="10518" y="45439"/>
                </a:cubicBezTo>
                <a:cubicBezTo>
                  <a:pt x="17138" y="45439"/>
                  <a:pt x="21825" y="38340"/>
                  <a:pt x="26506" y="33659"/>
                </a:cubicBezTo>
                <a:cubicBezTo>
                  <a:pt x="34433" y="25732"/>
                  <a:pt x="41582" y="16736"/>
                  <a:pt x="50909" y="10518"/>
                </a:cubicBezTo>
                <a:cubicBezTo>
                  <a:pt x="51382" y="10203"/>
                  <a:pt x="55221" y="7257"/>
                  <a:pt x="55537" y="7573"/>
                </a:cubicBezTo>
                <a:cubicBezTo>
                  <a:pt x="57754" y="9790"/>
                  <a:pt x="53069" y="13379"/>
                  <a:pt x="51330" y="15988"/>
                </a:cubicBezTo>
                <a:cubicBezTo>
                  <a:pt x="45020" y="25455"/>
                  <a:pt x="36834" y="34400"/>
                  <a:pt x="34079" y="45439"/>
                </a:cubicBezTo>
                <a:cubicBezTo>
                  <a:pt x="33106" y="49338"/>
                  <a:pt x="26390" y="52365"/>
                  <a:pt x="28189" y="55958"/>
                </a:cubicBezTo>
                <a:cubicBezTo>
                  <a:pt x="28400" y="56379"/>
                  <a:pt x="28679" y="55850"/>
                  <a:pt x="29031" y="55537"/>
                </a:cubicBezTo>
                <a:cubicBezTo>
                  <a:pt x="31923" y="52967"/>
                  <a:pt x="34637" y="50204"/>
                  <a:pt x="37445" y="47543"/>
                </a:cubicBezTo>
                <a:cubicBezTo>
                  <a:pt x="44581" y="40782"/>
                  <a:pt x="52850" y="35165"/>
                  <a:pt x="59324" y="27768"/>
                </a:cubicBezTo>
                <a:cubicBezTo>
                  <a:pt x="60697" y="26199"/>
                  <a:pt x="62617" y="25162"/>
                  <a:pt x="63952" y="23561"/>
                </a:cubicBezTo>
                <a:cubicBezTo>
                  <a:pt x="64401" y="23022"/>
                  <a:pt x="65413" y="21634"/>
                  <a:pt x="65635" y="22299"/>
                </a:cubicBezTo>
                <a:cubicBezTo>
                  <a:pt x="67854" y="28951"/>
                  <a:pt x="62592" y="36086"/>
                  <a:pt x="59744" y="42494"/>
                </a:cubicBezTo>
                <a:cubicBezTo>
                  <a:pt x="58717" y="44805"/>
                  <a:pt x="57636" y="47153"/>
                  <a:pt x="57220" y="49647"/>
                </a:cubicBezTo>
                <a:cubicBezTo>
                  <a:pt x="57044" y="50700"/>
                  <a:pt x="55111" y="53243"/>
                  <a:pt x="55958" y="52592"/>
                </a:cubicBezTo>
                <a:cubicBezTo>
                  <a:pt x="64212" y="46243"/>
                  <a:pt x="70473" y="37656"/>
                  <a:pt x="77836" y="30293"/>
                </a:cubicBezTo>
                <a:cubicBezTo>
                  <a:pt x="80160" y="27969"/>
                  <a:pt x="81823" y="25044"/>
                  <a:pt x="84147" y="22720"/>
                </a:cubicBezTo>
                <a:cubicBezTo>
                  <a:pt x="85124" y="21743"/>
                  <a:pt x="87316" y="19802"/>
                  <a:pt x="87934" y="21037"/>
                </a:cubicBezTo>
                <a:cubicBezTo>
                  <a:pt x="89450" y="24068"/>
                  <a:pt x="85606" y="27473"/>
                  <a:pt x="83726" y="30293"/>
                </a:cubicBezTo>
                <a:cubicBezTo>
                  <a:pt x="80602" y="34980"/>
                  <a:pt x="79740" y="40847"/>
                  <a:pt x="78257" y="46281"/>
                </a:cubicBezTo>
                <a:cubicBezTo>
                  <a:pt x="77563" y="48823"/>
                  <a:pt x="75869" y="50986"/>
                  <a:pt x="74891" y="53433"/>
                </a:cubicBezTo>
                <a:cubicBezTo>
                  <a:pt x="74262" y="55007"/>
                  <a:pt x="71377" y="59001"/>
                  <a:pt x="72787" y="58061"/>
                </a:cubicBezTo>
                <a:cubicBezTo>
                  <a:pt x="78322" y="54373"/>
                  <a:pt x="81979" y="48287"/>
                  <a:pt x="87513" y="44598"/>
                </a:cubicBezTo>
                <a:cubicBezTo>
                  <a:pt x="90412" y="42666"/>
                  <a:pt x="93574" y="34968"/>
                  <a:pt x="95507" y="37866"/>
                </a:cubicBezTo>
                <a:cubicBezTo>
                  <a:pt x="98929" y="42995"/>
                  <a:pt x="92797" y="50023"/>
                  <a:pt x="90037" y="55537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978" name="Google Shape;97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000" y="3319000"/>
            <a:ext cx="1977499" cy="131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7"/>
          <p:cNvSpPr txBox="1">
            <a:spLocks noGrp="1"/>
          </p:cNvSpPr>
          <p:nvPr>
            <p:ph type="title"/>
          </p:nvPr>
        </p:nvSpPr>
        <p:spPr>
          <a:xfrm>
            <a:off x="1225200" y="1779713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84" name="Google Shape;984;p87"/>
          <p:cNvSpPr txBox="1">
            <a:spLocks noGrp="1"/>
          </p:cNvSpPr>
          <p:nvPr>
            <p:ph type="title" idx="2"/>
          </p:nvPr>
        </p:nvSpPr>
        <p:spPr>
          <a:xfrm>
            <a:off x="1225200" y="2804800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985" name="Google Shape;985;p87"/>
          <p:cNvSpPr txBox="1">
            <a:spLocks noGrp="1"/>
          </p:cNvSpPr>
          <p:nvPr>
            <p:ph type="title" idx="3"/>
          </p:nvPr>
        </p:nvSpPr>
        <p:spPr>
          <a:xfrm>
            <a:off x="1225200" y="3739189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986" name="Google Shape;986;p87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Practising handwriting by writing dialogue</a:t>
            </a:r>
            <a:endParaRPr/>
          </a:p>
        </p:txBody>
      </p:sp>
      <p:pic>
        <p:nvPicPr>
          <p:cNvPr id="987" name="Google Shape;98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25" y="2766075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88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993" name="Google Shape;993;p88"/>
          <p:cNvSpPr txBox="1"/>
          <p:nvPr/>
        </p:nvSpPr>
        <p:spPr>
          <a:xfrm>
            <a:off x="319000" y="790350"/>
            <a:ext cx="69900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We use </a:t>
            </a: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direct speech 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to show that a character is speaking out loud.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4" name="Google Shape;994;p88"/>
          <p:cNvSpPr txBox="1"/>
          <p:nvPr/>
        </p:nvSpPr>
        <p:spPr>
          <a:xfrm>
            <a:off x="3234225" y="1758300"/>
            <a:ext cx="5155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“What a lot of noise!”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cried Miss Ofoedu.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“I just can’t do it, Miss,”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sighed Jun sadly. 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“Shall I help you?”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Aisha asked kindly.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5" name="Google Shape;995;p88"/>
          <p:cNvSpPr txBox="1"/>
          <p:nvPr/>
        </p:nvSpPr>
        <p:spPr>
          <a:xfrm>
            <a:off x="319000" y="1735350"/>
            <a:ext cx="2500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These</a:t>
            </a:r>
            <a:r>
              <a:rPr lang="en-GB" sz="1800">
                <a:solidFill>
                  <a:srgbClr val="845AD9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are the words the characters said out loud. 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This is </a:t>
            </a: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direct speech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6" name="Google Shape;996;p88"/>
          <p:cNvSpPr txBox="1"/>
          <p:nvPr/>
        </p:nvSpPr>
        <p:spPr>
          <a:xfrm>
            <a:off x="319000" y="3564250"/>
            <a:ext cx="842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Direct speech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is shown to the reader using </a:t>
            </a: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inverted commas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: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7" name="Google Shape;997;p88"/>
          <p:cNvSpPr txBox="1"/>
          <p:nvPr/>
        </p:nvSpPr>
        <p:spPr>
          <a:xfrm>
            <a:off x="319000" y="3999300"/>
            <a:ext cx="80703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inverted commas 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tell us where the words the character said begin and end.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8" name="Google Shape;998;p88"/>
          <p:cNvSpPr/>
          <p:nvPr/>
        </p:nvSpPr>
        <p:spPr>
          <a:xfrm>
            <a:off x="2910475" y="1702950"/>
            <a:ext cx="232500" cy="1431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9" name="Google Shape;999;p88"/>
          <p:cNvSpPr txBox="1"/>
          <p:nvPr/>
        </p:nvSpPr>
        <p:spPr>
          <a:xfrm>
            <a:off x="7309000" y="3413250"/>
            <a:ext cx="1034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r>
              <a:rPr lang="en-GB" sz="25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__</a:t>
            </a:r>
            <a:r>
              <a:rPr lang="en-GB" sz="25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”</a:t>
            </a:r>
            <a:endParaRPr sz="19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9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05" name="Google Shape;1005;p89"/>
          <p:cNvSpPr txBox="1"/>
          <p:nvPr/>
        </p:nvSpPr>
        <p:spPr>
          <a:xfrm>
            <a:off x="324000" y="759300"/>
            <a:ext cx="699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inverted commas 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go around the words that were spoken out loud by the character - the </a:t>
            </a: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direct speech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 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6" name="Google Shape;1006;p89"/>
          <p:cNvSpPr txBox="1"/>
          <p:nvPr/>
        </p:nvSpPr>
        <p:spPr>
          <a:xfrm>
            <a:off x="6354900" y="2011200"/>
            <a:ext cx="2465100" cy="1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This is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reporting clause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 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It tells us who said the </a:t>
            </a: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direct speech 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and how.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7" name="Google Shape;1007;p89"/>
          <p:cNvSpPr txBox="1"/>
          <p:nvPr/>
        </p:nvSpPr>
        <p:spPr>
          <a:xfrm>
            <a:off x="392350" y="1578888"/>
            <a:ext cx="60054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Let’s get out our books,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”</a:t>
            </a:r>
            <a:r>
              <a:rPr lang="en-GB" sz="1800">
                <a:solidFill>
                  <a:srgbClr val="845AD9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said Mr Clarke calmly.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8" name="Google Shape;1008;p89"/>
          <p:cNvSpPr/>
          <p:nvPr/>
        </p:nvSpPr>
        <p:spPr>
          <a:xfrm>
            <a:off x="3249850" y="1561875"/>
            <a:ext cx="2593800" cy="336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009" name="Google Shape;1009;p89"/>
          <p:cNvCxnSpPr/>
          <p:nvPr/>
        </p:nvCxnSpPr>
        <p:spPr>
          <a:xfrm>
            <a:off x="5938225" y="1925175"/>
            <a:ext cx="298200" cy="16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0" name="Google Shape;1010;p89"/>
          <p:cNvSpPr txBox="1"/>
          <p:nvPr/>
        </p:nvSpPr>
        <p:spPr>
          <a:xfrm>
            <a:off x="324000" y="2583900"/>
            <a:ext cx="53952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Because the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direct speech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has come before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reporting clause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we call this a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speech first sentence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1" name="Google Shape;1011;p89"/>
          <p:cNvSpPr txBox="1"/>
          <p:nvPr/>
        </p:nvSpPr>
        <p:spPr>
          <a:xfrm>
            <a:off x="316150" y="3918125"/>
            <a:ext cx="80535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It is good to practise writing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speech first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sentences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as they will appear a lot in your writing. It will improve the speed and flow of your handwriting.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Google Shape;101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50" y="1539025"/>
            <a:ext cx="1681950" cy="15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90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18" name="Google Shape;1018;p90"/>
          <p:cNvSpPr txBox="1"/>
          <p:nvPr/>
        </p:nvSpPr>
        <p:spPr>
          <a:xfrm>
            <a:off x="324000" y="613500"/>
            <a:ext cx="700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Can you remember the four joins in cursive handwriting?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aphicFrame>
        <p:nvGraphicFramePr>
          <p:cNvPr id="1019" name="Google Shape;1019;p90"/>
          <p:cNvGraphicFramePr/>
          <p:nvPr/>
        </p:nvGraphicFramePr>
        <p:xfrm>
          <a:off x="353900" y="105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{00E349B8-5243-400D-B691-68529C536019}</a:tableStyleId>
              </a:tblPr>
              <a:tblGrid>
                <a:gridCol w="200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first join</a:t>
                      </a:r>
                      <a:endParaRPr sz="16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second join</a:t>
                      </a:r>
                      <a:endParaRPr sz="16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third join</a:t>
                      </a:r>
                      <a:endParaRPr sz="16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fourth join</a:t>
                      </a:r>
                      <a:endParaRPr sz="16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0" name="Google Shape;1020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776" y="1635742"/>
            <a:ext cx="1581378" cy="1326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90"/>
          <p:cNvSpPr/>
          <p:nvPr/>
        </p:nvSpPr>
        <p:spPr>
          <a:xfrm rot="-3567611">
            <a:off x="1016859" y="2303681"/>
            <a:ext cx="563234" cy="1428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22" name="Google Shape;1022;p90"/>
          <p:cNvPicPr preferRelativeResize="0"/>
          <p:nvPr/>
        </p:nvPicPr>
        <p:blipFill rotWithShape="1">
          <a:blip r:embed="rId5">
            <a:alphaModFix/>
          </a:blip>
          <a:srcRect l="7157" r="-4937"/>
          <a:stretch/>
        </p:blipFill>
        <p:spPr>
          <a:xfrm>
            <a:off x="2473944" y="1554075"/>
            <a:ext cx="1622975" cy="1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90"/>
          <p:cNvSpPr/>
          <p:nvPr/>
        </p:nvSpPr>
        <p:spPr>
          <a:xfrm rot="-4751102">
            <a:off x="2697034" y="2098508"/>
            <a:ext cx="864963" cy="107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24" name="Google Shape;1024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6125" y="1580775"/>
            <a:ext cx="1581375" cy="13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90"/>
          <p:cNvSpPr/>
          <p:nvPr/>
        </p:nvSpPr>
        <p:spPr>
          <a:xfrm>
            <a:off x="5149955" y="2035640"/>
            <a:ext cx="256800" cy="12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6" name="Google Shape;1026;p90"/>
          <p:cNvSpPr/>
          <p:nvPr/>
        </p:nvSpPr>
        <p:spPr>
          <a:xfrm rot="-3668660">
            <a:off x="7521530" y="1889940"/>
            <a:ext cx="604221" cy="1362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7" name="Google Shape;1027;p90"/>
          <p:cNvSpPr txBox="1"/>
          <p:nvPr/>
        </p:nvSpPr>
        <p:spPr>
          <a:xfrm>
            <a:off x="544875" y="3064219"/>
            <a:ext cx="1729200" cy="148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first join is from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baseline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to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x-height line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8" name="Google Shape;1028;p90"/>
          <p:cNvSpPr txBox="1"/>
          <p:nvPr/>
        </p:nvSpPr>
        <p:spPr>
          <a:xfrm>
            <a:off x="2449875" y="3064219"/>
            <a:ext cx="1841100" cy="1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second join is from the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 baseline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up towards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ascender line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9" name="Google Shape;1029;p90"/>
          <p:cNvSpPr txBox="1"/>
          <p:nvPr/>
        </p:nvSpPr>
        <p:spPr>
          <a:xfrm>
            <a:off x="4588400" y="3064219"/>
            <a:ext cx="1729200" cy="1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third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join is from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x-height line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to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x-height line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0" name="Google Shape;1030;p90"/>
          <p:cNvSpPr txBox="1"/>
          <p:nvPr/>
        </p:nvSpPr>
        <p:spPr>
          <a:xfrm>
            <a:off x="6594600" y="3064219"/>
            <a:ext cx="1841100" cy="1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fourth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join goes from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x-height line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up towards the</a:t>
            </a:r>
            <a:r>
              <a:rPr lang="en-GB" sz="1800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ascender line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1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36" name="Google Shape;1036;p91"/>
          <p:cNvSpPr txBox="1"/>
          <p:nvPr/>
        </p:nvSpPr>
        <p:spPr>
          <a:xfrm>
            <a:off x="324000" y="829450"/>
            <a:ext cx="8355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Let’s look closely at a </a:t>
            </a:r>
            <a:r>
              <a:rPr lang="en-GB" sz="2000" b="1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speech first sentence</a:t>
            </a:r>
            <a:r>
              <a:rPr lang="en-GB" sz="2000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sz="2000">
              <a:solidFill>
                <a:srgbClr val="28282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7" name="Google Shape;1037;p91"/>
          <p:cNvSpPr txBox="1"/>
          <p:nvPr/>
        </p:nvSpPr>
        <p:spPr>
          <a:xfrm>
            <a:off x="302650" y="2797600"/>
            <a:ext cx="28353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capital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lead ins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lead outs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looped lead in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looped lead out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8" name="Google Shape;1038;p91"/>
          <p:cNvSpPr txBox="1"/>
          <p:nvPr/>
        </p:nvSpPr>
        <p:spPr>
          <a:xfrm>
            <a:off x="324000" y="1307950"/>
            <a:ext cx="7978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What do you notice about the letter formation</a:t>
            </a: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9" name="Google Shape;1039;p91"/>
          <p:cNvSpPr txBox="1"/>
          <p:nvPr/>
        </p:nvSpPr>
        <p:spPr>
          <a:xfrm>
            <a:off x="3764150" y="2807000"/>
            <a:ext cx="28353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x-height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descender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ascender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inverted commas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break letter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40" name="Google Shape;1040;p91"/>
          <p:cNvPicPr preferRelativeResize="0"/>
          <p:nvPr/>
        </p:nvPicPr>
        <p:blipFill rotWithShape="1">
          <a:blip r:embed="rId3">
            <a:alphaModFix/>
          </a:blip>
          <a:srcRect r="1768"/>
          <a:stretch/>
        </p:blipFill>
        <p:spPr>
          <a:xfrm>
            <a:off x="344575" y="1659050"/>
            <a:ext cx="7720950" cy="1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9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46" name="Google Shape;1046;p92"/>
          <p:cNvSpPr txBox="1"/>
          <p:nvPr/>
        </p:nvSpPr>
        <p:spPr>
          <a:xfrm>
            <a:off x="324000" y="1782175"/>
            <a:ext cx="8496000" cy="28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2000" b="1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direct speech </a:t>
            </a: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is enclosed within </a:t>
            </a:r>
            <a:r>
              <a:rPr lang="en-GB" sz="2000" b="1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inverted commas</a:t>
            </a: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 speech sentence starts with a capital letter.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The proper noun ‘Jacob’ starts with a capital letter.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Capital letters don’t join to the next letter in the letter string.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 letter after the capital letter starts with a lead in from the baseline.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All of the other words have a lead in and a lead out.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2000" b="1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direct speech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is a question, therefore a question mark is used.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All </a:t>
            </a:r>
            <a:r>
              <a:rPr lang="en-GB" sz="2000">
                <a:solidFill>
                  <a:schemeClr val="accent5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four cursive letter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joins are used when writing this </a:t>
            </a:r>
            <a:r>
              <a:rPr lang="en-GB" sz="2000" b="1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speech first sentence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47" name="Google Shape;1047;p92"/>
          <p:cNvPicPr preferRelativeResize="0"/>
          <p:nvPr/>
        </p:nvPicPr>
        <p:blipFill rotWithShape="1">
          <a:blip r:embed="rId3">
            <a:alphaModFix/>
          </a:blip>
          <a:srcRect r="1768"/>
          <a:stretch/>
        </p:blipFill>
        <p:spPr>
          <a:xfrm>
            <a:off x="365125" y="637375"/>
            <a:ext cx="7720950" cy="1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93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53" name="Google Shape;1053;p93"/>
          <p:cNvSpPr txBox="1"/>
          <p:nvPr/>
        </p:nvSpPr>
        <p:spPr>
          <a:xfrm>
            <a:off x="324000" y="829450"/>
            <a:ext cx="8355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Let’s look closely at another </a:t>
            </a:r>
            <a:r>
              <a:rPr lang="en-GB" sz="2000" b="1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speech first sentence</a:t>
            </a:r>
            <a:r>
              <a:rPr lang="en-GB" sz="2000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sz="2000">
              <a:solidFill>
                <a:srgbClr val="28282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4" name="Google Shape;1054;p93"/>
          <p:cNvSpPr txBox="1"/>
          <p:nvPr/>
        </p:nvSpPr>
        <p:spPr>
          <a:xfrm>
            <a:off x="302650" y="2797600"/>
            <a:ext cx="28353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capital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lead ins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lead outs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looped lead in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looped lead out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5" name="Google Shape;1055;p93"/>
          <p:cNvSpPr txBox="1"/>
          <p:nvPr/>
        </p:nvSpPr>
        <p:spPr>
          <a:xfrm>
            <a:off x="324000" y="1307950"/>
            <a:ext cx="7978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What do you notice about the letter formation</a:t>
            </a: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6" name="Google Shape;1056;p93"/>
          <p:cNvSpPr txBox="1"/>
          <p:nvPr/>
        </p:nvSpPr>
        <p:spPr>
          <a:xfrm>
            <a:off x="3764150" y="2807000"/>
            <a:ext cx="30471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x-height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descender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ascender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inverted commas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even letter spacing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57" name="Google Shape;105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1647475"/>
            <a:ext cx="6650432" cy="11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6"/>
          <p:cNvSpPr txBox="1"/>
          <p:nvPr/>
        </p:nvSpPr>
        <p:spPr>
          <a:xfrm>
            <a:off x="4917900" y="956025"/>
            <a:ext cx="366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 u="sng">
                <a:solidFill>
                  <a:srgbClr val="374CF1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How our teaching resources are designed for the classroom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94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63" name="Google Shape;1063;p94"/>
          <p:cNvSpPr txBox="1"/>
          <p:nvPr/>
        </p:nvSpPr>
        <p:spPr>
          <a:xfrm>
            <a:off x="324000" y="2010775"/>
            <a:ext cx="8666400" cy="28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900" b="1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direct speech </a:t>
            </a:r>
            <a:r>
              <a:rPr lang="en-GB" sz="19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is enclosed within </a:t>
            </a:r>
            <a:r>
              <a:rPr lang="en-GB" sz="1900" b="1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inverted commas</a:t>
            </a:r>
            <a:r>
              <a:rPr lang="en-GB" sz="19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The speech sentence starts with a capital letter.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The proper noun ‘Mr McIntyre’ has three capital letters in its formation.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Capital letters don’t join to the next letter in the letter string.</a:t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 letter after the capital letter starts with a lead in from the baseline.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There is a comma after the </a:t>
            </a:r>
            <a:r>
              <a:rPr lang="en-GB" sz="1900" b="1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direct speech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and before the</a:t>
            </a:r>
            <a:r>
              <a:rPr lang="en-GB" sz="1900" b="1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inverted commas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900">
                <a:solidFill>
                  <a:schemeClr val="accent5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first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-GB" sz="1900">
                <a:solidFill>
                  <a:schemeClr val="accent5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second 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and</a:t>
            </a:r>
            <a:r>
              <a:rPr lang="en-GB" sz="1900">
                <a:solidFill>
                  <a:schemeClr val="accent5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third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joins are used when writing this </a:t>
            </a:r>
            <a:r>
              <a:rPr lang="en-GB" sz="1900" b="1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speech first sentence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.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64" name="Google Shape;1064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737075"/>
            <a:ext cx="7166026" cy="12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95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Shall I help you? Aisha asked kindly.</a:t>
            </a:r>
            <a:endParaRPr/>
          </a:p>
        </p:txBody>
      </p:sp>
      <p:sp>
        <p:nvSpPr>
          <p:cNvPr id="1070" name="Google Shape;1070;p95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71" name="Google Shape;1071;p95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Select the correctly punctuated sentence.</a:t>
            </a:r>
            <a:endParaRPr/>
          </a:p>
        </p:txBody>
      </p:sp>
      <p:sp>
        <p:nvSpPr>
          <p:cNvPr id="1072" name="Google Shape;1072;p95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“Shall I help you?” Aisha asked kindly.</a:t>
            </a:r>
            <a:endParaRPr sz="2400"/>
          </a:p>
        </p:txBody>
      </p:sp>
      <p:sp>
        <p:nvSpPr>
          <p:cNvPr id="1073" name="Google Shape;1073;p95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“Shall I help you?” aisha asked kindly.</a:t>
            </a:r>
            <a:endParaRPr/>
          </a:p>
        </p:txBody>
      </p:sp>
      <p:pic>
        <p:nvPicPr>
          <p:cNvPr id="1074" name="Google Shape;107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808" y="2732600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96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72738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Let’s practise writing some </a:t>
            </a:r>
            <a:r>
              <a:rPr lang="en-GB" sz="2000" b="1"/>
              <a:t>speech first</a:t>
            </a:r>
            <a:r>
              <a:rPr lang="en-GB" sz="2000"/>
              <a:t> </a:t>
            </a:r>
            <a:r>
              <a:rPr lang="en-GB" sz="2000" b="1"/>
              <a:t>sentences</a:t>
            </a:r>
            <a:r>
              <a:rPr lang="en-GB" sz="2000"/>
              <a:t>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chemeClr val="lt1"/>
                </a:highlight>
              </a:rPr>
              <a:t>"Are you feeling excited?" Jacob asked.</a:t>
            </a:r>
            <a:endParaRPr sz="18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chemeClr val="lt1"/>
                </a:highlight>
              </a:rPr>
              <a:t>"Tap your feet on the floor," Mr McIntyre instructed.</a:t>
            </a:r>
            <a:endParaRPr sz="18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080" name="Google Shape;1080;p96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81" name="Google Shape;1081;p96"/>
          <p:cNvSpPr txBox="1"/>
          <p:nvPr/>
        </p:nvSpPr>
        <p:spPr>
          <a:xfrm>
            <a:off x="324000" y="2099700"/>
            <a:ext cx="8404500" cy="24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37B7D"/>
                </a:solidFill>
                <a:latin typeface="Lexend"/>
                <a:ea typeface="Lexend"/>
                <a:cs typeface="Lexend"/>
                <a:sym typeface="Lexend"/>
              </a:rPr>
              <a:t>Remember:</a:t>
            </a:r>
            <a:endParaRPr sz="1800">
              <a:solidFill>
                <a:srgbClr val="037B7D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Sit comfortably and hold your pencil in the tripod grip. 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Start with the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inverted commas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and then the capital letter.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Start the next letter with a lead in from the baseline.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 join, keep your pencil on the page and only take your pencil off the page once the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letter string is complete.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Keep your pencil flowing smoothly as you connect the letters.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Ensure the </a:t>
            </a:r>
            <a:r>
              <a:rPr lang="en-GB" sz="180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</a:rPr>
              <a:t>letter spacing and letter formations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are correct so your writing is legible.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97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join it to the next letter in the letter string.</a:t>
            </a:r>
            <a:endParaRPr/>
          </a:p>
        </p:txBody>
      </p:sp>
      <p:sp>
        <p:nvSpPr>
          <p:cNvPr id="1087" name="Google Shape;1087;p97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88" name="Google Shape;1088;p97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After forming a capital letter in cursive you should…</a:t>
            </a:r>
            <a:endParaRPr/>
          </a:p>
        </p:txBody>
      </p:sp>
      <p:sp>
        <p:nvSpPr>
          <p:cNvPr id="1089" name="Google Shape;1089;p97"/>
          <p:cNvSpPr txBox="1">
            <a:spLocks noGrp="1"/>
          </p:cNvSpPr>
          <p:nvPr>
            <p:ph type="subTitle" idx="3"/>
          </p:nvPr>
        </p:nvSpPr>
        <p:spPr>
          <a:xfrm>
            <a:off x="1034425" y="2641853"/>
            <a:ext cx="7506600" cy="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lift your pencil as capital letters do not join to other letters.</a:t>
            </a:r>
            <a:endParaRPr/>
          </a:p>
        </p:txBody>
      </p:sp>
      <p:sp>
        <p:nvSpPr>
          <p:cNvPr id="1090" name="Google Shape;1090;p97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continue to write the rest of the sentence in capital letters.</a:t>
            </a:r>
            <a:endParaRPr/>
          </a:p>
        </p:txBody>
      </p:sp>
      <p:pic>
        <p:nvPicPr>
          <p:cNvPr id="1091" name="Google Shape;1091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583" y="3030450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98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097" name="Google Shape;1097;p98"/>
          <p:cNvSpPr txBox="1"/>
          <p:nvPr/>
        </p:nvSpPr>
        <p:spPr>
          <a:xfrm>
            <a:off x="324000" y="759300"/>
            <a:ext cx="82377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1. Copy the following </a:t>
            </a: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speech first sentences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i</a:t>
            </a: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n cursive handwriting on your 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writing lines</a:t>
            </a: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exend"/>
              <a:buAutoNum type="alphaLcPeriod"/>
            </a:pPr>
            <a:r>
              <a:rPr lang="en-GB" sz="2200">
                <a:solidFill>
                  <a:srgbClr val="1D1C1D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"Are you feeling excited?" Jacob asked.</a:t>
            </a:r>
            <a:endParaRPr sz="2200">
              <a:solidFill>
                <a:srgbClr val="1D1C1D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exend"/>
              <a:buAutoNum type="alphaLcPeriod"/>
            </a:pPr>
            <a:r>
              <a:rPr lang="en-GB" sz="2200">
                <a:solidFill>
                  <a:srgbClr val="1D1C1D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"Tap your feet on the floor," Mr McIntyre instructed.</a:t>
            </a:r>
            <a:endParaRPr sz="2400"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99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103" name="Google Shape;1103;p99"/>
          <p:cNvSpPr txBox="1"/>
          <p:nvPr/>
        </p:nvSpPr>
        <p:spPr>
          <a:xfrm>
            <a:off x="324000" y="2998200"/>
            <a:ext cx="86484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Did you remember the</a:t>
            </a:r>
            <a:r>
              <a:rPr lang="en-GB" sz="20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inverted commas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Did you start with a capital letter?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Did you ensure your letters were the correct size and formation?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Did you remember the letter ‘x’ is a break letter?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04" name="Google Shape;1104;p99"/>
          <p:cNvPicPr preferRelativeResize="0"/>
          <p:nvPr/>
        </p:nvPicPr>
        <p:blipFill rotWithShape="1">
          <a:blip r:embed="rId3">
            <a:alphaModFix/>
          </a:blip>
          <a:srcRect t="9877" b="10852"/>
          <a:stretch/>
        </p:blipFill>
        <p:spPr>
          <a:xfrm>
            <a:off x="365125" y="1876075"/>
            <a:ext cx="7666975" cy="10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99"/>
          <p:cNvPicPr preferRelativeResize="0"/>
          <p:nvPr/>
        </p:nvPicPr>
        <p:blipFill rotWithShape="1">
          <a:blip r:embed="rId4">
            <a:alphaModFix/>
          </a:blip>
          <a:srcRect r="1768"/>
          <a:stretch/>
        </p:blipFill>
        <p:spPr>
          <a:xfrm>
            <a:off x="365125" y="713575"/>
            <a:ext cx="7720950" cy="1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00"/>
          <p:cNvSpPr txBox="1">
            <a:spLocks noGrp="1"/>
          </p:cNvSpPr>
          <p:nvPr>
            <p:ph type="title"/>
          </p:nvPr>
        </p:nvSpPr>
        <p:spPr>
          <a:xfrm>
            <a:off x="1225200" y="1779713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1111" name="Google Shape;1111;p100"/>
          <p:cNvSpPr txBox="1">
            <a:spLocks noGrp="1"/>
          </p:cNvSpPr>
          <p:nvPr>
            <p:ph type="title" idx="2"/>
          </p:nvPr>
        </p:nvSpPr>
        <p:spPr>
          <a:xfrm>
            <a:off x="1225200" y="2804800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1112" name="Google Shape;1112;p100"/>
          <p:cNvSpPr txBox="1">
            <a:spLocks noGrp="1"/>
          </p:cNvSpPr>
          <p:nvPr>
            <p:ph type="title" idx="3"/>
          </p:nvPr>
        </p:nvSpPr>
        <p:spPr>
          <a:xfrm>
            <a:off x="1225200" y="3739189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13" name="Google Shape;1113;p100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Practising handwriting by writing dialogue</a:t>
            </a:r>
            <a:endParaRPr/>
          </a:p>
        </p:txBody>
      </p:sp>
      <p:pic>
        <p:nvPicPr>
          <p:cNvPr id="1114" name="Google Shape;1114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00" y="3700475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01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20" name="Google Shape;1120;p101"/>
          <p:cNvSpPr/>
          <p:nvPr/>
        </p:nvSpPr>
        <p:spPr>
          <a:xfrm>
            <a:off x="2162500" y="1864350"/>
            <a:ext cx="1829400" cy="32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1" name="Google Shape;1121;p101"/>
          <p:cNvSpPr txBox="1"/>
          <p:nvPr/>
        </p:nvSpPr>
        <p:spPr>
          <a:xfrm>
            <a:off x="324000" y="759300"/>
            <a:ext cx="6786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Another way of showing </a:t>
            </a:r>
            <a:r>
              <a:rPr lang="en-GB" sz="20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direct speech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is to use a </a:t>
            </a:r>
            <a:r>
              <a:rPr lang="en-GB" sz="20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speech second sentence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2" name="Google Shape;1122;p101"/>
          <p:cNvSpPr txBox="1"/>
          <p:nvPr/>
        </p:nvSpPr>
        <p:spPr>
          <a:xfrm>
            <a:off x="614975" y="2070775"/>
            <a:ext cx="11274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reporting clause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3" name="Google Shape;1123;p101"/>
          <p:cNvSpPr/>
          <p:nvPr/>
        </p:nvSpPr>
        <p:spPr>
          <a:xfrm>
            <a:off x="2162500" y="2580000"/>
            <a:ext cx="2409600" cy="35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4" name="Google Shape;1124;p101"/>
          <p:cNvSpPr txBox="1"/>
          <p:nvPr/>
        </p:nvSpPr>
        <p:spPr>
          <a:xfrm>
            <a:off x="7038225" y="2053675"/>
            <a:ext cx="11274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direct speech</a:t>
            </a:r>
            <a:endParaRPr sz="1800" b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5" name="Google Shape;1125;p101"/>
          <p:cNvSpPr/>
          <p:nvPr/>
        </p:nvSpPr>
        <p:spPr>
          <a:xfrm>
            <a:off x="4018171" y="1864350"/>
            <a:ext cx="2754600" cy="32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6" name="Google Shape;1126;p101"/>
          <p:cNvSpPr/>
          <p:nvPr/>
        </p:nvSpPr>
        <p:spPr>
          <a:xfrm>
            <a:off x="4572100" y="2585225"/>
            <a:ext cx="2169000" cy="35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7" name="Google Shape;1127;p101"/>
          <p:cNvSpPr txBox="1"/>
          <p:nvPr/>
        </p:nvSpPr>
        <p:spPr>
          <a:xfrm>
            <a:off x="324000" y="3578700"/>
            <a:ext cx="8296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20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reporting clause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now comes at the start of the sentence so it always has a capital letter. 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000"/>
              </a:spcBef>
              <a:spcAft>
                <a:spcPts val="1000"/>
              </a:spcAft>
              <a:buNone/>
            </a:pP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8" name="Google Shape;1128;p101"/>
          <p:cNvSpPr txBox="1"/>
          <p:nvPr/>
        </p:nvSpPr>
        <p:spPr>
          <a:xfrm>
            <a:off x="324000" y="4344475"/>
            <a:ext cx="75945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20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reporting clause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is now always followed by a </a:t>
            </a:r>
            <a:r>
              <a:rPr lang="en-GB" sz="20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comma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129" name="Google Shape;1129;p101"/>
          <p:cNvCxnSpPr/>
          <p:nvPr/>
        </p:nvCxnSpPr>
        <p:spPr>
          <a:xfrm>
            <a:off x="6799050" y="2160000"/>
            <a:ext cx="351000" cy="93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0" name="Google Shape;1130;p101"/>
          <p:cNvCxnSpPr/>
          <p:nvPr/>
        </p:nvCxnSpPr>
        <p:spPr>
          <a:xfrm rot="10800000" flipH="1">
            <a:off x="6822025" y="2433600"/>
            <a:ext cx="313800" cy="18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1" name="Google Shape;1131;p101"/>
          <p:cNvCxnSpPr/>
          <p:nvPr/>
        </p:nvCxnSpPr>
        <p:spPr>
          <a:xfrm rot="10800000" flipH="1">
            <a:off x="1758334" y="2089600"/>
            <a:ext cx="347100" cy="18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2" name="Google Shape;1132;p101"/>
          <p:cNvCxnSpPr>
            <a:stCxn id="1122" idx="3"/>
          </p:cNvCxnSpPr>
          <p:nvPr/>
        </p:nvCxnSpPr>
        <p:spPr>
          <a:xfrm>
            <a:off x="1742375" y="2388025"/>
            <a:ext cx="323100" cy="186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3" name="Google Shape;1133;p101"/>
          <p:cNvSpPr txBox="1"/>
          <p:nvPr/>
        </p:nvSpPr>
        <p:spPr>
          <a:xfrm>
            <a:off x="2235525" y="1867375"/>
            <a:ext cx="52230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Jacob sighed, “Are we nearly there?”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The teacher yelled, “That’s enough!”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3000"/>
              </a:spcAft>
              <a:buNone/>
            </a:pP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0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39" name="Google Shape;1139;p102"/>
          <p:cNvSpPr txBox="1"/>
          <p:nvPr/>
        </p:nvSpPr>
        <p:spPr>
          <a:xfrm>
            <a:off x="324000" y="829450"/>
            <a:ext cx="8355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Let’s look closely at a </a:t>
            </a:r>
            <a:r>
              <a:rPr lang="en-GB" sz="2000" b="1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speech second sentence</a:t>
            </a:r>
            <a:r>
              <a:rPr lang="en-GB" sz="2000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sz="2000">
              <a:solidFill>
                <a:srgbClr val="28282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0" name="Google Shape;1140;p102"/>
          <p:cNvSpPr txBox="1"/>
          <p:nvPr/>
        </p:nvSpPr>
        <p:spPr>
          <a:xfrm>
            <a:off x="302650" y="2797600"/>
            <a:ext cx="28353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capital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lead ins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lead outs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looped lead in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looped lead out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1" name="Google Shape;1141;p102"/>
          <p:cNvSpPr txBox="1"/>
          <p:nvPr/>
        </p:nvSpPr>
        <p:spPr>
          <a:xfrm>
            <a:off x="324000" y="1231750"/>
            <a:ext cx="7978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What do you notice about the letter formation</a:t>
            </a: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2" name="Google Shape;1142;p102"/>
          <p:cNvSpPr txBox="1"/>
          <p:nvPr/>
        </p:nvSpPr>
        <p:spPr>
          <a:xfrm>
            <a:off x="3764150" y="2807000"/>
            <a:ext cx="28353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x-height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descender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ascender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inverted commas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even letter spacing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43" name="Google Shape;1143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1582149"/>
            <a:ext cx="7919747" cy="1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03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49" name="Google Shape;1149;p103"/>
          <p:cNvSpPr txBox="1"/>
          <p:nvPr/>
        </p:nvSpPr>
        <p:spPr>
          <a:xfrm>
            <a:off x="324000" y="1934575"/>
            <a:ext cx="8496000" cy="23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2000" b="1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direct speech </a:t>
            </a: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is enclosed within </a:t>
            </a:r>
            <a:r>
              <a:rPr lang="en-GB" sz="2000" b="1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inverted commas</a:t>
            </a: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 proper noun ‘Jun’ has a capital letter.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The first word of the </a:t>
            </a:r>
            <a:r>
              <a:rPr lang="en-GB" sz="2000" b="1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direct speech</a:t>
            </a: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has a capital letter.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                                                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 letter after the capital letter starts with a lead in from the baseline.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All of the other words have a lead in and a lead out.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There is a comma after the reporting clause.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All </a:t>
            </a:r>
            <a:r>
              <a:rPr lang="en-GB" sz="2000">
                <a:solidFill>
                  <a:schemeClr val="accent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four cursive letter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 joins are used when writing this </a:t>
            </a:r>
            <a:r>
              <a:rPr lang="en-GB" sz="2000" b="1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speech second sentence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.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50" name="Google Shape;1150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743949"/>
            <a:ext cx="7919747" cy="1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7"/>
          <p:cNvSpPr txBox="1">
            <a:spLocks noGrp="1"/>
          </p:cNvSpPr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I can write correctly punctuated dialogue in legible, cursive handwriting.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04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56" name="Google Shape;1156;p104"/>
          <p:cNvSpPr txBox="1"/>
          <p:nvPr/>
        </p:nvSpPr>
        <p:spPr>
          <a:xfrm>
            <a:off x="324000" y="829450"/>
            <a:ext cx="8355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Let’s look closely at another </a:t>
            </a:r>
            <a:r>
              <a:rPr lang="en-GB" sz="2000" b="1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speech second sentence</a:t>
            </a:r>
            <a:r>
              <a:rPr lang="en-GB" sz="2000">
                <a:solidFill>
                  <a:srgbClr val="14141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sz="2000">
              <a:solidFill>
                <a:srgbClr val="28282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7" name="Google Shape;1157;p104"/>
          <p:cNvSpPr txBox="1"/>
          <p:nvPr/>
        </p:nvSpPr>
        <p:spPr>
          <a:xfrm>
            <a:off x="302650" y="2797600"/>
            <a:ext cx="28353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capital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lead ins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lead outs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looped lead in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looped lead out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8" name="Google Shape;1158;p104"/>
          <p:cNvSpPr txBox="1"/>
          <p:nvPr/>
        </p:nvSpPr>
        <p:spPr>
          <a:xfrm>
            <a:off x="324000" y="1231750"/>
            <a:ext cx="7978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What do you notice about the letter formation</a:t>
            </a: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9" name="Google Shape;1159;p104"/>
          <p:cNvSpPr txBox="1"/>
          <p:nvPr/>
        </p:nvSpPr>
        <p:spPr>
          <a:xfrm>
            <a:off x="3764150" y="2807000"/>
            <a:ext cx="28353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x-height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descender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ascender letters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inverted commas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even letter spacing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60" name="Google Shape;1160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1619999"/>
            <a:ext cx="7672974" cy="9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05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66" name="Google Shape;1166;p105"/>
          <p:cNvSpPr txBox="1"/>
          <p:nvPr/>
        </p:nvSpPr>
        <p:spPr>
          <a:xfrm>
            <a:off x="324000" y="1934575"/>
            <a:ext cx="8496000" cy="28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direct speech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is enclosed within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inverted commas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proper noun ‘Sofia’ has a capital letter.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first word of the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direct speech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has a capital letter.                                                  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letter after the capital letter starts with a lead in from the baseline.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All of the other words have a lead in and a lead out.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There is a comma after the reporting clause. 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All </a:t>
            </a:r>
            <a:r>
              <a:rPr lang="en-GB" sz="18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four cursive letter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joins are used when writing this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speech second sentence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 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There is an exclamation mark at the end of the sentence.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</a:t>
            </a:r>
            <a:r>
              <a:rPr lang="en-GB" sz="18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letter spacing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is equal so the writing is legible.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67" name="Google Shape;1167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784887"/>
            <a:ext cx="7672974" cy="9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06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Aisha muttered, “I just want to go home”</a:t>
            </a:r>
            <a:endParaRPr/>
          </a:p>
        </p:txBody>
      </p:sp>
      <p:sp>
        <p:nvSpPr>
          <p:cNvPr id="1173" name="Google Shape;1173;p106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74" name="Google Shape;1174;p106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Select the correctly punctuated sentence.</a:t>
            </a:r>
            <a:endParaRPr/>
          </a:p>
        </p:txBody>
      </p:sp>
      <p:sp>
        <p:nvSpPr>
          <p:cNvPr id="1175" name="Google Shape;1175;p106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Aisha Muttered, “I just want to go home.”</a:t>
            </a:r>
            <a:endParaRPr/>
          </a:p>
        </p:txBody>
      </p:sp>
      <p:sp>
        <p:nvSpPr>
          <p:cNvPr id="1176" name="Google Shape;1176;p106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Aisha muttered, “I just want to go home.”</a:t>
            </a:r>
            <a:endParaRPr/>
          </a:p>
        </p:txBody>
      </p:sp>
      <p:pic>
        <p:nvPicPr>
          <p:cNvPr id="1177" name="Google Shape;117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333" y="3672475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07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Let’s practise writing some </a:t>
            </a:r>
            <a:r>
              <a:rPr lang="en-GB" sz="2000" b="1"/>
              <a:t>speech second sentences</a:t>
            </a:r>
            <a:r>
              <a:rPr lang="en-GB" sz="2000"/>
              <a:t>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highlight>
                  <a:schemeClr val="lt1"/>
                </a:highlight>
              </a:rPr>
              <a:t>Jun sighed, "This was such a wonderful day."</a:t>
            </a:r>
            <a:endParaRPr sz="20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highlight>
                  <a:schemeClr val="lt1"/>
                </a:highlight>
              </a:rPr>
              <a:t>Sofia snapped, "I don't like apples!"</a:t>
            </a:r>
            <a:endParaRPr sz="20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183" name="Google Shape;1183;p107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84" name="Google Shape;1184;p107"/>
          <p:cNvSpPr txBox="1"/>
          <p:nvPr/>
        </p:nvSpPr>
        <p:spPr>
          <a:xfrm>
            <a:off x="324000" y="2099700"/>
            <a:ext cx="8404500" cy="24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Remember:</a:t>
            </a:r>
            <a:endParaRPr sz="1800">
              <a:solidFill>
                <a:schemeClr val="accent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Sit comfortably and hold your pencil in the tripod grip. 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Start the sentence with a capital letter.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Start the next letter with a lead in from the baseline.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 join, keep your pencil on the page and only take your pencil off the page once the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letter string is complete.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Keep your pencil flowing smoothly as you connect the letters.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AutoNum type="arabicPeriod"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Ensure the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letter spacing and letter formations</a:t>
            </a: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are correct so your writing is legible.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08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7114500" cy="9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Can you spot the mistake in this speech second sentence?</a:t>
            </a:r>
            <a:endParaRPr/>
          </a:p>
        </p:txBody>
      </p:sp>
      <p:sp>
        <p:nvSpPr>
          <p:cNvPr id="1190" name="Google Shape;1190;p108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91" name="Google Shape;1191;p108"/>
          <p:cNvSpPr txBox="1">
            <a:spLocks noGrp="1"/>
          </p:cNvSpPr>
          <p:nvPr>
            <p:ph type="body" idx="1"/>
          </p:nvPr>
        </p:nvSpPr>
        <p:spPr>
          <a:xfrm>
            <a:off x="344700" y="2674150"/>
            <a:ext cx="7114500" cy="4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The comma is missing after the reporting clause.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92" name="Google Shape;1192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3241950"/>
            <a:ext cx="7720350" cy="98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00" y="1545175"/>
            <a:ext cx="7720491" cy="9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09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199" name="Google Shape;1199;p109"/>
          <p:cNvSpPr txBox="1"/>
          <p:nvPr/>
        </p:nvSpPr>
        <p:spPr>
          <a:xfrm>
            <a:off x="324000" y="759300"/>
            <a:ext cx="82377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1. Copy the following </a:t>
            </a:r>
            <a:r>
              <a:rPr lang="en-GB" sz="2200" b="1">
                <a:latin typeface="Lexend"/>
                <a:ea typeface="Lexend"/>
                <a:cs typeface="Lexend"/>
                <a:sym typeface="Lexend"/>
              </a:rPr>
              <a:t>speech first sentences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i</a:t>
            </a: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n cursive handwriting on your</a:t>
            </a:r>
            <a:r>
              <a:rPr lang="en-GB" sz="2200">
                <a:latin typeface="Lexend"/>
                <a:ea typeface="Lexend"/>
                <a:cs typeface="Lexend"/>
                <a:sym typeface="Lexend"/>
              </a:rPr>
              <a:t> writing lines</a:t>
            </a:r>
            <a:r>
              <a:rPr lang="en-GB" sz="22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2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exend"/>
              <a:buAutoNum type="alphaLcPeriod"/>
            </a:pPr>
            <a:r>
              <a:rPr lang="en-GB" sz="2000">
                <a:solidFill>
                  <a:srgbClr val="1D1C1D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Jun sighed, "This was such a wonderful day."</a:t>
            </a:r>
            <a:endParaRPr sz="2000">
              <a:solidFill>
                <a:srgbClr val="1D1C1D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exend"/>
              <a:buAutoNum type="alphaLcPeriod"/>
            </a:pPr>
            <a:r>
              <a:rPr lang="en-GB" sz="2000">
                <a:solidFill>
                  <a:srgbClr val="1D1C1D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Sofia snapped, "I don't like apples!"</a:t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marL="457200" lvl="0" indent="0" algn="l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10"/>
          <p:cNvSpPr txBox="1">
            <a:spLocks noGrp="1"/>
          </p:cNvSpPr>
          <p:nvPr>
            <p:ph type="title"/>
          </p:nvPr>
        </p:nvSpPr>
        <p:spPr>
          <a:xfrm>
            <a:off x="1479300" y="39650"/>
            <a:ext cx="68553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1205" name="Google Shape;1205;p110"/>
          <p:cNvSpPr txBox="1"/>
          <p:nvPr/>
        </p:nvSpPr>
        <p:spPr>
          <a:xfrm>
            <a:off x="324000" y="2998200"/>
            <a:ext cx="86484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Did you remember the</a:t>
            </a:r>
            <a:r>
              <a:rPr lang="en-GB" sz="2000" b="1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inverted commas</a:t>
            </a: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Did you </a:t>
            </a: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remember both capital letters?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Did you remember the comma after the reporting clause?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06" name="Google Shape;1206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00" y="721075"/>
            <a:ext cx="7695274" cy="10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00" y="1913587"/>
            <a:ext cx="7672974" cy="9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11"/>
          <p:cNvSpPr txBox="1">
            <a:spLocks noGrp="1"/>
          </p:cNvSpPr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/>
              <a:t>direct speech</a:t>
            </a:r>
            <a:r>
              <a:rPr lang="en-GB" sz="1800"/>
              <a:t> is signalled to the reader in text by </a:t>
            </a:r>
            <a:r>
              <a:rPr lang="en-GB" sz="1800" b="1"/>
              <a:t>inverted commas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direct speech can be written in a </a:t>
            </a:r>
            <a:r>
              <a:rPr lang="en-GB" sz="1800" b="1"/>
              <a:t>speech first sentence</a:t>
            </a:r>
            <a:r>
              <a:rPr lang="en-GB" sz="1800"/>
              <a:t> or a</a:t>
            </a:r>
            <a:r>
              <a:rPr lang="en-GB" sz="1800" b="1"/>
              <a:t> speech second sentence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/>
              <a:t>direct speech</a:t>
            </a:r>
            <a:r>
              <a:rPr lang="en-GB" sz="1800"/>
              <a:t> always starts with a capital letter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after forming a capital letter, you need to lift your pencil to start the next part of the word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cursive letter joins used when writing dialogue depends on which letters are joining to which letters in the letter string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800"/>
              <a:buChar char="●"/>
            </a:pPr>
            <a:r>
              <a:rPr lang="en-GB" sz="1800"/>
              <a:t>the letter spacing and letter formation needs to be correct to ensure the writing is legible</a:t>
            </a:r>
            <a:endParaRPr sz="1800"/>
          </a:p>
        </p:txBody>
      </p:sp>
      <p:sp>
        <p:nvSpPr>
          <p:cNvPr id="1213" name="Google Shape;1213;p111"/>
          <p:cNvSpPr txBox="1">
            <a:spLocks noGrp="1"/>
          </p:cNvSpPr>
          <p:nvPr>
            <p:ph type="title"/>
          </p:nvPr>
        </p:nvSpPr>
        <p:spPr>
          <a:xfrm>
            <a:off x="1684800" y="438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Practising handwriting by writing dialogue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12"/>
          <p:cNvSpPr txBox="1">
            <a:spLocks noGrp="1"/>
          </p:cNvSpPr>
          <p:nvPr>
            <p:ph type="subTitle" idx="1"/>
          </p:nvPr>
        </p:nvSpPr>
        <p:spPr>
          <a:xfrm>
            <a:off x="661775" y="1129425"/>
            <a:ext cx="7351200" cy="23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Oak National Academy 2024.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Produced in partnership with Fox Federation.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Licensed on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Open Government Licence v3.0</a:t>
            </a:r>
            <a:r>
              <a:rPr lang="en-GB"/>
              <a:t>, except where otherwise stated. See </a:t>
            </a:r>
            <a:r>
              <a:rPr lang="en-GB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Oak terms and conditions</a:t>
            </a:r>
            <a:r>
              <a:rPr lang="en-GB"/>
              <a:t>.</a:t>
            </a:r>
            <a:endParaRPr/>
          </a:p>
        </p:txBody>
      </p:sp>
      <p:pic>
        <p:nvPicPr>
          <p:cNvPr id="1219" name="Google Shape;1219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100" y="3453600"/>
            <a:ext cx="652800" cy="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78"/>
          <p:cNvSpPr txBox="1">
            <a:spLocks noGrp="1"/>
          </p:cNvSpPr>
          <p:nvPr>
            <p:ph type="subTitle" idx="3"/>
          </p:nvPr>
        </p:nvSpPr>
        <p:spPr>
          <a:xfrm>
            <a:off x="324000" y="1680500"/>
            <a:ext cx="2203500" cy="7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inverted commas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0" name="Google Shape;900;p78"/>
          <p:cNvSpPr txBox="1">
            <a:spLocks noGrp="1"/>
          </p:cNvSpPr>
          <p:nvPr>
            <p:ph type="subTitle" idx="1"/>
          </p:nvPr>
        </p:nvSpPr>
        <p:spPr>
          <a:xfrm>
            <a:off x="324000" y="810000"/>
            <a:ext cx="22035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direct speech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1" name="Google Shape;901;p78"/>
          <p:cNvSpPr txBox="1">
            <a:spLocks noGrp="1"/>
          </p:cNvSpPr>
          <p:nvPr>
            <p:ph type="subTitle" idx="2"/>
          </p:nvPr>
        </p:nvSpPr>
        <p:spPr>
          <a:xfrm>
            <a:off x="2699325" y="810000"/>
            <a:ext cx="5802900" cy="6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term used for a character speaking out loud in a text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2" name="Google Shape;902;p78"/>
          <p:cNvSpPr txBox="1">
            <a:spLocks noGrp="1"/>
          </p:cNvSpPr>
          <p:nvPr>
            <p:ph type="subTitle" idx="4"/>
          </p:nvPr>
        </p:nvSpPr>
        <p:spPr>
          <a:xfrm>
            <a:off x="2699325" y="1800600"/>
            <a:ext cx="5988000" cy="6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a pair of punctuation marks that signal direct speech to the reader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3" name="Google Shape;903;p78"/>
          <p:cNvSpPr txBox="1">
            <a:spLocks noGrp="1"/>
          </p:cNvSpPr>
          <p:nvPr>
            <p:ph type="subTitle" idx="5"/>
          </p:nvPr>
        </p:nvSpPr>
        <p:spPr>
          <a:xfrm>
            <a:off x="324000" y="2764000"/>
            <a:ext cx="2203500" cy="63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speech first sentence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4" name="Google Shape;904;p78"/>
          <p:cNvSpPr txBox="1">
            <a:spLocks noGrp="1"/>
          </p:cNvSpPr>
          <p:nvPr>
            <p:ph type="subTitle" idx="6"/>
          </p:nvPr>
        </p:nvSpPr>
        <p:spPr>
          <a:xfrm>
            <a:off x="2699325" y="2791200"/>
            <a:ext cx="6013500" cy="6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a sentence that includes direct speech first before the reporting clause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5" name="Google Shape;905;p78"/>
          <p:cNvSpPr txBox="1">
            <a:spLocks noGrp="1"/>
          </p:cNvSpPr>
          <p:nvPr>
            <p:ph type="subTitle" idx="7"/>
          </p:nvPr>
        </p:nvSpPr>
        <p:spPr>
          <a:xfrm>
            <a:off x="324000" y="3781800"/>
            <a:ext cx="2203500" cy="7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speech second sentence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6" name="Google Shape;906;p78"/>
          <p:cNvSpPr txBox="1">
            <a:spLocks noGrp="1"/>
          </p:cNvSpPr>
          <p:nvPr>
            <p:ph type="subTitle" idx="8"/>
          </p:nvPr>
        </p:nvSpPr>
        <p:spPr>
          <a:xfrm>
            <a:off x="2699325" y="3781800"/>
            <a:ext cx="5988000" cy="6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a sentence includes direct speech second after the reporting clause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79"/>
          <p:cNvSpPr txBox="1">
            <a:spLocks noGrp="1"/>
          </p:cNvSpPr>
          <p:nvPr>
            <p:ph type="title"/>
          </p:nvPr>
        </p:nvSpPr>
        <p:spPr>
          <a:xfrm>
            <a:off x="1225200" y="1779713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12" name="Google Shape;912;p79"/>
          <p:cNvSpPr txBox="1">
            <a:spLocks noGrp="1"/>
          </p:cNvSpPr>
          <p:nvPr>
            <p:ph type="title" idx="2"/>
          </p:nvPr>
        </p:nvSpPr>
        <p:spPr>
          <a:xfrm>
            <a:off x="1225200" y="2804800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first sentences</a:t>
            </a:r>
            <a:endParaRPr/>
          </a:p>
        </p:txBody>
      </p:sp>
      <p:sp>
        <p:nvSpPr>
          <p:cNvPr id="913" name="Google Shape;913;p79"/>
          <p:cNvSpPr txBox="1">
            <a:spLocks noGrp="1"/>
          </p:cNvSpPr>
          <p:nvPr>
            <p:ph type="title" idx="3"/>
          </p:nvPr>
        </p:nvSpPr>
        <p:spPr>
          <a:xfrm>
            <a:off x="1225200" y="3739189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speech second sentences</a:t>
            </a:r>
            <a:endParaRPr/>
          </a:p>
        </p:txBody>
      </p:sp>
      <p:sp>
        <p:nvSpPr>
          <p:cNvPr id="914" name="Google Shape;914;p79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Practising handwriting by writing dialogue</a:t>
            </a:r>
            <a:endParaRPr/>
          </a:p>
        </p:txBody>
      </p:sp>
      <p:pic>
        <p:nvPicPr>
          <p:cNvPr id="915" name="Google Shape;91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00" y="1741000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0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21" name="Google Shape;921;p80"/>
          <p:cNvSpPr txBox="1">
            <a:spLocks noGrp="1"/>
          </p:cNvSpPr>
          <p:nvPr>
            <p:ph type="body" idx="1"/>
          </p:nvPr>
        </p:nvSpPr>
        <p:spPr>
          <a:xfrm>
            <a:off x="324000" y="643925"/>
            <a:ext cx="6324000" cy="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Before we start, what are these pictures reminding you to do?</a:t>
            </a:r>
            <a:endParaRPr/>
          </a:p>
        </p:txBody>
      </p:sp>
      <p:pic>
        <p:nvPicPr>
          <p:cNvPr id="922" name="Google Shape;92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225" y="1394900"/>
            <a:ext cx="2811876" cy="187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89" y="1394900"/>
            <a:ext cx="2346286" cy="17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6850" y="1294349"/>
            <a:ext cx="2001325" cy="19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80"/>
          <p:cNvSpPr txBox="1"/>
          <p:nvPr/>
        </p:nvSpPr>
        <p:spPr>
          <a:xfrm>
            <a:off x="324000" y="3263650"/>
            <a:ext cx="2830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exend"/>
              <a:buChar char="●"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sit on a chair at a table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exend"/>
              <a:buChar char="●"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feet flat on the floor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exend"/>
              <a:buChar char="●"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back against the chair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6" name="Google Shape;926;p80"/>
          <p:cNvSpPr txBox="1"/>
          <p:nvPr/>
        </p:nvSpPr>
        <p:spPr>
          <a:xfrm>
            <a:off x="3264450" y="3263650"/>
            <a:ext cx="2830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exend"/>
              <a:buChar char="●"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angle your paper correctly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exend"/>
              <a:buChar char="●"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non-writing hand supports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7" name="Google Shape;927;p80"/>
          <p:cNvSpPr txBox="1"/>
          <p:nvPr/>
        </p:nvSpPr>
        <p:spPr>
          <a:xfrm>
            <a:off x="6126050" y="3263650"/>
            <a:ext cx="22815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exend"/>
              <a:buChar char="●"/>
            </a:pPr>
            <a:r>
              <a:rPr lang="en-GB" sz="180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hold your pencil in the tripod grip</a:t>
            </a:r>
            <a:endParaRPr sz="18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81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33" name="Google Shape;933;p81"/>
          <p:cNvSpPr txBox="1">
            <a:spLocks noGrp="1"/>
          </p:cNvSpPr>
          <p:nvPr>
            <p:ph type="body" idx="1"/>
          </p:nvPr>
        </p:nvSpPr>
        <p:spPr>
          <a:xfrm>
            <a:off x="324000" y="1666400"/>
            <a:ext cx="6009900" cy="257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Your hands and wrists get stronger when you exercise them.</a:t>
            </a:r>
            <a:endParaRPr sz="2000"/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r>
              <a:rPr lang="en-GB" sz="2000"/>
              <a:t>Warming up your hands before writing will help to improve your handwriting.</a:t>
            </a:r>
            <a:endParaRPr sz="2000"/>
          </a:p>
          <a:p>
            <a:pPr marL="0" lvl="0" indent="0" algn="l" rtl="0">
              <a:spcBef>
                <a:spcPts val="3000"/>
              </a:spcBef>
              <a:spcAft>
                <a:spcPts val="3000"/>
              </a:spcAft>
              <a:buNone/>
            </a:pPr>
            <a:r>
              <a:rPr lang="en-GB" sz="2000"/>
              <a:t>Making your hands stronger will help to speed up your handwriting. </a:t>
            </a:r>
            <a:endParaRPr sz="2000"/>
          </a:p>
        </p:txBody>
      </p:sp>
      <p:sp>
        <p:nvSpPr>
          <p:cNvPr id="934" name="Google Shape;934;p81"/>
          <p:cNvSpPr txBox="1">
            <a:spLocks noGrp="1"/>
          </p:cNvSpPr>
          <p:nvPr>
            <p:ph type="body" idx="1"/>
          </p:nvPr>
        </p:nvSpPr>
        <p:spPr>
          <a:xfrm>
            <a:off x="324000" y="720125"/>
            <a:ext cx="6324000" cy="9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/>
              <a:t>Before starting to write, it is important to warm up your hand and wrist muscles.</a:t>
            </a:r>
            <a:endParaRPr sz="2000"/>
          </a:p>
        </p:txBody>
      </p:sp>
      <p:pic>
        <p:nvPicPr>
          <p:cNvPr id="935" name="Google Shape;93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867" y="2788850"/>
            <a:ext cx="2418049" cy="16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4505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41" name="Google Shape;941;p82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 choose and do a </a:t>
            </a:r>
            <a:r>
              <a:rPr lang="en-GB">
                <a:solidFill>
                  <a:schemeClr val="accent4"/>
                </a:solidFill>
              </a:rPr>
              <a:t>hand and wrist warm-up</a:t>
            </a:r>
            <a:r>
              <a:rPr lang="en-GB"/>
              <a:t>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hand squeeze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finger touch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playing piano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wrist circles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wiper wrists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wrist shake</a:t>
            </a:r>
            <a:endParaRPr/>
          </a:p>
        </p:txBody>
      </p:sp>
      <p:sp>
        <p:nvSpPr>
          <p:cNvPr id="942" name="Google Shape;942;p82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You choose and do a </a:t>
            </a:r>
            <a:r>
              <a:rPr lang="en-GB">
                <a:solidFill>
                  <a:schemeClr val="accent4"/>
                </a:solidFill>
              </a:rPr>
              <a:t>hand and wrist warm-up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83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6369600" cy="8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Practising writing patterns helps us to prepare for writing and joining letters.</a:t>
            </a:r>
            <a:endParaRPr/>
          </a:p>
        </p:txBody>
      </p:sp>
      <p:sp>
        <p:nvSpPr>
          <p:cNvPr id="948" name="Google Shape;948;p83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Handwriting warm-up</a:t>
            </a:r>
            <a:endParaRPr/>
          </a:p>
        </p:txBody>
      </p:sp>
      <p:sp>
        <p:nvSpPr>
          <p:cNvPr id="949" name="Google Shape;949;p83"/>
          <p:cNvSpPr/>
          <p:nvPr/>
        </p:nvSpPr>
        <p:spPr>
          <a:xfrm>
            <a:off x="349599" y="2351260"/>
            <a:ext cx="2489900" cy="1548625"/>
          </a:xfrm>
          <a:custGeom>
            <a:avLst/>
            <a:gdLst/>
            <a:ahLst/>
            <a:cxnLst/>
            <a:rect l="l" t="t" r="r" b="b"/>
            <a:pathLst>
              <a:path w="99596" h="61945" extrusionOk="0">
                <a:moveTo>
                  <a:pt x="302" y="57163"/>
                </a:moveTo>
                <a:cubicBezTo>
                  <a:pt x="302" y="45229"/>
                  <a:pt x="-906" y="32979"/>
                  <a:pt x="1985" y="21400"/>
                </a:cubicBezTo>
                <a:cubicBezTo>
                  <a:pt x="3192" y="16568"/>
                  <a:pt x="56" y="8902"/>
                  <a:pt x="4510" y="6674"/>
                </a:cubicBezTo>
                <a:cubicBezTo>
                  <a:pt x="7449" y="5204"/>
                  <a:pt x="10024" y="11059"/>
                  <a:pt x="10821" y="14247"/>
                </a:cubicBezTo>
                <a:cubicBezTo>
                  <a:pt x="14674" y="29651"/>
                  <a:pt x="10510" y="59266"/>
                  <a:pt x="26388" y="59266"/>
                </a:cubicBezTo>
                <a:cubicBezTo>
                  <a:pt x="31224" y="59266"/>
                  <a:pt x="31279" y="50169"/>
                  <a:pt x="30595" y="45382"/>
                </a:cubicBezTo>
                <a:cubicBezTo>
                  <a:pt x="29124" y="35093"/>
                  <a:pt x="28912" y="24640"/>
                  <a:pt x="28912" y="14247"/>
                </a:cubicBezTo>
                <a:cubicBezTo>
                  <a:pt x="28912" y="9322"/>
                  <a:pt x="29184" y="1558"/>
                  <a:pt x="33961" y="363"/>
                </a:cubicBezTo>
                <a:cubicBezTo>
                  <a:pt x="45558" y="-2538"/>
                  <a:pt x="46828" y="21662"/>
                  <a:pt x="47425" y="33601"/>
                </a:cubicBezTo>
                <a:cubicBezTo>
                  <a:pt x="47913" y="43356"/>
                  <a:pt x="45785" y="60184"/>
                  <a:pt x="55419" y="61791"/>
                </a:cubicBezTo>
                <a:cubicBezTo>
                  <a:pt x="68370" y="63951"/>
                  <a:pt x="66305" y="36532"/>
                  <a:pt x="64675" y="23504"/>
                </a:cubicBezTo>
                <a:cubicBezTo>
                  <a:pt x="63770" y="16266"/>
                  <a:pt x="58418" y="6001"/>
                  <a:pt x="64254" y="1625"/>
                </a:cubicBezTo>
                <a:cubicBezTo>
                  <a:pt x="66567" y="-110"/>
                  <a:pt x="70397" y="2770"/>
                  <a:pt x="72248" y="4991"/>
                </a:cubicBezTo>
                <a:cubicBezTo>
                  <a:pt x="81668" y="16296"/>
                  <a:pt x="77774" y="33898"/>
                  <a:pt x="80663" y="48327"/>
                </a:cubicBezTo>
                <a:cubicBezTo>
                  <a:pt x="81379" y="51902"/>
                  <a:pt x="81294" y="57710"/>
                  <a:pt x="84870" y="58425"/>
                </a:cubicBezTo>
                <a:cubicBezTo>
                  <a:pt x="101664" y="61785"/>
                  <a:pt x="91929" y="24514"/>
                  <a:pt x="99596" y="9199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0" name="Google Shape;950;p83"/>
          <p:cNvSpPr/>
          <p:nvPr/>
        </p:nvSpPr>
        <p:spPr>
          <a:xfrm>
            <a:off x="3378637" y="2324517"/>
            <a:ext cx="2413825" cy="1457400"/>
          </a:xfrm>
          <a:custGeom>
            <a:avLst/>
            <a:gdLst/>
            <a:ahLst/>
            <a:cxnLst/>
            <a:rect l="l" t="t" r="r" b="b"/>
            <a:pathLst>
              <a:path w="96553" h="58296" extrusionOk="0">
                <a:moveTo>
                  <a:pt x="0" y="13043"/>
                </a:moveTo>
                <a:cubicBezTo>
                  <a:pt x="5666" y="7377"/>
                  <a:pt x="12181" y="0"/>
                  <a:pt x="20195" y="0"/>
                </a:cubicBezTo>
                <a:cubicBezTo>
                  <a:pt x="23086" y="0"/>
                  <a:pt x="17904" y="5310"/>
                  <a:pt x="16829" y="7994"/>
                </a:cubicBezTo>
                <a:cubicBezTo>
                  <a:pt x="14707" y="13294"/>
                  <a:pt x="12003" y="18391"/>
                  <a:pt x="8835" y="23140"/>
                </a:cubicBezTo>
                <a:cubicBezTo>
                  <a:pt x="7997" y="24397"/>
                  <a:pt x="5641" y="27348"/>
                  <a:pt x="7152" y="27348"/>
                </a:cubicBezTo>
                <a:cubicBezTo>
                  <a:pt x="10498" y="27348"/>
                  <a:pt x="12642" y="23502"/>
                  <a:pt x="15567" y="21878"/>
                </a:cubicBezTo>
                <a:cubicBezTo>
                  <a:pt x="21654" y="18498"/>
                  <a:pt x="28108" y="15783"/>
                  <a:pt x="34079" y="12201"/>
                </a:cubicBezTo>
                <a:cubicBezTo>
                  <a:pt x="35814" y="11161"/>
                  <a:pt x="37319" y="7930"/>
                  <a:pt x="39128" y="8835"/>
                </a:cubicBezTo>
                <a:cubicBezTo>
                  <a:pt x="41042" y="9793"/>
                  <a:pt x="37076" y="12615"/>
                  <a:pt x="35762" y="14305"/>
                </a:cubicBezTo>
                <a:cubicBezTo>
                  <a:pt x="30370" y="21238"/>
                  <a:pt x="24978" y="28175"/>
                  <a:pt x="19354" y="34921"/>
                </a:cubicBezTo>
                <a:cubicBezTo>
                  <a:pt x="17376" y="37294"/>
                  <a:pt x="15473" y="39729"/>
                  <a:pt x="13463" y="42074"/>
                </a:cubicBezTo>
                <a:cubicBezTo>
                  <a:pt x="12493" y="43206"/>
                  <a:pt x="9027" y="45439"/>
                  <a:pt x="10518" y="45439"/>
                </a:cubicBezTo>
                <a:cubicBezTo>
                  <a:pt x="17138" y="45439"/>
                  <a:pt x="21825" y="38340"/>
                  <a:pt x="26506" y="33659"/>
                </a:cubicBezTo>
                <a:cubicBezTo>
                  <a:pt x="34433" y="25732"/>
                  <a:pt x="41582" y="16736"/>
                  <a:pt x="50909" y="10518"/>
                </a:cubicBezTo>
                <a:cubicBezTo>
                  <a:pt x="51382" y="10203"/>
                  <a:pt x="55221" y="7257"/>
                  <a:pt x="55537" y="7573"/>
                </a:cubicBezTo>
                <a:cubicBezTo>
                  <a:pt x="57754" y="9790"/>
                  <a:pt x="53069" y="13379"/>
                  <a:pt x="51330" y="15988"/>
                </a:cubicBezTo>
                <a:cubicBezTo>
                  <a:pt x="45020" y="25455"/>
                  <a:pt x="36834" y="34400"/>
                  <a:pt x="34079" y="45439"/>
                </a:cubicBezTo>
                <a:cubicBezTo>
                  <a:pt x="33106" y="49338"/>
                  <a:pt x="26390" y="52365"/>
                  <a:pt x="28189" y="55958"/>
                </a:cubicBezTo>
                <a:cubicBezTo>
                  <a:pt x="28400" y="56379"/>
                  <a:pt x="28679" y="55850"/>
                  <a:pt x="29031" y="55537"/>
                </a:cubicBezTo>
                <a:cubicBezTo>
                  <a:pt x="31923" y="52967"/>
                  <a:pt x="34637" y="50204"/>
                  <a:pt x="37445" y="47543"/>
                </a:cubicBezTo>
                <a:cubicBezTo>
                  <a:pt x="44581" y="40782"/>
                  <a:pt x="52850" y="35165"/>
                  <a:pt x="59324" y="27768"/>
                </a:cubicBezTo>
                <a:cubicBezTo>
                  <a:pt x="60697" y="26199"/>
                  <a:pt x="62617" y="25162"/>
                  <a:pt x="63952" y="23561"/>
                </a:cubicBezTo>
                <a:cubicBezTo>
                  <a:pt x="64401" y="23022"/>
                  <a:pt x="65413" y="21634"/>
                  <a:pt x="65635" y="22299"/>
                </a:cubicBezTo>
                <a:cubicBezTo>
                  <a:pt x="67854" y="28951"/>
                  <a:pt x="62592" y="36086"/>
                  <a:pt x="59744" y="42494"/>
                </a:cubicBezTo>
                <a:cubicBezTo>
                  <a:pt x="58717" y="44805"/>
                  <a:pt x="57636" y="47153"/>
                  <a:pt x="57220" y="49647"/>
                </a:cubicBezTo>
                <a:cubicBezTo>
                  <a:pt x="57044" y="50700"/>
                  <a:pt x="55111" y="53243"/>
                  <a:pt x="55958" y="52592"/>
                </a:cubicBezTo>
                <a:cubicBezTo>
                  <a:pt x="64212" y="46243"/>
                  <a:pt x="70473" y="37656"/>
                  <a:pt x="77836" y="30293"/>
                </a:cubicBezTo>
                <a:cubicBezTo>
                  <a:pt x="80160" y="27969"/>
                  <a:pt x="81823" y="25044"/>
                  <a:pt x="84147" y="22720"/>
                </a:cubicBezTo>
                <a:cubicBezTo>
                  <a:pt x="85124" y="21743"/>
                  <a:pt x="87316" y="19802"/>
                  <a:pt x="87934" y="21037"/>
                </a:cubicBezTo>
                <a:cubicBezTo>
                  <a:pt x="89450" y="24068"/>
                  <a:pt x="85606" y="27473"/>
                  <a:pt x="83726" y="30293"/>
                </a:cubicBezTo>
                <a:cubicBezTo>
                  <a:pt x="80602" y="34980"/>
                  <a:pt x="79740" y="40847"/>
                  <a:pt x="78257" y="46281"/>
                </a:cubicBezTo>
                <a:cubicBezTo>
                  <a:pt x="77563" y="48823"/>
                  <a:pt x="75869" y="50986"/>
                  <a:pt x="74891" y="53433"/>
                </a:cubicBezTo>
                <a:cubicBezTo>
                  <a:pt x="74262" y="55007"/>
                  <a:pt x="71377" y="59001"/>
                  <a:pt x="72787" y="58061"/>
                </a:cubicBezTo>
                <a:cubicBezTo>
                  <a:pt x="78322" y="54373"/>
                  <a:pt x="81979" y="48287"/>
                  <a:pt x="87513" y="44598"/>
                </a:cubicBezTo>
                <a:cubicBezTo>
                  <a:pt x="90412" y="42666"/>
                  <a:pt x="93574" y="34968"/>
                  <a:pt x="95507" y="37866"/>
                </a:cubicBezTo>
                <a:cubicBezTo>
                  <a:pt x="98929" y="42995"/>
                  <a:pt x="92797" y="50023"/>
                  <a:pt x="90037" y="55537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1" name="Google Shape;951;p83"/>
          <p:cNvSpPr/>
          <p:nvPr/>
        </p:nvSpPr>
        <p:spPr>
          <a:xfrm>
            <a:off x="6331600" y="2343699"/>
            <a:ext cx="2492875" cy="1411475"/>
          </a:xfrm>
          <a:custGeom>
            <a:avLst/>
            <a:gdLst/>
            <a:ahLst/>
            <a:cxnLst/>
            <a:rect l="l" t="t" r="r" b="b"/>
            <a:pathLst>
              <a:path w="99715" h="56459" extrusionOk="0">
                <a:moveTo>
                  <a:pt x="0" y="54519"/>
                </a:moveTo>
                <a:cubicBezTo>
                  <a:pt x="4569" y="45388"/>
                  <a:pt x="6735" y="35139"/>
                  <a:pt x="8415" y="25068"/>
                </a:cubicBezTo>
                <a:cubicBezTo>
                  <a:pt x="9136" y="20744"/>
                  <a:pt x="10958" y="16324"/>
                  <a:pt x="10098" y="12025"/>
                </a:cubicBezTo>
                <a:cubicBezTo>
                  <a:pt x="9753" y="10302"/>
                  <a:pt x="7042" y="8716"/>
                  <a:pt x="5470" y="9501"/>
                </a:cubicBezTo>
                <a:cubicBezTo>
                  <a:pt x="-2429" y="13448"/>
                  <a:pt x="6512" y="27516"/>
                  <a:pt x="10098" y="35586"/>
                </a:cubicBezTo>
                <a:cubicBezTo>
                  <a:pt x="13693" y="43676"/>
                  <a:pt x="19429" y="59740"/>
                  <a:pt x="27348" y="55782"/>
                </a:cubicBezTo>
                <a:cubicBezTo>
                  <a:pt x="40144" y="49387"/>
                  <a:pt x="33748" y="25660"/>
                  <a:pt x="27348" y="12867"/>
                </a:cubicBezTo>
                <a:cubicBezTo>
                  <a:pt x="25571" y="9315"/>
                  <a:pt x="22907" y="2256"/>
                  <a:pt x="19354" y="4031"/>
                </a:cubicBezTo>
                <a:cubicBezTo>
                  <a:pt x="12834" y="7289"/>
                  <a:pt x="20303" y="18969"/>
                  <a:pt x="23562" y="25489"/>
                </a:cubicBezTo>
                <a:cubicBezTo>
                  <a:pt x="29081" y="36529"/>
                  <a:pt x="33573" y="58754"/>
                  <a:pt x="45440" y="55361"/>
                </a:cubicBezTo>
                <a:cubicBezTo>
                  <a:pt x="57392" y="51944"/>
                  <a:pt x="64158" y="33188"/>
                  <a:pt x="60586" y="21281"/>
                </a:cubicBezTo>
                <a:cubicBezTo>
                  <a:pt x="59133" y="16438"/>
                  <a:pt x="55747" y="12234"/>
                  <a:pt x="52172" y="8659"/>
                </a:cubicBezTo>
                <a:cubicBezTo>
                  <a:pt x="49296" y="5783"/>
                  <a:pt x="47112" y="-1267"/>
                  <a:pt x="43336" y="244"/>
                </a:cubicBezTo>
                <a:cubicBezTo>
                  <a:pt x="36015" y="3174"/>
                  <a:pt x="42610" y="16446"/>
                  <a:pt x="45440" y="23806"/>
                </a:cubicBezTo>
                <a:cubicBezTo>
                  <a:pt x="48660" y="32181"/>
                  <a:pt x="51693" y="40831"/>
                  <a:pt x="56800" y="48208"/>
                </a:cubicBezTo>
                <a:cubicBezTo>
                  <a:pt x="58461" y="50608"/>
                  <a:pt x="59018" y="54653"/>
                  <a:pt x="61849" y="55361"/>
                </a:cubicBezTo>
                <a:cubicBezTo>
                  <a:pt x="66601" y="56550"/>
                  <a:pt x="73383" y="53973"/>
                  <a:pt x="75312" y="49471"/>
                </a:cubicBezTo>
                <a:cubicBezTo>
                  <a:pt x="76642" y="46366"/>
                  <a:pt x="75818" y="42734"/>
                  <a:pt x="76154" y="39373"/>
                </a:cubicBezTo>
                <a:cubicBezTo>
                  <a:pt x="77135" y="29556"/>
                  <a:pt x="78867" y="18004"/>
                  <a:pt x="73209" y="9921"/>
                </a:cubicBezTo>
                <a:cubicBezTo>
                  <a:pt x="70683" y="6313"/>
                  <a:pt x="65804" y="-1187"/>
                  <a:pt x="62690" y="1927"/>
                </a:cubicBezTo>
                <a:cubicBezTo>
                  <a:pt x="58565" y="6052"/>
                  <a:pt x="63919" y="13603"/>
                  <a:pt x="65635" y="19178"/>
                </a:cubicBezTo>
                <a:cubicBezTo>
                  <a:pt x="69038" y="30235"/>
                  <a:pt x="72959" y="54226"/>
                  <a:pt x="83306" y="49050"/>
                </a:cubicBezTo>
                <a:cubicBezTo>
                  <a:pt x="91524" y="44938"/>
                  <a:pt x="90880" y="31732"/>
                  <a:pt x="90880" y="22543"/>
                </a:cubicBezTo>
                <a:cubicBezTo>
                  <a:pt x="90880" y="15353"/>
                  <a:pt x="90496" y="2348"/>
                  <a:pt x="83306" y="2348"/>
                </a:cubicBezTo>
                <a:cubicBezTo>
                  <a:pt x="80686" y="2348"/>
                  <a:pt x="81203" y="7301"/>
                  <a:pt x="81203" y="9921"/>
                </a:cubicBezTo>
                <a:cubicBezTo>
                  <a:pt x="81203" y="23594"/>
                  <a:pt x="86042" y="46525"/>
                  <a:pt x="99715" y="4652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ak theme - September 2023">
  <a:themeElements>
    <a:clrScheme name="Simple Light">
      <a:dk1>
        <a:srgbClr val="000000"/>
      </a:dk1>
      <a:lt1>
        <a:srgbClr val="FFFFFF"/>
      </a:lt1>
      <a:dk2>
        <a:srgbClr val="808080"/>
      </a:dk2>
      <a:lt2>
        <a:srgbClr val="F0F0F0"/>
      </a:lt2>
      <a:accent1>
        <a:srgbClr val="BEF2BD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C63D01"/>
      </a:accent6>
      <a:hlink>
        <a:srgbClr val="374C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Microsoft Office PowerPoint</Application>
  <PresentationFormat>On-screen Show (16:9)</PresentationFormat>
  <Paragraphs>269</Paragraphs>
  <Slides>38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ABeeZee</vt:lpstr>
      <vt:lpstr>Arial</vt:lpstr>
      <vt:lpstr>Calibri</vt:lpstr>
      <vt:lpstr>Kalam</vt:lpstr>
      <vt:lpstr>Lexend</vt:lpstr>
      <vt:lpstr>Lexend Medium</vt:lpstr>
      <vt:lpstr>Oak theme - September 2023</vt:lpstr>
      <vt:lpstr>Practising handwriting by writing dialogue</vt:lpstr>
      <vt:lpstr>PowerPoint Presentation</vt:lpstr>
      <vt:lpstr>PowerPoint Presentation</vt:lpstr>
      <vt:lpstr>PowerPoint Presentation</vt:lpstr>
      <vt:lpstr>Handwriting warm-up</vt:lpstr>
      <vt:lpstr>Handwriting warm-up</vt:lpstr>
      <vt:lpstr>Handwriting warm-up</vt:lpstr>
      <vt:lpstr>Handwriting warm-up</vt:lpstr>
      <vt:lpstr>Handwriting warm-up</vt:lpstr>
      <vt:lpstr>Handwriting warm-up</vt:lpstr>
      <vt:lpstr>PowerPoint Presentation</vt:lpstr>
      <vt:lpstr>PowerPoint Presentation</vt:lpstr>
      <vt:lpstr>Handwriting warm-up</vt:lpstr>
      <vt:lpstr>Writing speech first sentences</vt:lpstr>
      <vt:lpstr>Writing speech first sentences</vt:lpstr>
      <vt:lpstr>Writing speech first sentences</vt:lpstr>
      <vt:lpstr>Writing speech first sentences</vt:lpstr>
      <vt:lpstr>Writing speech first sentences</vt:lpstr>
      <vt:lpstr>Writing speech first sentences</vt:lpstr>
      <vt:lpstr>Writing speech first sentences</vt:lpstr>
      <vt:lpstr>Writing speech first sentences</vt:lpstr>
      <vt:lpstr>Writing speech first sentences</vt:lpstr>
      <vt:lpstr>Writing speech first sentences</vt:lpstr>
      <vt:lpstr>Writing speech first sentences</vt:lpstr>
      <vt:lpstr>Writing speech first sentences</vt:lpstr>
      <vt:lpstr>Handwriting warm-up</vt:lpstr>
      <vt:lpstr>Writing speech second sentences</vt:lpstr>
      <vt:lpstr>Writing speech second sentences</vt:lpstr>
      <vt:lpstr>Writing speech second sentences</vt:lpstr>
      <vt:lpstr>Writing speech second sentences</vt:lpstr>
      <vt:lpstr>Writing speech second sentences</vt:lpstr>
      <vt:lpstr>Writing speech second sentences</vt:lpstr>
      <vt:lpstr>Writing speech second sentences</vt:lpstr>
      <vt:lpstr>Writing speech second sentences</vt:lpstr>
      <vt:lpstr>Writing speech second sentences</vt:lpstr>
      <vt:lpstr>Writing speech second sentences</vt:lpstr>
      <vt:lpstr>Practising handwriting by writing dialogue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Practising handwriting by writing dialogue</dc:title>
  <dc:creator>Julie.Wall</dc:creator>
  <cp:lastModifiedBy>Julie Wall</cp:lastModifiedBy>
  <cp:revision>2</cp:revision>
  <dcterms:modified xsi:type="dcterms:W3CDTF">2026-01-06T09:16:57Z</dcterms:modified>
</cp:coreProperties>
</file>