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83" r:id="rId4"/>
    <p:sldId id="303" r:id="rId5"/>
    <p:sldId id="284" r:id="rId6"/>
    <p:sldId id="282" r:id="rId7"/>
    <p:sldId id="302" r:id="rId8"/>
    <p:sldId id="277" r:id="rId9"/>
    <p:sldId id="274" r:id="rId10"/>
    <p:sldId id="285" r:id="rId11"/>
    <p:sldId id="286" r:id="rId12"/>
    <p:sldId id="287" r:id="rId13"/>
    <p:sldId id="288" r:id="rId14"/>
    <p:sldId id="289" r:id="rId15"/>
    <p:sldId id="290" r:id="rId16"/>
    <p:sldId id="292" r:id="rId17"/>
    <p:sldId id="293" r:id="rId18"/>
    <p:sldId id="294" r:id="rId19"/>
    <p:sldId id="296" r:id="rId20"/>
    <p:sldId id="297" r:id="rId21"/>
    <p:sldId id="298" r:id="rId22"/>
    <p:sldId id="299" r:id="rId23"/>
    <p:sldId id="300" r:id="rId24"/>
    <p:sldId id="30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5" autoAdjust="0"/>
    <p:restoredTop sz="94660"/>
  </p:normalViewPr>
  <p:slideViewPr>
    <p:cSldViewPr snapToGrid="0">
      <p:cViewPr varScale="1">
        <p:scale>
          <a:sx n="91" d="100"/>
          <a:sy n="91" d="100"/>
        </p:scale>
        <p:origin x="34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C9A6AB-3AC5-B445-BC22-F113567975E2}" type="datetimeFigureOut">
              <a:rPr lang="en-US" smtClean="0"/>
              <a:t>4/2/2025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E3BF51-DEF3-E247-BB3F-FB87A272899B}" type="slidenum">
              <a:rPr lang="en-US" smtClean="0"/>
              <a:t>‹#›</a:t>
            </a:fld>
            <a:endParaRPr lang="en-US"/>
          </a:p>
        </p:txBody>
      </p:sp>
    </p:spTree>
    <p:extLst>
      <p:ext uri="{BB962C8B-B14F-4D97-AF65-F5344CB8AC3E}">
        <p14:creationId xmlns:p14="http://schemas.microsoft.com/office/powerpoint/2010/main" val="382287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18551732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254664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985310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407372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7C579E-5528-4335-BACD-3E2A2CB1B238}" type="datetimeFigureOut">
              <a:rPr lang="en-GB" smtClean="0"/>
              <a:t>02/04/2025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6337602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673583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467C579E-5528-4335-BACD-3E2A2CB1B238}" type="datetimeFigureOut">
              <a:rPr lang="en-GB" smtClean="0"/>
              <a:t>02/04/2025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81569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467C579E-5528-4335-BACD-3E2A2CB1B238}" type="datetimeFigureOut">
              <a:rPr lang="en-GB" smtClean="0"/>
              <a:t>02/04/2025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51298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7C579E-5528-4335-BACD-3E2A2CB1B238}" type="datetimeFigureOut">
              <a:rPr lang="en-GB" smtClean="0"/>
              <a:t>02/04/2025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62129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3424067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7C579E-5528-4335-BACD-3E2A2CB1B238}" type="datetimeFigureOut">
              <a:rPr lang="en-GB" smtClean="0"/>
              <a:t>02/04/2025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DB068A5-77D8-43FF-86A4-F1A0A6838EFA}" type="slidenum">
              <a:rPr lang="en-GB" smtClean="0"/>
              <a:t>‹#›</a:t>
            </a:fld>
            <a:endParaRPr lang="en-GB"/>
          </a:p>
        </p:txBody>
      </p:sp>
    </p:spTree>
    <p:extLst>
      <p:ext uri="{BB962C8B-B14F-4D97-AF65-F5344CB8AC3E}">
        <p14:creationId xmlns:p14="http://schemas.microsoft.com/office/powerpoint/2010/main" val="2829435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7C579E-5528-4335-BACD-3E2A2CB1B238}" type="datetimeFigureOut">
              <a:rPr lang="en-GB" smtClean="0"/>
              <a:t>02/04/2025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B068A5-77D8-43FF-86A4-F1A0A6838EFA}" type="slidenum">
              <a:rPr lang="en-GB" smtClean="0"/>
              <a:t>‹#›</a:t>
            </a:fld>
            <a:endParaRPr lang="en-GB"/>
          </a:p>
        </p:txBody>
      </p:sp>
    </p:spTree>
    <p:extLst>
      <p:ext uri="{BB962C8B-B14F-4D97-AF65-F5344CB8AC3E}">
        <p14:creationId xmlns:p14="http://schemas.microsoft.com/office/powerpoint/2010/main" val="16744671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71700" y="922792"/>
            <a:ext cx="8218714" cy="870857"/>
          </a:xfrm>
          <a:solidFill>
            <a:schemeClr val="accent1">
              <a:lumMod val="75000"/>
            </a:schemeClr>
          </a:solidFill>
        </p:spPr>
        <p:txBody>
          <a:bodyPr>
            <a:normAutofit/>
          </a:bodyPr>
          <a:lstStyle/>
          <a:p>
            <a:r>
              <a:rPr lang="en-GB" sz="4400" b="1" dirty="0"/>
              <a:t>Holmes Chapel Primary School</a:t>
            </a:r>
          </a:p>
        </p:txBody>
      </p:sp>
      <p:sp>
        <p:nvSpPr>
          <p:cNvPr id="3" name="Subtitle 2"/>
          <p:cNvSpPr>
            <a:spLocks noGrp="1"/>
          </p:cNvSpPr>
          <p:nvPr>
            <p:ph type="subTitle" idx="1"/>
          </p:nvPr>
        </p:nvSpPr>
        <p:spPr>
          <a:xfrm>
            <a:off x="1565563" y="2276060"/>
            <a:ext cx="9144000" cy="1424439"/>
          </a:xfrm>
        </p:spPr>
        <p:txBody>
          <a:bodyPr>
            <a:normAutofit/>
          </a:bodyPr>
          <a:lstStyle/>
          <a:p>
            <a:r>
              <a:rPr lang="en-GB" sz="8000" b="1" dirty="0" smtClean="0"/>
              <a:t>RE </a:t>
            </a:r>
            <a:r>
              <a:rPr lang="en-GB" sz="8000" b="1" dirty="0"/>
              <a:t>Curriculum</a:t>
            </a:r>
          </a:p>
        </p:txBody>
      </p:sp>
      <p:pic>
        <p:nvPicPr>
          <p:cNvPr id="4" name="Picture 3">
            <a:extLst>
              <a:ext uri="{FF2B5EF4-FFF2-40B4-BE49-F238E27FC236}">
                <a16:creationId xmlns:a16="http://schemas.microsoft.com/office/drawing/2014/main" id="{7E68B8F1-8F50-6FBF-9BB5-4ECBC1A3EFCD}"/>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7200" y="548596"/>
            <a:ext cx="1371600" cy="1619250"/>
          </a:xfrm>
          <a:prstGeom prst="rect">
            <a:avLst/>
          </a:prstGeom>
          <a:noFill/>
          <a:ln>
            <a:noFill/>
          </a:ln>
        </p:spPr>
      </p:pic>
      <p:pic>
        <p:nvPicPr>
          <p:cNvPr id="3074" name="Picture 2" descr="Firfield Primary School - Religious Education (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0128" y="3601019"/>
            <a:ext cx="2857500" cy="2743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1300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040" y="232249"/>
            <a:ext cx="3807229" cy="424456"/>
          </a:xfrm>
          <a:solidFill>
            <a:schemeClr val="accent1">
              <a:lumMod val="40000"/>
              <a:lumOff val="60000"/>
            </a:schemeClr>
          </a:solidFill>
        </p:spPr>
        <p:txBody>
          <a:bodyPr>
            <a:normAutofit/>
          </a:bodyPr>
          <a:lstStyle/>
          <a:p>
            <a:pPr algn="ctr"/>
            <a:r>
              <a:rPr lang="en-GB" sz="1800" b="1" dirty="0"/>
              <a:t> </a:t>
            </a:r>
            <a:r>
              <a:rPr lang="en-GB" sz="1400" b="1" dirty="0" smtClean="0"/>
              <a:t>RE Curriculum </a:t>
            </a:r>
            <a:r>
              <a:rPr lang="en-GB" sz="1400" b="1" dirty="0"/>
              <a:t>Map – Year </a:t>
            </a:r>
            <a:r>
              <a:rPr lang="en-GB" sz="1400" b="1" dirty="0" smtClean="0"/>
              <a:t>2</a:t>
            </a:r>
            <a:endParaRPr lang="en-GB" sz="1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33452846"/>
              </p:ext>
            </p:extLst>
          </p:nvPr>
        </p:nvGraphicFramePr>
        <p:xfrm>
          <a:off x="756458" y="856215"/>
          <a:ext cx="11116675" cy="5057119"/>
        </p:xfrm>
        <a:graphic>
          <a:graphicData uri="http://schemas.openxmlformats.org/drawingml/2006/table">
            <a:tbl>
              <a:tblPr firstRow="1" bandRow="1">
                <a:tableStyleId>{5C22544A-7EE6-4342-B048-85BDC9FD1C3A}</a:tableStyleId>
              </a:tblPr>
              <a:tblGrid>
                <a:gridCol w="640080">
                  <a:extLst>
                    <a:ext uri="{9D8B030D-6E8A-4147-A177-3AD203B41FA5}">
                      <a16:colId xmlns:a16="http://schemas.microsoft.com/office/drawing/2014/main" val="1399826754"/>
                    </a:ext>
                  </a:extLst>
                </a:gridCol>
                <a:gridCol w="4015047">
                  <a:extLst>
                    <a:ext uri="{9D8B030D-6E8A-4147-A177-3AD203B41FA5}">
                      <a16:colId xmlns:a16="http://schemas.microsoft.com/office/drawing/2014/main" val="2953916921"/>
                    </a:ext>
                  </a:extLst>
                </a:gridCol>
                <a:gridCol w="6461548">
                  <a:extLst>
                    <a:ext uri="{9D8B030D-6E8A-4147-A177-3AD203B41FA5}">
                      <a16:colId xmlns:a16="http://schemas.microsoft.com/office/drawing/2014/main" val="2159930908"/>
                    </a:ext>
                  </a:extLst>
                </a:gridCol>
              </a:tblGrid>
              <a:tr h="437591">
                <a:tc>
                  <a:txBody>
                    <a:bodyPr/>
                    <a:lstStyle/>
                    <a:p>
                      <a:pPr algn="ctr"/>
                      <a:r>
                        <a:rPr lang="en-GB" sz="1200" dirty="0" smtClean="0">
                          <a:solidFill>
                            <a:schemeClr val="tx1"/>
                          </a:solidFill>
                        </a:rPr>
                        <a:t>Term</a:t>
                      </a:r>
                      <a:endParaRPr lang="en-GB" sz="1200" dirty="0">
                        <a:solidFill>
                          <a:schemeClr val="tx1"/>
                        </a:solidFill>
                      </a:endParaRPr>
                    </a:p>
                  </a:txBody>
                  <a:tcPr/>
                </a:tc>
                <a:tc>
                  <a:txBody>
                    <a:bodyPr/>
                    <a:lstStyle/>
                    <a:p>
                      <a:pPr algn="ctr"/>
                      <a:r>
                        <a:rPr lang="en-GB" sz="1200" dirty="0">
                          <a:solidFill>
                            <a:schemeClr val="tx1"/>
                          </a:solidFill>
                        </a:rPr>
                        <a:t>In this unit of work, pupils</a:t>
                      </a:r>
                      <a:r>
                        <a:rPr lang="en-GB" sz="1200" baseline="0" dirty="0">
                          <a:solidFill>
                            <a:schemeClr val="tx1"/>
                          </a:solidFill>
                        </a:rPr>
                        <a:t> learn </a:t>
                      </a:r>
                      <a:r>
                        <a:rPr lang="en-GB" sz="1200" baseline="0" dirty="0" smtClean="0">
                          <a:solidFill>
                            <a:schemeClr val="tx1"/>
                          </a:solidFill>
                        </a:rPr>
                        <a:t>…</a:t>
                      </a:r>
                    </a:p>
                    <a:p>
                      <a:pPr algn="ctr"/>
                      <a:r>
                        <a:rPr lang="en-GB" sz="1200" baseline="0" dirty="0" smtClean="0">
                          <a:solidFill>
                            <a:schemeClr val="tx1"/>
                          </a:solidFill>
                        </a:rPr>
                        <a:t>Religion/Key Question</a:t>
                      </a:r>
                      <a:endParaRPr lang="en-GB" sz="1200" dirty="0">
                        <a:solidFill>
                          <a:schemeClr val="tx1"/>
                        </a:solidFill>
                      </a:endParaRPr>
                    </a:p>
                  </a:txBody>
                  <a:tcPr/>
                </a:tc>
                <a:tc>
                  <a:txBody>
                    <a:bodyPr/>
                    <a:lstStyle/>
                    <a:p>
                      <a:pPr algn="ctr"/>
                      <a:r>
                        <a:rPr lang="en-GB" sz="1000" dirty="0" smtClean="0">
                          <a:solidFill>
                            <a:schemeClr val="tx1"/>
                          </a:solidFill>
                        </a:rPr>
                        <a:t>End</a:t>
                      </a:r>
                      <a:r>
                        <a:rPr lang="en-GB" sz="1000" baseline="0" dirty="0" smtClean="0">
                          <a:solidFill>
                            <a:schemeClr val="tx1"/>
                          </a:solidFill>
                        </a:rPr>
                        <a:t> Points</a:t>
                      </a:r>
                      <a:endParaRPr lang="en-GB" sz="1000" dirty="0">
                        <a:solidFill>
                          <a:schemeClr val="tx1"/>
                        </a:solidFill>
                      </a:endParaRPr>
                    </a:p>
                  </a:txBody>
                  <a:tcPr/>
                </a:tc>
                <a:extLst>
                  <a:ext uri="{0D108BD9-81ED-4DB2-BD59-A6C34878D82A}">
                    <a16:rowId xmlns:a16="http://schemas.microsoft.com/office/drawing/2014/main" val="3295745600"/>
                  </a:ext>
                </a:extLst>
              </a:tr>
              <a:tr h="700142">
                <a:tc>
                  <a:txBody>
                    <a:bodyPr/>
                    <a:lstStyle/>
                    <a:p>
                      <a:pPr marL="0" lvl="0" indent="0" algn="ctr">
                        <a:spcAft>
                          <a:spcPts val="0"/>
                        </a:spcAft>
                        <a:buFontTx/>
                        <a:buNone/>
                      </a:pPr>
                      <a:r>
                        <a:rPr lang="en-GB" sz="1000" b="1" dirty="0" smtClean="0">
                          <a:solidFill>
                            <a:srgbClr val="000000"/>
                          </a:solidFill>
                          <a:effectLst/>
                          <a:latin typeface="+mn-lt"/>
                          <a:ea typeface="Calibri" panose="020F0502020204030204" pitchFamily="34" charset="0"/>
                          <a:cs typeface="Century Gothic" panose="020B0502020202020204" pitchFamily="34" charset="0"/>
                        </a:rPr>
                        <a:t>Autumn 1</a:t>
                      </a:r>
                      <a:endParaRPr lang="en-GB" sz="1000" b="1"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Is it possible to be kind to everyone all of the time?</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identify a time when they have been kind to others even when it is difficult</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a story Jesus told about being kind</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the importance of Christians being kind </a:t>
                      </a:r>
                    </a:p>
                  </a:txBody>
                  <a:tcPr marL="68580" marR="68580" marT="0" marB="0"/>
                </a:tc>
                <a:extLst>
                  <a:ext uri="{0D108BD9-81ED-4DB2-BD59-A6C34878D82A}">
                    <a16:rowId xmlns:a16="http://schemas.microsoft.com/office/drawing/2014/main" val="4204991308"/>
                  </a:ext>
                </a:extLst>
              </a:tr>
              <a:tr h="747882">
                <a:tc>
                  <a:txBody>
                    <a:bodyPr/>
                    <a:lstStyle/>
                    <a:p>
                      <a:pPr algn="ctr"/>
                      <a:r>
                        <a:rPr lang="en-GB" sz="1000" b="1" dirty="0" smtClean="0"/>
                        <a:t>Autumn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Why do Christians believe God gave Jesus to the world?</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showing love can help solve a problem</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the Christmas story</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Christians believe Jesus was a gift from God and explain why </a:t>
                      </a:r>
                    </a:p>
                  </a:txBody>
                  <a:tcPr marL="68580" marR="68580" marT="0" marB="0"/>
                </a:tc>
                <a:extLst>
                  <a:ext uri="{0D108BD9-81ED-4DB2-BD59-A6C34878D82A}">
                    <a16:rowId xmlns:a16="http://schemas.microsoft.com/office/drawing/2014/main" val="533408821"/>
                  </a:ext>
                </a:extLst>
              </a:tr>
              <a:tr h="692190">
                <a:tc>
                  <a:txBody>
                    <a:bodyPr/>
                    <a:lstStyle/>
                    <a:p>
                      <a:pPr algn="ctr"/>
                      <a:r>
                        <a:rPr lang="en-GB" sz="1000" b="1" dirty="0" smtClean="0"/>
                        <a:t>Spring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Islam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Does praying at regular intervals help a Muslim in his or her everyday life?</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commitment can be hard and can interrupt what you are doing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Muslims pray and begin to explain why they do it</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praying 5 times a day can help in Muslims’ everyday lives</a:t>
                      </a:r>
                    </a:p>
                  </a:txBody>
                  <a:tcPr marL="68580" marR="68580" marT="0" marB="0"/>
                </a:tc>
                <a:extLst>
                  <a:ext uri="{0D108BD9-81ED-4DB2-BD59-A6C34878D82A}">
                    <a16:rowId xmlns:a16="http://schemas.microsoft.com/office/drawing/2014/main" val="1747314621"/>
                  </a:ext>
                </a:extLst>
              </a:tr>
              <a:tr h="708101">
                <a:tc>
                  <a:txBody>
                    <a:bodyPr/>
                    <a:lstStyle/>
                    <a:p>
                      <a:pPr algn="ctr"/>
                      <a:r>
                        <a:rPr lang="en-GB" sz="1000" b="1" dirty="0" smtClean="0"/>
                        <a:t>Spring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How important is it to Christians that Jesus came back to life after his crucifixion?</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explain my beliefs about dying and how they remember people close to them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what Christians believe happened on Easter Sunday</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suggest a different explanation as to what happened to Jesus</a:t>
                      </a:r>
                    </a:p>
                  </a:txBody>
                  <a:tcPr marL="68580" marR="68580" marT="0" marB="0"/>
                </a:tc>
                <a:extLst>
                  <a:ext uri="{0D108BD9-81ED-4DB2-BD59-A6C34878D82A}">
                    <a16:rowId xmlns:a16="http://schemas.microsoft.com/office/drawing/2014/main" val="25460092"/>
                  </a:ext>
                </a:extLst>
              </a:tr>
              <a:tr h="716058">
                <a:tc>
                  <a:txBody>
                    <a:bodyPr/>
                    <a:lstStyle/>
                    <a:p>
                      <a:pPr algn="ctr"/>
                      <a:r>
                        <a:rPr lang="en-GB" sz="1000" b="1" dirty="0" smtClean="0"/>
                        <a:t>Summer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Islam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Does going to a mosque give Muslims a sense of belonging?</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understand how meeting in a certain place can give a sense of belonging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what happens when Muslims pray along or at the mosque</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Muslims feel a sense of belonging amongst other Muslims and through prayer</a:t>
                      </a:r>
                    </a:p>
                  </a:txBody>
                  <a:tcPr marL="68580" marR="68580" marT="0" marB="0"/>
                </a:tc>
                <a:extLst>
                  <a:ext uri="{0D108BD9-81ED-4DB2-BD59-A6C34878D82A}">
                    <a16:rowId xmlns:a16="http://schemas.microsoft.com/office/drawing/2014/main" val="3176111145"/>
                  </a:ext>
                </a:extLst>
              </a:tr>
              <a:tr h="1035546">
                <a:tc>
                  <a:txBody>
                    <a:bodyPr/>
                    <a:lstStyle/>
                    <a:p>
                      <a:pPr algn="ctr"/>
                      <a:r>
                        <a:rPr lang="en-GB" sz="1000" b="1" dirty="0" smtClean="0"/>
                        <a:t>Summer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Islam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Does completing Hajj make a person a better Muslim?</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identify and explain a special journey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some of the events that happen during Hajj and why these are important to Muslims</a:t>
                      </a:r>
                    </a:p>
                  </a:txBody>
                  <a:tcPr marL="68580" marR="68580" marT="0" marB="0"/>
                </a:tc>
                <a:extLst>
                  <a:ext uri="{0D108BD9-81ED-4DB2-BD59-A6C34878D82A}">
                    <a16:rowId xmlns:a16="http://schemas.microsoft.com/office/drawing/2014/main" val="3162386650"/>
                  </a:ext>
                </a:extLst>
              </a:tr>
            </a:tbl>
          </a:graphicData>
        </a:graphic>
      </p:graphicFrame>
      <p:pic>
        <p:nvPicPr>
          <p:cNvPr id="3" name="Picture 2">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658" y="54139"/>
            <a:ext cx="569742" cy="672612"/>
          </a:xfrm>
          <a:prstGeom prst="rect">
            <a:avLst/>
          </a:prstGeom>
          <a:noFill/>
          <a:ln>
            <a:noFill/>
          </a:ln>
        </p:spPr>
      </p:pic>
    </p:spTree>
    <p:extLst>
      <p:ext uri="{BB962C8B-B14F-4D97-AF65-F5344CB8AC3E}">
        <p14:creationId xmlns:p14="http://schemas.microsoft.com/office/powerpoint/2010/main" val="2541471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040" y="232249"/>
            <a:ext cx="3807229" cy="424456"/>
          </a:xfrm>
          <a:solidFill>
            <a:schemeClr val="accent1">
              <a:lumMod val="40000"/>
              <a:lumOff val="60000"/>
            </a:schemeClr>
          </a:solidFill>
        </p:spPr>
        <p:txBody>
          <a:bodyPr>
            <a:normAutofit/>
          </a:bodyPr>
          <a:lstStyle/>
          <a:p>
            <a:pPr algn="ctr"/>
            <a:r>
              <a:rPr lang="en-GB" sz="1800" b="1" dirty="0"/>
              <a:t> </a:t>
            </a:r>
            <a:r>
              <a:rPr lang="en-GB" sz="1400" b="1" dirty="0" smtClean="0"/>
              <a:t>RE Curriculum </a:t>
            </a:r>
            <a:r>
              <a:rPr lang="en-GB" sz="1400" b="1" dirty="0"/>
              <a:t>Map – Year 3</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78142593"/>
              </p:ext>
            </p:extLst>
          </p:nvPr>
        </p:nvGraphicFramePr>
        <p:xfrm>
          <a:off x="756458" y="856215"/>
          <a:ext cx="11116675" cy="5057119"/>
        </p:xfrm>
        <a:graphic>
          <a:graphicData uri="http://schemas.openxmlformats.org/drawingml/2006/table">
            <a:tbl>
              <a:tblPr firstRow="1" bandRow="1">
                <a:tableStyleId>{5C22544A-7EE6-4342-B048-85BDC9FD1C3A}</a:tableStyleId>
              </a:tblPr>
              <a:tblGrid>
                <a:gridCol w="640080">
                  <a:extLst>
                    <a:ext uri="{9D8B030D-6E8A-4147-A177-3AD203B41FA5}">
                      <a16:colId xmlns:a16="http://schemas.microsoft.com/office/drawing/2014/main" val="1399826754"/>
                    </a:ext>
                  </a:extLst>
                </a:gridCol>
                <a:gridCol w="4015047">
                  <a:extLst>
                    <a:ext uri="{9D8B030D-6E8A-4147-A177-3AD203B41FA5}">
                      <a16:colId xmlns:a16="http://schemas.microsoft.com/office/drawing/2014/main" val="2953916921"/>
                    </a:ext>
                  </a:extLst>
                </a:gridCol>
                <a:gridCol w="6461548">
                  <a:extLst>
                    <a:ext uri="{9D8B030D-6E8A-4147-A177-3AD203B41FA5}">
                      <a16:colId xmlns:a16="http://schemas.microsoft.com/office/drawing/2014/main" val="2159930908"/>
                    </a:ext>
                  </a:extLst>
                </a:gridCol>
              </a:tblGrid>
              <a:tr h="437591">
                <a:tc>
                  <a:txBody>
                    <a:bodyPr/>
                    <a:lstStyle/>
                    <a:p>
                      <a:pPr algn="ctr"/>
                      <a:r>
                        <a:rPr lang="en-GB" sz="1200" dirty="0" smtClean="0">
                          <a:solidFill>
                            <a:schemeClr val="tx1"/>
                          </a:solidFill>
                        </a:rPr>
                        <a:t>Term</a:t>
                      </a:r>
                      <a:endParaRPr lang="en-GB" sz="1200" dirty="0">
                        <a:solidFill>
                          <a:schemeClr val="tx1"/>
                        </a:solidFill>
                      </a:endParaRPr>
                    </a:p>
                  </a:txBody>
                  <a:tcPr/>
                </a:tc>
                <a:tc>
                  <a:txBody>
                    <a:bodyPr/>
                    <a:lstStyle/>
                    <a:p>
                      <a:pPr algn="ctr"/>
                      <a:r>
                        <a:rPr lang="en-GB" sz="1200" dirty="0">
                          <a:solidFill>
                            <a:schemeClr val="tx1"/>
                          </a:solidFill>
                        </a:rPr>
                        <a:t>In this unit of work, pupils</a:t>
                      </a:r>
                      <a:r>
                        <a:rPr lang="en-GB" sz="1200" baseline="0" dirty="0">
                          <a:solidFill>
                            <a:schemeClr val="tx1"/>
                          </a:solidFill>
                        </a:rPr>
                        <a:t> learn </a:t>
                      </a:r>
                      <a:r>
                        <a:rPr lang="en-GB" sz="1200" baseline="0" dirty="0" smtClean="0">
                          <a:solidFill>
                            <a:schemeClr val="tx1"/>
                          </a:solidFill>
                        </a:rPr>
                        <a:t>…</a:t>
                      </a:r>
                    </a:p>
                    <a:p>
                      <a:pPr algn="ctr"/>
                      <a:r>
                        <a:rPr lang="en-GB" sz="1200" baseline="0" dirty="0" smtClean="0">
                          <a:solidFill>
                            <a:schemeClr val="tx1"/>
                          </a:solidFill>
                        </a:rPr>
                        <a:t>Religion/Key Question</a:t>
                      </a:r>
                      <a:endParaRPr lang="en-GB" sz="1200" dirty="0">
                        <a:solidFill>
                          <a:schemeClr val="tx1"/>
                        </a:solidFill>
                      </a:endParaRPr>
                    </a:p>
                  </a:txBody>
                  <a:tcPr/>
                </a:tc>
                <a:tc>
                  <a:txBody>
                    <a:bodyPr/>
                    <a:lstStyle/>
                    <a:p>
                      <a:pPr algn="ctr"/>
                      <a:r>
                        <a:rPr lang="en-GB" sz="1000" dirty="0" smtClean="0">
                          <a:solidFill>
                            <a:schemeClr val="tx1"/>
                          </a:solidFill>
                        </a:rPr>
                        <a:t>End</a:t>
                      </a:r>
                      <a:r>
                        <a:rPr lang="en-GB" sz="1000" baseline="0" dirty="0" smtClean="0">
                          <a:solidFill>
                            <a:schemeClr val="tx1"/>
                          </a:solidFill>
                        </a:rPr>
                        <a:t> Points</a:t>
                      </a:r>
                      <a:endParaRPr lang="en-GB" sz="1000" dirty="0">
                        <a:solidFill>
                          <a:schemeClr val="tx1"/>
                        </a:solidFill>
                      </a:endParaRPr>
                    </a:p>
                  </a:txBody>
                  <a:tcPr/>
                </a:tc>
                <a:extLst>
                  <a:ext uri="{0D108BD9-81ED-4DB2-BD59-A6C34878D82A}">
                    <a16:rowId xmlns:a16="http://schemas.microsoft.com/office/drawing/2014/main" val="3295745600"/>
                  </a:ext>
                </a:extLst>
              </a:tr>
              <a:tr h="700142">
                <a:tc>
                  <a:txBody>
                    <a:bodyPr/>
                    <a:lstStyle/>
                    <a:p>
                      <a:pPr marL="0" lvl="0" indent="0" algn="ctr">
                        <a:spcAft>
                          <a:spcPts val="0"/>
                        </a:spcAft>
                        <a:buFontTx/>
                        <a:buNone/>
                      </a:pPr>
                      <a:r>
                        <a:rPr lang="en-GB" sz="1000" b="1" dirty="0" smtClean="0">
                          <a:solidFill>
                            <a:srgbClr val="000000"/>
                          </a:solidFill>
                          <a:effectLst/>
                          <a:latin typeface="+mn-lt"/>
                          <a:ea typeface="Calibri" panose="020F0502020204030204" pitchFamily="34" charset="0"/>
                          <a:cs typeface="Century Gothic" panose="020B0502020202020204" pitchFamily="34" charset="0"/>
                        </a:rPr>
                        <a:t>Autumn 1</a:t>
                      </a:r>
                      <a:endParaRPr lang="en-GB" sz="1000" b="1"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Sikhism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Does joining the Khalsa make a person a better Sikh?</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the significance of an initiation ceremony and the impact it has on belonging</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what happens during a the Amrit ceremony and why a Sikh might choose to do this</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compare their own experiences of joining/belonging to a Sikh’s experience of the Amrit ceremony/Khalsa </a:t>
                      </a:r>
                    </a:p>
                  </a:txBody>
                  <a:tcPr marL="68580" marR="68580" marT="0" marB="0"/>
                </a:tc>
                <a:extLst>
                  <a:ext uri="{0D108BD9-81ED-4DB2-BD59-A6C34878D82A}">
                    <a16:rowId xmlns:a16="http://schemas.microsoft.com/office/drawing/2014/main" val="4204991308"/>
                  </a:ext>
                </a:extLst>
              </a:tr>
              <a:tr h="747882">
                <a:tc>
                  <a:txBody>
                    <a:bodyPr/>
                    <a:lstStyle/>
                    <a:p>
                      <a:pPr algn="ctr"/>
                      <a:r>
                        <a:rPr lang="en-GB" sz="1000" b="1" dirty="0" smtClean="0"/>
                        <a:t>Autumn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Has Christmas lost its true meaning?</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what Christmas means to them and the significance of giving and receiving gifts</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Christians believe that Jesus was God in human form and why God gave him to the world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what Christmas means to Christians </a:t>
                      </a:r>
                    </a:p>
                  </a:txBody>
                  <a:tcPr marL="68580" marR="68580" marT="0" marB="0"/>
                </a:tc>
                <a:extLst>
                  <a:ext uri="{0D108BD9-81ED-4DB2-BD59-A6C34878D82A}">
                    <a16:rowId xmlns:a16="http://schemas.microsoft.com/office/drawing/2014/main" val="533408821"/>
                  </a:ext>
                </a:extLst>
              </a:tr>
              <a:tr h="692190">
                <a:tc>
                  <a:txBody>
                    <a:bodyPr/>
                    <a:lstStyle/>
                    <a:p>
                      <a:pPr algn="ctr"/>
                      <a:r>
                        <a:rPr lang="en-GB" sz="1000" b="1" dirty="0" smtClean="0"/>
                        <a:t>Spring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Could Jesus heal people?  Were these miracles or is there some other explanation?</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identify some of the things in the world that people think of as miracles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an example of Jesus’ healing miracles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have an opinion on whether Jesus actually healed people</a:t>
                      </a:r>
                    </a:p>
                  </a:txBody>
                  <a:tcPr marL="68580" marR="68580" marT="0" marB="0"/>
                </a:tc>
                <a:extLst>
                  <a:ext uri="{0D108BD9-81ED-4DB2-BD59-A6C34878D82A}">
                    <a16:rowId xmlns:a16="http://schemas.microsoft.com/office/drawing/2014/main" val="1747314621"/>
                  </a:ext>
                </a:extLst>
              </a:tr>
              <a:tr h="708101">
                <a:tc>
                  <a:txBody>
                    <a:bodyPr/>
                    <a:lstStyle/>
                    <a:p>
                      <a:pPr algn="ctr"/>
                      <a:r>
                        <a:rPr lang="en-GB" sz="1000" b="1" dirty="0" smtClean="0"/>
                        <a:t>Spring 2</a:t>
                      </a:r>
                      <a:endParaRPr lang="en-GB" sz="1000" b="1" dirty="0"/>
                    </a:p>
                  </a:txBody>
                  <a:tcPr marL="114300" marR="114300" marT="0" marB="0" vert="vert270"/>
                </a:tc>
                <a:tc>
                  <a:txBody>
                    <a:bodyPr/>
                    <a:lstStyle/>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Key question: What is good about Good Friday?</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a person might rescue/help others who are in difficult situations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why Christians believe Jesus’ death was important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have an opinion on Christian’s belief about Jesus’ death</a:t>
                      </a:r>
                    </a:p>
                  </a:txBody>
                  <a:tcPr marL="68580" marR="68580" marT="0" marB="0"/>
                </a:tc>
                <a:extLst>
                  <a:ext uri="{0D108BD9-81ED-4DB2-BD59-A6C34878D82A}">
                    <a16:rowId xmlns:a16="http://schemas.microsoft.com/office/drawing/2014/main" val="25460092"/>
                  </a:ext>
                </a:extLst>
              </a:tr>
              <a:tr h="716058">
                <a:tc>
                  <a:txBody>
                    <a:bodyPr/>
                    <a:lstStyle/>
                    <a:p>
                      <a:pPr algn="ctr"/>
                      <a:r>
                        <a:rPr lang="en-GB" sz="1000" b="1" dirty="0" smtClean="0"/>
                        <a:t>Summer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Sikhism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 Sikhs think it important to share?</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why it is important to share even though it is not always easy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some ways that Sikhs share and know why this is important to them </a:t>
                      </a:r>
                    </a:p>
                  </a:txBody>
                  <a:tcPr marL="68580" marR="68580" marT="0" marB="0"/>
                </a:tc>
                <a:extLst>
                  <a:ext uri="{0D108BD9-81ED-4DB2-BD59-A6C34878D82A}">
                    <a16:rowId xmlns:a16="http://schemas.microsoft.com/office/drawing/2014/main" val="3176111145"/>
                  </a:ext>
                </a:extLst>
              </a:tr>
              <a:tr h="1035546">
                <a:tc>
                  <a:txBody>
                    <a:bodyPr/>
                    <a:lstStyle/>
                    <a:p>
                      <a:pPr algn="ctr"/>
                      <a:r>
                        <a:rPr lang="en-GB" sz="1000" b="1" dirty="0" smtClean="0"/>
                        <a:t>Summer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Sikhism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What is the best way for a Sikh to show commitment to God?</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when showing commitment may be difficult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some of the ways Sikh’s show commitment to God and be able to evaluate these </a:t>
                      </a:r>
                    </a:p>
                  </a:txBody>
                  <a:tcPr marL="68580" marR="68580" marT="0" marB="0"/>
                </a:tc>
                <a:extLst>
                  <a:ext uri="{0D108BD9-81ED-4DB2-BD59-A6C34878D82A}">
                    <a16:rowId xmlns:a16="http://schemas.microsoft.com/office/drawing/2014/main" val="3162386650"/>
                  </a:ext>
                </a:extLst>
              </a:tr>
            </a:tbl>
          </a:graphicData>
        </a:graphic>
      </p:graphicFrame>
      <p:pic>
        <p:nvPicPr>
          <p:cNvPr id="3" name="Picture 2">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658" y="54139"/>
            <a:ext cx="569742" cy="672612"/>
          </a:xfrm>
          <a:prstGeom prst="rect">
            <a:avLst/>
          </a:prstGeom>
          <a:noFill/>
          <a:ln>
            <a:noFill/>
          </a:ln>
        </p:spPr>
      </p:pic>
    </p:spTree>
    <p:extLst>
      <p:ext uri="{BB962C8B-B14F-4D97-AF65-F5344CB8AC3E}">
        <p14:creationId xmlns:p14="http://schemas.microsoft.com/office/powerpoint/2010/main" val="4133154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040" y="232249"/>
            <a:ext cx="3807229" cy="424456"/>
          </a:xfrm>
          <a:solidFill>
            <a:schemeClr val="accent1">
              <a:lumMod val="40000"/>
              <a:lumOff val="60000"/>
            </a:schemeClr>
          </a:solidFill>
        </p:spPr>
        <p:txBody>
          <a:bodyPr>
            <a:normAutofit/>
          </a:bodyPr>
          <a:lstStyle/>
          <a:p>
            <a:pPr algn="ctr"/>
            <a:r>
              <a:rPr lang="en-GB" sz="1800" b="1" dirty="0"/>
              <a:t> </a:t>
            </a:r>
            <a:r>
              <a:rPr lang="en-GB" sz="1400" b="1" dirty="0" smtClean="0"/>
              <a:t>RE Curriculum </a:t>
            </a:r>
            <a:r>
              <a:rPr lang="en-GB" sz="1400" b="1" dirty="0"/>
              <a:t>Map – Year </a:t>
            </a:r>
            <a:r>
              <a:rPr lang="en-GB" sz="1400" b="1" dirty="0" smtClean="0"/>
              <a:t>4</a:t>
            </a:r>
            <a:endParaRPr lang="en-GB" sz="1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06354845"/>
              </p:ext>
            </p:extLst>
          </p:nvPr>
        </p:nvGraphicFramePr>
        <p:xfrm>
          <a:off x="756458" y="856215"/>
          <a:ext cx="11116675" cy="5057119"/>
        </p:xfrm>
        <a:graphic>
          <a:graphicData uri="http://schemas.openxmlformats.org/drawingml/2006/table">
            <a:tbl>
              <a:tblPr firstRow="1" bandRow="1">
                <a:tableStyleId>{5C22544A-7EE6-4342-B048-85BDC9FD1C3A}</a:tableStyleId>
              </a:tblPr>
              <a:tblGrid>
                <a:gridCol w="640080">
                  <a:extLst>
                    <a:ext uri="{9D8B030D-6E8A-4147-A177-3AD203B41FA5}">
                      <a16:colId xmlns:a16="http://schemas.microsoft.com/office/drawing/2014/main" val="1399826754"/>
                    </a:ext>
                  </a:extLst>
                </a:gridCol>
                <a:gridCol w="4015047">
                  <a:extLst>
                    <a:ext uri="{9D8B030D-6E8A-4147-A177-3AD203B41FA5}">
                      <a16:colId xmlns:a16="http://schemas.microsoft.com/office/drawing/2014/main" val="2953916921"/>
                    </a:ext>
                  </a:extLst>
                </a:gridCol>
                <a:gridCol w="6461548">
                  <a:extLst>
                    <a:ext uri="{9D8B030D-6E8A-4147-A177-3AD203B41FA5}">
                      <a16:colId xmlns:a16="http://schemas.microsoft.com/office/drawing/2014/main" val="2159930908"/>
                    </a:ext>
                  </a:extLst>
                </a:gridCol>
              </a:tblGrid>
              <a:tr h="437591">
                <a:tc>
                  <a:txBody>
                    <a:bodyPr/>
                    <a:lstStyle/>
                    <a:p>
                      <a:pPr algn="ctr"/>
                      <a:r>
                        <a:rPr lang="en-GB" sz="1200" dirty="0" smtClean="0">
                          <a:solidFill>
                            <a:schemeClr val="tx1"/>
                          </a:solidFill>
                        </a:rPr>
                        <a:t>Term</a:t>
                      </a:r>
                      <a:endParaRPr lang="en-GB" sz="1200" dirty="0">
                        <a:solidFill>
                          <a:schemeClr val="tx1"/>
                        </a:solidFill>
                      </a:endParaRPr>
                    </a:p>
                  </a:txBody>
                  <a:tcPr/>
                </a:tc>
                <a:tc>
                  <a:txBody>
                    <a:bodyPr/>
                    <a:lstStyle/>
                    <a:p>
                      <a:pPr algn="ctr"/>
                      <a:r>
                        <a:rPr lang="en-GB" sz="1200" dirty="0">
                          <a:solidFill>
                            <a:schemeClr val="tx1"/>
                          </a:solidFill>
                        </a:rPr>
                        <a:t>In this unit of work, pupils</a:t>
                      </a:r>
                      <a:r>
                        <a:rPr lang="en-GB" sz="1200" baseline="0" dirty="0">
                          <a:solidFill>
                            <a:schemeClr val="tx1"/>
                          </a:solidFill>
                        </a:rPr>
                        <a:t> learn </a:t>
                      </a:r>
                      <a:r>
                        <a:rPr lang="en-GB" sz="1200" baseline="0" dirty="0" smtClean="0">
                          <a:solidFill>
                            <a:schemeClr val="tx1"/>
                          </a:solidFill>
                        </a:rPr>
                        <a:t>…</a:t>
                      </a:r>
                    </a:p>
                    <a:p>
                      <a:pPr algn="ctr"/>
                      <a:r>
                        <a:rPr lang="en-GB" sz="1200" baseline="0" dirty="0" smtClean="0">
                          <a:solidFill>
                            <a:schemeClr val="tx1"/>
                          </a:solidFill>
                        </a:rPr>
                        <a:t>Religion/Key Question</a:t>
                      </a:r>
                      <a:endParaRPr lang="en-GB" sz="1200" dirty="0">
                        <a:solidFill>
                          <a:schemeClr val="tx1"/>
                        </a:solidFill>
                      </a:endParaRPr>
                    </a:p>
                  </a:txBody>
                  <a:tcPr/>
                </a:tc>
                <a:tc>
                  <a:txBody>
                    <a:bodyPr/>
                    <a:lstStyle/>
                    <a:p>
                      <a:pPr algn="ctr"/>
                      <a:r>
                        <a:rPr lang="en-GB" sz="1000" dirty="0" smtClean="0">
                          <a:solidFill>
                            <a:schemeClr val="tx1"/>
                          </a:solidFill>
                        </a:rPr>
                        <a:t>End</a:t>
                      </a:r>
                      <a:r>
                        <a:rPr lang="en-GB" sz="1000" baseline="0" dirty="0" smtClean="0">
                          <a:solidFill>
                            <a:schemeClr val="tx1"/>
                          </a:solidFill>
                        </a:rPr>
                        <a:t> Points</a:t>
                      </a:r>
                      <a:endParaRPr lang="en-GB" sz="1000" dirty="0">
                        <a:solidFill>
                          <a:schemeClr val="tx1"/>
                        </a:solidFill>
                      </a:endParaRPr>
                    </a:p>
                  </a:txBody>
                  <a:tcPr/>
                </a:tc>
                <a:extLst>
                  <a:ext uri="{0D108BD9-81ED-4DB2-BD59-A6C34878D82A}">
                    <a16:rowId xmlns:a16="http://schemas.microsoft.com/office/drawing/2014/main" val="3295745600"/>
                  </a:ext>
                </a:extLst>
              </a:tr>
              <a:tr h="700142">
                <a:tc>
                  <a:txBody>
                    <a:bodyPr/>
                    <a:lstStyle/>
                    <a:p>
                      <a:pPr marL="0" lvl="0" indent="0" algn="ctr">
                        <a:spcAft>
                          <a:spcPts val="0"/>
                        </a:spcAft>
                        <a:buFontTx/>
                        <a:buNone/>
                      </a:pPr>
                      <a:r>
                        <a:rPr lang="en-GB" sz="1000" b="1" dirty="0" smtClean="0">
                          <a:solidFill>
                            <a:srgbClr val="000000"/>
                          </a:solidFill>
                          <a:effectLst/>
                          <a:latin typeface="+mn-lt"/>
                          <a:ea typeface="Calibri" panose="020F0502020204030204" pitchFamily="34" charset="0"/>
                          <a:cs typeface="Century Gothic" panose="020B0502020202020204" pitchFamily="34" charset="0"/>
                        </a:rPr>
                        <a:t>Autumn 1</a:t>
                      </a:r>
                      <a:endParaRPr lang="en-GB" sz="1000" b="1"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Judaism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How special is the relationship Jews have with God?</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understand what an agreement/contract is and express how they would feel if one was broken</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what makes Jewish people believe they have a special relationship with God</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some of the ways Jewish people express their special relationship with God and understand how this makes them feel</a:t>
                      </a:r>
                    </a:p>
                  </a:txBody>
                  <a:tcPr marL="68580" marR="68580" marT="0" marB="0"/>
                </a:tc>
                <a:extLst>
                  <a:ext uri="{0D108BD9-81ED-4DB2-BD59-A6C34878D82A}">
                    <a16:rowId xmlns:a16="http://schemas.microsoft.com/office/drawing/2014/main" val="4204991308"/>
                  </a:ext>
                </a:extLst>
              </a:tr>
              <a:tr h="747882">
                <a:tc>
                  <a:txBody>
                    <a:bodyPr/>
                    <a:lstStyle/>
                    <a:p>
                      <a:pPr algn="ctr"/>
                      <a:r>
                        <a:rPr lang="en-GB" sz="1000" b="1" dirty="0" smtClean="0"/>
                        <a:t>Autumn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What is the most significant part of the Nativity story for Christians today?</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design a symbolic object to show the significance of Christmas</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one thing a Christian might learn about Jesus from a Christian symbol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ask questions about what Christmas means to Christians and compare this to their own beliefs</a:t>
                      </a:r>
                    </a:p>
                  </a:txBody>
                  <a:tcPr marL="68580" marR="68580" marT="0" marB="0"/>
                </a:tc>
                <a:extLst>
                  <a:ext uri="{0D108BD9-81ED-4DB2-BD59-A6C34878D82A}">
                    <a16:rowId xmlns:a16="http://schemas.microsoft.com/office/drawing/2014/main" val="533408821"/>
                  </a:ext>
                </a:extLst>
              </a:tr>
              <a:tr h="692190">
                <a:tc>
                  <a:txBody>
                    <a:bodyPr/>
                    <a:lstStyle/>
                    <a:p>
                      <a:pPr algn="ctr"/>
                      <a:r>
                        <a:rPr lang="en-GB" sz="1000" b="1" dirty="0" smtClean="0"/>
                        <a:t>Spring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Judaism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How important is it for Jewish people to do what God asks them to do?</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some of the things Jews do to show respect to God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Jews might feel to keep Kashrut </a:t>
                      </a:r>
                    </a:p>
                  </a:txBody>
                  <a:tcPr marL="68580" marR="68580" marT="0" marB="0"/>
                </a:tc>
                <a:extLst>
                  <a:ext uri="{0D108BD9-81ED-4DB2-BD59-A6C34878D82A}">
                    <a16:rowId xmlns:a16="http://schemas.microsoft.com/office/drawing/2014/main" val="1747314621"/>
                  </a:ext>
                </a:extLst>
              </a:tr>
              <a:tr h="708101">
                <a:tc>
                  <a:txBody>
                    <a:bodyPr/>
                    <a:lstStyle/>
                    <a:p>
                      <a:pPr algn="ctr"/>
                      <a:r>
                        <a:rPr lang="en-GB" sz="1000" b="1" dirty="0" smtClean="0"/>
                        <a:t>Spring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Is forgiveness always possible for Christians?</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what a Christian might learn about forgiveness from a biblical text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understand how Christians believe God can help them show forgiveness </a:t>
                      </a:r>
                    </a:p>
                  </a:txBody>
                  <a:tcPr marL="68580" marR="68580" marT="0" marB="0"/>
                </a:tc>
                <a:extLst>
                  <a:ext uri="{0D108BD9-81ED-4DB2-BD59-A6C34878D82A}">
                    <a16:rowId xmlns:a16="http://schemas.microsoft.com/office/drawing/2014/main" val="25460092"/>
                  </a:ext>
                </a:extLst>
              </a:tr>
              <a:tr h="716058">
                <a:tc>
                  <a:txBody>
                    <a:bodyPr/>
                    <a:lstStyle/>
                    <a:p>
                      <a:pPr algn="ctr"/>
                      <a:r>
                        <a:rPr lang="en-GB" sz="1000" b="1" dirty="0" smtClean="0"/>
                        <a:t>Summer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Judaism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What is the best way for a Jew to show commitment to God?</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identify some things they are committed to and evaluate their importance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some of the ways that Jews show commitment to God</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express an opinion on which is the best way for Jews to show commitment to God </a:t>
                      </a:r>
                    </a:p>
                  </a:txBody>
                  <a:tcPr marL="68580" marR="68580" marT="0" marB="0"/>
                </a:tc>
                <a:extLst>
                  <a:ext uri="{0D108BD9-81ED-4DB2-BD59-A6C34878D82A}">
                    <a16:rowId xmlns:a16="http://schemas.microsoft.com/office/drawing/2014/main" val="3176111145"/>
                  </a:ext>
                </a:extLst>
              </a:tr>
              <a:tr h="1035546">
                <a:tc>
                  <a:txBody>
                    <a:bodyPr/>
                    <a:lstStyle/>
                    <a:p>
                      <a:pPr algn="ctr"/>
                      <a:r>
                        <a:rPr lang="en-GB" sz="1000" b="1" dirty="0" smtClean="0"/>
                        <a:t>Summer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 people need to go to church to show they are Christians?</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identify a special place for them and know how it makes them feel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some of the ways Christians use churches</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the impact a Christian’s special place has on him/her </a:t>
                      </a:r>
                    </a:p>
                  </a:txBody>
                  <a:tcPr marL="68580" marR="68580" marT="0" marB="0"/>
                </a:tc>
                <a:extLst>
                  <a:ext uri="{0D108BD9-81ED-4DB2-BD59-A6C34878D82A}">
                    <a16:rowId xmlns:a16="http://schemas.microsoft.com/office/drawing/2014/main" val="3162386650"/>
                  </a:ext>
                </a:extLst>
              </a:tr>
            </a:tbl>
          </a:graphicData>
        </a:graphic>
      </p:graphicFrame>
      <p:pic>
        <p:nvPicPr>
          <p:cNvPr id="3" name="Picture 2">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658" y="54139"/>
            <a:ext cx="569742" cy="672612"/>
          </a:xfrm>
          <a:prstGeom prst="rect">
            <a:avLst/>
          </a:prstGeom>
          <a:noFill/>
          <a:ln>
            <a:noFill/>
          </a:ln>
        </p:spPr>
      </p:pic>
    </p:spTree>
    <p:extLst>
      <p:ext uri="{BB962C8B-B14F-4D97-AF65-F5344CB8AC3E}">
        <p14:creationId xmlns:p14="http://schemas.microsoft.com/office/powerpoint/2010/main" val="2172222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040" y="232249"/>
            <a:ext cx="3807229" cy="424456"/>
          </a:xfrm>
          <a:solidFill>
            <a:schemeClr val="accent1">
              <a:lumMod val="40000"/>
              <a:lumOff val="60000"/>
            </a:schemeClr>
          </a:solidFill>
        </p:spPr>
        <p:txBody>
          <a:bodyPr>
            <a:normAutofit/>
          </a:bodyPr>
          <a:lstStyle/>
          <a:p>
            <a:pPr algn="ctr"/>
            <a:r>
              <a:rPr lang="en-GB" sz="1800" b="1" dirty="0"/>
              <a:t> </a:t>
            </a:r>
            <a:r>
              <a:rPr lang="en-GB" sz="1400" b="1" dirty="0" smtClean="0"/>
              <a:t>RE Curriculum </a:t>
            </a:r>
            <a:r>
              <a:rPr lang="en-GB" sz="1400" b="1" dirty="0"/>
              <a:t>Map – Year 5</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47328198"/>
              </p:ext>
            </p:extLst>
          </p:nvPr>
        </p:nvGraphicFramePr>
        <p:xfrm>
          <a:off x="756458" y="856215"/>
          <a:ext cx="11116675" cy="5057119"/>
        </p:xfrm>
        <a:graphic>
          <a:graphicData uri="http://schemas.openxmlformats.org/drawingml/2006/table">
            <a:tbl>
              <a:tblPr firstRow="1" bandRow="1">
                <a:tableStyleId>{5C22544A-7EE6-4342-B048-85BDC9FD1C3A}</a:tableStyleId>
              </a:tblPr>
              <a:tblGrid>
                <a:gridCol w="640080">
                  <a:extLst>
                    <a:ext uri="{9D8B030D-6E8A-4147-A177-3AD203B41FA5}">
                      <a16:colId xmlns:a16="http://schemas.microsoft.com/office/drawing/2014/main" val="1399826754"/>
                    </a:ext>
                  </a:extLst>
                </a:gridCol>
                <a:gridCol w="4015047">
                  <a:extLst>
                    <a:ext uri="{9D8B030D-6E8A-4147-A177-3AD203B41FA5}">
                      <a16:colId xmlns:a16="http://schemas.microsoft.com/office/drawing/2014/main" val="2953916921"/>
                    </a:ext>
                  </a:extLst>
                </a:gridCol>
                <a:gridCol w="6461548">
                  <a:extLst>
                    <a:ext uri="{9D8B030D-6E8A-4147-A177-3AD203B41FA5}">
                      <a16:colId xmlns:a16="http://schemas.microsoft.com/office/drawing/2014/main" val="2159930908"/>
                    </a:ext>
                  </a:extLst>
                </a:gridCol>
              </a:tblGrid>
              <a:tr h="437591">
                <a:tc>
                  <a:txBody>
                    <a:bodyPr/>
                    <a:lstStyle/>
                    <a:p>
                      <a:pPr algn="ctr"/>
                      <a:r>
                        <a:rPr lang="en-GB" sz="1200" dirty="0" smtClean="0">
                          <a:solidFill>
                            <a:schemeClr val="tx1"/>
                          </a:solidFill>
                        </a:rPr>
                        <a:t>Term</a:t>
                      </a:r>
                      <a:endParaRPr lang="en-GB" sz="1200" dirty="0">
                        <a:solidFill>
                          <a:schemeClr val="tx1"/>
                        </a:solidFill>
                      </a:endParaRPr>
                    </a:p>
                  </a:txBody>
                  <a:tcPr/>
                </a:tc>
                <a:tc>
                  <a:txBody>
                    <a:bodyPr/>
                    <a:lstStyle/>
                    <a:p>
                      <a:pPr algn="ctr"/>
                      <a:r>
                        <a:rPr lang="en-GB" sz="1200" dirty="0">
                          <a:solidFill>
                            <a:schemeClr val="tx1"/>
                          </a:solidFill>
                        </a:rPr>
                        <a:t>In this unit of work, pupils</a:t>
                      </a:r>
                      <a:r>
                        <a:rPr lang="en-GB" sz="1200" baseline="0" dirty="0">
                          <a:solidFill>
                            <a:schemeClr val="tx1"/>
                          </a:solidFill>
                        </a:rPr>
                        <a:t> learn </a:t>
                      </a:r>
                      <a:r>
                        <a:rPr lang="en-GB" sz="1200" baseline="0" dirty="0" smtClean="0">
                          <a:solidFill>
                            <a:schemeClr val="tx1"/>
                          </a:solidFill>
                        </a:rPr>
                        <a:t>…</a:t>
                      </a:r>
                    </a:p>
                    <a:p>
                      <a:pPr algn="ctr"/>
                      <a:r>
                        <a:rPr lang="en-GB" sz="1200" baseline="0" dirty="0" smtClean="0">
                          <a:solidFill>
                            <a:schemeClr val="tx1"/>
                          </a:solidFill>
                        </a:rPr>
                        <a:t>Religion/Key Question</a:t>
                      </a:r>
                      <a:endParaRPr lang="en-GB" sz="1200" dirty="0">
                        <a:solidFill>
                          <a:schemeClr val="tx1"/>
                        </a:solidFill>
                      </a:endParaRPr>
                    </a:p>
                  </a:txBody>
                  <a:tcPr/>
                </a:tc>
                <a:tc>
                  <a:txBody>
                    <a:bodyPr/>
                    <a:lstStyle/>
                    <a:p>
                      <a:pPr algn="ctr"/>
                      <a:r>
                        <a:rPr lang="en-GB" sz="1000" dirty="0" smtClean="0">
                          <a:solidFill>
                            <a:schemeClr val="tx1"/>
                          </a:solidFill>
                        </a:rPr>
                        <a:t>End</a:t>
                      </a:r>
                      <a:r>
                        <a:rPr lang="en-GB" sz="1000" baseline="0" dirty="0" smtClean="0">
                          <a:solidFill>
                            <a:schemeClr val="tx1"/>
                          </a:solidFill>
                        </a:rPr>
                        <a:t> Points</a:t>
                      </a:r>
                      <a:endParaRPr lang="en-GB" sz="1000" dirty="0">
                        <a:solidFill>
                          <a:schemeClr val="tx1"/>
                        </a:solidFill>
                      </a:endParaRPr>
                    </a:p>
                  </a:txBody>
                  <a:tcPr/>
                </a:tc>
                <a:extLst>
                  <a:ext uri="{0D108BD9-81ED-4DB2-BD59-A6C34878D82A}">
                    <a16:rowId xmlns:a16="http://schemas.microsoft.com/office/drawing/2014/main" val="3295745600"/>
                  </a:ext>
                </a:extLst>
              </a:tr>
              <a:tr h="700142">
                <a:tc>
                  <a:txBody>
                    <a:bodyPr/>
                    <a:lstStyle/>
                    <a:p>
                      <a:pPr marL="0" lvl="0" indent="0" algn="ctr">
                        <a:spcAft>
                          <a:spcPts val="0"/>
                        </a:spcAft>
                        <a:buFontTx/>
                        <a:buNone/>
                      </a:pPr>
                      <a:r>
                        <a:rPr lang="en-GB" sz="1000" b="1" dirty="0" smtClean="0">
                          <a:solidFill>
                            <a:srgbClr val="000000"/>
                          </a:solidFill>
                          <a:effectLst/>
                          <a:latin typeface="+mn-lt"/>
                          <a:ea typeface="Calibri" panose="020F0502020204030204" pitchFamily="34" charset="0"/>
                          <a:cs typeface="Century Gothic" panose="020B0502020202020204" pitchFamily="34" charset="0"/>
                        </a:rPr>
                        <a:t>Autumn 1</a:t>
                      </a:r>
                      <a:endParaRPr lang="en-GB" sz="1000" b="1"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Hinduism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What is the best way for a Hindu to show commitment to God?</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why people show commitment in different ways</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different practices enable Hindus to show commitment to God and understand their significance </a:t>
                      </a:r>
                    </a:p>
                  </a:txBody>
                  <a:tcPr marL="68580" marR="68580" marT="0" marB="0"/>
                </a:tc>
                <a:extLst>
                  <a:ext uri="{0D108BD9-81ED-4DB2-BD59-A6C34878D82A}">
                    <a16:rowId xmlns:a16="http://schemas.microsoft.com/office/drawing/2014/main" val="4204991308"/>
                  </a:ext>
                </a:extLst>
              </a:tr>
              <a:tr h="747882">
                <a:tc>
                  <a:txBody>
                    <a:bodyPr/>
                    <a:lstStyle/>
                    <a:p>
                      <a:pPr algn="ctr"/>
                      <a:r>
                        <a:rPr lang="en-GB" sz="1000" b="1" dirty="0" smtClean="0"/>
                        <a:t>Autumn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Is the Christmas story true?</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‘true’ can mean different things to different people</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incarnation means God in human form (as Jesus)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form an opinion on whether the Christmas story is true </a:t>
                      </a:r>
                    </a:p>
                  </a:txBody>
                  <a:tcPr marL="68580" marR="68580" marT="0" marB="0"/>
                </a:tc>
                <a:extLst>
                  <a:ext uri="{0D108BD9-81ED-4DB2-BD59-A6C34878D82A}">
                    <a16:rowId xmlns:a16="http://schemas.microsoft.com/office/drawing/2014/main" val="533408821"/>
                  </a:ext>
                </a:extLst>
              </a:tr>
              <a:tr h="692190">
                <a:tc>
                  <a:txBody>
                    <a:bodyPr/>
                    <a:lstStyle/>
                    <a:p>
                      <a:pPr algn="ctr"/>
                      <a:r>
                        <a:rPr lang="en-GB" sz="1000" b="1" dirty="0" smtClean="0"/>
                        <a:t>Spring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Hinduism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How can Brahman be everywhere and in everything?</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understand that they have different roles in life but they are still themselves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make links between Hindus belief regarding Brahman and how they lead their lives</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express my understanding of how Brahman can/cannot be in everything</a:t>
                      </a:r>
                    </a:p>
                  </a:txBody>
                  <a:tcPr marL="68580" marR="68580" marT="0" marB="0"/>
                </a:tc>
                <a:extLst>
                  <a:ext uri="{0D108BD9-81ED-4DB2-BD59-A6C34878D82A}">
                    <a16:rowId xmlns:a16="http://schemas.microsoft.com/office/drawing/2014/main" val="1747314621"/>
                  </a:ext>
                </a:extLst>
              </a:tr>
              <a:tr h="708101">
                <a:tc>
                  <a:txBody>
                    <a:bodyPr/>
                    <a:lstStyle/>
                    <a:p>
                      <a:pPr algn="ctr"/>
                      <a:r>
                        <a:rPr lang="en-GB" sz="1000" b="1" dirty="0" smtClean="0"/>
                        <a:t>Spring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How significant is it for Christians to believe that God intended Jesus to die?</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identify someone with a strong sense of purpose in their life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explain whether they believe personally that God intended Jesus to be crucified or whether it was a consequence of events during Holy Week</a:t>
                      </a:r>
                    </a:p>
                  </a:txBody>
                  <a:tcPr marL="68580" marR="68580" marT="0" marB="0"/>
                </a:tc>
                <a:extLst>
                  <a:ext uri="{0D108BD9-81ED-4DB2-BD59-A6C34878D82A}">
                    <a16:rowId xmlns:a16="http://schemas.microsoft.com/office/drawing/2014/main" val="25460092"/>
                  </a:ext>
                </a:extLst>
              </a:tr>
              <a:tr h="716058">
                <a:tc>
                  <a:txBody>
                    <a:bodyPr/>
                    <a:lstStyle/>
                    <a:p>
                      <a:pPr algn="ctr"/>
                      <a:r>
                        <a:rPr lang="en-GB" sz="1000" b="1" dirty="0" smtClean="0"/>
                        <a:t>Summer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Hinduism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 beliefs in Karma, Samsara and Moksha help Hindus lead good lives?</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express own views on life after death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compare Hindu to Christian beliefs relating to life after death and know how these make a difference to believers’ lives </a:t>
                      </a:r>
                    </a:p>
                  </a:txBody>
                  <a:tcPr marL="68580" marR="68580" marT="0" marB="0"/>
                </a:tc>
                <a:extLst>
                  <a:ext uri="{0D108BD9-81ED-4DB2-BD59-A6C34878D82A}">
                    <a16:rowId xmlns:a16="http://schemas.microsoft.com/office/drawing/2014/main" val="3176111145"/>
                  </a:ext>
                </a:extLst>
              </a:tr>
              <a:tr h="1035546">
                <a:tc>
                  <a:txBody>
                    <a:bodyPr/>
                    <a:lstStyle/>
                    <a:p>
                      <a:pPr algn="ctr"/>
                      <a:r>
                        <a:rPr lang="en-GB" sz="1000" b="1" dirty="0" smtClean="0"/>
                        <a:t>Summer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Does belief in the Trinity help Christians make better sense of God as a whole?</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understand the meaning of the word consubstantial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what the Holy Trinity is and that there is only one God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the attributes of the 3 persons of the Holy Trinity </a:t>
                      </a:r>
                    </a:p>
                  </a:txBody>
                  <a:tcPr marL="68580" marR="68580" marT="0" marB="0"/>
                </a:tc>
                <a:extLst>
                  <a:ext uri="{0D108BD9-81ED-4DB2-BD59-A6C34878D82A}">
                    <a16:rowId xmlns:a16="http://schemas.microsoft.com/office/drawing/2014/main" val="3162386650"/>
                  </a:ext>
                </a:extLst>
              </a:tr>
            </a:tbl>
          </a:graphicData>
        </a:graphic>
      </p:graphicFrame>
      <p:pic>
        <p:nvPicPr>
          <p:cNvPr id="3" name="Picture 2">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658" y="54139"/>
            <a:ext cx="569742" cy="672612"/>
          </a:xfrm>
          <a:prstGeom prst="rect">
            <a:avLst/>
          </a:prstGeom>
          <a:noFill/>
          <a:ln>
            <a:noFill/>
          </a:ln>
        </p:spPr>
      </p:pic>
    </p:spTree>
    <p:extLst>
      <p:ext uri="{BB962C8B-B14F-4D97-AF65-F5344CB8AC3E}">
        <p14:creationId xmlns:p14="http://schemas.microsoft.com/office/powerpoint/2010/main" val="2658608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040" y="232249"/>
            <a:ext cx="3807229" cy="424456"/>
          </a:xfrm>
          <a:solidFill>
            <a:schemeClr val="accent1">
              <a:lumMod val="40000"/>
              <a:lumOff val="60000"/>
            </a:schemeClr>
          </a:solidFill>
        </p:spPr>
        <p:txBody>
          <a:bodyPr>
            <a:normAutofit/>
          </a:bodyPr>
          <a:lstStyle/>
          <a:p>
            <a:pPr algn="ctr"/>
            <a:r>
              <a:rPr lang="en-GB" sz="1800" b="1" dirty="0"/>
              <a:t> </a:t>
            </a:r>
            <a:r>
              <a:rPr lang="en-GB" sz="1400" b="1" dirty="0" smtClean="0"/>
              <a:t>RE Curriculum </a:t>
            </a:r>
            <a:r>
              <a:rPr lang="en-GB" sz="1400" b="1" dirty="0"/>
              <a:t>Map – Year </a:t>
            </a:r>
            <a:r>
              <a:rPr lang="en-GB" sz="1400" b="1" dirty="0" smtClean="0"/>
              <a:t>6</a:t>
            </a:r>
            <a:endParaRPr lang="en-GB" sz="14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75524483"/>
              </p:ext>
            </p:extLst>
          </p:nvPr>
        </p:nvGraphicFramePr>
        <p:xfrm>
          <a:off x="756458" y="856215"/>
          <a:ext cx="11116675" cy="5057119"/>
        </p:xfrm>
        <a:graphic>
          <a:graphicData uri="http://schemas.openxmlformats.org/drawingml/2006/table">
            <a:tbl>
              <a:tblPr firstRow="1" bandRow="1">
                <a:tableStyleId>{5C22544A-7EE6-4342-B048-85BDC9FD1C3A}</a:tableStyleId>
              </a:tblPr>
              <a:tblGrid>
                <a:gridCol w="640080">
                  <a:extLst>
                    <a:ext uri="{9D8B030D-6E8A-4147-A177-3AD203B41FA5}">
                      <a16:colId xmlns:a16="http://schemas.microsoft.com/office/drawing/2014/main" val="1399826754"/>
                    </a:ext>
                  </a:extLst>
                </a:gridCol>
                <a:gridCol w="4015047">
                  <a:extLst>
                    <a:ext uri="{9D8B030D-6E8A-4147-A177-3AD203B41FA5}">
                      <a16:colId xmlns:a16="http://schemas.microsoft.com/office/drawing/2014/main" val="2953916921"/>
                    </a:ext>
                  </a:extLst>
                </a:gridCol>
                <a:gridCol w="6461548">
                  <a:extLst>
                    <a:ext uri="{9D8B030D-6E8A-4147-A177-3AD203B41FA5}">
                      <a16:colId xmlns:a16="http://schemas.microsoft.com/office/drawing/2014/main" val="2159930908"/>
                    </a:ext>
                  </a:extLst>
                </a:gridCol>
              </a:tblGrid>
              <a:tr h="437591">
                <a:tc>
                  <a:txBody>
                    <a:bodyPr/>
                    <a:lstStyle/>
                    <a:p>
                      <a:pPr algn="ctr"/>
                      <a:r>
                        <a:rPr lang="en-GB" sz="1200" dirty="0" smtClean="0">
                          <a:solidFill>
                            <a:schemeClr val="tx1"/>
                          </a:solidFill>
                        </a:rPr>
                        <a:t>Term</a:t>
                      </a:r>
                      <a:endParaRPr lang="en-GB" sz="1200" dirty="0">
                        <a:solidFill>
                          <a:schemeClr val="tx1"/>
                        </a:solidFill>
                      </a:endParaRPr>
                    </a:p>
                  </a:txBody>
                  <a:tcPr/>
                </a:tc>
                <a:tc>
                  <a:txBody>
                    <a:bodyPr/>
                    <a:lstStyle/>
                    <a:p>
                      <a:pPr algn="ctr"/>
                      <a:r>
                        <a:rPr lang="en-GB" sz="1200" dirty="0">
                          <a:solidFill>
                            <a:schemeClr val="tx1"/>
                          </a:solidFill>
                        </a:rPr>
                        <a:t>In this unit of work, pupils</a:t>
                      </a:r>
                      <a:r>
                        <a:rPr lang="en-GB" sz="1200" baseline="0" dirty="0">
                          <a:solidFill>
                            <a:schemeClr val="tx1"/>
                          </a:solidFill>
                        </a:rPr>
                        <a:t> learn </a:t>
                      </a:r>
                      <a:r>
                        <a:rPr lang="en-GB" sz="1200" baseline="0" dirty="0" smtClean="0">
                          <a:solidFill>
                            <a:schemeClr val="tx1"/>
                          </a:solidFill>
                        </a:rPr>
                        <a:t>…</a:t>
                      </a:r>
                    </a:p>
                    <a:p>
                      <a:pPr algn="ctr"/>
                      <a:r>
                        <a:rPr lang="en-GB" sz="1200" baseline="0" dirty="0" smtClean="0">
                          <a:solidFill>
                            <a:schemeClr val="tx1"/>
                          </a:solidFill>
                        </a:rPr>
                        <a:t>Religion/Key Question</a:t>
                      </a:r>
                      <a:endParaRPr lang="en-GB" sz="1200" dirty="0">
                        <a:solidFill>
                          <a:schemeClr val="tx1"/>
                        </a:solidFill>
                      </a:endParaRPr>
                    </a:p>
                  </a:txBody>
                  <a:tcPr/>
                </a:tc>
                <a:tc>
                  <a:txBody>
                    <a:bodyPr/>
                    <a:lstStyle/>
                    <a:p>
                      <a:pPr algn="ctr"/>
                      <a:r>
                        <a:rPr lang="en-GB" sz="1000" dirty="0" smtClean="0">
                          <a:solidFill>
                            <a:schemeClr val="tx1"/>
                          </a:solidFill>
                        </a:rPr>
                        <a:t>End</a:t>
                      </a:r>
                      <a:r>
                        <a:rPr lang="en-GB" sz="1000" baseline="0" dirty="0" smtClean="0">
                          <a:solidFill>
                            <a:schemeClr val="tx1"/>
                          </a:solidFill>
                        </a:rPr>
                        <a:t> Points</a:t>
                      </a:r>
                      <a:endParaRPr lang="en-GB" sz="1000" dirty="0">
                        <a:solidFill>
                          <a:schemeClr val="tx1"/>
                        </a:solidFill>
                      </a:endParaRPr>
                    </a:p>
                  </a:txBody>
                  <a:tcPr/>
                </a:tc>
                <a:extLst>
                  <a:ext uri="{0D108BD9-81ED-4DB2-BD59-A6C34878D82A}">
                    <a16:rowId xmlns:a16="http://schemas.microsoft.com/office/drawing/2014/main" val="3295745600"/>
                  </a:ext>
                </a:extLst>
              </a:tr>
              <a:tr h="700142">
                <a:tc>
                  <a:txBody>
                    <a:bodyPr/>
                    <a:lstStyle/>
                    <a:p>
                      <a:pPr marL="0" lvl="0" indent="0" algn="ctr">
                        <a:spcAft>
                          <a:spcPts val="0"/>
                        </a:spcAft>
                        <a:buFontTx/>
                        <a:buNone/>
                      </a:pPr>
                      <a:r>
                        <a:rPr lang="en-GB" sz="1000" b="1" dirty="0" smtClean="0">
                          <a:solidFill>
                            <a:srgbClr val="000000"/>
                          </a:solidFill>
                          <a:effectLst/>
                          <a:latin typeface="+mn-lt"/>
                          <a:ea typeface="Calibri" panose="020F0502020204030204" pitchFamily="34" charset="0"/>
                          <a:cs typeface="Century Gothic" panose="020B0502020202020204" pitchFamily="34" charset="0"/>
                        </a:rPr>
                        <a:t>Autumn 1</a:t>
                      </a:r>
                      <a:endParaRPr lang="en-GB" sz="1000" b="1"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Islam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What is the best way for a Muslim to show commitment to God?</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understand why people show commitment in different ways</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different practices which enable Muslims to show their commitment to God and the significance of these </a:t>
                      </a:r>
                    </a:p>
                  </a:txBody>
                  <a:tcPr marL="68580" marR="68580" marT="0" marB="0"/>
                </a:tc>
                <a:extLst>
                  <a:ext uri="{0D108BD9-81ED-4DB2-BD59-A6C34878D82A}">
                    <a16:rowId xmlns:a16="http://schemas.microsoft.com/office/drawing/2014/main" val="4204991308"/>
                  </a:ext>
                </a:extLst>
              </a:tr>
              <a:tr h="747882">
                <a:tc>
                  <a:txBody>
                    <a:bodyPr/>
                    <a:lstStyle/>
                    <a:p>
                      <a:pPr algn="ctr"/>
                      <a:r>
                        <a:rPr lang="en-GB" sz="1000" b="1" dirty="0" smtClean="0"/>
                        <a:t>Autumn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Do Christmas celebration help Christians understand who Jesus was and why he was born?</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some ways they choose to celebrate Christmas are directly linked to the event and others are not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Christians use different celebrations around Christmas to remind them of Jesus’ birth and life</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people choose to celebrate Christmas in different ways and identify whether these relate to Jesus</a:t>
                      </a:r>
                    </a:p>
                  </a:txBody>
                  <a:tcPr marL="68580" marR="68580" marT="0" marB="0"/>
                </a:tc>
                <a:extLst>
                  <a:ext uri="{0D108BD9-81ED-4DB2-BD59-A6C34878D82A}">
                    <a16:rowId xmlns:a16="http://schemas.microsoft.com/office/drawing/2014/main" val="533408821"/>
                  </a:ext>
                </a:extLst>
              </a:tr>
              <a:tr h="692190">
                <a:tc>
                  <a:txBody>
                    <a:bodyPr/>
                    <a:lstStyle/>
                    <a:p>
                      <a:pPr algn="ctr"/>
                      <a:r>
                        <a:rPr lang="en-GB" sz="1000" b="1" dirty="0" smtClean="0"/>
                        <a:t>Spring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Is anything ever eternal?</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identify a situation that they would like to last forever and express their feelings on this</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understand the Christian belief of eternity and compare this to their own belief </a:t>
                      </a:r>
                    </a:p>
                  </a:txBody>
                  <a:tcPr marL="68580" marR="68580" marT="0" marB="0"/>
                </a:tc>
                <a:extLst>
                  <a:ext uri="{0D108BD9-81ED-4DB2-BD59-A6C34878D82A}">
                    <a16:rowId xmlns:a16="http://schemas.microsoft.com/office/drawing/2014/main" val="1747314621"/>
                  </a:ext>
                </a:extLst>
              </a:tr>
              <a:tr h="708101">
                <a:tc>
                  <a:txBody>
                    <a:bodyPr/>
                    <a:lstStyle/>
                    <a:p>
                      <a:pPr algn="ctr"/>
                      <a:r>
                        <a:rPr lang="en-GB" sz="1000" b="1" dirty="0" smtClean="0"/>
                        <a:t>Spring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Is Christianity still a strong religion two thousand years after Jesus was on Earth?</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understand the effect other people can have on them and what they believe to be important</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that people used to believe that Christianity was a strong religion and how that can be challenged today </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give their own opinion on whether Christianity is a strong religion now</a:t>
                      </a:r>
                    </a:p>
                  </a:txBody>
                  <a:tcPr marL="68580" marR="68580" marT="0" marB="0"/>
                </a:tc>
                <a:extLst>
                  <a:ext uri="{0D108BD9-81ED-4DB2-BD59-A6C34878D82A}">
                    <a16:rowId xmlns:a16="http://schemas.microsoft.com/office/drawing/2014/main" val="25460092"/>
                  </a:ext>
                </a:extLst>
              </a:tr>
              <a:tr h="716058">
                <a:tc>
                  <a:txBody>
                    <a:bodyPr/>
                    <a:lstStyle/>
                    <a:p>
                      <a:pPr algn="ctr"/>
                      <a:r>
                        <a:rPr lang="en-GB" sz="1000" b="1" dirty="0" smtClean="0"/>
                        <a:t>Summer 1</a:t>
                      </a:r>
                      <a:endParaRPr lang="en-GB" sz="1000" b="1" dirty="0"/>
                    </a:p>
                  </a:txBody>
                  <a:tcPr marL="114300" marR="114300" marT="0" marB="0" vert="vert270"/>
                </a:tc>
                <a:tc rowSpan="2">
                  <a:txBody>
                    <a:bodyPr/>
                    <a:lstStyle/>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Islam</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Key question: Does belief in </a:t>
                      </a:r>
                      <a:r>
                        <a:rPr lang="en-GB" sz="1000" b="1" dirty="0" err="1">
                          <a:effectLst/>
                          <a:latin typeface="Calibri" panose="020F0502020204030204" pitchFamily="34" charset="0"/>
                          <a:ea typeface="Calibri" panose="020F0502020204030204" pitchFamily="34" charset="0"/>
                          <a:cs typeface="Times New Roman" panose="02020603050405020304" pitchFamily="18" charset="0"/>
                        </a:rPr>
                        <a:t>Akhirah</a:t>
                      </a:r>
                      <a:r>
                        <a:rPr lang="en-GB" sz="1000" b="1" dirty="0">
                          <a:effectLst/>
                          <a:latin typeface="Calibri" panose="020F0502020204030204" pitchFamily="34" charset="0"/>
                          <a:ea typeface="Calibri" panose="020F0502020204030204" pitchFamily="34" charset="0"/>
                          <a:cs typeface="Times New Roman" panose="02020603050405020304" pitchFamily="18" charset="0"/>
                        </a:rPr>
                        <a:t> (life after death) help Muslims live good lives?</a:t>
                      </a:r>
                    </a:p>
                  </a:txBody>
                  <a:tcPr marL="68580" marR="68580" marT="0" marB="0"/>
                </a:tc>
                <a:tc rowSpan="2">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recognise times their choices have been influenced and changed when they considered the consequences that might follow</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how believing in </a:t>
                      </a:r>
                      <a:r>
                        <a:rPr lang="en-GB" sz="1000" b="1" dirty="0" err="1">
                          <a:effectLst/>
                          <a:latin typeface="Calibri" panose="020F0502020204030204" pitchFamily="34" charset="0"/>
                          <a:ea typeface="Calibri" panose="020F0502020204030204" pitchFamily="34" charset="0"/>
                          <a:cs typeface="Times New Roman" panose="02020603050405020304" pitchFamily="18" charset="0"/>
                        </a:rPr>
                        <a:t>Akhirah</a:t>
                      </a:r>
                      <a:r>
                        <a:rPr lang="en-GB" sz="1000" b="1" dirty="0">
                          <a:effectLst/>
                          <a:latin typeface="Calibri" panose="020F0502020204030204" pitchFamily="34" charset="0"/>
                          <a:ea typeface="Calibri" panose="020F0502020204030204" pitchFamily="34" charset="0"/>
                          <a:cs typeface="Times New Roman" panose="02020603050405020304" pitchFamily="18" charset="0"/>
                        </a:rPr>
                        <a:t> influences Muslims to do their best to lead good lives</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recognise what motivates or influences themselves to lead a good life and compare it to the Muslim belief</a:t>
                      </a:r>
                    </a:p>
                  </a:txBody>
                  <a:tcPr marL="68580" marR="68580" marT="0" marB="0"/>
                </a:tc>
                <a:extLst>
                  <a:ext uri="{0D108BD9-81ED-4DB2-BD59-A6C34878D82A}">
                    <a16:rowId xmlns:a16="http://schemas.microsoft.com/office/drawing/2014/main" val="3176111145"/>
                  </a:ext>
                </a:extLst>
              </a:tr>
              <a:tr h="1035546">
                <a:tc>
                  <a:txBody>
                    <a:bodyPr/>
                    <a:lstStyle/>
                    <a:p>
                      <a:pPr algn="ctr"/>
                      <a:r>
                        <a:rPr lang="en-GB" sz="1000" b="1" dirty="0" smtClean="0"/>
                        <a:t>Summer 2</a:t>
                      </a:r>
                      <a:endParaRPr lang="en-GB" sz="1000" b="1" dirty="0"/>
                    </a:p>
                  </a:txBody>
                  <a:tcPr marL="114300" marR="114300" marT="0" marB="0" vert="vert270"/>
                </a:tc>
                <a:tc vMerge="1">
                  <a:txBody>
                    <a:bodyPr/>
                    <a:lstStyle/>
                    <a:p>
                      <a:endParaRPr lang="en-GB"/>
                    </a:p>
                  </a:txBody>
                  <a:tcPr/>
                </a:tc>
                <a:tc vMerge="1">
                  <a:txBody>
                    <a:bodyPr/>
                    <a:lstStyle/>
                    <a:p>
                      <a:endParaRPr lang="en-GB" dirty="0"/>
                    </a:p>
                  </a:txBody>
                  <a:tcPr/>
                </a:tc>
                <a:extLst>
                  <a:ext uri="{0D108BD9-81ED-4DB2-BD59-A6C34878D82A}">
                    <a16:rowId xmlns:a16="http://schemas.microsoft.com/office/drawing/2014/main" val="3162386650"/>
                  </a:ext>
                </a:extLst>
              </a:tr>
            </a:tbl>
          </a:graphicData>
        </a:graphic>
      </p:graphicFrame>
      <p:pic>
        <p:nvPicPr>
          <p:cNvPr id="3" name="Picture 2">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658" y="54139"/>
            <a:ext cx="569742" cy="672612"/>
          </a:xfrm>
          <a:prstGeom prst="rect">
            <a:avLst/>
          </a:prstGeom>
          <a:noFill/>
          <a:ln>
            <a:noFill/>
          </a:ln>
        </p:spPr>
      </p:pic>
    </p:spTree>
    <p:extLst>
      <p:ext uri="{BB962C8B-B14F-4D97-AF65-F5344CB8AC3E}">
        <p14:creationId xmlns:p14="http://schemas.microsoft.com/office/powerpoint/2010/main" val="1079226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0406" y="365761"/>
            <a:ext cx="9966961" cy="876748"/>
          </a:xfrm>
          <a:solidFill>
            <a:schemeClr val="accent1">
              <a:lumMod val="40000"/>
              <a:lumOff val="60000"/>
            </a:schemeClr>
          </a:solidFill>
        </p:spPr>
        <p:txBody>
          <a:bodyPr>
            <a:normAutofit/>
          </a:bodyPr>
          <a:lstStyle/>
          <a:p>
            <a:pPr algn="ctr"/>
            <a:r>
              <a:rPr lang="en-GB" sz="2800" b="1" dirty="0" smtClean="0">
                <a:latin typeface="+mn-lt"/>
              </a:rPr>
              <a:t>How </a:t>
            </a:r>
            <a:r>
              <a:rPr lang="en-GB" sz="2800" b="1" dirty="0">
                <a:latin typeface="+mn-lt"/>
              </a:rPr>
              <a:t>does Discovery RE support the promotion of British Values?</a:t>
            </a:r>
          </a:p>
        </p:txBody>
      </p:sp>
      <p:sp>
        <p:nvSpPr>
          <p:cNvPr id="3" name="Content Placeholder 2"/>
          <p:cNvSpPr>
            <a:spLocks noGrp="1"/>
          </p:cNvSpPr>
          <p:nvPr>
            <p:ph idx="1"/>
          </p:nvPr>
        </p:nvSpPr>
        <p:spPr>
          <a:xfrm>
            <a:off x="838200" y="1421476"/>
            <a:ext cx="10515600" cy="4755487"/>
          </a:xfrm>
        </p:spPr>
        <p:txBody>
          <a:bodyPr>
            <a:normAutofit/>
          </a:bodyPr>
          <a:lstStyle/>
          <a:p>
            <a:pPr marL="0" indent="0">
              <a:buNone/>
            </a:pPr>
            <a:r>
              <a:rPr lang="en-GB" sz="1400" b="1" dirty="0"/>
              <a:t>Specific links between British Values and Discovery RE by Key Stage: Please note for “Rule of Law”, ticks have been added because even though Discovery RE does not teach UK law, it teaches children of the laws of that religion so that they understand what a law might be. As the whole point of any RE curriculum is to promote tolerance of those of different faiths and beliefs and mutual respect, these values are ticked throughout. Because this is a detailed scheme of work (medium term planning), not individual lesson plans, many of the values will be covered or not by the way the teacher/practitioner explains the concepts included and the language used. The ticks below represent the most likely/feasible connections that can be made although the teacher may well be able to make further connections to e.g. individual liberty and democracy by consciously deciding to include them</a:t>
            </a:r>
            <a:r>
              <a:rPr lang="en-GB" sz="1400" b="1" dirty="0" smtClean="0"/>
              <a:t>.</a:t>
            </a:r>
          </a:p>
          <a:p>
            <a:pPr marL="0" indent="0">
              <a:buNone/>
            </a:pPr>
            <a:endParaRPr lang="en-GB" sz="1400" dirty="0"/>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3616" y="3059820"/>
            <a:ext cx="7963261" cy="3296110"/>
          </a:xfrm>
          <a:prstGeom prst="rect">
            <a:avLst/>
          </a:prstGeom>
        </p:spPr>
      </p:pic>
      <p:pic>
        <p:nvPicPr>
          <p:cNvPr id="5" name="Picture 4">
            <a:extLst>
              <a:ext uri="{FF2B5EF4-FFF2-40B4-BE49-F238E27FC236}">
                <a16:creationId xmlns:a16="http://schemas.microsoft.com/office/drawing/2014/main" id="{3DEDF1D4-BF12-E153-6CD9-4DDF55E46A67}"/>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7284" y="131523"/>
            <a:ext cx="569742" cy="672612"/>
          </a:xfrm>
          <a:prstGeom prst="rect">
            <a:avLst/>
          </a:prstGeom>
          <a:noFill/>
          <a:ln>
            <a:noFill/>
          </a:ln>
        </p:spPr>
      </p:pic>
    </p:spTree>
    <p:extLst>
      <p:ext uri="{BB962C8B-B14F-4D97-AF65-F5344CB8AC3E}">
        <p14:creationId xmlns:p14="http://schemas.microsoft.com/office/powerpoint/2010/main" val="717855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5529" y="975795"/>
            <a:ext cx="5886235" cy="3533544"/>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54790" y="2742567"/>
            <a:ext cx="5458985" cy="3741360"/>
          </a:xfrm>
          <a:prstGeom prst="rect">
            <a:avLst/>
          </a:prstGeom>
        </p:spPr>
      </p:pic>
      <p:pic>
        <p:nvPicPr>
          <p:cNvPr id="6" name="Picture 5">
            <a:extLst>
              <a:ext uri="{FF2B5EF4-FFF2-40B4-BE49-F238E27FC236}">
                <a16:creationId xmlns:a16="http://schemas.microsoft.com/office/drawing/2014/main" id="{3DEDF1D4-BF12-E153-6CD9-4DDF55E46A6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658" y="120641"/>
            <a:ext cx="569742" cy="672612"/>
          </a:xfrm>
          <a:prstGeom prst="rect">
            <a:avLst/>
          </a:prstGeom>
          <a:noFill/>
          <a:ln>
            <a:noFill/>
          </a:ln>
        </p:spPr>
      </p:pic>
    </p:spTree>
    <p:extLst>
      <p:ext uri="{BB962C8B-B14F-4D97-AF65-F5344CB8AC3E}">
        <p14:creationId xmlns:p14="http://schemas.microsoft.com/office/powerpoint/2010/main" val="16830009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15100" y="905452"/>
            <a:ext cx="5506086" cy="4040620"/>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68043" y="2607328"/>
            <a:ext cx="5751022" cy="3973272"/>
          </a:xfrm>
          <a:prstGeom prst="rect">
            <a:avLst/>
          </a:prstGeom>
        </p:spPr>
      </p:pic>
      <p:pic>
        <p:nvPicPr>
          <p:cNvPr id="6" name="Picture 5">
            <a:extLst>
              <a:ext uri="{FF2B5EF4-FFF2-40B4-BE49-F238E27FC236}">
                <a16:creationId xmlns:a16="http://schemas.microsoft.com/office/drawing/2014/main" id="{3DEDF1D4-BF12-E153-6CD9-4DDF55E46A6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8847" y="79078"/>
            <a:ext cx="569742" cy="672612"/>
          </a:xfrm>
          <a:prstGeom prst="rect">
            <a:avLst/>
          </a:prstGeom>
          <a:noFill/>
          <a:ln>
            <a:noFill/>
          </a:ln>
        </p:spPr>
      </p:pic>
    </p:spTree>
    <p:extLst>
      <p:ext uri="{BB962C8B-B14F-4D97-AF65-F5344CB8AC3E}">
        <p14:creationId xmlns:p14="http://schemas.microsoft.com/office/powerpoint/2010/main" val="32170714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9432" y="1019292"/>
            <a:ext cx="5383858" cy="4351338"/>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6999" y="1957053"/>
            <a:ext cx="5957836" cy="4585063"/>
          </a:xfrm>
          <a:prstGeom prst="rect">
            <a:avLst/>
          </a:prstGeom>
        </p:spPr>
      </p:pic>
      <p:pic>
        <p:nvPicPr>
          <p:cNvPr id="6" name="Picture 5">
            <a:extLst>
              <a:ext uri="{FF2B5EF4-FFF2-40B4-BE49-F238E27FC236}">
                <a16:creationId xmlns:a16="http://schemas.microsoft.com/office/drawing/2014/main" id="{3DEDF1D4-BF12-E153-6CD9-4DDF55E46A67}"/>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0535" y="128953"/>
            <a:ext cx="569742" cy="672612"/>
          </a:xfrm>
          <a:prstGeom prst="rect">
            <a:avLst/>
          </a:prstGeom>
          <a:noFill/>
          <a:ln>
            <a:noFill/>
          </a:ln>
        </p:spPr>
      </p:pic>
    </p:spTree>
    <p:extLst>
      <p:ext uri="{BB962C8B-B14F-4D97-AF65-F5344CB8AC3E}">
        <p14:creationId xmlns:p14="http://schemas.microsoft.com/office/powerpoint/2010/main" val="4042906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1840" y="190559"/>
            <a:ext cx="5361709" cy="565900"/>
          </a:xfrm>
          <a:solidFill>
            <a:schemeClr val="accent1">
              <a:lumMod val="40000"/>
              <a:lumOff val="60000"/>
            </a:schemeClr>
          </a:solidFill>
        </p:spPr>
        <p:txBody>
          <a:bodyPr>
            <a:normAutofit/>
          </a:bodyPr>
          <a:lstStyle/>
          <a:p>
            <a:pPr algn="ctr"/>
            <a:r>
              <a:rPr lang="en-GB" sz="1600" b="1" dirty="0" smtClean="0">
                <a:latin typeface="+mn-lt"/>
              </a:rPr>
              <a:t>Cheshire East RE expectations cross referenced – Key Stage 1</a:t>
            </a:r>
            <a:endParaRPr lang="en-GB" sz="16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828736230"/>
              </p:ext>
            </p:extLst>
          </p:nvPr>
        </p:nvGraphicFramePr>
        <p:xfrm>
          <a:off x="671945" y="896187"/>
          <a:ext cx="10515600" cy="3504883"/>
        </p:xfrm>
        <a:graphic>
          <a:graphicData uri="http://schemas.openxmlformats.org/drawingml/2006/table">
            <a:tbl>
              <a:tblPr firstRow="1" bandRow="1">
                <a:tableStyleId>{5C22544A-7EE6-4342-B048-85BDC9FD1C3A}</a:tableStyleId>
              </a:tblPr>
              <a:tblGrid>
                <a:gridCol w="6202680">
                  <a:extLst>
                    <a:ext uri="{9D8B030D-6E8A-4147-A177-3AD203B41FA5}">
                      <a16:colId xmlns:a16="http://schemas.microsoft.com/office/drawing/2014/main" val="1349044665"/>
                    </a:ext>
                  </a:extLst>
                </a:gridCol>
                <a:gridCol w="4312920">
                  <a:extLst>
                    <a:ext uri="{9D8B030D-6E8A-4147-A177-3AD203B41FA5}">
                      <a16:colId xmlns:a16="http://schemas.microsoft.com/office/drawing/2014/main" val="1118236875"/>
                    </a:ext>
                  </a:extLst>
                </a:gridCol>
              </a:tblGrid>
              <a:tr h="37084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2035474983"/>
                  </a:ext>
                </a:extLst>
              </a:tr>
              <a:tr h="37084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Essential Content: Christianity</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604810363"/>
                  </a:ext>
                </a:extLst>
              </a:tr>
              <a:tr h="37084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Recall the main events from the Christmas Bible stories linking these stories with Christianity. For example, put six pictures in order to show what happened on the first Christmas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Reception + Year 1 – Autumn 2</a:t>
                      </a:r>
                    </a:p>
                  </a:txBody>
                  <a:tcPr marL="68580" marR="68580" marT="0" marB="0"/>
                </a:tc>
                <a:extLst>
                  <a:ext uri="{0D108BD9-81ED-4DB2-BD59-A6C34878D82A}">
                    <a16:rowId xmlns:a16="http://schemas.microsoft.com/office/drawing/2014/main" val="2874867404"/>
                  </a:ext>
                </a:extLst>
              </a:tr>
              <a:tr h="37084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Recall the main events from the Easter Bible stories linking these stories with Christianity. For example, recall and order the five key events that happened during Jesus’ last week on Earth; entry into Jerusalem, Last Supper, arrest, crucifixion, and resurrection</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1 +2 – Spring 2</a:t>
                      </a:r>
                    </a:p>
                  </a:txBody>
                  <a:tcPr marL="68580" marR="68580" marT="0" marB="0"/>
                </a:tc>
                <a:extLst>
                  <a:ext uri="{0D108BD9-81ED-4DB2-BD59-A6C34878D82A}">
                    <a16:rowId xmlns:a16="http://schemas.microsoft.com/office/drawing/2014/main" val="103699705"/>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Identify at least four aspects of how Christians celebrate Christmas, Easter, and Baptism, explaining why each event might be important to them. (Use examples from different church traditions).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All year groups – Autumn 1 + Spring 2 (Christmas and Easter) </a:t>
                      </a: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4 – Summer 2 (Baptism)</a:t>
                      </a:r>
                    </a:p>
                  </a:txBody>
                  <a:tcPr marL="68580" marR="68580" marT="0" marB="0"/>
                </a:tc>
                <a:extLst>
                  <a:ext uri="{0D108BD9-81ED-4DB2-BD59-A6C34878D82A}">
                    <a16:rowId xmlns:a16="http://schemas.microsoft.com/office/drawing/2014/main" val="2937724674"/>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Talk about who Christians say Jesus is e.g. called the Son of God; God in human form</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1 – Spring 2</a:t>
                      </a:r>
                    </a:p>
                  </a:txBody>
                  <a:tcPr marL="68580" marR="68580" marT="0" marB="0"/>
                </a:tc>
                <a:extLst>
                  <a:ext uri="{0D108BD9-81ED-4DB2-BD59-A6C34878D82A}">
                    <a16:rowId xmlns:a16="http://schemas.microsoft.com/office/drawing/2014/main" val="304818518"/>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that the Bible is the Christian holy book (for most Christians) and identify different kinds of genre/writing</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1 – Autumn 2</a:t>
                      </a:r>
                    </a:p>
                  </a:txBody>
                  <a:tcPr marL="68580" marR="68580" marT="0" marB="0"/>
                </a:tc>
                <a:extLst>
                  <a:ext uri="{0D108BD9-81ED-4DB2-BD59-A6C34878D82A}">
                    <a16:rowId xmlns:a16="http://schemas.microsoft.com/office/drawing/2014/main" val="4250781272"/>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Recognise the features of a church building and identify at least 3 artefacts found in a church explaining why they are important to Christians. (Use examples from different traditions).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Church visit</a:t>
                      </a:r>
                    </a:p>
                  </a:txBody>
                  <a:tcPr marL="68580" marR="68580" marT="0" marB="0"/>
                </a:tc>
                <a:extLst>
                  <a:ext uri="{0D108BD9-81ED-4DB2-BD59-A6C34878D82A}">
                    <a16:rowId xmlns:a16="http://schemas.microsoft.com/office/drawing/2014/main" val="4187823990"/>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at least three things a minister/church leader might do. (Use examples from different traditions)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Church visit</a:t>
                      </a:r>
                    </a:p>
                  </a:txBody>
                  <a:tcPr marL="68580" marR="68580" marT="0" marB="0"/>
                </a:tc>
                <a:extLst>
                  <a:ext uri="{0D108BD9-81ED-4DB2-BD59-A6C34878D82A}">
                    <a16:rowId xmlns:a16="http://schemas.microsoft.com/office/drawing/2014/main" val="1194466369"/>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4016223880"/>
              </p:ext>
            </p:extLst>
          </p:nvPr>
        </p:nvGraphicFramePr>
        <p:xfrm>
          <a:off x="671945" y="4613565"/>
          <a:ext cx="10523912" cy="2143156"/>
        </p:xfrm>
        <a:graphic>
          <a:graphicData uri="http://schemas.openxmlformats.org/drawingml/2006/table">
            <a:tbl>
              <a:tblPr firstRow="1" bandRow="1">
                <a:tableStyleId>{5C22544A-7EE6-4342-B048-85BDC9FD1C3A}</a:tableStyleId>
              </a:tblPr>
              <a:tblGrid>
                <a:gridCol w="6217920">
                  <a:extLst>
                    <a:ext uri="{9D8B030D-6E8A-4147-A177-3AD203B41FA5}">
                      <a16:colId xmlns:a16="http://schemas.microsoft.com/office/drawing/2014/main" val="897240633"/>
                    </a:ext>
                  </a:extLst>
                </a:gridCol>
                <a:gridCol w="4305992">
                  <a:extLst>
                    <a:ext uri="{9D8B030D-6E8A-4147-A177-3AD203B41FA5}">
                      <a16:colId xmlns:a16="http://schemas.microsoft.com/office/drawing/2014/main" val="4255963224"/>
                    </a:ext>
                  </a:extLst>
                </a:gridCol>
              </a:tblGrid>
              <a:tr h="393153">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3229125747"/>
                  </a:ext>
                </a:extLst>
              </a:tr>
              <a:tr h="39315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Essential Content: Judaism</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418158871"/>
                  </a:ext>
                </a:extLst>
              </a:tr>
              <a:tr h="570544">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Identify that the Torah is a holy book for Jewish people and how the rules in the Torah can guide a Jew in their lives, eg why they believe it is wrong to steal. (Use different interpretations/views)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4 – Autumn 1</a:t>
                      </a:r>
                    </a:p>
                  </a:txBody>
                  <a:tcPr marL="68580" marR="68580" marT="0" marB="0"/>
                </a:tc>
                <a:extLst>
                  <a:ext uri="{0D108BD9-81ED-4DB2-BD59-A6C34878D82A}">
                    <a16:rowId xmlns:a16="http://schemas.microsoft.com/office/drawing/2014/main" val="3038733328"/>
                  </a:ext>
                </a:extLst>
              </a:tr>
              <a:tr h="39315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some of the things that happen at the synagogue and why Shabbat is important to some Jews.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1 – Summer 1</a:t>
                      </a:r>
                    </a:p>
                  </a:txBody>
                  <a:tcPr marL="68580" marR="68580" marT="0" marB="0"/>
                </a:tc>
                <a:extLst>
                  <a:ext uri="{0D108BD9-81ED-4DB2-BD59-A6C34878D82A}">
                    <a16:rowId xmlns:a16="http://schemas.microsoft.com/office/drawing/2014/main" val="435079378"/>
                  </a:ext>
                </a:extLst>
              </a:tr>
              <a:tr h="39315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at least three things a Rabbi might do eg take part in a naming ceremony</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1 – Summer 2</a:t>
                      </a:r>
                    </a:p>
                  </a:txBody>
                  <a:tcPr marL="68580" marR="68580" marT="0" marB="0"/>
                </a:tc>
                <a:extLst>
                  <a:ext uri="{0D108BD9-81ED-4DB2-BD59-A6C34878D82A}">
                    <a16:rowId xmlns:a16="http://schemas.microsoft.com/office/drawing/2014/main" val="4279912565"/>
                  </a:ext>
                </a:extLst>
              </a:tr>
            </a:tbl>
          </a:graphicData>
        </a:graphic>
      </p:graphicFrame>
      <p:pic>
        <p:nvPicPr>
          <p:cNvPr id="5" name="Picture 4">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786" y="153711"/>
            <a:ext cx="569742" cy="672612"/>
          </a:xfrm>
          <a:prstGeom prst="rect">
            <a:avLst/>
          </a:prstGeom>
          <a:noFill/>
          <a:ln>
            <a:noFill/>
          </a:ln>
        </p:spPr>
      </p:pic>
    </p:spTree>
    <p:extLst>
      <p:ext uri="{BB962C8B-B14F-4D97-AF65-F5344CB8AC3E}">
        <p14:creationId xmlns:p14="http://schemas.microsoft.com/office/powerpoint/2010/main" val="1188412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RE </a:t>
            </a:r>
            <a:r>
              <a:rPr lang="en-GB" sz="2000" b="1" dirty="0">
                <a:latin typeface="+mn-lt"/>
              </a:rPr>
              <a:t>at Holmes Chapel Primary School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50246373"/>
              </p:ext>
            </p:extLst>
          </p:nvPr>
        </p:nvGraphicFramePr>
        <p:xfrm>
          <a:off x="838200" y="862753"/>
          <a:ext cx="10515600" cy="6895455"/>
        </p:xfrm>
        <a:graphic>
          <a:graphicData uri="http://schemas.openxmlformats.org/drawingml/2006/table">
            <a:tbl>
              <a:tblPr firstRow="1" bandRow="1">
                <a:tableStyleId>{5C22544A-7EE6-4342-B048-85BDC9FD1C3A}</a:tableStyleId>
              </a:tblPr>
              <a:tblGrid>
                <a:gridCol w="1511105">
                  <a:extLst>
                    <a:ext uri="{9D8B030D-6E8A-4147-A177-3AD203B41FA5}">
                      <a16:colId xmlns:a16="http://schemas.microsoft.com/office/drawing/2014/main" val="2629444592"/>
                    </a:ext>
                  </a:extLst>
                </a:gridCol>
                <a:gridCol w="9004495">
                  <a:extLst>
                    <a:ext uri="{9D8B030D-6E8A-4147-A177-3AD203B41FA5}">
                      <a16:colId xmlns:a16="http://schemas.microsoft.com/office/drawing/2014/main" val="4264307025"/>
                    </a:ext>
                  </a:extLst>
                </a:gridCol>
              </a:tblGrid>
              <a:tr h="2214291">
                <a:tc>
                  <a:txBody>
                    <a:bodyPr/>
                    <a:lstStyle/>
                    <a:p>
                      <a:pPr algn="ctr">
                        <a:lnSpc>
                          <a:spcPct val="107000"/>
                        </a:lnSpc>
                        <a:spcAft>
                          <a:spcPts val="0"/>
                        </a:spcAft>
                      </a:pPr>
                      <a:r>
                        <a:rPr lang="en-GB"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Intent</a:t>
                      </a:r>
                    </a:p>
                  </a:txBody>
                  <a:tcPr marL="68580" marR="68580" marT="0" marB="0" anchor="ctr">
                    <a:solidFill>
                      <a:schemeClr val="accent1">
                        <a:lumMod val="40000"/>
                        <a:lumOff val="60000"/>
                      </a:schemeClr>
                    </a:solidFill>
                  </a:tcPr>
                </a:tc>
                <a:tc>
                  <a:txBody>
                    <a:bodyPr/>
                    <a:lstStyle/>
                    <a:p>
                      <a:pPr marL="171450" lvl="0" indent="-171450" fontAlgn="base">
                        <a:buFont typeface="Arial" panose="020B0604020202020204" pitchFamily="34" charset="0"/>
                        <a:buChar char="•"/>
                      </a:pPr>
                      <a:r>
                        <a:rPr lang="en-GB" sz="1200" b="1" kern="1200" dirty="0" smtClean="0">
                          <a:solidFill>
                            <a:schemeClr val="tx1"/>
                          </a:solidFill>
                          <a:effectLst/>
                          <a:latin typeface="+mn-lt"/>
                          <a:ea typeface="+mn-ea"/>
                          <a:cs typeface="+mn-cs"/>
                        </a:rPr>
                        <a:t>To help children acquire and develop knowledge and understanding of Christianity and other principal religions and cultures represented in Great Britain.</a:t>
                      </a:r>
                    </a:p>
                    <a:p>
                      <a:pPr marL="171450" lvl="0" indent="-171450" fontAlgn="base">
                        <a:buFont typeface="Arial" panose="020B0604020202020204" pitchFamily="34" charset="0"/>
                        <a:buChar char="•"/>
                      </a:pPr>
                      <a:r>
                        <a:rPr lang="en-GB" sz="1200" b="1" kern="1200" dirty="0" smtClean="0">
                          <a:solidFill>
                            <a:schemeClr val="tx1"/>
                          </a:solidFill>
                          <a:effectLst/>
                          <a:latin typeface="+mn-lt"/>
                          <a:ea typeface="+mn-ea"/>
                          <a:cs typeface="+mn-cs"/>
                        </a:rPr>
                        <a:t>To learn from those cultures and religions</a:t>
                      </a:r>
                    </a:p>
                    <a:p>
                      <a:pPr marL="171450" lvl="0" indent="-171450" fontAlgn="base">
                        <a:buFont typeface="Arial" panose="020B0604020202020204" pitchFamily="34" charset="0"/>
                        <a:buChar char="•"/>
                      </a:pPr>
                      <a:r>
                        <a:rPr lang="en-GB" sz="1200" b="1" kern="1200" dirty="0" smtClean="0">
                          <a:solidFill>
                            <a:schemeClr val="tx1"/>
                          </a:solidFill>
                          <a:effectLst/>
                          <a:latin typeface="+mn-lt"/>
                          <a:ea typeface="+mn-ea"/>
                          <a:cs typeface="+mn-cs"/>
                        </a:rPr>
                        <a:t>To ask questions about the world and reflect in their own beliefs and values</a:t>
                      </a:r>
                    </a:p>
                    <a:p>
                      <a:pPr marL="171450" lvl="0" indent="-171450" fontAlgn="base">
                        <a:buFont typeface="Arial" panose="020B0604020202020204" pitchFamily="34" charset="0"/>
                        <a:buChar char="•"/>
                      </a:pPr>
                      <a:r>
                        <a:rPr lang="en-GB" sz="1200" b="1" kern="1200" dirty="0" smtClean="0">
                          <a:solidFill>
                            <a:schemeClr val="tx1"/>
                          </a:solidFill>
                          <a:effectLst/>
                          <a:latin typeface="+mn-lt"/>
                          <a:ea typeface="+mn-ea"/>
                          <a:cs typeface="+mn-cs"/>
                        </a:rPr>
                        <a:t>Develop a sense of identity and belonging through self-awareness and reflection</a:t>
                      </a:r>
                    </a:p>
                    <a:p>
                      <a:pPr marL="171450" lvl="0" indent="-171450" fontAlgn="base">
                        <a:buFont typeface="Arial" panose="020B0604020202020204" pitchFamily="34" charset="0"/>
                        <a:buChar char="•"/>
                      </a:pPr>
                      <a:r>
                        <a:rPr lang="en-GB" sz="1200" b="1" kern="1200" dirty="0" smtClean="0">
                          <a:solidFill>
                            <a:schemeClr val="tx1"/>
                          </a:solidFill>
                          <a:effectLst/>
                          <a:latin typeface="+mn-lt"/>
                          <a:ea typeface="+mn-ea"/>
                          <a:cs typeface="+mn-cs"/>
                        </a:rPr>
                        <a:t>Promote respect and open mindedness towards others of different faiths, beliefs, values and lifestyles.</a:t>
                      </a:r>
                    </a:p>
                    <a:p>
                      <a:pPr marL="171450" lvl="0" indent="-171450" fontAlgn="base">
                        <a:buFont typeface="Arial" panose="020B0604020202020204" pitchFamily="34" charset="0"/>
                        <a:buChar char="•"/>
                      </a:pPr>
                      <a:r>
                        <a:rPr lang="en-GB" sz="1200" b="1" kern="1200" dirty="0" smtClean="0">
                          <a:solidFill>
                            <a:schemeClr val="tx1"/>
                          </a:solidFill>
                          <a:effectLst/>
                          <a:latin typeface="+mn-lt"/>
                          <a:ea typeface="+mn-ea"/>
                          <a:cs typeface="+mn-cs"/>
                        </a:rPr>
                        <a:t>The above should be inclusive and accessible to all children.</a:t>
                      </a:r>
                    </a:p>
                    <a:p>
                      <a:pPr fontAlgn="base"/>
                      <a:r>
                        <a:rPr lang="en-GB" sz="1200" b="1" kern="1200" dirty="0" smtClean="0">
                          <a:solidFill>
                            <a:schemeClr val="tx1"/>
                          </a:solidFill>
                          <a:effectLst/>
                          <a:latin typeface="+mn-lt"/>
                          <a:ea typeface="+mn-ea"/>
                          <a:cs typeface="+mn-cs"/>
                        </a:rPr>
                        <a:t> </a:t>
                      </a:r>
                    </a:p>
                    <a:p>
                      <a:pPr fontAlgn="base"/>
                      <a:r>
                        <a:rPr lang="en-GB" sz="1200" b="1" kern="1200" dirty="0" smtClean="0">
                          <a:solidFill>
                            <a:schemeClr val="tx1"/>
                          </a:solidFill>
                          <a:effectLst/>
                          <a:latin typeface="+mn-lt"/>
                          <a:ea typeface="+mn-ea"/>
                          <a:cs typeface="+mn-cs"/>
                        </a:rPr>
                        <a:t>Through the key questions and themes the children experience an enquiry based RE curriculum, covering the major world faiths, and each year their knowledge and understanding of each faith is built on. The children are encouraged to share their experiences and relate the experience of others to their beliefs and lives.</a:t>
                      </a:r>
                    </a:p>
                    <a:p>
                      <a:pPr fontAlgn="base"/>
                      <a:r>
                        <a:rPr lang="en-GB" sz="1200" b="1" kern="1200" dirty="0" smtClean="0">
                          <a:solidFill>
                            <a:schemeClr val="tx1"/>
                          </a:solidFill>
                          <a:effectLst/>
                          <a:latin typeface="+mn-lt"/>
                          <a:ea typeface="+mn-ea"/>
                          <a:cs typeface="+mn-cs"/>
                        </a:rPr>
                        <a:t> </a:t>
                      </a:r>
                    </a:p>
                    <a:p>
                      <a:pPr fontAlgn="base"/>
                      <a:r>
                        <a:rPr lang="en-GB" sz="1200" b="1" kern="1200" dirty="0" smtClean="0">
                          <a:solidFill>
                            <a:schemeClr val="tx1"/>
                          </a:solidFill>
                          <a:effectLst/>
                          <a:latin typeface="+mn-lt"/>
                          <a:ea typeface="+mn-ea"/>
                          <a:cs typeface="+mn-cs"/>
                        </a:rPr>
                        <a:t>Cheshire East state that the RE curriculum should reflect that the religious traditions in Great Britain are in the main Christian while taking into account the teaching and practises of other principal religions represented in Great Britain. Academies are free to follow a local Agreed Syllabus if they choose. </a:t>
                      </a:r>
                    </a:p>
                    <a:p>
                      <a:endParaRPr lang="en-GB" sz="1200" b="1" kern="1200" dirty="0">
                        <a:solidFill>
                          <a:schemeClr val="tx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177028848"/>
                  </a:ext>
                </a:extLst>
              </a:tr>
              <a:tr h="1356060">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Implementation</a:t>
                      </a:r>
                    </a:p>
                  </a:txBody>
                  <a:tcPr marL="68580" marR="68580" marT="0" marB="0" anchor="ctr">
                    <a:solidFill>
                      <a:schemeClr val="accent1">
                        <a:lumMod val="40000"/>
                        <a:lumOff val="60000"/>
                      </a:schemeClr>
                    </a:solidFill>
                  </a:tcPr>
                </a:tc>
                <a:tc>
                  <a:txBody>
                    <a:bodyPr/>
                    <a:lstStyle/>
                    <a:p>
                      <a:pPr fontAlgn="base"/>
                      <a:r>
                        <a:rPr lang="en-GB" sz="1200" b="1" kern="1200" dirty="0" smtClean="0">
                          <a:solidFill>
                            <a:schemeClr val="dk1"/>
                          </a:solidFill>
                          <a:effectLst/>
                          <a:latin typeface="+mn-lt"/>
                          <a:ea typeface="+mn-ea"/>
                          <a:cs typeface="+mn-cs"/>
                        </a:rPr>
                        <a:t>RE is taught through Discovery RE scheme which provides 59 enquiry modules covering the main faiths in Great Britain, Christianity, Judaism, Islam, Hinduism and Sikhism. Christianity is taught in every year group with Christmas and Easter taught each year progressively to develop children’s learning, so previous learning is built upon. This reflects and promotes the diversity of our country, our village, our school and individual classes. Using this scheme encourages big questions, enhances critical thinking and evaluation skills, supports spiritual development and equips the children for a world of diversity. The scheme adopts the enquiry approach in line with Ofsted recommendations. By following this scheme and working in this way, the children’s cultural capital will greatly increase.</a:t>
                      </a:r>
                    </a:p>
                    <a:p>
                      <a:pPr fontAlgn="base"/>
                      <a:r>
                        <a:rPr lang="en-GB" sz="1200" b="1" kern="1200" dirty="0" smtClean="0">
                          <a:solidFill>
                            <a:schemeClr val="dk1"/>
                          </a:solidFill>
                          <a:effectLst/>
                          <a:latin typeface="+mn-lt"/>
                          <a:ea typeface="+mn-ea"/>
                          <a:cs typeface="+mn-cs"/>
                        </a:rPr>
                        <a:t> </a:t>
                      </a:r>
                    </a:p>
                    <a:p>
                      <a:pPr fontAlgn="base"/>
                      <a:r>
                        <a:rPr lang="en-GB" sz="1200" b="1" kern="1200" dirty="0" smtClean="0">
                          <a:solidFill>
                            <a:schemeClr val="dk1"/>
                          </a:solidFill>
                          <a:effectLst/>
                          <a:latin typeface="+mn-lt"/>
                          <a:ea typeface="+mn-ea"/>
                          <a:cs typeface="+mn-cs"/>
                        </a:rPr>
                        <a:t>The Discovery Scheme closely follows the Agreed Syllabus for Cheshire set out by the local SACRE and every locally agreed syllabus must reflect that the religious traditions of Great Britain (which are in the main Christian), while taking account of the teaching and practices of the other principal religions represented in Great Britain.</a:t>
                      </a:r>
                    </a:p>
                    <a:p>
                      <a:endParaRPr lang="en-GB" sz="1200" b="1" kern="1200" dirty="0">
                        <a:solidFill>
                          <a:schemeClr val="dk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42387448"/>
                  </a:ext>
                </a:extLst>
              </a:tr>
              <a:tr h="1957695">
                <a:tc>
                  <a:txBody>
                    <a:bodyPr/>
                    <a:lstStyle/>
                    <a:p>
                      <a:pPr algn="ctr">
                        <a:lnSpc>
                          <a:spcPct val="107000"/>
                        </a:lnSpc>
                        <a:spcAft>
                          <a:spcPts val="0"/>
                        </a:spcAf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Impact</a:t>
                      </a:r>
                    </a:p>
                  </a:txBody>
                  <a:tcPr marL="68580" marR="68580" marT="0" marB="0" anchor="ctr">
                    <a:solidFill>
                      <a:schemeClr val="accent1">
                        <a:lumMod val="40000"/>
                        <a:lumOff val="60000"/>
                      </a:schemeClr>
                    </a:solidFill>
                  </a:tcPr>
                </a:tc>
                <a:tc>
                  <a:txBody>
                    <a:bodyPr/>
                    <a:lstStyle/>
                    <a:p>
                      <a:r>
                        <a:rPr lang="en-GB" sz="1200" b="1" i="0" kern="1200" dirty="0" smtClean="0">
                          <a:solidFill>
                            <a:schemeClr val="dk1"/>
                          </a:solidFill>
                          <a:effectLst/>
                          <a:latin typeface="+mn-lt"/>
                          <a:ea typeface="+mn-ea"/>
                          <a:cs typeface="+mn-cs"/>
                        </a:rPr>
                        <a:t>Assessment is carried out by the teacher throughout a lesson, making judgements based on progress against lesson objectives and final end points. This assessment may be through discussion or a variety of recorded work.  End points are used to formulate learning objectives and design activities.  Pupils develop their RE knowledge and thinking skills, building on what has been taught before, so they can reach the end points. </a:t>
                      </a:r>
                    </a:p>
                    <a:p>
                      <a:r>
                        <a:rPr lang="en-GB" sz="1200" b="1" i="0" kern="1200" dirty="0" smtClean="0">
                          <a:solidFill>
                            <a:schemeClr val="dk1"/>
                          </a:solidFill>
                          <a:effectLst/>
                          <a:latin typeface="+mn-lt"/>
                          <a:ea typeface="+mn-ea"/>
                          <a:cs typeface="+mn-cs"/>
                        </a:rPr>
                        <a:t>Teachers also plan self-assessment opportunities in lessons by clear explanation of the learning objectives and the learning outcomes. At Holmes Chapel Primary School, we ensure the children have time and space within the lessons to reflect on their learning as well as identifying next steps. This again may be recorded in their book or through discussion. Assessing is therefore a combination of teacher assessment and pupil self and sometimes peer assessment.</a:t>
                      </a:r>
                    </a:p>
                    <a:p>
                      <a:endParaRPr lang="en-GB" sz="1200" b="1" kern="1200" dirty="0">
                        <a:solidFill>
                          <a:schemeClr val="dk1"/>
                        </a:solidFill>
                        <a:effectLst/>
                        <a:latin typeface="+mn-lt"/>
                        <a:ea typeface="+mn-ea"/>
                        <a:cs typeface="+mn-cs"/>
                      </a:endParaRPr>
                    </a:p>
                  </a:txBody>
                  <a:tcPr marL="68580" marR="68580" marT="0" marB="0">
                    <a:solidFill>
                      <a:schemeClr val="accent1">
                        <a:lumMod val="40000"/>
                        <a:lumOff val="60000"/>
                      </a:schemeClr>
                    </a:solidFill>
                  </a:tcPr>
                </a:tc>
                <a:extLst>
                  <a:ext uri="{0D108BD9-81ED-4DB2-BD59-A6C34878D82A}">
                    <a16:rowId xmlns:a16="http://schemas.microsoft.com/office/drawing/2014/main" val="2754137304"/>
                  </a:ext>
                </a:extLst>
              </a:tr>
            </a:tbl>
          </a:graphicData>
        </a:graphic>
      </p:graphicFrame>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2114677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1963" y="398378"/>
            <a:ext cx="5594465" cy="565900"/>
          </a:xfrm>
          <a:solidFill>
            <a:schemeClr val="accent1">
              <a:lumMod val="40000"/>
              <a:lumOff val="60000"/>
            </a:schemeClr>
          </a:solidFill>
        </p:spPr>
        <p:txBody>
          <a:bodyPr>
            <a:normAutofit/>
          </a:bodyPr>
          <a:lstStyle/>
          <a:p>
            <a:pPr algn="ctr"/>
            <a:r>
              <a:rPr lang="en-GB" sz="1600" b="1" dirty="0" smtClean="0">
                <a:latin typeface="+mn-lt"/>
              </a:rPr>
              <a:t>Cheshire East RE expectations cross referenced – Years 3 and 4</a:t>
            </a:r>
            <a:endParaRPr lang="en-GB" sz="16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74587603"/>
              </p:ext>
            </p:extLst>
          </p:nvPr>
        </p:nvGraphicFramePr>
        <p:xfrm>
          <a:off x="638694" y="1371687"/>
          <a:ext cx="10515600" cy="3863658"/>
        </p:xfrm>
        <a:graphic>
          <a:graphicData uri="http://schemas.openxmlformats.org/drawingml/2006/table">
            <a:tbl>
              <a:tblPr firstRow="1" bandRow="1">
                <a:tableStyleId>{5C22544A-7EE6-4342-B048-85BDC9FD1C3A}</a:tableStyleId>
              </a:tblPr>
              <a:tblGrid>
                <a:gridCol w="6202680">
                  <a:extLst>
                    <a:ext uri="{9D8B030D-6E8A-4147-A177-3AD203B41FA5}">
                      <a16:colId xmlns:a16="http://schemas.microsoft.com/office/drawing/2014/main" val="1349044665"/>
                    </a:ext>
                  </a:extLst>
                </a:gridCol>
                <a:gridCol w="4312920">
                  <a:extLst>
                    <a:ext uri="{9D8B030D-6E8A-4147-A177-3AD203B41FA5}">
                      <a16:colId xmlns:a16="http://schemas.microsoft.com/office/drawing/2014/main" val="1118236875"/>
                    </a:ext>
                  </a:extLst>
                </a:gridCol>
              </a:tblGrid>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2035474983"/>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Essential Content: Christianity</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604810363"/>
                  </a:ext>
                </a:extLst>
              </a:tr>
              <a:tr h="37084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Explain that most Christians see God as ‘three in one,’ (Father, Son and Holy Spirit known as the Trinity). (Use examples from different traditions).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5 – Summer 2</a:t>
                      </a:r>
                    </a:p>
                  </a:txBody>
                  <a:tcPr marL="68580" marR="68580" marT="0" marB="0"/>
                </a:tc>
                <a:extLst>
                  <a:ext uri="{0D108BD9-81ED-4DB2-BD59-A6C34878D82A}">
                    <a16:rowId xmlns:a16="http://schemas.microsoft.com/office/drawing/2014/main" val="2874867404"/>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what Christians can learn about Jesus from the nativity stories, e.g. ‘God with us ‘Emmanuel’</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3 – Autumn 2</a:t>
                      </a:r>
                    </a:p>
                  </a:txBody>
                  <a:tcPr marL="68580" marR="68580" marT="0" marB="0"/>
                </a:tc>
                <a:extLst>
                  <a:ext uri="{0D108BD9-81ED-4DB2-BD59-A6C34878D82A}">
                    <a16:rowId xmlns:a16="http://schemas.microsoft.com/office/drawing/2014/main" val="103699705"/>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and suggest reasons why most Christians call Jesus ‘Saviour’ using references from some key texts studied, eg Creation; The Fall, Christmas; The Story of Zacchaeus and Easter</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3 – Spring 2</a:t>
                      </a:r>
                    </a:p>
                  </a:txBody>
                  <a:tcPr marL="68580" marR="68580" marT="0" marB="0"/>
                </a:tc>
                <a:extLst>
                  <a:ext uri="{0D108BD9-81ED-4DB2-BD59-A6C34878D82A}">
                    <a16:rowId xmlns:a16="http://schemas.microsoft.com/office/drawing/2014/main" val="2937724674"/>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with reference to the creative arts how God has a salvation plan for humans.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304818518"/>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how the Bible is used in the local Church by Christians for guidance, devotion, and inspiration. (Use examples from different traditions). Compare and contrast different Christian places of worship</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4250781272"/>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Compare and contrast ‘infant’ and ‘believers’ baptism’, suggesting why they are important to most Christians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4 – Summer 2</a:t>
                      </a:r>
                    </a:p>
                  </a:txBody>
                  <a:tcPr marL="68580" marR="68580" marT="0" marB="0"/>
                </a:tc>
                <a:extLst>
                  <a:ext uri="{0D108BD9-81ED-4DB2-BD59-A6C34878D82A}">
                    <a16:rowId xmlns:a16="http://schemas.microsoft.com/office/drawing/2014/main" val="4187823990"/>
                  </a:ext>
                </a:extLst>
              </a:tr>
              <a:tr h="37084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and explain how Christians live their life as disciples. Make a link between: New Testament Bible stories/teaching; examples from local/global church communities and church worship. (Include references to Bible teaching, eg the two most important commandments, love and forgiveness stories, ‘The Parable of the Good Samaritan’, ‘The Parable of the Prodigal Son’, ‘The Parable of the Sower’, ‘The Lord’s Prayer’). (Use examples from different traditions).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2 – Autumn 1</a:t>
                      </a: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4 – Summer 2</a:t>
                      </a:r>
                    </a:p>
                  </a:txBody>
                  <a:tcPr marL="68580" marR="68580" marT="0" marB="0"/>
                </a:tc>
                <a:extLst>
                  <a:ext uri="{0D108BD9-81ED-4DB2-BD59-A6C34878D82A}">
                    <a16:rowId xmlns:a16="http://schemas.microsoft.com/office/drawing/2014/main" val="1194466369"/>
                  </a:ext>
                </a:extLst>
              </a:tr>
            </a:tbl>
          </a:graphicData>
        </a:graphic>
      </p:graphicFrame>
      <p:pic>
        <p:nvPicPr>
          <p:cNvPr id="5" name="Picture 4">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786" y="153711"/>
            <a:ext cx="569742" cy="672612"/>
          </a:xfrm>
          <a:prstGeom prst="rect">
            <a:avLst/>
          </a:prstGeom>
          <a:noFill/>
          <a:ln>
            <a:noFill/>
          </a:ln>
        </p:spPr>
      </p:pic>
    </p:spTree>
    <p:extLst>
      <p:ext uri="{BB962C8B-B14F-4D97-AF65-F5344CB8AC3E}">
        <p14:creationId xmlns:p14="http://schemas.microsoft.com/office/powerpoint/2010/main" val="7766998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91840" y="190559"/>
            <a:ext cx="6500553" cy="565900"/>
          </a:xfrm>
          <a:solidFill>
            <a:schemeClr val="accent1">
              <a:lumMod val="40000"/>
              <a:lumOff val="60000"/>
            </a:schemeClr>
          </a:solidFill>
        </p:spPr>
        <p:txBody>
          <a:bodyPr>
            <a:normAutofit/>
          </a:bodyPr>
          <a:lstStyle/>
          <a:p>
            <a:pPr algn="ctr"/>
            <a:r>
              <a:rPr lang="en-GB" sz="1600" b="1" dirty="0" smtClean="0">
                <a:latin typeface="+mn-lt"/>
              </a:rPr>
              <a:t>Cheshire East RE expectations cross referenced – Years 3 and 4 (continued)</a:t>
            </a:r>
            <a:endParaRPr lang="en-GB" sz="16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94147627"/>
              </p:ext>
            </p:extLst>
          </p:nvPr>
        </p:nvGraphicFramePr>
        <p:xfrm>
          <a:off x="671944" y="823047"/>
          <a:ext cx="10666615" cy="3590866"/>
        </p:xfrm>
        <a:graphic>
          <a:graphicData uri="http://schemas.openxmlformats.org/drawingml/2006/table">
            <a:tbl>
              <a:tblPr firstRow="1" bandRow="1">
                <a:tableStyleId>{5C22544A-7EE6-4342-B048-85BDC9FD1C3A}</a:tableStyleId>
              </a:tblPr>
              <a:tblGrid>
                <a:gridCol w="7657409">
                  <a:extLst>
                    <a:ext uri="{9D8B030D-6E8A-4147-A177-3AD203B41FA5}">
                      <a16:colId xmlns:a16="http://schemas.microsoft.com/office/drawing/2014/main" val="1349044665"/>
                    </a:ext>
                  </a:extLst>
                </a:gridCol>
                <a:gridCol w="3009206">
                  <a:extLst>
                    <a:ext uri="{9D8B030D-6E8A-4147-A177-3AD203B41FA5}">
                      <a16:colId xmlns:a16="http://schemas.microsoft.com/office/drawing/2014/main" val="1118236875"/>
                    </a:ext>
                  </a:extLst>
                </a:gridCol>
              </a:tblGrid>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2035474983"/>
                  </a:ext>
                </a:extLst>
              </a:tr>
              <a:tr h="35922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Essential Content: Islam</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604810363"/>
                  </a:ext>
                </a:extLst>
              </a:tr>
              <a:tr h="35922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Explain how Muslims describe Allah, </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eg</a:t>
                      </a:r>
                      <a:r>
                        <a:rPr lang="en-GB" sz="1100" dirty="0">
                          <a:effectLst/>
                          <a:latin typeface="Calibri" panose="020F0502020204030204" pitchFamily="34" charset="0"/>
                          <a:ea typeface="Calibri" panose="020F0502020204030204" pitchFamily="34" charset="0"/>
                          <a:cs typeface="Times New Roman" panose="02020603050405020304" pitchFamily="18" charset="0"/>
                        </a:rPr>
                        <a:t> using 99 names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2 – Spring 1</a:t>
                      </a:r>
                    </a:p>
                  </a:txBody>
                  <a:tcPr marL="68580" marR="68580" marT="0" marB="0"/>
                </a:tc>
                <a:extLst>
                  <a:ext uri="{0D108BD9-81ED-4DB2-BD59-A6C34878D82A}">
                    <a16:rowId xmlns:a16="http://schemas.microsoft.com/office/drawing/2014/main" val="2874867404"/>
                  </a:ext>
                </a:extLst>
              </a:tr>
              <a:tr h="359220">
                <a:tc>
                  <a:txBody>
                    <a:bodyPr/>
                    <a:lstStyle/>
                    <a:p>
                      <a:pPr>
                        <a:lnSpc>
                          <a:spcPct val="107000"/>
                        </a:lnSpc>
                        <a:spcAft>
                          <a:spcPts val="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Know </a:t>
                      </a:r>
                      <a:r>
                        <a:rPr lang="en-GB" sz="1100" dirty="0">
                          <a:effectLst/>
                          <a:latin typeface="Calibri" panose="020F0502020204030204" pitchFamily="34" charset="0"/>
                          <a:ea typeface="Calibri" panose="020F0502020204030204" pitchFamily="34" charset="0"/>
                          <a:cs typeface="Times New Roman" panose="02020603050405020304" pitchFamily="18" charset="0"/>
                        </a:rPr>
                        <a:t>Muslims believe Muhammad (</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pbuh</a:t>
                      </a:r>
                      <a:r>
                        <a:rPr lang="en-GB" sz="1100" dirty="0">
                          <a:effectLst/>
                          <a:latin typeface="Calibri" panose="020F0502020204030204" pitchFamily="34" charset="0"/>
                          <a:ea typeface="Calibri" panose="020F0502020204030204" pitchFamily="34" charset="0"/>
                          <a:cs typeface="Times New Roman" panose="02020603050405020304" pitchFamily="18" charset="0"/>
                        </a:rPr>
                        <a:t>) to be a ‘messenger of ‘God’, (Prophet of God). (Use examples from different traditions).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2 – Summer 1</a:t>
                      </a:r>
                    </a:p>
                  </a:txBody>
                  <a:tcPr marL="68580" marR="68580" marT="0" marB="0"/>
                </a:tc>
                <a:extLst>
                  <a:ext uri="{0D108BD9-81ED-4DB2-BD59-A6C34878D82A}">
                    <a16:rowId xmlns:a16="http://schemas.microsoft.com/office/drawing/2014/main" val="103699705"/>
                  </a:ext>
                </a:extLst>
              </a:tr>
              <a:tr h="52130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Recall five key facts about the story of the ‘Night of Power’ - Muhammad’s (pbuh) first revelation. For example, Muhammad (pbuh) received messages from God; He told everyone that he was speaking words God gave him; people wrote them down exactly; the words later became the Qur’an and afterwards Muhammad (pbuh) became known to all Muslims as the ‘Prophet of God’</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2937724674"/>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Recognise a Qur’an and identify it with Islam. Explain how and why Muslims treat it with respect and many Muslims believe it to be the exact words of ‘Allah’ (God). (Use examples from different traditions).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2 – Summer 2</a:t>
                      </a:r>
                    </a:p>
                  </a:txBody>
                  <a:tcPr marL="68580" marR="68580" marT="0" marB="0"/>
                </a:tc>
                <a:extLst>
                  <a:ext uri="{0D108BD9-81ED-4DB2-BD59-A6C34878D82A}">
                    <a16:rowId xmlns:a16="http://schemas.microsoft.com/office/drawing/2014/main" val="304818518"/>
                  </a:ext>
                </a:extLst>
              </a:tr>
              <a:tr h="51361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Make a link between two Muslim artefacts (e.g. Qur’an stand and Prayer mat); fasting during Ramadan and the celebration of Id-</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ul</a:t>
                      </a:r>
                      <a:r>
                        <a:rPr lang="en-GB" sz="1100" dirty="0">
                          <a:effectLst/>
                          <a:latin typeface="Calibri" panose="020F0502020204030204" pitchFamily="34" charset="0"/>
                          <a:ea typeface="Calibri" panose="020F0502020204030204" pitchFamily="34" charset="0"/>
                          <a:cs typeface="Times New Roman" panose="02020603050405020304" pitchFamily="18" charset="0"/>
                        </a:rPr>
                        <a:t>-</a:t>
                      </a:r>
                      <a:r>
                        <a:rPr lang="en-GB" sz="1100" dirty="0" err="1">
                          <a:effectLst/>
                          <a:latin typeface="Calibri" panose="020F0502020204030204" pitchFamily="34" charset="0"/>
                          <a:ea typeface="Calibri" panose="020F0502020204030204" pitchFamily="34" charset="0"/>
                          <a:cs typeface="Times New Roman" panose="02020603050405020304" pitchFamily="18" charset="0"/>
                        </a:rPr>
                        <a:t>Fitr</a:t>
                      </a:r>
                      <a:r>
                        <a:rPr lang="en-GB" sz="1100" dirty="0">
                          <a:effectLst/>
                          <a:latin typeface="Calibri" panose="020F0502020204030204" pitchFamily="34" charset="0"/>
                          <a:ea typeface="Calibri" panose="020F0502020204030204" pitchFamily="34" charset="0"/>
                          <a:cs typeface="Times New Roman" panose="02020603050405020304" pitchFamily="18" charset="0"/>
                        </a:rPr>
                        <a:t>. (Use examples from different traditions). Compare different mosques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2 – summer 1</a:t>
                      </a:r>
                    </a:p>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2 – Summer 2</a:t>
                      </a:r>
                    </a:p>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6 – Autumn 1</a:t>
                      </a:r>
                    </a:p>
                  </a:txBody>
                  <a:tcPr marL="68580" marR="68580" marT="0" marB="0"/>
                </a:tc>
                <a:extLst>
                  <a:ext uri="{0D108BD9-81ED-4DB2-BD59-A6C34878D82A}">
                    <a16:rowId xmlns:a16="http://schemas.microsoft.com/office/drawing/2014/main" val="4250781272"/>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how Muslims organisations help people in need.</a:t>
                      </a:r>
                    </a:p>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2 – Summer 2</a:t>
                      </a:r>
                    </a:p>
                  </a:txBody>
                  <a:tcPr marL="68580" marR="68580" marT="0" marB="0"/>
                </a:tc>
                <a:extLst>
                  <a:ext uri="{0D108BD9-81ED-4DB2-BD59-A6C34878D82A}">
                    <a16:rowId xmlns:a16="http://schemas.microsoft.com/office/drawing/2014/main" val="4187823990"/>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1194466369"/>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647554228"/>
              </p:ext>
            </p:extLst>
          </p:nvPr>
        </p:nvGraphicFramePr>
        <p:xfrm>
          <a:off x="671943" y="4555376"/>
          <a:ext cx="10666615" cy="2033214"/>
        </p:xfrm>
        <a:graphic>
          <a:graphicData uri="http://schemas.openxmlformats.org/drawingml/2006/table">
            <a:tbl>
              <a:tblPr firstRow="1" bandRow="1">
                <a:tableStyleId>{5C22544A-7EE6-4342-B048-85BDC9FD1C3A}</a:tableStyleId>
              </a:tblPr>
              <a:tblGrid>
                <a:gridCol w="7840290">
                  <a:extLst>
                    <a:ext uri="{9D8B030D-6E8A-4147-A177-3AD203B41FA5}">
                      <a16:colId xmlns:a16="http://schemas.microsoft.com/office/drawing/2014/main" val="897240633"/>
                    </a:ext>
                  </a:extLst>
                </a:gridCol>
                <a:gridCol w="2826325">
                  <a:extLst>
                    <a:ext uri="{9D8B030D-6E8A-4147-A177-3AD203B41FA5}">
                      <a16:colId xmlns:a16="http://schemas.microsoft.com/office/drawing/2014/main" val="4255963224"/>
                    </a:ext>
                  </a:extLst>
                </a:gridCol>
              </a:tblGrid>
              <a:tr h="39315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3229125747"/>
                  </a:ext>
                </a:extLst>
              </a:tr>
              <a:tr h="39315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Essential Content: Judaism</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418158871"/>
                  </a:ext>
                </a:extLst>
              </a:tr>
              <a:tr h="460602">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three key ways in which Jews celebrate. Explain why at least one festival is important, eg Passover; Yom Kippur or Rosh Hashanah. (Use examples from different traditions).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1 – Summer 2</a:t>
                      </a:r>
                    </a:p>
                  </a:txBody>
                  <a:tcPr marL="68580" marR="68580" marT="0" marB="0"/>
                </a:tc>
                <a:extLst>
                  <a:ext uri="{0D108BD9-81ED-4DB2-BD59-A6C34878D82A}">
                    <a16:rowId xmlns:a16="http://schemas.microsoft.com/office/drawing/2014/main" val="3038733328"/>
                  </a:ext>
                </a:extLst>
              </a:tr>
              <a:tr h="39315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the key events in a Jew’s life (eg Bat/Bar Mitzvah) and suggest why they are important to Jews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4 – Summer 1</a:t>
                      </a:r>
                    </a:p>
                  </a:txBody>
                  <a:tcPr marL="68580" marR="68580" marT="0" marB="0"/>
                </a:tc>
                <a:extLst>
                  <a:ext uri="{0D108BD9-81ED-4DB2-BD59-A6C34878D82A}">
                    <a16:rowId xmlns:a16="http://schemas.microsoft.com/office/drawing/2014/main" val="435079378"/>
                  </a:ext>
                </a:extLst>
              </a:tr>
              <a:tr h="393153">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two key aspects of the ‘covenant’ God made with the Jews. Make reference to key texts e.g. Abraham</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4 – Autumn 1</a:t>
                      </a:r>
                    </a:p>
                  </a:txBody>
                  <a:tcPr marL="68580" marR="68580" marT="0" marB="0"/>
                </a:tc>
                <a:extLst>
                  <a:ext uri="{0D108BD9-81ED-4DB2-BD59-A6C34878D82A}">
                    <a16:rowId xmlns:a16="http://schemas.microsoft.com/office/drawing/2014/main" val="4279912565"/>
                  </a:ext>
                </a:extLst>
              </a:tr>
            </a:tbl>
          </a:graphicData>
        </a:graphic>
      </p:graphicFrame>
      <p:pic>
        <p:nvPicPr>
          <p:cNvPr id="5" name="Picture 4">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786" y="153711"/>
            <a:ext cx="569742" cy="672612"/>
          </a:xfrm>
          <a:prstGeom prst="rect">
            <a:avLst/>
          </a:prstGeom>
          <a:noFill/>
          <a:ln>
            <a:noFill/>
          </a:ln>
        </p:spPr>
      </p:pic>
    </p:spTree>
    <p:extLst>
      <p:ext uri="{BB962C8B-B14F-4D97-AF65-F5344CB8AC3E}">
        <p14:creationId xmlns:p14="http://schemas.microsoft.com/office/powerpoint/2010/main" val="897168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25585" y="490017"/>
            <a:ext cx="6500553" cy="565900"/>
          </a:xfrm>
          <a:solidFill>
            <a:schemeClr val="accent1">
              <a:lumMod val="40000"/>
              <a:lumOff val="60000"/>
            </a:schemeClr>
          </a:solidFill>
        </p:spPr>
        <p:txBody>
          <a:bodyPr>
            <a:normAutofit/>
          </a:bodyPr>
          <a:lstStyle/>
          <a:p>
            <a:pPr algn="ctr"/>
            <a:r>
              <a:rPr lang="en-GB" sz="1600" b="1" dirty="0" smtClean="0">
                <a:latin typeface="+mn-lt"/>
              </a:rPr>
              <a:t>Cheshire East RE expectations cross referenced – Years 5 and 6</a:t>
            </a:r>
            <a:endParaRPr lang="en-GB" sz="16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9699919"/>
              </p:ext>
            </p:extLst>
          </p:nvPr>
        </p:nvGraphicFramePr>
        <p:xfrm>
          <a:off x="588817" y="1504691"/>
          <a:ext cx="10666615" cy="3183201"/>
        </p:xfrm>
        <a:graphic>
          <a:graphicData uri="http://schemas.openxmlformats.org/drawingml/2006/table">
            <a:tbl>
              <a:tblPr firstRow="1" bandRow="1">
                <a:tableStyleId>{5C22544A-7EE6-4342-B048-85BDC9FD1C3A}</a:tableStyleId>
              </a:tblPr>
              <a:tblGrid>
                <a:gridCol w="7657409">
                  <a:extLst>
                    <a:ext uri="{9D8B030D-6E8A-4147-A177-3AD203B41FA5}">
                      <a16:colId xmlns:a16="http://schemas.microsoft.com/office/drawing/2014/main" val="1349044665"/>
                    </a:ext>
                  </a:extLst>
                </a:gridCol>
                <a:gridCol w="3009206">
                  <a:extLst>
                    <a:ext uri="{9D8B030D-6E8A-4147-A177-3AD203B41FA5}">
                      <a16:colId xmlns:a16="http://schemas.microsoft.com/office/drawing/2014/main" val="1118236875"/>
                    </a:ext>
                  </a:extLst>
                </a:gridCol>
              </a:tblGrid>
              <a:tr h="35922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2035474983"/>
                  </a:ext>
                </a:extLst>
              </a:tr>
              <a:tr h="255835">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Essential Content: Christianity</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604810363"/>
                  </a:ext>
                </a:extLst>
              </a:tr>
              <a:tr h="359220">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Explain the roles of ‘Father, Son and Holy Spirit’ (Trinity) in some Christian views of God. (Use examples from different Christian viewpoints)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5 Summer 2 </a:t>
                      </a: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6 Spring 1</a:t>
                      </a:r>
                    </a:p>
                  </a:txBody>
                  <a:tcPr marL="68580" marR="68580" marT="0" marB="0"/>
                </a:tc>
                <a:extLst>
                  <a:ext uri="{0D108BD9-81ED-4DB2-BD59-A6C34878D82A}">
                    <a16:rowId xmlns:a16="http://schemas.microsoft.com/office/drawing/2014/main" val="2874867404"/>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why many Christians say Jesus is the ‘Son of God’; the ‘Christ’ and both ‘God and man’. (Use examples from different viewpoints)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5 Autumn 2</a:t>
                      </a:r>
                    </a:p>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5 Spring 2</a:t>
                      </a:r>
                    </a:p>
                  </a:txBody>
                  <a:tcPr marL="68580" marR="68580" marT="0" marB="0"/>
                </a:tc>
                <a:extLst>
                  <a:ext uri="{0D108BD9-81ED-4DB2-BD59-A6C34878D82A}">
                    <a16:rowId xmlns:a16="http://schemas.microsoft.com/office/drawing/2014/main" val="103699705"/>
                  </a:ext>
                </a:extLst>
              </a:tr>
              <a:tr h="283768">
                <a:tc>
                  <a:txBody>
                    <a:bodyPr/>
                    <a:lstStyle/>
                    <a:p>
                      <a:pPr>
                        <a:lnSpc>
                          <a:spcPct val="107000"/>
                        </a:lnSpc>
                        <a:spcAft>
                          <a:spcPts val="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Identify </a:t>
                      </a:r>
                      <a:r>
                        <a:rPr lang="en-GB" sz="1100" dirty="0">
                          <a:effectLst/>
                          <a:latin typeface="Calibri" panose="020F0502020204030204" pitchFamily="34" charset="0"/>
                          <a:ea typeface="Calibri" panose="020F0502020204030204" pitchFamily="34" charset="0"/>
                          <a:cs typeface="Times New Roman" panose="02020603050405020304" pitchFamily="18" charset="0"/>
                        </a:rPr>
                        <a:t>ways in which some Christians believe the Old Testament prophecies speak about Jesus.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5 Summer 2</a:t>
                      </a:r>
                    </a:p>
                  </a:txBody>
                  <a:tcPr marL="68580" marR="68580" marT="0" marB="0"/>
                </a:tc>
                <a:extLst>
                  <a:ext uri="{0D108BD9-81ED-4DB2-BD59-A6C34878D82A}">
                    <a16:rowId xmlns:a16="http://schemas.microsoft.com/office/drawing/2014/main" val="2937724674"/>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how the celebration of Easter links to the idea of Jesus reconciling people to God so that Christians can live forgiven in a relationship with God, (sacrifice and reconciliation). (Use examples from different viewpoints)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5 Spring 2</a:t>
                      </a:r>
                    </a:p>
                  </a:txBody>
                  <a:tcPr marL="68580" marR="68580" marT="0" marB="0"/>
                </a:tc>
                <a:extLst>
                  <a:ext uri="{0D108BD9-81ED-4DB2-BD59-A6C34878D82A}">
                    <a16:rowId xmlns:a16="http://schemas.microsoft.com/office/drawing/2014/main" val="304818518"/>
                  </a:ext>
                </a:extLst>
              </a:tr>
              <a:tr h="309335">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Suggest answers to questions that the resurrection of Jesus might raise</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5 and 6 Spring 2</a:t>
                      </a:r>
                    </a:p>
                  </a:txBody>
                  <a:tcPr marL="68580" marR="68580" marT="0" marB="0"/>
                </a:tc>
                <a:extLst>
                  <a:ext uri="{0D108BD9-81ED-4DB2-BD59-A6C34878D82A}">
                    <a16:rowId xmlns:a16="http://schemas.microsoft.com/office/drawing/2014/main" val="4250781272"/>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Identify ways Christians believe God is with them in hard times eg: prayer; worship; peace. (Use different views)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4187823990"/>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using key texts, (eg parables, miracles, teaching) the Christian idea of the ‘Kingdom of God’ and how Christians seek to live to advance the Kingdom on earth. Example key texts: Beatitudes; The Lord’s Prayer; Jesus’ Temptations; Parables of the Kingdom. (Use examples from different viewpoints)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194466369"/>
                  </a:ext>
                </a:extLst>
              </a:tr>
            </a:tbl>
          </a:graphicData>
        </a:graphic>
      </p:graphicFrame>
      <p:pic>
        <p:nvPicPr>
          <p:cNvPr id="5" name="Picture 4">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786" y="153711"/>
            <a:ext cx="569742" cy="672612"/>
          </a:xfrm>
          <a:prstGeom prst="rect">
            <a:avLst/>
          </a:prstGeom>
          <a:noFill/>
          <a:ln>
            <a:noFill/>
          </a:ln>
        </p:spPr>
      </p:pic>
    </p:spTree>
    <p:extLst>
      <p:ext uri="{BB962C8B-B14F-4D97-AF65-F5344CB8AC3E}">
        <p14:creationId xmlns:p14="http://schemas.microsoft.com/office/powerpoint/2010/main" val="37624009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50771" y="543373"/>
            <a:ext cx="6500553" cy="565900"/>
          </a:xfrm>
          <a:solidFill>
            <a:schemeClr val="accent1">
              <a:lumMod val="40000"/>
              <a:lumOff val="60000"/>
            </a:schemeClr>
          </a:solidFill>
        </p:spPr>
        <p:txBody>
          <a:bodyPr>
            <a:normAutofit/>
          </a:bodyPr>
          <a:lstStyle/>
          <a:p>
            <a:pPr algn="ctr"/>
            <a:r>
              <a:rPr lang="en-GB" sz="1600" b="1" dirty="0" smtClean="0">
                <a:latin typeface="+mn-lt"/>
              </a:rPr>
              <a:t>Cheshire East RE expectations cross referenced – Years 5 and 6 (continued)</a:t>
            </a:r>
            <a:endParaRPr lang="en-GB" sz="16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51699228"/>
              </p:ext>
            </p:extLst>
          </p:nvPr>
        </p:nvGraphicFramePr>
        <p:xfrm>
          <a:off x="663631" y="1612756"/>
          <a:ext cx="10666615" cy="3004258"/>
        </p:xfrm>
        <a:graphic>
          <a:graphicData uri="http://schemas.openxmlformats.org/drawingml/2006/table">
            <a:tbl>
              <a:tblPr firstRow="1" bandRow="1">
                <a:tableStyleId>{5C22544A-7EE6-4342-B048-85BDC9FD1C3A}</a:tableStyleId>
              </a:tblPr>
              <a:tblGrid>
                <a:gridCol w="7657409">
                  <a:extLst>
                    <a:ext uri="{9D8B030D-6E8A-4147-A177-3AD203B41FA5}">
                      <a16:colId xmlns:a16="http://schemas.microsoft.com/office/drawing/2014/main" val="1349044665"/>
                    </a:ext>
                  </a:extLst>
                </a:gridCol>
                <a:gridCol w="3009206">
                  <a:extLst>
                    <a:ext uri="{9D8B030D-6E8A-4147-A177-3AD203B41FA5}">
                      <a16:colId xmlns:a16="http://schemas.microsoft.com/office/drawing/2014/main" val="1118236875"/>
                    </a:ext>
                  </a:extLst>
                </a:gridCol>
              </a:tblGrid>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2035474983"/>
                  </a:ext>
                </a:extLst>
              </a:tr>
              <a:tr h="255835">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Essential Content: Islam</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604810363"/>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Identify and understand that Muslims believe the Prophets who came before Muhammad (pbuh) all taught the same message. (Use examples from different traditions).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2874867404"/>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how majority of Muslims believe that Muhammad (pbuh) is the last and final prophet</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03699705"/>
                  </a:ext>
                </a:extLst>
              </a:tr>
              <a:tr h="283768">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Understand many Muslims believe that to have ‘inner peace with God’ humans must follow and submit to Allah’s guidance and will</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6 Autumn 1</a:t>
                      </a:r>
                    </a:p>
                  </a:txBody>
                  <a:tcPr marL="68580" marR="68580" marT="0" marB="0"/>
                </a:tc>
                <a:extLst>
                  <a:ext uri="{0D108BD9-81ED-4DB2-BD59-A6C34878D82A}">
                    <a16:rowId xmlns:a16="http://schemas.microsoft.com/office/drawing/2014/main" val="2937724674"/>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and assess how all Muslims are part of the ‘Ummah’ by showing how the Five Pillars enable most Muslims to have peace with God. (Use examples from different traditions eg Sunni and Shi’ite)</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2 Summer 2</a:t>
                      </a:r>
                    </a:p>
                  </a:txBody>
                  <a:tcPr marL="68580" marR="68580" marT="0" marB="0"/>
                </a:tc>
                <a:extLst>
                  <a:ext uri="{0D108BD9-81ED-4DB2-BD59-A6C34878D82A}">
                    <a16:rowId xmlns:a16="http://schemas.microsoft.com/office/drawing/2014/main" val="304818518"/>
                  </a:ext>
                </a:extLst>
              </a:tr>
              <a:tr h="309335">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Identify, describe, and explain key Muslim beliefs related to Allah (God); marriage and life after death</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6 Summer 1</a:t>
                      </a:r>
                    </a:p>
                  </a:txBody>
                  <a:tcPr marL="68580" marR="68580" marT="0" marB="0"/>
                </a:tc>
                <a:extLst>
                  <a:ext uri="{0D108BD9-81ED-4DB2-BD59-A6C34878D82A}">
                    <a16:rowId xmlns:a16="http://schemas.microsoft.com/office/drawing/2014/main" val="4250781272"/>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three ways in which Muslim worship shows devotion to Allah making reference to life at home and in the Mosque. (Use examples from different traditions).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6 Autumn 1</a:t>
                      </a:r>
                    </a:p>
                  </a:txBody>
                  <a:tcPr marL="68580" marR="68580" marT="0" marB="0"/>
                </a:tc>
                <a:extLst>
                  <a:ext uri="{0D108BD9-81ED-4DB2-BD59-A6C34878D82A}">
                    <a16:rowId xmlns:a16="http://schemas.microsoft.com/office/drawing/2014/main" val="4187823990"/>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Explain why the Qur’an is so important to Muslims. (use key texts to explain ideas)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Year 6 Summer 2</a:t>
                      </a:r>
                    </a:p>
                  </a:txBody>
                  <a:tcPr marL="68580" marR="68580" marT="0" marB="0"/>
                </a:tc>
                <a:extLst>
                  <a:ext uri="{0D108BD9-81ED-4DB2-BD59-A6C34878D82A}">
                    <a16:rowId xmlns:a16="http://schemas.microsoft.com/office/drawing/2014/main" val="1194466369"/>
                  </a:ext>
                </a:extLst>
              </a:tr>
            </a:tbl>
          </a:graphicData>
        </a:graphic>
      </p:graphicFrame>
      <p:pic>
        <p:nvPicPr>
          <p:cNvPr id="5" name="Picture 4">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786" y="153711"/>
            <a:ext cx="569742" cy="672612"/>
          </a:xfrm>
          <a:prstGeom prst="rect">
            <a:avLst/>
          </a:prstGeom>
          <a:noFill/>
          <a:ln>
            <a:noFill/>
          </a:ln>
        </p:spPr>
      </p:pic>
    </p:spTree>
    <p:extLst>
      <p:ext uri="{BB962C8B-B14F-4D97-AF65-F5344CB8AC3E}">
        <p14:creationId xmlns:p14="http://schemas.microsoft.com/office/powerpoint/2010/main" val="40899590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4269" y="543373"/>
            <a:ext cx="6500553" cy="565900"/>
          </a:xfrm>
          <a:solidFill>
            <a:schemeClr val="accent1">
              <a:lumMod val="40000"/>
              <a:lumOff val="60000"/>
            </a:schemeClr>
          </a:solidFill>
        </p:spPr>
        <p:txBody>
          <a:bodyPr>
            <a:normAutofit/>
          </a:bodyPr>
          <a:lstStyle/>
          <a:p>
            <a:pPr algn="ctr"/>
            <a:r>
              <a:rPr lang="en-GB" sz="1600" b="1" dirty="0" smtClean="0">
                <a:latin typeface="+mn-lt"/>
              </a:rPr>
              <a:t>Cheshire East RE expectations cross referenced – Years 5 and 6 (continued)</a:t>
            </a:r>
            <a:endParaRPr lang="en-GB" sz="1600" b="1" dirty="0">
              <a:latin typeface="+mn-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26772545"/>
              </p:ext>
            </p:extLst>
          </p:nvPr>
        </p:nvGraphicFramePr>
        <p:xfrm>
          <a:off x="638693" y="1828887"/>
          <a:ext cx="10666615" cy="3004258"/>
        </p:xfrm>
        <a:graphic>
          <a:graphicData uri="http://schemas.openxmlformats.org/drawingml/2006/table">
            <a:tbl>
              <a:tblPr firstRow="1" bandRow="1">
                <a:tableStyleId>{5C22544A-7EE6-4342-B048-85BDC9FD1C3A}</a:tableStyleId>
              </a:tblPr>
              <a:tblGrid>
                <a:gridCol w="7657409">
                  <a:extLst>
                    <a:ext uri="{9D8B030D-6E8A-4147-A177-3AD203B41FA5}">
                      <a16:colId xmlns:a16="http://schemas.microsoft.com/office/drawing/2014/main" val="1349044665"/>
                    </a:ext>
                  </a:extLst>
                </a:gridCol>
                <a:gridCol w="3009206">
                  <a:extLst>
                    <a:ext uri="{9D8B030D-6E8A-4147-A177-3AD203B41FA5}">
                      <a16:colId xmlns:a16="http://schemas.microsoft.com/office/drawing/2014/main" val="1118236875"/>
                    </a:ext>
                  </a:extLst>
                </a:gridCol>
              </a:tblGrid>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Cheshire East’s end of key stage expectations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Where HCPS meets this using Discovery RE</a:t>
                      </a:r>
                    </a:p>
                  </a:txBody>
                  <a:tcPr marL="68580" marR="68580" marT="0" marB="0"/>
                </a:tc>
                <a:extLst>
                  <a:ext uri="{0D108BD9-81ED-4DB2-BD59-A6C34878D82A}">
                    <a16:rowId xmlns:a16="http://schemas.microsoft.com/office/drawing/2014/main" val="2035474983"/>
                  </a:ext>
                </a:extLst>
              </a:tr>
              <a:tr h="255835">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Essential Content: Hinduism</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604810363"/>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various forms of worship that happen in the Hindu Mandir (Temple), including Puja</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5 Autumn 1</a:t>
                      </a:r>
                    </a:p>
                  </a:txBody>
                  <a:tcPr marL="68580" marR="68580" marT="0" marB="0"/>
                </a:tc>
                <a:extLst>
                  <a:ext uri="{0D108BD9-81ED-4DB2-BD59-A6C34878D82A}">
                    <a16:rowId xmlns:a16="http://schemas.microsoft.com/office/drawing/2014/main" val="2874867404"/>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Outline some of the stories of Vishnu, Rama and Sita and explain their significance for many Hindu</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5 Spring 1</a:t>
                      </a:r>
                    </a:p>
                  </a:txBody>
                  <a:tcPr marL="68580" marR="68580" marT="0" marB="0"/>
                </a:tc>
                <a:extLst>
                  <a:ext uri="{0D108BD9-81ED-4DB2-BD59-A6C34878D82A}">
                    <a16:rowId xmlns:a16="http://schemas.microsoft.com/office/drawing/2014/main" val="103699705"/>
                  </a:ext>
                </a:extLst>
              </a:tr>
              <a:tr h="283768">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Identify key Hindu Dharma symbols and explain their meaning, eg Aum, Swastika</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5 Spring 1</a:t>
                      </a:r>
                    </a:p>
                  </a:txBody>
                  <a:tcPr marL="68580" marR="68580" marT="0" marB="0"/>
                </a:tc>
                <a:extLst>
                  <a:ext uri="{0D108BD9-81ED-4DB2-BD59-A6C34878D82A}">
                    <a16:rowId xmlns:a16="http://schemas.microsoft.com/office/drawing/2014/main" val="2937724674"/>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Describe how and suggest why many Hindus celebrate Diwali and Holi. (Use examples from different traditions).</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304818518"/>
                  </a:ext>
                </a:extLst>
              </a:tr>
              <a:tr h="309335">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Compare/contrast Hindu ways of welcoming a child with all religious/non-religious views previously studied.</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4250781272"/>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Analyse and evaluate Hindu Dharma beliefs about reincarnation, vegetarianism and caring for the environment</a:t>
                      </a:r>
                    </a:p>
                  </a:txBody>
                  <a:tcPr marL="68580" marR="68580" marT="0" marB="0"/>
                </a:tc>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Year 5 Summer 1</a:t>
                      </a:r>
                    </a:p>
                  </a:txBody>
                  <a:tcPr marL="68580" marR="68580" marT="0" marB="0"/>
                </a:tc>
                <a:extLst>
                  <a:ext uri="{0D108BD9-81ED-4DB2-BD59-A6C34878D82A}">
                    <a16:rowId xmlns:a16="http://schemas.microsoft.com/office/drawing/2014/main" val="4187823990"/>
                  </a:ext>
                </a:extLst>
              </a:tr>
              <a:tr h="359220">
                <a:tc>
                  <a:txBody>
                    <a:bodyPr/>
                    <a:lstStyle/>
                    <a:p>
                      <a:pPr>
                        <a:lnSpc>
                          <a:spcPct val="107000"/>
                        </a:lnSpc>
                        <a:spcAft>
                          <a:spcPts val="0"/>
                        </a:spcAft>
                      </a:pPr>
                      <a:r>
                        <a:rPr lang="en-GB" sz="1100">
                          <a:effectLst/>
                          <a:latin typeface="Calibri" panose="020F0502020204030204" pitchFamily="34" charset="0"/>
                          <a:ea typeface="Calibri" panose="020F0502020204030204" pitchFamily="34" charset="0"/>
                          <a:cs typeface="Times New Roman" panose="02020603050405020304" pitchFamily="18" charset="0"/>
                        </a:rPr>
                        <a:t>Compare and contrast some Hindu Dharma ways of understanding family with other religious/non-religious views about family. (Use examples from different traditions)</a:t>
                      </a:r>
                    </a:p>
                  </a:txBody>
                  <a:tcPr marL="68580" marR="68580" marT="0" marB="0"/>
                </a:tc>
                <a:tc>
                  <a:txBody>
                    <a:bodyPr/>
                    <a:lstStyle/>
                    <a:p>
                      <a:pPr>
                        <a:lnSpc>
                          <a:spcPct val="107000"/>
                        </a:lnSpc>
                        <a:spcAft>
                          <a:spcPts val="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extLst>
                  <a:ext uri="{0D108BD9-81ED-4DB2-BD59-A6C34878D82A}">
                    <a16:rowId xmlns:a16="http://schemas.microsoft.com/office/drawing/2014/main" val="1194466369"/>
                  </a:ext>
                </a:extLst>
              </a:tr>
            </a:tbl>
          </a:graphicData>
        </a:graphic>
      </p:graphicFrame>
      <p:pic>
        <p:nvPicPr>
          <p:cNvPr id="5" name="Picture 4">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3786" y="153711"/>
            <a:ext cx="569742" cy="672612"/>
          </a:xfrm>
          <a:prstGeom prst="rect">
            <a:avLst/>
          </a:prstGeom>
          <a:noFill/>
          <a:ln>
            <a:noFill/>
          </a:ln>
        </p:spPr>
      </p:pic>
    </p:spTree>
    <p:extLst>
      <p:ext uri="{BB962C8B-B14F-4D97-AF65-F5344CB8AC3E}">
        <p14:creationId xmlns:p14="http://schemas.microsoft.com/office/powerpoint/2010/main" val="918402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9985" y="248747"/>
            <a:ext cx="3699163" cy="632402"/>
          </a:xfrm>
          <a:solidFill>
            <a:schemeClr val="accent1">
              <a:lumMod val="40000"/>
              <a:lumOff val="60000"/>
            </a:schemeClr>
          </a:solidFill>
        </p:spPr>
        <p:txBody>
          <a:bodyPr>
            <a:normAutofit/>
          </a:bodyPr>
          <a:lstStyle/>
          <a:p>
            <a:pPr algn="ctr"/>
            <a:r>
              <a:rPr lang="en-GB" sz="2000" b="1" dirty="0" smtClean="0">
                <a:latin typeface="+mn-lt"/>
              </a:rPr>
              <a:t>How we teach RE</a:t>
            </a:r>
            <a:endParaRPr lang="en-GB" sz="2000" b="1" dirty="0">
              <a:latin typeface="+mn-lt"/>
            </a:endParaRPr>
          </a:p>
        </p:txBody>
      </p:sp>
      <p:sp>
        <p:nvSpPr>
          <p:cNvPr id="3" name="Content Placeholder 2"/>
          <p:cNvSpPr>
            <a:spLocks noGrp="1"/>
          </p:cNvSpPr>
          <p:nvPr>
            <p:ph idx="1"/>
          </p:nvPr>
        </p:nvSpPr>
        <p:spPr>
          <a:xfrm>
            <a:off x="838200" y="1197033"/>
            <a:ext cx="10515600" cy="4979930"/>
          </a:xfrm>
        </p:spPr>
        <p:txBody>
          <a:bodyPr>
            <a:normAutofit fontScale="62500" lnSpcReduction="20000"/>
          </a:bodyPr>
          <a:lstStyle/>
          <a:p>
            <a:pPr lvl="0" fontAlgn="base"/>
            <a:r>
              <a:rPr lang="en-GB" b="1" u="sng" dirty="0">
                <a:solidFill>
                  <a:schemeClr val="dk1"/>
                </a:solidFill>
              </a:rPr>
              <a:t>Engagement/questioning: </a:t>
            </a:r>
            <a:r>
              <a:rPr lang="en-GB" dirty="0">
                <a:solidFill>
                  <a:schemeClr val="dk1"/>
                </a:solidFill>
              </a:rPr>
              <a:t>Children think about how religion feels in their own world. Children’s own ideas and experiences (if any) of different religions. In a diverse society there may be a number of different religions/views in one class.</a:t>
            </a:r>
          </a:p>
          <a:p>
            <a:pPr lvl="0" fontAlgn="base"/>
            <a:r>
              <a:rPr lang="en-GB" b="1" u="sng" dirty="0">
                <a:solidFill>
                  <a:schemeClr val="dk1"/>
                </a:solidFill>
              </a:rPr>
              <a:t>Enquiry </a:t>
            </a:r>
            <a:r>
              <a:rPr lang="en-GB" dirty="0">
                <a:solidFill>
                  <a:schemeClr val="dk1"/>
                </a:solidFill>
              </a:rPr>
              <a:t>Children to deepen their understanding, make secure connections between faiths, may using an enquiry based approach. It also helps them to utilise higher level thinking skills, involving sustained learning, gathering information and draw conclusions before reflecting. They can extend their initial thoughts. Bloom’s taxonomy to be used to create deeper thinking questions such as What do I need to find out to be able to answer the key questions? How can I show this?</a:t>
            </a:r>
          </a:p>
          <a:p>
            <a:pPr lvl="0" fontAlgn="base"/>
            <a:r>
              <a:rPr lang="en-GB" b="1" u="sng" dirty="0">
                <a:solidFill>
                  <a:schemeClr val="dk1"/>
                </a:solidFill>
              </a:rPr>
              <a:t>Knowledge base/researching: </a:t>
            </a:r>
            <a:r>
              <a:rPr lang="en-GB" dirty="0">
                <a:solidFill>
                  <a:schemeClr val="dk1"/>
                </a:solidFill>
              </a:rPr>
              <a:t>Develop factual, accurate knowledge of a religion by examining artefacts, answering key questions and listening to members of faith communities to gain a first-hand perspective of what life is like. Visits to explore buildings to gain first-hand experiences similar to the practitioners of the faith. Makes the learning more “real” and come alive rather than book/paper based activities. Use of religious texts and stories as many religious teachings and ideas come from stories related to a particular faith. Use of IT for research</a:t>
            </a:r>
          </a:p>
          <a:p>
            <a:pPr lvl="0" fontAlgn="base"/>
            <a:r>
              <a:rPr lang="en-GB" b="1" u="sng" dirty="0">
                <a:solidFill>
                  <a:schemeClr val="dk1"/>
                </a:solidFill>
              </a:rPr>
              <a:t>Evaluation: </a:t>
            </a:r>
            <a:r>
              <a:rPr lang="en-GB" dirty="0">
                <a:solidFill>
                  <a:schemeClr val="dk1"/>
                </a:solidFill>
              </a:rPr>
              <a:t>Children discuss what has been learnt from a religion and their response linked to their own beliefs and how they can use that knowledge going forward.</a:t>
            </a:r>
          </a:p>
          <a:p>
            <a:pPr lvl="0" fontAlgn="base"/>
            <a:r>
              <a:rPr lang="en-GB" b="1" u="sng" dirty="0">
                <a:solidFill>
                  <a:schemeClr val="dk1"/>
                </a:solidFill>
              </a:rPr>
              <a:t>Expression: </a:t>
            </a:r>
            <a:r>
              <a:rPr lang="en-GB" dirty="0">
                <a:solidFill>
                  <a:schemeClr val="dk1"/>
                </a:solidFill>
              </a:rPr>
              <a:t>Children to reflect on differences the study has made to them. Have they changed their views on the aspect studied? Has it made them think more deeply about why/how certain people express their faith? </a:t>
            </a:r>
          </a:p>
          <a:p>
            <a:pPr lvl="0" fontAlgn="base"/>
            <a:r>
              <a:rPr lang="en-GB" b="1" u="sng" dirty="0">
                <a:solidFill>
                  <a:schemeClr val="dk1"/>
                </a:solidFill>
              </a:rPr>
              <a:t>Religious vocabulary:</a:t>
            </a:r>
            <a:r>
              <a:rPr lang="en-GB" dirty="0">
                <a:solidFill>
                  <a:schemeClr val="dk1"/>
                </a:solidFill>
              </a:rPr>
              <a:t> Children to understand and use the specific and appropriate vocabulary used by all faiths.</a:t>
            </a:r>
          </a:p>
          <a:p>
            <a:pPr lvl="0" fontAlgn="base"/>
            <a:r>
              <a:rPr lang="en-GB" b="1" u="sng" dirty="0">
                <a:solidFill>
                  <a:schemeClr val="dk1"/>
                </a:solidFill>
              </a:rPr>
              <a:t>Inclusive: </a:t>
            </a:r>
            <a:r>
              <a:rPr lang="en-GB" dirty="0">
                <a:solidFill>
                  <a:schemeClr val="dk1"/>
                </a:solidFill>
              </a:rPr>
              <a:t>Learning accessible to all.</a:t>
            </a:r>
          </a:p>
          <a:p>
            <a:endParaRPr lang="en-GB" dirty="0"/>
          </a:p>
        </p:txBody>
      </p:sp>
      <p:pic>
        <p:nvPicPr>
          <p:cNvPr id="4" name="Picture 3">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6634654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41337"/>
          </a:xfrm>
        </p:spPr>
        <p:txBody>
          <a:bodyPr>
            <a:normAutofit/>
          </a:bodyPr>
          <a:lstStyle/>
          <a:p>
            <a:pPr algn="ctr"/>
            <a:r>
              <a:rPr lang="en-GB" sz="2000" b="1" dirty="0" smtClean="0">
                <a:latin typeface="+mn-lt"/>
              </a:rPr>
              <a:t>RE at </a:t>
            </a:r>
            <a:r>
              <a:rPr lang="en-GB" sz="2000" b="1" dirty="0">
                <a:latin typeface="+mn-lt"/>
              </a:rPr>
              <a:t>Holmes Chapel Primary School</a:t>
            </a:r>
          </a:p>
        </p:txBody>
      </p:sp>
      <p:pic>
        <p:nvPicPr>
          <p:cNvPr id="3" name="Picture 2">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graphicFrame>
        <p:nvGraphicFramePr>
          <p:cNvPr id="8" name="Table 7"/>
          <p:cNvGraphicFramePr>
            <a:graphicFrameLocks noGrp="1"/>
          </p:cNvGraphicFramePr>
          <p:nvPr>
            <p:extLst>
              <p:ext uri="{D42A27DB-BD31-4B8C-83A1-F6EECF244321}">
                <p14:modId xmlns:p14="http://schemas.microsoft.com/office/powerpoint/2010/main" val="3936244611"/>
              </p:ext>
            </p:extLst>
          </p:nvPr>
        </p:nvGraphicFramePr>
        <p:xfrm>
          <a:off x="591033" y="1271753"/>
          <a:ext cx="10607562" cy="5473812"/>
        </p:xfrm>
        <a:graphic>
          <a:graphicData uri="http://schemas.openxmlformats.org/drawingml/2006/table">
            <a:tbl>
              <a:tblPr firstRow="1" firstCol="1" bandRow="1">
                <a:tableStyleId>{3C2FFA5D-87B4-456A-9821-1D502468CF0F}</a:tableStyleId>
              </a:tblPr>
              <a:tblGrid>
                <a:gridCol w="2121367">
                  <a:extLst>
                    <a:ext uri="{9D8B030D-6E8A-4147-A177-3AD203B41FA5}">
                      <a16:colId xmlns:a16="http://schemas.microsoft.com/office/drawing/2014/main" val="1307422683"/>
                    </a:ext>
                  </a:extLst>
                </a:gridCol>
                <a:gridCol w="2121367">
                  <a:extLst>
                    <a:ext uri="{9D8B030D-6E8A-4147-A177-3AD203B41FA5}">
                      <a16:colId xmlns:a16="http://schemas.microsoft.com/office/drawing/2014/main" val="3623265674"/>
                    </a:ext>
                  </a:extLst>
                </a:gridCol>
                <a:gridCol w="2121367">
                  <a:extLst>
                    <a:ext uri="{9D8B030D-6E8A-4147-A177-3AD203B41FA5}">
                      <a16:colId xmlns:a16="http://schemas.microsoft.com/office/drawing/2014/main" val="3579346844"/>
                    </a:ext>
                  </a:extLst>
                </a:gridCol>
                <a:gridCol w="2121367">
                  <a:extLst>
                    <a:ext uri="{9D8B030D-6E8A-4147-A177-3AD203B41FA5}">
                      <a16:colId xmlns:a16="http://schemas.microsoft.com/office/drawing/2014/main" val="869724702"/>
                    </a:ext>
                  </a:extLst>
                </a:gridCol>
                <a:gridCol w="2122094">
                  <a:extLst>
                    <a:ext uri="{9D8B030D-6E8A-4147-A177-3AD203B41FA5}">
                      <a16:colId xmlns:a16="http://schemas.microsoft.com/office/drawing/2014/main" val="2612175712"/>
                    </a:ext>
                  </a:extLst>
                </a:gridCol>
              </a:tblGrid>
              <a:tr h="229978">
                <a:tc gridSpan="5">
                  <a:txBody>
                    <a:bodyPr/>
                    <a:lstStyle/>
                    <a:p>
                      <a:pPr>
                        <a:lnSpc>
                          <a:spcPct val="107000"/>
                        </a:lnSpc>
                        <a:spcAft>
                          <a:spcPts val="0"/>
                        </a:spcAft>
                      </a:pPr>
                      <a:r>
                        <a:rPr lang="en-GB" sz="1800" dirty="0">
                          <a:effectLst/>
                        </a:rPr>
                        <a:t>The </a:t>
                      </a:r>
                      <a:r>
                        <a:rPr lang="en-GB" sz="1800" dirty="0" smtClean="0">
                          <a:effectLst/>
                        </a:rPr>
                        <a:t>RE Curriculum </a:t>
                      </a:r>
                      <a:r>
                        <a:rPr lang="en-GB" sz="1800" dirty="0">
                          <a:effectLst/>
                        </a:rPr>
                        <a:t>and Fundamental British Values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557118797"/>
                  </a:ext>
                </a:extLst>
              </a:tr>
              <a:tr h="229978">
                <a:tc>
                  <a:txBody>
                    <a:bodyPr/>
                    <a:lstStyle/>
                    <a:p>
                      <a:pPr>
                        <a:lnSpc>
                          <a:spcPct val="107000"/>
                        </a:lnSpc>
                        <a:spcAft>
                          <a:spcPts val="0"/>
                        </a:spcAft>
                      </a:pPr>
                      <a:r>
                        <a:rPr lang="en-GB" sz="1800" b="0" dirty="0">
                          <a:effectLst/>
                        </a:rPr>
                        <a:t>Democracy</a:t>
                      </a:r>
                      <a:endParaRPr lang="en-GB"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Rule of Law</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Individual Liberty</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Mutual Respect</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800">
                          <a:effectLst/>
                        </a:rPr>
                        <a:t>Tolerance</a:t>
                      </a:r>
                      <a:endParaRPr lang="en-GB"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414790043"/>
                  </a:ext>
                </a:extLst>
              </a:tr>
              <a:tr h="559547">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800" dirty="0">
                          <a:effectLst/>
                        </a:rPr>
                        <a:t>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48379364"/>
                  </a:ext>
                </a:extLst>
              </a:tr>
              <a:tr h="2069798">
                <a:tc>
                  <a:txBody>
                    <a:bodyPr/>
                    <a:lstStyle/>
                    <a:p>
                      <a:pPr>
                        <a:lnSpc>
                          <a:spcPct val="107000"/>
                        </a:lnSpc>
                        <a:spcAft>
                          <a:spcPts val="0"/>
                        </a:spcAft>
                      </a:pPr>
                      <a:r>
                        <a:rPr lang="en-GB" sz="14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RE, the children are taught to respect each other’s rights to have a say. They learn the significance of each person’s ideas and experiences</a:t>
                      </a:r>
                      <a:br>
                        <a:rPr lang="en-GB" sz="14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GB" sz="1400" b="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through discussion. In debating the fundamental questions of life, pupils learn to respect a range of perspectives.</a:t>
                      </a:r>
                      <a:endParaRPr lang="en-GB"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 children learn to respect each other and the classroom they are in.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In RE, pupils examine different examples of codes for human life, including</a:t>
                      </a:r>
                      <a:b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commandments and rules offered by different religious communities. They learn to appreciate how individuals choose between good and evil, right and wrong, and they learn to apply these ideas to their own</a:t>
                      </a:r>
                      <a:b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communities.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In RE lessons, the children are encouraged to develop their individual responses/opinions in order to answer key enquiry based questions whilst respecting the religious beliefs of the faith. They also consider questions about identity, belonging and diversity, learning what it means to live freely.</a:t>
                      </a:r>
                    </a:p>
                  </a:txBody>
                  <a:tcPr marL="68580" marR="68580" marT="0" marB="0"/>
                </a:tc>
                <a:tc>
                  <a:txBody>
                    <a:bodyPr/>
                    <a:lstStyle/>
                    <a:p>
                      <a:pP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The children are taught how to talk, demonstrating kindness and empathy, founded on mutual respect.</a:t>
                      </a:r>
                    </a:p>
                    <a:p>
                      <a:pPr>
                        <a:lnSpc>
                          <a:spcPct val="107000"/>
                        </a:lnSpc>
                        <a:spcAft>
                          <a:spcPts val="0"/>
                        </a:spcAft>
                      </a:pPr>
                      <a:r>
                        <a:rPr lang="en-GB" sz="1400" dirty="0">
                          <a:effectLst/>
                          <a:latin typeface="Calibri" panose="020F0502020204030204" pitchFamily="34" charset="0"/>
                          <a:ea typeface="Calibri" panose="020F0502020204030204" pitchFamily="34" charset="0"/>
                          <a:cs typeface="Times New Roman" panose="02020603050405020304" pitchFamily="18" charset="0"/>
                        </a:rPr>
                        <a:t>The RE curriculum focuses on developing mutual respect between those of different faiths and beliefs, promoting an understanding of what a</a:t>
                      </a:r>
                      <a:br>
                        <a:rPr lang="en-GB" sz="1400" dirty="0">
                          <a:effectLst/>
                          <a:latin typeface="Calibri" panose="020F0502020204030204" pitchFamily="34" charset="0"/>
                          <a:ea typeface="Calibri" panose="020F0502020204030204" pitchFamily="34" charset="0"/>
                          <a:cs typeface="Times New Roman" panose="02020603050405020304" pitchFamily="18" charset="0"/>
                        </a:rPr>
                      </a:br>
                      <a:r>
                        <a:rPr lang="en-GB" sz="1400" dirty="0">
                          <a:effectLst/>
                          <a:latin typeface="Calibri" panose="020F0502020204030204" pitchFamily="34" charset="0"/>
                          <a:ea typeface="Calibri" panose="020F0502020204030204" pitchFamily="34" charset="0"/>
                          <a:cs typeface="Times New Roman" panose="02020603050405020304" pitchFamily="18" charset="0"/>
                        </a:rPr>
                        <a:t>society gains from diversity. The children learn about diversity in religions and worldviews and how we can show respect to people</a:t>
                      </a:r>
                      <a:br>
                        <a:rPr lang="en-GB" sz="1400" dirty="0">
                          <a:effectLst/>
                          <a:latin typeface="Calibri" panose="020F0502020204030204" pitchFamily="34" charset="0"/>
                          <a:ea typeface="Calibri" panose="020F0502020204030204" pitchFamily="34" charset="0"/>
                          <a:cs typeface="Times New Roman" panose="02020603050405020304" pitchFamily="18" charset="0"/>
                        </a:rPr>
                      </a:br>
                      <a:r>
                        <a:rPr lang="en-GB" sz="1400" dirty="0">
                          <a:effectLst/>
                          <a:latin typeface="Calibri" panose="020F0502020204030204" pitchFamily="34" charset="0"/>
                          <a:ea typeface="Calibri" panose="020F0502020204030204" pitchFamily="34" charset="0"/>
                          <a:cs typeface="Times New Roman" panose="02020603050405020304" pitchFamily="18" charset="0"/>
                        </a:rPr>
                        <a:t>who see the world differently to themselves</a:t>
                      </a:r>
                      <a:r>
                        <a:rPr lang="en-GB" sz="1400" dirty="0">
                          <a:effectLst/>
                          <a:latin typeface="Calibri" panose="020F0502020204030204" pitchFamily="34" charset="0"/>
                          <a:ea typeface="Times New Roman" panose="02020603050405020304" pitchFamily="18" charset="0"/>
                          <a:cs typeface="Times New Roman" panose="02020603050405020304" pitchFamily="18" charset="0"/>
                        </a:rPr>
                        <a: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Our RE curriculum introduces the children to a wide range of religions, beliefs and cultures from around the world. A baseline for a</a:t>
                      </a:r>
                      <a:b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fair community is that each person’s right to ‘be themselves’ is to be</a:t>
                      </a:r>
                      <a:b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accepted by all. RE can challenge children and</a:t>
                      </a:r>
                      <a:b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young people to be increasingly respectful and to celebrate diversity, but</a:t>
                      </a:r>
                      <a:b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b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tolerance is a starting point.</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400" dirty="0">
                          <a:solidFill>
                            <a:srgbClr val="000000"/>
                          </a:solidFill>
                          <a:effectLst/>
                          <a:highlight>
                            <a:srgbClr val="FFFF00"/>
                          </a:highlight>
                          <a:latin typeface="Calibri" panose="020F0502020204030204" pitchFamily="34" charset="0"/>
                          <a:ea typeface="Calibri" panose="020F0502020204030204" pitchFamily="34" charset="0"/>
                          <a:cs typeface="Calibri" panose="020F0502020204030204" pitchFamily="34" charset="0"/>
                        </a:rPr>
                        <a:t> </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13812526"/>
                  </a:ext>
                </a:extLst>
              </a:tr>
            </a:tbl>
          </a:graphicData>
        </a:graphic>
      </p:graphicFrame>
      <p:pic>
        <p:nvPicPr>
          <p:cNvPr id="10" name="Picture 9"/>
          <p:cNvPicPr>
            <a:picLocks noChangeAspect="1"/>
          </p:cNvPicPr>
          <p:nvPr/>
        </p:nvPicPr>
        <p:blipFill>
          <a:blip r:embed="rId3"/>
          <a:stretch>
            <a:fillRect/>
          </a:stretch>
        </p:blipFill>
        <p:spPr>
          <a:xfrm>
            <a:off x="1417723" y="1870931"/>
            <a:ext cx="498207" cy="472875"/>
          </a:xfrm>
          <a:prstGeom prst="rect">
            <a:avLst/>
          </a:prstGeom>
        </p:spPr>
      </p:pic>
      <p:pic>
        <p:nvPicPr>
          <p:cNvPr id="11" name="Picture 10"/>
          <p:cNvPicPr>
            <a:picLocks noChangeAspect="1"/>
          </p:cNvPicPr>
          <p:nvPr/>
        </p:nvPicPr>
        <p:blipFill>
          <a:blip r:embed="rId4"/>
          <a:stretch>
            <a:fillRect/>
          </a:stretch>
        </p:blipFill>
        <p:spPr>
          <a:xfrm>
            <a:off x="3406912" y="1866895"/>
            <a:ext cx="534468" cy="476911"/>
          </a:xfrm>
          <a:prstGeom prst="rect">
            <a:avLst/>
          </a:prstGeom>
        </p:spPr>
      </p:pic>
      <p:pic>
        <p:nvPicPr>
          <p:cNvPr id="12" name="Picture 11"/>
          <p:cNvPicPr>
            <a:picLocks noChangeAspect="1"/>
          </p:cNvPicPr>
          <p:nvPr/>
        </p:nvPicPr>
        <p:blipFill>
          <a:blip r:embed="rId5"/>
          <a:stretch>
            <a:fillRect/>
          </a:stretch>
        </p:blipFill>
        <p:spPr>
          <a:xfrm>
            <a:off x="5618707" y="1891196"/>
            <a:ext cx="552213" cy="476911"/>
          </a:xfrm>
          <a:prstGeom prst="rect">
            <a:avLst/>
          </a:prstGeom>
        </p:spPr>
      </p:pic>
      <p:pic>
        <p:nvPicPr>
          <p:cNvPr id="13" name="Picture 12"/>
          <p:cNvPicPr>
            <a:picLocks noChangeAspect="1"/>
          </p:cNvPicPr>
          <p:nvPr/>
        </p:nvPicPr>
        <p:blipFill>
          <a:blip r:embed="rId6"/>
          <a:stretch>
            <a:fillRect/>
          </a:stretch>
        </p:blipFill>
        <p:spPr>
          <a:xfrm>
            <a:off x="7848247" y="1833552"/>
            <a:ext cx="523764" cy="506305"/>
          </a:xfrm>
          <a:prstGeom prst="rect">
            <a:avLst/>
          </a:prstGeom>
        </p:spPr>
      </p:pic>
      <p:pic>
        <p:nvPicPr>
          <p:cNvPr id="14" name="Picture 13"/>
          <p:cNvPicPr>
            <a:picLocks noChangeAspect="1"/>
          </p:cNvPicPr>
          <p:nvPr/>
        </p:nvPicPr>
        <p:blipFill>
          <a:blip r:embed="rId7"/>
          <a:stretch>
            <a:fillRect/>
          </a:stretch>
        </p:blipFill>
        <p:spPr>
          <a:xfrm>
            <a:off x="9873697" y="1847027"/>
            <a:ext cx="564668" cy="527641"/>
          </a:xfrm>
          <a:prstGeom prst="rect">
            <a:avLst/>
          </a:prstGeom>
        </p:spPr>
      </p:pic>
    </p:spTree>
    <p:extLst>
      <p:ext uri="{BB962C8B-B14F-4D97-AF65-F5344CB8AC3E}">
        <p14:creationId xmlns:p14="http://schemas.microsoft.com/office/powerpoint/2010/main" val="1992239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0436" y="365126"/>
            <a:ext cx="3258589" cy="466147"/>
          </a:xfrm>
          <a:solidFill>
            <a:schemeClr val="accent1">
              <a:lumMod val="40000"/>
              <a:lumOff val="60000"/>
            </a:schemeClr>
          </a:solidFill>
        </p:spPr>
        <p:txBody>
          <a:bodyPr>
            <a:normAutofit/>
          </a:bodyPr>
          <a:lstStyle/>
          <a:p>
            <a:pPr algn="ctr"/>
            <a:r>
              <a:rPr lang="en-GB" sz="2400" b="1" dirty="0">
                <a:latin typeface="+mn-lt"/>
              </a:rPr>
              <a:t>RE </a:t>
            </a:r>
            <a:r>
              <a:rPr lang="en-GB" sz="2400" b="1" dirty="0" smtClean="0">
                <a:latin typeface="+mn-lt"/>
              </a:rPr>
              <a:t>Overview</a:t>
            </a:r>
            <a:endParaRPr lang="en-GB" sz="2400" b="1" dirty="0">
              <a:latin typeface="+mn-lt"/>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874603806"/>
              </p:ext>
            </p:extLst>
          </p:nvPr>
        </p:nvGraphicFramePr>
        <p:xfrm>
          <a:off x="548642" y="949783"/>
          <a:ext cx="10789912" cy="5597674"/>
        </p:xfrm>
        <a:graphic>
          <a:graphicData uri="http://schemas.openxmlformats.org/drawingml/2006/table">
            <a:tbl>
              <a:tblPr firstRow="1" firstCol="1" bandRow="1">
                <a:tableStyleId>{5C22544A-7EE6-4342-B048-85BDC9FD1C3A}</a:tableStyleId>
              </a:tblPr>
              <a:tblGrid>
                <a:gridCol w="731518">
                  <a:extLst>
                    <a:ext uri="{9D8B030D-6E8A-4147-A177-3AD203B41FA5}">
                      <a16:colId xmlns:a16="http://schemas.microsoft.com/office/drawing/2014/main" val="1611716452"/>
                    </a:ext>
                  </a:extLst>
                </a:gridCol>
                <a:gridCol w="1676399">
                  <a:extLst>
                    <a:ext uri="{9D8B030D-6E8A-4147-A177-3AD203B41FA5}">
                      <a16:colId xmlns:a16="http://schemas.microsoft.com/office/drawing/2014/main" val="1617670852"/>
                    </a:ext>
                  </a:extLst>
                </a:gridCol>
                <a:gridCol w="1676399">
                  <a:extLst>
                    <a:ext uri="{9D8B030D-6E8A-4147-A177-3AD203B41FA5}">
                      <a16:colId xmlns:a16="http://schemas.microsoft.com/office/drawing/2014/main" val="992803718"/>
                    </a:ext>
                  </a:extLst>
                </a:gridCol>
                <a:gridCol w="1676399">
                  <a:extLst>
                    <a:ext uri="{9D8B030D-6E8A-4147-A177-3AD203B41FA5}">
                      <a16:colId xmlns:a16="http://schemas.microsoft.com/office/drawing/2014/main" val="721184755"/>
                    </a:ext>
                  </a:extLst>
                </a:gridCol>
                <a:gridCol w="1676399">
                  <a:extLst>
                    <a:ext uri="{9D8B030D-6E8A-4147-A177-3AD203B41FA5}">
                      <a16:colId xmlns:a16="http://schemas.microsoft.com/office/drawing/2014/main" val="2556789851"/>
                    </a:ext>
                  </a:extLst>
                </a:gridCol>
                <a:gridCol w="1676399">
                  <a:extLst>
                    <a:ext uri="{9D8B030D-6E8A-4147-A177-3AD203B41FA5}">
                      <a16:colId xmlns:a16="http://schemas.microsoft.com/office/drawing/2014/main" val="858101906"/>
                    </a:ext>
                  </a:extLst>
                </a:gridCol>
                <a:gridCol w="1676399">
                  <a:extLst>
                    <a:ext uri="{9D8B030D-6E8A-4147-A177-3AD203B41FA5}">
                      <a16:colId xmlns:a16="http://schemas.microsoft.com/office/drawing/2014/main" val="925245962"/>
                    </a:ext>
                  </a:extLst>
                </a:gridCol>
              </a:tblGrid>
              <a:tr h="144321">
                <a:tc>
                  <a:txBody>
                    <a:bodyPr/>
                    <a:lstStyle/>
                    <a:p>
                      <a:pPr>
                        <a:lnSpc>
                          <a:spcPct val="107000"/>
                        </a:lnSpc>
                        <a:spcAft>
                          <a:spcPts val="0"/>
                        </a:spcAft>
                      </a:pPr>
                      <a:r>
                        <a:rPr lang="en-GB" sz="900">
                          <a:effectLst/>
                        </a:rPr>
                        <a:t>Year Group</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Autumn 1</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Autumn 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Spring 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Spring 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Summer 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Summer 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extLst>
                  <a:ext uri="{0D108BD9-81ED-4DB2-BD59-A6C34878D82A}">
                    <a16:rowId xmlns:a16="http://schemas.microsoft.com/office/drawing/2014/main" val="985464029"/>
                  </a:ext>
                </a:extLst>
              </a:tr>
              <a:tr h="282271">
                <a:tc>
                  <a:txBody>
                    <a:bodyPr/>
                    <a:lstStyle/>
                    <a:p>
                      <a:pPr>
                        <a:lnSpc>
                          <a:spcPct val="107000"/>
                        </a:lnSpc>
                        <a:spcAft>
                          <a:spcPts val="0"/>
                        </a:spcAft>
                      </a:pPr>
                      <a:r>
                        <a:rPr lang="en-GB" sz="900">
                          <a:effectLst/>
                        </a:rPr>
                        <a:t>Reception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Special people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marL="342900" lvl="0" indent="-342900">
                        <a:lnSpc>
                          <a:spcPct val="107000"/>
                        </a:lnSpc>
                        <a:spcAft>
                          <a:spcPts val="0"/>
                        </a:spcAft>
                        <a:buFont typeface="Symbol" panose="05050102010706020507" pitchFamily="18" charset="2"/>
                        <a:buChar char=""/>
                      </a:pPr>
                      <a:r>
                        <a:rPr lang="en-GB" sz="900">
                          <a:effectLst/>
                        </a:rPr>
                        <a:t>Christmas</a:t>
                      </a:r>
                    </a:p>
                    <a:p>
                      <a:pPr marL="342900" lvl="0" indent="-342900">
                        <a:lnSpc>
                          <a:spcPct val="107000"/>
                        </a:lnSpc>
                        <a:spcAft>
                          <a:spcPts val="0"/>
                        </a:spcAft>
                        <a:buFont typeface="Symbol" panose="05050102010706020507" pitchFamily="18" charset="2"/>
                        <a:buChar char=""/>
                      </a:pPr>
                      <a:r>
                        <a:rPr lang="en-GB" sz="900">
                          <a:effectLst/>
                        </a:rPr>
                        <a:t>Diwali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Celebrations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Easter</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Special places</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extLst>
                  <a:ext uri="{0D108BD9-81ED-4DB2-BD59-A6C34878D82A}">
                    <a16:rowId xmlns:a16="http://schemas.microsoft.com/office/drawing/2014/main" val="1175042059"/>
                  </a:ext>
                </a:extLst>
              </a:tr>
              <a:tr h="928392">
                <a:tc>
                  <a:txBody>
                    <a:bodyPr/>
                    <a:lstStyle/>
                    <a:p>
                      <a:pPr>
                        <a:lnSpc>
                          <a:spcPct val="107000"/>
                        </a:lnSpc>
                        <a:spcAft>
                          <a:spcPts val="0"/>
                        </a:spcAft>
                      </a:pPr>
                      <a:r>
                        <a:rPr lang="en-GB" sz="900">
                          <a:effectLst/>
                        </a:rPr>
                        <a:t>Year 1</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Christianity</a:t>
                      </a:r>
                    </a:p>
                    <a:p>
                      <a:pPr>
                        <a:lnSpc>
                          <a:spcPct val="107000"/>
                        </a:lnSpc>
                        <a:spcAft>
                          <a:spcPts val="0"/>
                        </a:spcAft>
                      </a:pPr>
                      <a:r>
                        <a:rPr lang="en-GB" sz="900" dirty="0">
                          <a:effectLst/>
                        </a:rPr>
                        <a:t> </a:t>
                      </a:r>
                    </a:p>
                    <a:p>
                      <a:pPr>
                        <a:lnSpc>
                          <a:spcPct val="107000"/>
                        </a:lnSpc>
                        <a:spcAft>
                          <a:spcPts val="0"/>
                        </a:spcAft>
                      </a:pPr>
                      <a:r>
                        <a:rPr lang="en-GB" sz="900" dirty="0">
                          <a:effectLst/>
                        </a:rPr>
                        <a:t>Key question: Does God want Christians to look after the world?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Christianity</a:t>
                      </a:r>
                    </a:p>
                    <a:p>
                      <a:pPr>
                        <a:lnSpc>
                          <a:spcPct val="107000"/>
                        </a:lnSpc>
                        <a:spcAft>
                          <a:spcPts val="0"/>
                        </a:spcAft>
                      </a:pPr>
                      <a:r>
                        <a:rPr lang="en-GB" sz="900" dirty="0">
                          <a:effectLst/>
                        </a:rPr>
                        <a:t> </a:t>
                      </a:r>
                    </a:p>
                    <a:p>
                      <a:pPr>
                        <a:lnSpc>
                          <a:spcPct val="107000"/>
                        </a:lnSpc>
                        <a:spcAft>
                          <a:spcPts val="0"/>
                        </a:spcAft>
                      </a:pPr>
                      <a:r>
                        <a:rPr lang="en-GB" sz="900" dirty="0">
                          <a:effectLst/>
                        </a:rPr>
                        <a:t>Key question: What gifts might Christians in my town have given Jesus if he had been born here rather than in Bethlehem?</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Christianity</a:t>
                      </a:r>
                    </a:p>
                    <a:p>
                      <a:pPr>
                        <a:lnSpc>
                          <a:spcPct val="107000"/>
                        </a:lnSpc>
                        <a:spcAft>
                          <a:spcPts val="0"/>
                        </a:spcAft>
                      </a:pPr>
                      <a:r>
                        <a:rPr lang="en-GB" sz="900" dirty="0">
                          <a:effectLst/>
                        </a:rPr>
                        <a:t> </a:t>
                      </a:r>
                    </a:p>
                    <a:p>
                      <a:pPr>
                        <a:lnSpc>
                          <a:spcPct val="107000"/>
                        </a:lnSpc>
                        <a:spcAft>
                          <a:spcPts val="0"/>
                        </a:spcAft>
                      </a:pPr>
                      <a:r>
                        <a:rPr lang="en-GB" sz="900" dirty="0">
                          <a:effectLst/>
                        </a:rPr>
                        <a:t>Key question: Was it always easy for Jesus to show friendship?</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Christianity</a:t>
                      </a:r>
                    </a:p>
                    <a:p>
                      <a:pPr>
                        <a:lnSpc>
                          <a:spcPct val="107000"/>
                        </a:lnSpc>
                        <a:spcAft>
                          <a:spcPts val="0"/>
                        </a:spcAft>
                      </a:pPr>
                      <a:r>
                        <a:rPr lang="en-GB" sz="900" dirty="0">
                          <a:effectLst/>
                        </a:rPr>
                        <a:t> </a:t>
                      </a:r>
                    </a:p>
                    <a:p>
                      <a:pPr>
                        <a:lnSpc>
                          <a:spcPct val="107000"/>
                        </a:lnSpc>
                        <a:spcAft>
                          <a:spcPts val="0"/>
                        </a:spcAft>
                      </a:pPr>
                      <a:r>
                        <a:rPr lang="en-GB" sz="900" dirty="0">
                          <a:effectLst/>
                        </a:rPr>
                        <a:t>Key question: Why was Jesus welcomed like a king or a celebrity by the crowds on Palm Sunday?</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Judaism</a:t>
                      </a:r>
                    </a:p>
                    <a:p>
                      <a:pPr>
                        <a:lnSpc>
                          <a:spcPct val="107000"/>
                        </a:lnSpc>
                        <a:spcAft>
                          <a:spcPts val="0"/>
                        </a:spcAft>
                      </a:pPr>
                      <a:r>
                        <a:rPr lang="en-GB" sz="900" dirty="0">
                          <a:effectLst/>
                        </a:rPr>
                        <a:t> </a:t>
                      </a:r>
                    </a:p>
                    <a:p>
                      <a:pPr>
                        <a:lnSpc>
                          <a:spcPct val="107000"/>
                        </a:lnSpc>
                        <a:spcAft>
                          <a:spcPts val="0"/>
                        </a:spcAft>
                      </a:pPr>
                      <a:r>
                        <a:rPr lang="en-GB" sz="900" dirty="0">
                          <a:effectLst/>
                        </a:rPr>
                        <a:t>Key question: Is Shabbat important to Jewish children?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Judaism</a:t>
                      </a:r>
                    </a:p>
                    <a:p>
                      <a:pPr>
                        <a:lnSpc>
                          <a:spcPct val="107000"/>
                        </a:lnSpc>
                        <a:spcAft>
                          <a:spcPts val="0"/>
                        </a:spcAft>
                      </a:pPr>
                      <a:r>
                        <a:rPr lang="en-GB" sz="900" dirty="0">
                          <a:effectLst/>
                        </a:rPr>
                        <a:t> </a:t>
                      </a:r>
                    </a:p>
                    <a:p>
                      <a:pPr>
                        <a:lnSpc>
                          <a:spcPct val="107000"/>
                        </a:lnSpc>
                        <a:spcAft>
                          <a:spcPts val="0"/>
                        </a:spcAft>
                      </a:pPr>
                      <a:r>
                        <a:rPr lang="en-GB" sz="900" dirty="0">
                          <a:effectLst/>
                        </a:rPr>
                        <a:t>Key question: Are Rosh Hashanah and Yom Kippur important to Jewish children?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extLst>
                  <a:ext uri="{0D108BD9-81ED-4DB2-BD59-A6C34878D82A}">
                    <a16:rowId xmlns:a16="http://schemas.microsoft.com/office/drawing/2014/main" val="626594909"/>
                  </a:ext>
                </a:extLst>
              </a:tr>
              <a:tr h="817519">
                <a:tc>
                  <a:txBody>
                    <a:bodyPr/>
                    <a:lstStyle/>
                    <a:p>
                      <a:pPr>
                        <a:lnSpc>
                          <a:spcPct val="107000"/>
                        </a:lnSpc>
                        <a:spcAft>
                          <a:spcPts val="0"/>
                        </a:spcAft>
                      </a:pPr>
                      <a:r>
                        <a:rPr lang="en-GB" sz="900">
                          <a:effectLst/>
                        </a:rPr>
                        <a:t>Year 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Christianity</a:t>
                      </a:r>
                    </a:p>
                    <a:p>
                      <a:pPr>
                        <a:lnSpc>
                          <a:spcPct val="107000"/>
                        </a:lnSpc>
                        <a:spcAft>
                          <a:spcPts val="0"/>
                        </a:spcAft>
                      </a:pPr>
                      <a:r>
                        <a:rPr lang="en-GB" sz="900" dirty="0">
                          <a:effectLst/>
                        </a:rPr>
                        <a:t> </a:t>
                      </a:r>
                    </a:p>
                    <a:p>
                      <a:pPr>
                        <a:lnSpc>
                          <a:spcPct val="107000"/>
                        </a:lnSpc>
                        <a:spcAft>
                          <a:spcPts val="0"/>
                        </a:spcAft>
                      </a:pPr>
                      <a:r>
                        <a:rPr lang="en-GB" sz="900" dirty="0">
                          <a:effectLst/>
                        </a:rPr>
                        <a:t>Key question:  Is it possible to be kind to everyone all of the time?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Religion: Christianity</a:t>
                      </a:r>
                    </a:p>
                    <a:p>
                      <a:pPr>
                        <a:lnSpc>
                          <a:spcPct val="107000"/>
                        </a:lnSpc>
                        <a:spcAft>
                          <a:spcPts val="0"/>
                        </a:spcAft>
                      </a:pPr>
                      <a:r>
                        <a:rPr lang="en-GB" sz="900">
                          <a:effectLst/>
                        </a:rPr>
                        <a:t> </a:t>
                      </a:r>
                    </a:p>
                    <a:p>
                      <a:pPr>
                        <a:lnSpc>
                          <a:spcPct val="107000"/>
                        </a:lnSpc>
                        <a:spcAft>
                          <a:spcPts val="0"/>
                        </a:spcAft>
                      </a:pPr>
                      <a:r>
                        <a:rPr lang="en-GB" sz="900">
                          <a:effectLst/>
                        </a:rPr>
                        <a:t>Key question: Why do Christians believe God gave Jesus to the world?</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Islam</a:t>
                      </a:r>
                    </a:p>
                    <a:p>
                      <a:pPr>
                        <a:lnSpc>
                          <a:spcPct val="107000"/>
                        </a:lnSpc>
                        <a:spcAft>
                          <a:spcPts val="0"/>
                        </a:spcAft>
                      </a:pPr>
                      <a:r>
                        <a:rPr lang="en-GB" sz="900" dirty="0">
                          <a:effectLst/>
                        </a:rPr>
                        <a:t> </a:t>
                      </a:r>
                    </a:p>
                    <a:p>
                      <a:pPr>
                        <a:lnSpc>
                          <a:spcPct val="107000"/>
                        </a:lnSpc>
                        <a:spcAft>
                          <a:spcPts val="0"/>
                        </a:spcAft>
                      </a:pPr>
                      <a:r>
                        <a:rPr lang="en-GB" sz="900" dirty="0">
                          <a:effectLst/>
                        </a:rPr>
                        <a:t>Key question: Does praying at regular intervals help a Muslim in his or her everyday life?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Christianity</a:t>
                      </a:r>
                    </a:p>
                    <a:p>
                      <a:pPr>
                        <a:lnSpc>
                          <a:spcPct val="107000"/>
                        </a:lnSpc>
                        <a:spcAft>
                          <a:spcPts val="0"/>
                        </a:spcAft>
                      </a:pPr>
                      <a:r>
                        <a:rPr lang="en-GB" sz="900" dirty="0">
                          <a:effectLst/>
                        </a:rPr>
                        <a:t> </a:t>
                      </a:r>
                    </a:p>
                    <a:p>
                      <a:pPr>
                        <a:lnSpc>
                          <a:spcPct val="107000"/>
                        </a:lnSpc>
                        <a:spcAft>
                          <a:spcPts val="0"/>
                        </a:spcAft>
                      </a:pPr>
                      <a:r>
                        <a:rPr lang="en-GB" sz="900" dirty="0">
                          <a:effectLst/>
                        </a:rPr>
                        <a:t>Key question: How important is it to Christians that Jesus came back to life after his crucifixion?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Islam</a:t>
                      </a:r>
                    </a:p>
                    <a:p>
                      <a:pPr>
                        <a:lnSpc>
                          <a:spcPct val="107000"/>
                        </a:lnSpc>
                        <a:spcAft>
                          <a:spcPts val="0"/>
                        </a:spcAft>
                      </a:pPr>
                      <a:r>
                        <a:rPr lang="en-GB" sz="900" dirty="0">
                          <a:effectLst/>
                        </a:rPr>
                        <a:t> </a:t>
                      </a:r>
                    </a:p>
                    <a:p>
                      <a:pPr>
                        <a:lnSpc>
                          <a:spcPct val="107000"/>
                        </a:lnSpc>
                        <a:spcAft>
                          <a:spcPts val="0"/>
                        </a:spcAft>
                      </a:pPr>
                      <a:r>
                        <a:rPr lang="en-GB" sz="900" dirty="0">
                          <a:effectLst/>
                        </a:rPr>
                        <a:t>Key question: Does going to a mosque give Muslims a sense of belonging?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Islam</a:t>
                      </a:r>
                    </a:p>
                    <a:p>
                      <a:pPr>
                        <a:lnSpc>
                          <a:spcPct val="107000"/>
                        </a:lnSpc>
                        <a:spcAft>
                          <a:spcPts val="0"/>
                        </a:spcAft>
                      </a:pPr>
                      <a:r>
                        <a:rPr lang="en-GB" sz="900" dirty="0">
                          <a:effectLst/>
                        </a:rPr>
                        <a:t> </a:t>
                      </a:r>
                    </a:p>
                    <a:p>
                      <a:pPr>
                        <a:lnSpc>
                          <a:spcPct val="107000"/>
                        </a:lnSpc>
                        <a:spcAft>
                          <a:spcPts val="0"/>
                        </a:spcAft>
                      </a:pPr>
                      <a:r>
                        <a:rPr lang="en-GB" sz="900" dirty="0">
                          <a:effectLst/>
                        </a:rPr>
                        <a:t>Key question: Does completing Hajj make a person a better Muslim?</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extLst>
                  <a:ext uri="{0D108BD9-81ED-4DB2-BD59-A6C34878D82A}">
                    <a16:rowId xmlns:a16="http://schemas.microsoft.com/office/drawing/2014/main" val="844379421"/>
                  </a:ext>
                </a:extLst>
              </a:tr>
              <a:tr h="735766">
                <a:tc>
                  <a:txBody>
                    <a:bodyPr/>
                    <a:lstStyle/>
                    <a:p>
                      <a:pPr>
                        <a:lnSpc>
                          <a:spcPct val="107000"/>
                        </a:lnSpc>
                        <a:spcAft>
                          <a:spcPts val="0"/>
                        </a:spcAft>
                      </a:pPr>
                      <a:r>
                        <a:rPr lang="en-GB" sz="900">
                          <a:effectLst/>
                        </a:rPr>
                        <a:t>Year 3</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Religion: Sikhism</a:t>
                      </a:r>
                    </a:p>
                    <a:p>
                      <a:pPr>
                        <a:lnSpc>
                          <a:spcPct val="107000"/>
                        </a:lnSpc>
                        <a:spcAft>
                          <a:spcPts val="0"/>
                        </a:spcAft>
                      </a:pPr>
                      <a:r>
                        <a:rPr lang="en-GB" sz="900">
                          <a:effectLst/>
                        </a:rPr>
                        <a:t> </a:t>
                      </a:r>
                    </a:p>
                    <a:p>
                      <a:pPr>
                        <a:lnSpc>
                          <a:spcPct val="107000"/>
                        </a:lnSpc>
                        <a:spcAft>
                          <a:spcPts val="0"/>
                        </a:spcAft>
                      </a:pPr>
                      <a:r>
                        <a:rPr lang="en-GB" sz="900">
                          <a:effectLst/>
                        </a:rPr>
                        <a:t>Key question: Does joining the Khalsa make a person a better Sikh?</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Christianity</a:t>
                      </a:r>
                    </a:p>
                    <a:p>
                      <a:pPr>
                        <a:lnSpc>
                          <a:spcPct val="107000"/>
                        </a:lnSpc>
                        <a:spcAft>
                          <a:spcPts val="0"/>
                        </a:spcAft>
                      </a:pPr>
                      <a:r>
                        <a:rPr lang="en-GB" sz="900" dirty="0">
                          <a:effectLst/>
                        </a:rPr>
                        <a:t> </a:t>
                      </a:r>
                    </a:p>
                    <a:p>
                      <a:pPr>
                        <a:lnSpc>
                          <a:spcPct val="107000"/>
                        </a:lnSpc>
                        <a:spcAft>
                          <a:spcPts val="0"/>
                        </a:spcAft>
                      </a:pPr>
                      <a:r>
                        <a:rPr lang="en-GB" sz="900" dirty="0">
                          <a:effectLst/>
                        </a:rPr>
                        <a:t>Key question: Has Christmas lost its true meaning?</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Religion: Christianity</a:t>
                      </a:r>
                    </a:p>
                    <a:p>
                      <a:pPr>
                        <a:lnSpc>
                          <a:spcPct val="107000"/>
                        </a:lnSpc>
                        <a:spcAft>
                          <a:spcPts val="0"/>
                        </a:spcAft>
                      </a:pPr>
                      <a:r>
                        <a:rPr lang="en-GB" sz="900">
                          <a:effectLst/>
                        </a:rPr>
                        <a:t> </a:t>
                      </a:r>
                    </a:p>
                    <a:p>
                      <a:pPr>
                        <a:lnSpc>
                          <a:spcPct val="107000"/>
                        </a:lnSpc>
                        <a:spcAft>
                          <a:spcPts val="0"/>
                        </a:spcAft>
                      </a:pPr>
                      <a:r>
                        <a:rPr lang="en-GB" sz="900">
                          <a:effectLst/>
                        </a:rPr>
                        <a:t>Key question: Could Jesus heal people?  Were these miracles or is there some other explanation?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a:effectLst/>
                        </a:rPr>
                        <a:t>Religion: Christianity</a:t>
                      </a:r>
                    </a:p>
                    <a:p>
                      <a:pPr>
                        <a:lnSpc>
                          <a:spcPct val="107000"/>
                        </a:lnSpc>
                        <a:spcAft>
                          <a:spcPts val="0"/>
                        </a:spcAft>
                      </a:pPr>
                      <a:r>
                        <a:rPr lang="en-GB" sz="900">
                          <a:effectLst/>
                        </a:rPr>
                        <a:t> </a:t>
                      </a:r>
                    </a:p>
                    <a:p>
                      <a:pPr>
                        <a:lnSpc>
                          <a:spcPct val="107000"/>
                        </a:lnSpc>
                        <a:spcAft>
                          <a:spcPts val="0"/>
                        </a:spcAft>
                      </a:pPr>
                      <a:r>
                        <a:rPr lang="en-GB" sz="900">
                          <a:effectLst/>
                        </a:rPr>
                        <a:t>Key question: What is good about Good Friday?</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Sikhism</a:t>
                      </a:r>
                    </a:p>
                    <a:p>
                      <a:pPr>
                        <a:lnSpc>
                          <a:spcPct val="107000"/>
                        </a:lnSpc>
                        <a:spcAft>
                          <a:spcPts val="0"/>
                        </a:spcAft>
                      </a:pPr>
                      <a:r>
                        <a:rPr lang="en-GB" sz="900" dirty="0">
                          <a:effectLst/>
                        </a:rPr>
                        <a:t> </a:t>
                      </a:r>
                    </a:p>
                    <a:p>
                      <a:pPr>
                        <a:lnSpc>
                          <a:spcPct val="107000"/>
                        </a:lnSpc>
                        <a:spcAft>
                          <a:spcPts val="0"/>
                        </a:spcAft>
                      </a:pPr>
                      <a:r>
                        <a:rPr lang="en-GB" sz="900" dirty="0">
                          <a:effectLst/>
                        </a:rPr>
                        <a:t>Key question: Do Sikhs think it important to share?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tc>
                  <a:txBody>
                    <a:bodyPr/>
                    <a:lstStyle/>
                    <a:p>
                      <a:pPr>
                        <a:lnSpc>
                          <a:spcPct val="107000"/>
                        </a:lnSpc>
                        <a:spcAft>
                          <a:spcPts val="0"/>
                        </a:spcAft>
                      </a:pPr>
                      <a:r>
                        <a:rPr lang="en-GB" sz="900" dirty="0">
                          <a:effectLst/>
                        </a:rPr>
                        <a:t>Religion: Sikhism</a:t>
                      </a:r>
                    </a:p>
                    <a:p>
                      <a:pPr>
                        <a:lnSpc>
                          <a:spcPct val="107000"/>
                        </a:lnSpc>
                        <a:spcAft>
                          <a:spcPts val="0"/>
                        </a:spcAft>
                      </a:pPr>
                      <a:r>
                        <a:rPr lang="en-GB" sz="900" dirty="0">
                          <a:effectLst/>
                        </a:rPr>
                        <a:t> </a:t>
                      </a:r>
                    </a:p>
                    <a:p>
                      <a:pPr>
                        <a:lnSpc>
                          <a:spcPct val="107000"/>
                        </a:lnSpc>
                        <a:spcAft>
                          <a:spcPts val="0"/>
                        </a:spcAft>
                      </a:pPr>
                      <a:r>
                        <a:rPr lang="en-GB" sz="900" dirty="0">
                          <a:effectLst/>
                        </a:rPr>
                        <a:t>Key question: What is the best way for a Sikh to show commitment to God?</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461" marR="54461" marT="0" marB="0"/>
                </a:tc>
                <a:extLst>
                  <a:ext uri="{0D108BD9-81ED-4DB2-BD59-A6C34878D82A}">
                    <a16:rowId xmlns:a16="http://schemas.microsoft.com/office/drawing/2014/main" val="2305140718"/>
                  </a:ext>
                </a:extLst>
              </a:tr>
              <a:tr h="809343">
                <a:tc>
                  <a:txBody>
                    <a:bodyPr/>
                    <a:lstStyle/>
                    <a:p>
                      <a:pPr>
                        <a:lnSpc>
                          <a:spcPct val="107000"/>
                        </a:lnSpc>
                        <a:spcAft>
                          <a:spcPts val="0"/>
                        </a:spcAft>
                      </a:pPr>
                      <a:r>
                        <a:rPr lang="en-GB" sz="900" b="1" dirty="0">
                          <a:effectLst/>
                          <a:latin typeface="Calibri" panose="020F0502020204030204" pitchFamily="34" charset="0"/>
                          <a:ea typeface="Calibri" panose="020F0502020204030204" pitchFamily="34" charset="0"/>
                          <a:cs typeface="Times New Roman" panose="02020603050405020304" pitchFamily="18" charset="0"/>
                        </a:rPr>
                        <a:t>Year 4</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Judaism</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How special is the relationship Jews have with God?</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Christianity</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What is the most significant part of the Nativity story for Christians today?</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Judaism</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How important is it for Jewish people to do what God asks them to do?</a:t>
                      </a:r>
                    </a:p>
                  </a:txBody>
                  <a:tcPr marL="68580" marR="68580" marT="0" marB="0"/>
                </a:tc>
                <a:tc>
                  <a:txBody>
                    <a:bodyPr/>
                    <a:lstStyle/>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Religion: Christianity</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Key question: Is forgiveness always possible for Christians?</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Judaism</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What is the best way for a Jew to show commitment to God?</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Christianity</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Do people need to go to church to show they are Christians?</a:t>
                      </a:r>
                    </a:p>
                  </a:txBody>
                  <a:tcPr marL="68580" marR="68580" marT="0" marB="0"/>
                </a:tc>
                <a:extLst>
                  <a:ext uri="{0D108BD9-81ED-4DB2-BD59-A6C34878D82A}">
                    <a16:rowId xmlns:a16="http://schemas.microsoft.com/office/drawing/2014/main" val="3591845412"/>
                  </a:ext>
                </a:extLst>
              </a:tr>
              <a:tr h="809343">
                <a:tc>
                  <a:txBody>
                    <a:bodyPr/>
                    <a:lstStyle/>
                    <a:p>
                      <a:pPr>
                        <a:lnSpc>
                          <a:spcPct val="107000"/>
                        </a:lnSpc>
                        <a:spcAft>
                          <a:spcPts val="0"/>
                        </a:spcAft>
                      </a:pPr>
                      <a:r>
                        <a:rPr lang="en-GB" sz="900" b="1">
                          <a:effectLst/>
                          <a:latin typeface="Calibri" panose="020F0502020204030204" pitchFamily="34" charset="0"/>
                          <a:ea typeface="Calibri" panose="020F0502020204030204" pitchFamily="34" charset="0"/>
                          <a:cs typeface="Times New Roman" panose="02020603050405020304" pitchFamily="18" charset="0"/>
                        </a:rPr>
                        <a:t>Year 5</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Religion: Hinduism</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Key question: What is the best way for a Hindu to show commitment to God?</a:t>
                      </a:r>
                    </a:p>
                  </a:txBody>
                  <a:tcPr marL="68580" marR="68580" marT="0" marB="0"/>
                </a:tc>
                <a:tc>
                  <a:txBody>
                    <a:bodyPr/>
                    <a:lstStyle/>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Religion: Christianity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Key question: Is the Christmas story true?</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Hinduism</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How can Brahman be everywhere and in everything?</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Christianity</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How significant is it for Christians to believe that God intended Jesus to die?</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Hinduism</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Do beliefs in Karma, Samsara and Moksha help Hindus lead good lives?</a:t>
                      </a:r>
                    </a:p>
                  </a:txBody>
                  <a:tcPr marL="68580" marR="68580" marT="0" marB="0"/>
                </a:tc>
                <a:tc>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Christianity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Does belief in the Trinity help Christians make better sense of God as a whole?</a:t>
                      </a:r>
                    </a:p>
                  </a:txBody>
                  <a:tcPr marL="68580" marR="68580" marT="0" marB="0"/>
                </a:tc>
                <a:extLst>
                  <a:ext uri="{0D108BD9-81ED-4DB2-BD59-A6C34878D82A}">
                    <a16:rowId xmlns:a16="http://schemas.microsoft.com/office/drawing/2014/main" val="2699534207"/>
                  </a:ext>
                </a:extLst>
              </a:tr>
              <a:tr h="1057065">
                <a:tc>
                  <a:txBody>
                    <a:bodyPr/>
                    <a:lstStyle/>
                    <a:p>
                      <a:pPr>
                        <a:lnSpc>
                          <a:spcPct val="107000"/>
                        </a:lnSpc>
                        <a:spcAft>
                          <a:spcPts val="0"/>
                        </a:spcAft>
                      </a:pPr>
                      <a:r>
                        <a:rPr lang="en-GB" sz="900" b="1">
                          <a:effectLst/>
                          <a:latin typeface="Calibri" panose="020F0502020204030204" pitchFamily="34" charset="0"/>
                          <a:ea typeface="Calibri" panose="020F0502020204030204" pitchFamily="34" charset="0"/>
                          <a:cs typeface="Times New Roman" panose="02020603050405020304" pitchFamily="18" charset="0"/>
                        </a:rPr>
                        <a:t>Year 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Religion: Islam</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Key question: What is the best way for a Muslim to show commitment to God?</a:t>
                      </a:r>
                    </a:p>
                  </a:txBody>
                  <a:tcPr marL="68580" marR="68580" marT="0" marB="0"/>
                </a:tc>
                <a:tc>
                  <a:txBody>
                    <a:bodyPr/>
                    <a:lstStyle/>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Religion: Christianity</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Key question: Do Christmas celebration help Christians understand who Jesus was and why he was born?</a:t>
                      </a:r>
                    </a:p>
                  </a:txBody>
                  <a:tcPr marL="68580" marR="68580" marT="0" marB="0"/>
                </a:tc>
                <a:tc>
                  <a:txBody>
                    <a:bodyPr/>
                    <a:lstStyle/>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Religion: Christianity</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Key question: Is anything ever eternal?</a:t>
                      </a:r>
                    </a:p>
                  </a:txBody>
                  <a:tcPr marL="68580" marR="68580" marT="0" marB="0"/>
                </a:tc>
                <a:tc>
                  <a:txBody>
                    <a:bodyPr/>
                    <a:lstStyle/>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Religion: Christianity</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a:effectLst/>
                          <a:latin typeface="Calibri" panose="020F0502020204030204" pitchFamily="34" charset="0"/>
                          <a:ea typeface="Calibri" panose="020F0502020204030204" pitchFamily="34" charset="0"/>
                          <a:cs typeface="Times New Roman" panose="02020603050405020304" pitchFamily="18" charset="0"/>
                        </a:rPr>
                        <a:t>Key question: Is Christianity still a strong religion two thousand years after Jesus was on Earth?</a:t>
                      </a:r>
                    </a:p>
                  </a:txBody>
                  <a:tcPr marL="68580" marR="68580" marT="0" marB="0"/>
                </a:tc>
                <a:tc gridSpan="2">
                  <a:txBody>
                    <a:bodyPr/>
                    <a:lstStyle/>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Religion: Islam</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900" dirty="0">
                          <a:effectLst/>
                          <a:latin typeface="Calibri" panose="020F0502020204030204" pitchFamily="34" charset="0"/>
                          <a:ea typeface="Calibri" panose="020F0502020204030204" pitchFamily="34" charset="0"/>
                          <a:cs typeface="Times New Roman" panose="02020603050405020304" pitchFamily="18" charset="0"/>
                        </a:rPr>
                        <a:t>Key question: Does belief in </a:t>
                      </a:r>
                      <a:r>
                        <a:rPr lang="en-GB" sz="900" dirty="0" err="1">
                          <a:effectLst/>
                          <a:latin typeface="Calibri" panose="020F0502020204030204" pitchFamily="34" charset="0"/>
                          <a:ea typeface="Calibri" panose="020F0502020204030204" pitchFamily="34" charset="0"/>
                          <a:cs typeface="Times New Roman" panose="02020603050405020304" pitchFamily="18" charset="0"/>
                        </a:rPr>
                        <a:t>Akhirah</a:t>
                      </a:r>
                      <a:r>
                        <a:rPr lang="en-GB" sz="900" dirty="0">
                          <a:effectLst/>
                          <a:latin typeface="Calibri" panose="020F0502020204030204" pitchFamily="34" charset="0"/>
                          <a:ea typeface="Calibri" panose="020F0502020204030204" pitchFamily="34" charset="0"/>
                          <a:cs typeface="Times New Roman" panose="02020603050405020304" pitchFamily="18" charset="0"/>
                        </a:rPr>
                        <a:t> (life after death) help Muslims live good lives?</a:t>
                      </a:r>
                    </a:p>
                  </a:txBody>
                  <a:tcPr marL="68580" marR="68580" marT="0" marB="0"/>
                </a:tc>
                <a:tc hMerge="1">
                  <a:txBody>
                    <a:bodyPr/>
                    <a:lstStyle/>
                    <a:p>
                      <a:pPr>
                        <a:lnSpc>
                          <a:spcPct val="107000"/>
                        </a:lnSpc>
                        <a:spcAft>
                          <a:spcPts val="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4007069"/>
                  </a:ext>
                </a:extLst>
              </a:tr>
            </a:tbl>
          </a:graphicData>
        </a:graphic>
      </p:graphicFrame>
      <p:pic>
        <p:nvPicPr>
          <p:cNvPr id="10" name="Picture 9">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8867" y="232248"/>
            <a:ext cx="569742" cy="672612"/>
          </a:xfrm>
          <a:prstGeom prst="rect">
            <a:avLst/>
          </a:prstGeom>
          <a:noFill/>
          <a:ln>
            <a:noFill/>
          </a:ln>
        </p:spPr>
      </p:pic>
    </p:spTree>
    <p:extLst>
      <p:ext uri="{BB962C8B-B14F-4D97-AF65-F5344CB8AC3E}">
        <p14:creationId xmlns:p14="http://schemas.microsoft.com/office/powerpoint/2010/main" val="1547168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CE760-5197-6769-B787-1091614DD3AC}"/>
              </a:ext>
            </a:extLst>
          </p:cNvPr>
          <p:cNvSpPr>
            <a:spLocks noGrp="1"/>
          </p:cNvSpPr>
          <p:nvPr>
            <p:ph type="title"/>
          </p:nvPr>
        </p:nvSpPr>
        <p:spPr>
          <a:xfrm>
            <a:off x="3084021" y="203313"/>
            <a:ext cx="5809211" cy="562152"/>
          </a:xfrm>
          <a:solidFill>
            <a:schemeClr val="accent1">
              <a:lumMod val="40000"/>
              <a:lumOff val="60000"/>
            </a:schemeClr>
          </a:solidFill>
        </p:spPr>
        <p:txBody>
          <a:bodyPr>
            <a:normAutofit fontScale="90000"/>
          </a:bodyPr>
          <a:lstStyle/>
          <a:p>
            <a:pPr algn="ctr"/>
            <a:r>
              <a:rPr lang="en-US" sz="2400" b="1" dirty="0" smtClean="0">
                <a:latin typeface="+mn-lt"/>
              </a:rPr>
              <a:t>What does our learning in RE look like?</a:t>
            </a:r>
            <a:br>
              <a:rPr lang="en-US" sz="2400" b="1" dirty="0" smtClean="0">
                <a:latin typeface="+mn-lt"/>
              </a:rPr>
            </a:br>
            <a:r>
              <a:rPr lang="en-US" sz="2400" b="1" dirty="0" smtClean="0">
                <a:latin typeface="+mn-lt"/>
              </a:rPr>
              <a:t>Key Stage 1</a:t>
            </a:r>
            <a:endParaRPr lang="en-US" sz="2400" b="1" dirty="0">
              <a:latin typeface="+mn-lt"/>
            </a:endParaRPr>
          </a:p>
        </p:txBody>
      </p:sp>
      <p:graphicFrame>
        <p:nvGraphicFramePr>
          <p:cNvPr id="4" name="Table 4">
            <a:extLst>
              <a:ext uri="{FF2B5EF4-FFF2-40B4-BE49-F238E27FC236}">
                <a16:creationId xmlns:a16="http://schemas.microsoft.com/office/drawing/2014/main" id="{48A65E8C-7323-EE92-7A7F-BF11E128C0AE}"/>
              </a:ext>
            </a:extLst>
          </p:cNvPr>
          <p:cNvGraphicFramePr>
            <a:graphicFrameLocks noGrp="1"/>
          </p:cNvGraphicFramePr>
          <p:nvPr>
            <p:ph idx="1"/>
            <p:extLst>
              <p:ext uri="{D42A27DB-BD31-4B8C-83A1-F6EECF244321}">
                <p14:modId xmlns:p14="http://schemas.microsoft.com/office/powerpoint/2010/main" val="1462825151"/>
              </p:ext>
            </p:extLst>
          </p:nvPr>
        </p:nvGraphicFramePr>
        <p:xfrm>
          <a:off x="838200" y="1082565"/>
          <a:ext cx="10515600" cy="5118538"/>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949613599"/>
                    </a:ext>
                  </a:extLst>
                </a:gridCol>
              </a:tblGrid>
              <a:tr h="2026804">
                <a:tc>
                  <a:txBody>
                    <a:bodyPr/>
                    <a:lstStyle/>
                    <a:p>
                      <a:pPr algn="ctr"/>
                      <a:r>
                        <a:rPr lang="en-GB" sz="14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EYFS</a:t>
                      </a:r>
                      <a:r>
                        <a:rPr lang="en-GB" sz="1400" u="none" strike="noStrike" dirty="0">
                          <a:effectLst/>
                          <a:latin typeface="Calibri" panose="020F0502020204030204" pitchFamily="34" charset="0"/>
                          <a:ea typeface="Calibri" panose="020F0502020204030204" pitchFamily="34" charset="0"/>
                          <a:cs typeface="Times New Roman" panose="02020603050405020304" pitchFamily="18" charset="0"/>
                        </a:rPr>
                        <a:t> </a:t>
                      </a:r>
                      <a:endParaRPr lang="en-GB" sz="1400" u="none" strike="noStrike"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b="0" kern="1200" dirty="0" smtClean="0">
                          <a:solidFill>
                            <a:schemeClr val="tx1"/>
                          </a:solidFill>
                          <a:effectLst/>
                          <a:latin typeface="+mn-lt"/>
                          <a:ea typeface="+mn-ea"/>
                          <a:cs typeface="+mn-cs"/>
                        </a:rPr>
                        <a:t>RE in EYFS lays the foundations of key concepts of all religions. It links with Understanding of the World and PSE, as well as characteristics of learning and British Values. It starts with the child’s experience. The children learn about special people, celebrations, stories and special places linked to different faiths – Christianity, Judaism, Islam, Hinduism and Sikhism as well as learning about the specific Christian festivals of Christmas and Easter. The concepts of incarnation and salvation will be taught through the key questions “What makes people special?” “What is Christmas?”” How do people celebrate?” “What is Easter?” “What can we learn from stories?” “What makes places special?” The learning is achieved through story, visits, visitors, role play, small world and activities in taught groups and through continuous provision. Key vocabulary is taught throughout the year.</a:t>
                      </a:r>
                    </a:p>
                  </a:txBody>
                  <a:tcPr/>
                </a:tc>
                <a:extLst>
                  <a:ext uri="{0D108BD9-81ED-4DB2-BD59-A6C34878D82A}">
                    <a16:rowId xmlns:a16="http://schemas.microsoft.com/office/drawing/2014/main" val="3048624251"/>
                  </a:ext>
                </a:extLst>
              </a:tr>
              <a:tr h="1305399">
                <a:tc>
                  <a:txBody>
                    <a:bodyPr/>
                    <a:lstStyle/>
                    <a:p>
                      <a:pPr algn="ctr"/>
                      <a:r>
                        <a:rPr lang="en-GB" sz="14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Year 1</a:t>
                      </a:r>
                      <a:r>
                        <a:rPr lang="en-GB" sz="1400" u="none" strike="noStrike" dirty="0">
                          <a:effectLst/>
                          <a:latin typeface="Calibri" panose="020F0502020204030204" pitchFamily="34" charset="0"/>
                          <a:ea typeface="Calibri" panose="020F0502020204030204" pitchFamily="34" charset="0"/>
                          <a:cs typeface="Times New Roman" panose="02020603050405020304" pitchFamily="18" charset="0"/>
                        </a:rPr>
                        <a:t> </a:t>
                      </a:r>
                      <a:endParaRPr lang="en-GB" sz="1400" u="none" strike="noStrike"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smtClean="0">
                          <a:solidFill>
                            <a:schemeClr val="dk1"/>
                          </a:solidFill>
                          <a:effectLst/>
                          <a:latin typeface="+mn-lt"/>
                          <a:ea typeface="+mn-ea"/>
                          <a:cs typeface="+mn-cs"/>
                        </a:rPr>
                        <a:t>The two faiths studied are Christianity and Judaism as the local SACRE/ agreed syllabus sets out that it should reflect the main religions of Great Britain which are in the main Christian, which build on the Jewish tradition. Looking at the key concepts of God, creation, incarnation and salvation. These key concepts build on from EYFS focussing on looking after the world, Jesus as a friend, Jesus as king or celebrity on Palm Sunday, and the importance of Shabbat and Yom Kippur and Rosh Hashanah to Jewish children.</a:t>
                      </a:r>
                    </a:p>
                  </a:txBody>
                  <a:tcPr/>
                </a:tc>
                <a:extLst>
                  <a:ext uri="{0D108BD9-81ED-4DB2-BD59-A6C34878D82A}">
                    <a16:rowId xmlns:a16="http://schemas.microsoft.com/office/drawing/2014/main" val="3819594293"/>
                  </a:ext>
                </a:extLst>
              </a:tr>
              <a:tr h="1786335">
                <a:tc>
                  <a:txBody>
                    <a:bodyPr/>
                    <a:lstStyle/>
                    <a:p>
                      <a:pPr algn="ctr"/>
                      <a:r>
                        <a:rPr lang="en-GB" sz="14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Year</a:t>
                      </a:r>
                      <a:r>
                        <a:rPr lang="en-GB" sz="1400" b="1" u="none" strike="noStrike"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 </a:t>
                      </a:r>
                      <a:r>
                        <a:rPr lang="en-GB" sz="14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2</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400" kern="1200" dirty="0" smtClean="0">
                          <a:solidFill>
                            <a:schemeClr val="dk1"/>
                          </a:solidFill>
                          <a:effectLst/>
                          <a:latin typeface="+mn-lt"/>
                          <a:ea typeface="+mn-ea"/>
                          <a:cs typeface="+mn-cs"/>
                        </a:rPr>
                        <a:t>In year 2 the children continue to learn, building on previous learning, about the Christian festivals of Christmas and Easter looking at the key concepts of incarnation and salvation answering the key questions “Why do Christians believe God gave Jesus to the world?” “How important is it to Christians that Jesus came back to life after his crucifixion?” </a:t>
                      </a:r>
                    </a:p>
                    <a:p>
                      <a:pPr fontAlgn="base"/>
                      <a:r>
                        <a:rPr lang="en-GB" sz="1400" kern="1200" dirty="0" smtClean="0">
                          <a:solidFill>
                            <a:schemeClr val="dk1"/>
                          </a:solidFill>
                          <a:effectLst/>
                          <a:latin typeface="+mn-lt"/>
                          <a:ea typeface="+mn-ea"/>
                          <a:cs typeface="+mn-cs"/>
                        </a:rPr>
                        <a:t> </a:t>
                      </a:r>
                    </a:p>
                    <a:p>
                      <a:pPr fontAlgn="base"/>
                      <a:r>
                        <a:rPr lang="en-GB" sz="1400" kern="1200" dirty="0" smtClean="0">
                          <a:solidFill>
                            <a:schemeClr val="dk1"/>
                          </a:solidFill>
                          <a:effectLst/>
                          <a:latin typeface="+mn-lt"/>
                          <a:ea typeface="+mn-ea"/>
                          <a:cs typeface="+mn-cs"/>
                        </a:rPr>
                        <a:t>This year, the children start to look at Islam to extend their knowledge and experience of other world faiths, which are also represented widely in our country, by answering key questions relating to prayer, the mosque (community) and Hajj.</a:t>
                      </a:r>
                      <a:endParaRPr lang="en-GB" sz="1400" kern="1200" dirty="0">
                        <a:solidFill>
                          <a:schemeClr val="dk1"/>
                        </a:solidFill>
                        <a:effectLst/>
                        <a:latin typeface="+mn-lt"/>
                        <a:ea typeface="+mn-ea"/>
                        <a:cs typeface="+mn-cs"/>
                      </a:endParaRPr>
                    </a:p>
                  </a:txBody>
                  <a:tcPr/>
                </a:tc>
                <a:extLst>
                  <a:ext uri="{0D108BD9-81ED-4DB2-BD59-A6C34878D82A}">
                    <a16:rowId xmlns:a16="http://schemas.microsoft.com/office/drawing/2014/main" val="3320619432"/>
                  </a:ext>
                </a:extLst>
              </a:tr>
            </a:tbl>
          </a:graphicData>
        </a:graphic>
      </p:graphicFrame>
      <p:pic>
        <p:nvPicPr>
          <p:cNvPr id="5" name="Picture 4">
            <a:extLst>
              <a:ext uri="{FF2B5EF4-FFF2-40B4-BE49-F238E27FC236}">
                <a16:creationId xmlns:a16="http://schemas.microsoft.com/office/drawing/2014/main" id="{5F7EBBC9-C764-3B65-E2B4-A251227ED65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2205" y="92853"/>
            <a:ext cx="569742" cy="672612"/>
          </a:xfrm>
          <a:prstGeom prst="rect">
            <a:avLst/>
          </a:prstGeom>
          <a:noFill/>
          <a:ln>
            <a:noFill/>
          </a:ln>
        </p:spPr>
      </p:pic>
    </p:spTree>
    <p:extLst>
      <p:ext uri="{BB962C8B-B14F-4D97-AF65-F5344CB8AC3E}">
        <p14:creationId xmlns:p14="http://schemas.microsoft.com/office/powerpoint/2010/main" val="5792716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BCE760-5197-6769-B787-1091614DD3AC}"/>
              </a:ext>
            </a:extLst>
          </p:cNvPr>
          <p:cNvSpPr>
            <a:spLocks noGrp="1"/>
          </p:cNvSpPr>
          <p:nvPr>
            <p:ph type="title"/>
          </p:nvPr>
        </p:nvSpPr>
        <p:spPr>
          <a:xfrm>
            <a:off x="3084021" y="203313"/>
            <a:ext cx="5809211" cy="562150"/>
          </a:xfrm>
          <a:solidFill>
            <a:schemeClr val="accent1">
              <a:lumMod val="40000"/>
              <a:lumOff val="60000"/>
            </a:schemeClr>
          </a:solidFill>
        </p:spPr>
        <p:txBody>
          <a:bodyPr>
            <a:normAutofit fontScale="90000"/>
          </a:bodyPr>
          <a:lstStyle/>
          <a:p>
            <a:pPr algn="ctr"/>
            <a:r>
              <a:rPr lang="en-US" sz="2400" b="1" dirty="0" smtClean="0">
                <a:latin typeface="+mn-lt"/>
              </a:rPr>
              <a:t>What does our learning in RE look like?</a:t>
            </a:r>
            <a:br>
              <a:rPr lang="en-US" sz="2400" b="1" dirty="0" smtClean="0">
                <a:latin typeface="+mn-lt"/>
              </a:rPr>
            </a:br>
            <a:r>
              <a:rPr lang="en-US" sz="2400" b="1" dirty="0" smtClean="0">
                <a:latin typeface="+mn-lt"/>
              </a:rPr>
              <a:t>Key Stage 2</a:t>
            </a:r>
            <a:endParaRPr lang="en-US" sz="2400" b="1" dirty="0">
              <a:latin typeface="+mn-lt"/>
            </a:endParaRPr>
          </a:p>
        </p:txBody>
      </p:sp>
      <p:graphicFrame>
        <p:nvGraphicFramePr>
          <p:cNvPr id="4" name="Table 4">
            <a:extLst>
              <a:ext uri="{FF2B5EF4-FFF2-40B4-BE49-F238E27FC236}">
                <a16:creationId xmlns:a16="http://schemas.microsoft.com/office/drawing/2014/main" id="{48A65E8C-7323-EE92-7A7F-BF11E128C0AE}"/>
              </a:ext>
            </a:extLst>
          </p:cNvPr>
          <p:cNvGraphicFramePr>
            <a:graphicFrameLocks noGrp="1"/>
          </p:cNvGraphicFramePr>
          <p:nvPr>
            <p:ph idx="1"/>
            <p:extLst>
              <p:ext uri="{D42A27DB-BD31-4B8C-83A1-F6EECF244321}">
                <p14:modId xmlns:p14="http://schemas.microsoft.com/office/powerpoint/2010/main" val="2396371718"/>
              </p:ext>
            </p:extLst>
          </p:nvPr>
        </p:nvGraphicFramePr>
        <p:xfrm>
          <a:off x="838200" y="765463"/>
          <a:ext cx="10515600" cy="6098016"/>
        </p:xfrm>
        <a:graphic>
          <a:graphicData uri="http://schemas.openxmlformats.org/drawingml/2006/table">
            <a:tbl>
              <a:tblPr firstRow="1" bandRow="1">
                <a:tableStyleId>{5C22544A-7EE6-4342-B048-85BDC9FD1C3A}</a:tableStyleId>
              </a:tblPr>
              <a:tblGrid>
                <a:gridCol w="10515600">
                  <a:extLst>
                    <a:ext uri="{9D8B030D-6E8A-4147-A177-3AD203B41FA5}">
                      <a16:colId xmlns:a16="http://schemas.microsoft.com/office/drawing/2014/main" val="1949613599"/>
                    </a:ext>
                  </a:extLst>
                </a:gridCol>
              </a:tblGrid>
              <a:tr h="1597599">
                <a:tc>
                  <a:txBody>
                    <a:bodyPr/>
                    <a:lstStyle/>
                    <a:p>
                      <a:pPr algn="ctr"/>
                      <a:r>
                        <a:rPr lang="en-GB" sz="12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Year 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200" b="0" kern="1200" dirty="0" smtClean="0">
                          <a:solidFill>
                            <a:schemeClr val="dk1"/>
                          </a:solidFill>
                          <a:effectLst/>
                          <a:latin typeface="+mn-lt"/>
                          <a:ea typeface="+mn-ea"/>
                          <a:cs typeface="+mn-cs"/>
                        </a:rPr>
                        <a:t>In year 3, the children again build on their knowledge of Christianity but also start to learn about either Sikhism. The key concepts of incarnation and salvation are again covered. The children continue to learn about Christmas and Easter and the key questions they cover are “Has Christmas lost its true meaning?” “What is good about Good Friday?” They also learn about Jesus’s miracles asking the key question “Could Jesus heal people and were these miracles or is there another explanation?” These questions help the children to delve deeper into the beliefs of the Christian faith. </a:t>
                      </a:r>
                    </a:p>
                    <a:p>
                      <a:pPr fontAlgn="base"/>
                      <a:r>
                        <a:rPr lang="en-GB" sz="1200" b="0" kern="1200" dirty="0" smtClean="0">
                          <a:solidFill>
                            <a:schemeClr val="dk1"/>
                          </a:solidFill>
                          <a:effectLst/>
                          <a:latin typeface="+mn-lt"/>
                          <a:ea typeface="+mn-ea"/>
                          <a:cs typeface="+mn-cs"/>
                        </a:rPr>
                        <a:t> </a:t>
                      </a:r>
                    </a:p>
                    <a:p>
                      <a:pPr fontAlgn="base"/>
                      <a:r>
                        <a:rPr lang="en-GB" sz="1200" b="0" kern="1200" dirty="0" smtClean="0">
                          <a:solidFill>
                            <a:schemeClr val="dk1"/>
                          </a:solidFill>
                          <a:effectLst/>
                          <a:latin typeface="+mn-lt"/>
                          <a:ea typeface="+mn-ea"/>
                          <a:cs typeface="+mn-cs"/>
                        </a:rPr>
                        <a:t>When Sikhism is studied in year 3, the children will learn about the </a:t>
                      </a:r>
                      <a:r>
                        <a:rPr lang="en-GB" sz="1200" b="0" kern="1200" dirty="0" err="1" smtClean="0">
                          <a:solidFill>
                            <a:schemeClr val="dk1"/>
                          </a:solidFill>
                          <a:effectLst/>
                          <a:latin typeface="+mn-lt"/>
                          <a:ea typeface="+mn-ea"/>
                          <a:cs typeface="+mn-cs"/>
                        </a:rPr>
                        <a:t>Amrit</a:t>
                      </a:r>
                      <a:r>
                        <a:rPr lang="en-GB" sz="1200" b="0" kern="1200" dirty="0" smtClean="0">
                          <a:solidFill>
                            <a:schemeClr val="dk1"/>
                          </a:solidFill>
                          <a:effectLst/>
                          <a:latin typeface="+mn-lt"/>
                          <a:ea typeface="+mn-ea"/>
                          <a:cs typeface="+mn-cs"/>
                        </a:rPr>
                        <a:t> ceremony and PSE is linked in the unit on community asking the key question “Sikhs think it is important to share?” They will also learn about Sikh prayer and worship as within our school we have members of the Sikh community.</a:t>
                      </a:r>
                      <a:endParaRPr lang="en-GB" sz="1200" b="0" kern="1200" dirty="0">
                        <a:solidFill>
                          <a:schemeClr val="dk1"/>
                        </a:solidFill>
                        <a:effectLst/>
                        <a:latin typeface="+mn-lt"/>
                        <a:ea typeface="+mn-ea"/>
                        <a:cs typeface="+mn-cs"/>
                      </a:endParaRPr>
                    </a:p>
                  </a:txBody>
                  <a:tcPr/>
                </a:tc>
                <a:extLst>
                  <a:ext uri="{0D108BD9-81ED-4DB2-BD59-A6C34878D82A}">
                    <a16:rowId xmlns:a16="http://schemas.microsoft.com/office/drawing/2014/main" val="593073554"/>
                  </a:ext>
                </a:extLst>
              </a:tr>
              <a:tr h="1391457">
                <a:tc>
                  <a:txBody>
                    <a:bodyPr/>
                    <a:lstStyle/>
                    <a:p>
                      <a:pPr algn="ctr"/>
                      <a:r>
                        <a:rPr lang="en-GB" sz="12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Year 4</a:t>
                      </a:r>
                      <a:r>
                        <a:rPr lang="en-GB" sz="1200" u="none" strike="noStrike" dirty="0">
                          <a:effectLst/>
                          <a:latin typeface="Calibri" panose="020F0502020204030204" pitchFamily="34" charset="0"/>
                          <a:ea typeface="Calibri" panose="020F0502020204030204" pitchFamily="34" charset="0"/>
                          <a:cs typeface="Times New Roman" panose="02020603050405020304" pitchFamily="18" charset="0"/>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200" kern="1200" dirty="0" smtClean="0">
                          <a:solidFill>
                            <a:schemeClr val="dk1"/>
                          </a:solidFill>
                          <a:effectLst/>
                          <a:latin typeface="+mn-lt"/>
                          <a:ea typeface="+mn-ea"/>
                          <a:cs typeface="+mn-cs"/>
                        </a:rPr>
                        <a:t>In year 4, the children continue building on their learning about Christianity and Judaism. Again the key concepts are incarnation and salvation. The key questions covered in Christianity are “What is the most significant part of the nativity story for Christians today?” “Is forgiveness always possible for Christians?” and “Do people need to go to church to show they are Christians?”</a:t>
                      </a:r>
                    </a:p>
                    <a:p>
                      <a:pPr fontAlgn="base"/>
                      <a:r>
                        <a:rPr lang="en-GB" sz="1200" kern="1200" dirty="0" smtClean="0">
                          <a:solidFill>
                            <a:schemeClr val="dk1"/>
                          </a:solidFill>
                          <a:effectLst/>
                          <a:latin typeface="+mn-lt"/>
                          <a:ea typeface="+mn-ea"/>
                          <a:cs typeface="+mn-cs"/>
                        </a:rPr>
                        <a:t> </a:t>
                      </a:r>
                    </a:p>
                    <a:p>
                      <a:pPr fontAlgn="base"/>
                      <a:r>
                        <a:rPr lang="en-GB" sz="1200" kern="1200" dirty="0" smtClean="0">
                          <a:solidFill>
                            <a:schemeClr val="dk1"/>
                          </a:solidFill>
                          <a:effectLst/>
                          <a:latin typeface="+mn-lt"/>
                          <a:ea typeface="+mn-ea"/>
                          <a:cs typeface="+mn-cs"/>
                        </a:rPr>
                        <a:t>Beliefs and practices of the Jewish faith are studied through the key question “How special is the relationship Jewish people have with God?” “How important is it for Jewish people to ask what God asks of them?” “What is the best way for a Jewish person to show commitment to God?”</a:t>
                      </a:r>
                      <a:endParaRPr lang="en-GB" sz="1200" kern="1200" dirty="0">
                        <a:solidFill>
                          <a:schemeClr val="dk1"/>
                        </a:solidFill>
                        <a:effectLst/>
                        <a:latin typeface="+mn-lt"/>
                        <a:ea typeface="+mn-ea"/>
                        <a:cs typeface="+mn-cs"/>
                      </a:endParaRPr>
                    </a:p>
                  </a:txBody>
                  <a:tcPr/>
                </a:tc>
                <a:extLst>
                  <a:ext uri="{0D108BD9-81ED-4DB2-BD59-A6C34878D82A}">
                    <a16:rowId xmlns:a16="http://schemas.microsoft.com/office/drawing/2014/main" val="2515389414"/>
                  </a:ext>
                </a:extLst>
              </a:tr>
              <a:tr h="139145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Year 5</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200" kern="1200" dirty="0" smtClean="0">
                          <a:solidFill>
                            <a:schemeClr val="dk1"/>
                          </a:solidFill>
                          <a:effectLst/>
                          <a:latin typeface="+mn-lt"/>
                          <a:ea typeface="+mn-ea"/>
                          <a:cs typeface="+mn-cs"/>
                        </a:rPr>
                        <a:t>In year five, the children continue to learn about Christianity and are introduced to Hinduism. The concepts of incarnation and salvation run through the Christianity strand once again.</a:t>
                      </a:r>
                    </a:p>
                    <a:p>
                      <a:pPr marL="0" marR="0" lvl="0" indent="0" algn="l" defTabSz="914400" rtl="0" eaLnBrk="1" fontAlgn="base" latinLnBrk="0" hangingPunct="1">
                        <a:lnSpc>
                          <a:spcPct val="100000"/>
                        </a:lnSpc>
                        <a:spcBef>
                          <a:spcPts val="0"/>
                        </a:spcBef>
                        <a:spcAft>
                          <a:spcPts val="0"/>
                        </a:spcAft>
                        <a:buClrTx/>
                        <a:buSzTx/>
                        <a:buFontTx/>
                        <a:buNone/>
                        <a:tabLst/>
                        <a:defRPr/>
                      </a:pPr>
                      <a:r>
                        <a:rPr lang="en-GB" sz="1200" kern="1200" dirty="0" smtClean="0">
                          <a:solidFill>
                            <a:schemeClr val="dk1"/>
                          </a:solidFill>
                          <a:effectLst/>
                          <a:latin typeface="+mn-lt"/>
                          <a:ea typeface="+mn-ea"/>
                          <a:cs typeface="+mn-cs"/>
                        </a:rPr>
                        <a:t>The three key questions asked in the Christianity strand are “Is the Christmas story true?” “How significant is it for Christians to believe God intended Jesus to die?” “</a:t>
                      </a:r>
                      <a:r>
                        <a:rPr lang="en-GB" sz="1200" dirty="0" smtClean="0">
                          <a:effectLst/>
                          <a:latin typeface="Calibri" panose="020F0502020204030204" pitchFamily="34" charset="0"/>
                          <a:ea typeface="Calibri" panose="020F0502020204030204" pitchFamily="34" charset="0"/>
                          <a:cs typeface="Times New Roman" panose="02020603050405020304" pitchFamily="18" charset="0"/>
                        </a:rPr>
                        <a:t>Does belief in the Trinity help Christians make better sense of God as a whole?</a:t>
                      </a:r>
                      <a:r>
                        <a:rPr lang="en-GB" sz="12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GB" sz="1200" kern="1200" dirty="0" smtClean="0">
                          <a:solidFill>
                            <a:schemeClr val="dk1"/>
                          </a:solidFill>
                          <a:effectLst/>
                          <a:latin typeface="+mn-lt"/>
                          <a:ea typeface="+mn-ea"/>
                          <a:cs typeface="+mn-cs"/>
                        </a:rPr>
                        <a:t>Here the children are challenged to question and delve deeper into the beliefs of Christians.</a:t>
                      </a:r>
                    </a:p>
                    <a:p>
                      <a:pPr fontAlgn="base"/>
                      <a:r>
                        <a:rPr lang="en-GB" sz="1200" kern="1200" dirty="0" smtClean="0">
                          <a:solidFill>
                            <a:schemeClr val="dk1"/>
                          </a:solidFill>
                          <a:effectLst/>
                          <a:latin typeface="+mn-lt"/>
                          <a:ea typeface="+mn-ea"/>
                          <a:cs typeface="+mn-cs"/>
                        </a:rPr>
                        <a:t>The Hinduism strand asks these key questions: “What is the best way for a Hindu to show commitment to God?” “How can Brahman be everywhere and in everything?” “Do beliefs in Karma, Samsara and Moksha help Hindus lead good lives?”</a:t>
                      </a:r>
                    </a:p>
                  </a:txBody>
                  <a:tcPr/>
                </a:tc>
                <a:extLst>
                  <a:ext uri="{0D108BD9-81ED-4DB2-BD59-A6C34878D82A}">
                    <a16:rowId xmlns:a16="http://schemas.microsoft.com/office/drawing/2014/main" val="3757800769"/>
                  </a:ext>
                </a:extLst>
              </a:tr>
              <a:tr h="1391457">
                <a:tc>
                  <a:txBody>
                    <a:bodyPr/>
                    <a:lstStyle/>
                    <a:p>
                      <a:pPr algn="ctr"/>
                      <a:r>
                        <a:rPr lang="en-GB" sz="1200" b="1" u="sng" dirty="0">
                          <a:solidFill>
                            <a:srgbClr val="0070C0"/>
                          </a:solidFill>
                          <a:effectLst/>
                          <a:latin typeface="Calibri" panose="020F0502020204030204" pitchFamily="34" charset="0"/>
                          <a:ea typeface="Calibri" panose="020F0502020204030204" pitchFamily="34" charset="0"/>
                          <a:cs typeface="Times New Roman" panose="02020603050405020304" pitchFamily="18" charset="0"/>
                        </a:rPr>
                        <a:t>Year 6</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fontAlgn="base"/>
                      <a:r>
                        <a:rPr lang="en-GB" sz="1200" kern="1200" dirty="0" smtClean="0">
                          <a:solidFill>
                            <a:schemeClr val="dk1"/>
                          </a:solidFill>
                          <a:effectLst/>
                          <a:latin typeface="+mn-lt"/>
                          <a:ea typeface="+mn-ea"/>
                          <a:cs typeface="+mn-cs"/>
                        </a:rPr>
                        <a:t>By year 6, the children’s questioning should be well developed as should their critical thinking and evaluation skills enabling them to deal with the key questions from Christianity dealing with the concepts of incarnation, salvation and gospel. They will also be covering deeper questions from Islam related to Jihad which will be covered in a sensitive way.</a:t>
                      </a:r>
                    </a:p>
                    <a:p>
                      <a:pPr fontAlgn="base"/>
                      <a:r>
                        <a:rPr lang="en-GB" sz="1200" kern="1200" dirty="0" smtClean="0">
                          <a:solidFill>
                            <a:schemeClr val="dk1"/>
                          </a:solidFill>
                          <a:effectLst/>
                          <a:latin typeface="+mn-lt"/>
                          <a:ea typeface="+mn-ea"/>
                          <a:cs typeface="+mn-cs"/>
                        </a:rPr>
                        <a:t> </a:t>
                      </a:r>
                    </a:p>
                    <a:p>
                      <a:pPr fontAlgn="base"/>
                      <a:r>
                        <a:rPr lang="en-GB" sz="1200" kern="1200" dirty="0" smtClean="0">
                          <a:solidFill>
                            <a:schemeClr val="dk1"/>
                          </a:solidFill>
                          <a:effectLst/>
                          <a:latin typeface="+mn-lt"/>
                          <a:ea typeface="+mn-ea"/>
                          <a:cs typeface="+mn-cs"/>
                        </a:rPr>
                        <a:t>The key questions for the Christianity strand are “Do Christmas celebrations and traditions help Christians understand who Jesus was and why he was born?” “How significant is it that Mary was Jesus’ mother?”” Is Christianity still a strong religion 2000 years after Jesus was on Earth?” “Is anything ever eternal?” The key questions in the Islam strand being “What is the best way for a Muslim to show commitment to God?” “Does belief in </a:t>
                      </a:r>
                      <a:r>
                        <a:rPr lang="en-GB" sz="1200" kern="1200" dirty="0" err="1" smtClean="0">
                          <a:solidFill>
                            <a:schemeClr val="dk1"/>
                          </a:solidFill>
                          <a:effectLst/>
                          <a:latin typeface="+mn-lt"/>
                          <a:ea typeface="+mn-ea"/>
                          <a:cs typeface="+mn-cs"/>
                        </a:rPr>
                        <a:t>Akhirah</a:t>
                      </a:r>
                      <a:r>
                        <a:rPr lang="en-GB" sz="1200" kern="1200" dirty="0" smtClean="0">
                          <a:solidFill>
                            <a:schemeClr val="dk1"/>
                          </a:solidFill>
                          <a:effectLst/>
                          <a:latin typeface="+mn-lt"/>
                          <a:ea typeface="+mn-ea"/>
                          <a:cs typeface="+mn-cs"/>
                        </a:rPr>
                        <a:t> (life after death) help Muslims lead good lives?”</a:t>
                      </a:r>
                      <a:endParaRPr lang="en-GB" sz="1200" kern="1200" dirty="0">
                        <a:solidFill>
                          <a:schemeClr val="dk1"/>
                        </a:solidFill>
                        <a:effectLst/>
                        <a:latin typeface="+mn-lt"/>
                        <a:ea typeface="+mn-ea"/>
                        <a:cs typeface="+mn-cs"/>
                      </a:endParaRPr>
                    </a:p>
                  </a:txBody>
                  <a:tcPr/>
                </a:tc>
                <a:extLst>
                  <a:ext uri="{0D108BD9-81ED-4DB2-BD59-A6C34878D82A}">
                    <a16:rowId xmlns:a16="http://schemas.microsoft.com/office/drawing/2014/main" val="1929865162"/>
                  </a:ext>
                </a:extLst>
              </a:tr>
            </a:tbl>
          </a:graphicData>
        </a:graphic>
      </p:graphicFrame>
      <p:pic>
        <p:nvPicPr>
          <p:cNvPr id="5" name="Picture 4">
            <a:extLst>
              <a:ext uri="{FF2B5EF4-FFF2-40B4-BE49-F238E27FC236}">
                <a16:creationId xmlns:a16="http://schemas.microsoft.com/office/drawing/2014/main" id="{5F7EBBC9-C764-3B65-E2B4-A251227ED65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2205" y="92853"/>
            <a:ext cx="569742" cy="672612"/>
          </a:xfrm>
          <a:prstGeom prst="rect">
            <a:avLst/>
          </a:prstGeom>
          <a:noFill/>
          <a:ln>
            <a:noFill/>
          </a:ln>
        </p:spPr>
      </p:pic>
    </p:spTree>
    <p:extLst>
      <p:ext uri="{BB962C8B-B14F-4D97-AF65-F5344CB8AC3E}">
        <p14:creationId xmlns:p14="http://schemas.microsoft.com/office/powerpoint/2010/main" val="25841886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99399"/>
          </a:xfrm>
        </p:spPr>
        <p:txBody>
          <a:bodyPr>
            <a:normAutofit/>
          </a:bodyPr>
          <a:lstStyle/>
          <a:p>
            <a:pPr algn="ctr"/>
            <a:r>
              <a:rPr lang="en-GB" sz="1400" b="1" dirty="0">
                <a:latin typeface="+mn-lt"/>
              </a:rPr>
              <a:t>Reception - Personal, Social and Emotional Development (self-Regulation, Managing Self, Building Relationships)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49098399"/>
              </p:ext>
            </p:extLst>
          </p:nvPr>
        </p:nvGraphicFramePr>
        <p:xfrm>
          <a:off x="838200" y="864525"/>
          <a:ext cx="10515600" cy="5719155"/>
        </p:xfrm>
        <a:graphic>
          <a:graphicData uri="http://schemas.openxmlformats.org/drawingml/2006/table">
            <a:tbl>
              <a:tblPr firstRow="1" bandRow="1">
                <a:tableStyleId>{5C22544A-7EE6-4342-B048-85BDC9FD1C3A}</a:tableStyleId>
              </a:tblPr>
              <a:tblGrid>
                <a:gridCol w="3505200">
                  <a:extLst>
                    <a:ext uri="{9D8B030D-6E8A-4147-A177-3AD203B41FA5}">
                      <a16:colId xmlns:a16="http://schemas.microsoft.com/office/drawing/2014/main" val="1527845706"/>
                    </a:ext>
                  </a:extLst>
                </a:gridCol>
                <a:gridCol w="3505200">
                  <a:extLst>
                    <a:ext uri="{9D8B030D-6E8A-4147-A177-3AD203B41FA5}">
                      <a16:colId xmlns:a16="http://schemas.microsoft.com/office/drawing/2014/main" val="2461974076"/>
                    </a:ext>
                  </a:extLst>
                </a:gridCol>
                <a:gridCol w="3505200">
                  <a:extLst>
                    <a:ext uri="{9D8B030D-6E8A-4147-A177-3AD203B41FA5}">
                      <a16:colId xmlns:a16="http://schemas.microsoft.com/office/drawing/2014/main" val="638328445"/>
                    </a:ext>
                  </a:extLst>
                </a:gridCol>
              </a:tblGrid>
              <a:tr h="1055715">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200" dirty="0">
                          <a:solidFill>
                            <a:schemeClr val="tx1"/>
                          </a:solidFill>
                          <a:effectLst/>
                          <a:latin typeface="+mn-lt"/>
                          <a:ea typeface="+mn-ea"/>
                          <a:cs typeface="+mn-cs"/>
                        </a:rPr>
                        <a:t>Children’s personal, social and emotional development (PSED) is crucial for children to lead healthy and happy lives, and is fundamental to their cognitive development. Underpinning their personal development are the important attachments that shape their social world. Strong, warm and supportive relationships with adults enable children to learn how to understand their own feelings and those of others. Children should be supported to manage emotions, develop a positive sense of self, set themselves simple goals, have confidence in their own abilities, to persist and wait for what they want and direct attention as necessary. Through adult modelling and guidance, they will learn how to look after their bodies, including healthy eating, and manage personal needs independently. Through supported interaction with other children, they learn how to make good friendships, co-operate and resolve conflicts peaceably. These attributes will provide a secure platform from which children can achieve at school and in later life.</a:t>
                      </a:r>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4058985790"/>
                  </a:ext>
                </a:extLst>
              </a:tr>
              <a:tr h="266007">
                <a:tc gridSpan="3">
                  <a:txBody>
                    <a:bodyPr/>
                    <a:lstStyle/>
                    <a:p>
                      <a:r>
                        <a:rPr lang="en-GB" sz="1200" b="1" kern="1200" dirty="0">
                          <a:solidFill>
                            <a:schemeClr val="dk1"/>
                          </a:solidFill>
                          <a:effectLst/>
                          <a:latin typeface="+mn-lt"/>
                          <a:ea typeface="+mn-ea"/>
                          <a:cs typeface="+mn-cs"/>
                        </a:rPr>
                        <a:t>Learning priorities:</a:t>
                      </a:r>
                      <a:r>
                        <a:rPr lang="en-GB" sz="1200" kern="1200" dirty="0">
                          <a:solidFill>
                            <a:schemeClr val="dk1"/>
                          </a:solidFill>
                          <a:effectLst/>
                          <a:latin typeface="+mn-lt"/>
                          <a:ea typeface="+mn-ea"/>
                          <a:cs typeface="+mn-cs"/>
                        </a:rPr>
                        <a:t> Linked to Development matters 2021</a:t>
                      </a:r>
                      <a:endParaRPr lang="en-GB" sz="1200"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3505202"/>
                  </a:ext>
                </a:extLst>
              </a:tr>
              <a:tr h="257695">
                <a:tc>
                  <a:txBody>
                    <a:bodyPr/>
                    <a:lstStyle/>
                    <a:p>
                      <a:pPr algn="ctr"/>
                      <a:r>
                        <a:rPr lang="en-GB" sz="1200" b="1" dirty="0"/>
                        <a:t>Autumn</a:t>
                      </a:r>
                    </a:p>
                  </a:txBody>
                  <a:tcPr/>
                </a:tc>
                <a:tc>
                  <a:txBody>
                    <a:bodyPr/>
                    <a:lstStyle/>
                    <a:p>
                      <a:pPr algn="ctr"/>
                      <a:r>
                        <a:rPr lang="en-GB" sz="1200" b="1" dirty="0"/>
                        <a:t>Spring</a:t>
                      </a:r>
                    </a:p>
                  </a:txBody>
                  <a:tcPr/>
                </a:tc>
                <a:tc>
                  <a:txBody>
                    <a:bodyPr/>
                    <a:lstStyle/>
                    <a:p>
                      <a:pPr algn="ctr"/>
                      <a:r>
                        <a:rPr lang="en-GB" sz="1200" b="1" dirty="0"/>
                        <a:t>Summer</a:t>
                      </a:r>
                    </a:p>
                  </a:txBody>
                  <a:tcPr/>
                </a:tc>
                <a:extLst>
                  <a:ext uri="{0D108BD9-81ED-4DB2-BD59-A6C34878D82A}">
                    <a16:rowId xmlns:a16="http://schemas.microsoft.com/office/drawing/2014/main" val="879326542"/>
                  </a:ext>
                </a:extLst>
              </a:tr>
              <a:tr h="499811">
                <a:tc>
                  <a:txBody>
                    <a:bodyPr/>
                    <a:lstStyle/>
                    <a:p>
                      <a:r>
                        <a:rPr lang="en-GB" sz="800" b="1" kern="1200" dirty="0">
                          <a:solidFill>
                            <a:schemeClr val="dk1"/>
                          </a:solidFill>
                          <a:effectLst/>
                          <a:latin typeface="+mn-lt"/>
                          <a:ea typeface="+mn-ea"/>
                          <a:cs typeface="+mn-cs"/>
                        </a:rPr>
                        <a:t>Self-Regulation </a:t>
                      </a:r>
                      <a:endParaRPr lang="en-GB" sz="800" kern="1200" dirty="0">
                        <a:solidFill>
                          <a:schemeClr val="dk1"/>
                        </a:solidFill>
                        <a:effectLst/>
                        <a:latin typeface="+mn-lt"/>
                        <a:ea typeface="+mn-ea"/>
                        <a:cs typeface="+mn-cs"/>
                      </a:endParaRPr>
                    </a:p>
                    <a:p>
                      <a:pPr lvl="0"/>
                      <a:r>
                        <a:rPr lang="en-GB" sz="800" i="1" kern="1200" dirty="0">
                          <a:solidFill>
                            <a:schemeClr val="dk1"/>
                          </a:solidFill>
                          <a:effectLst/>
                          <a:latin typeface="+mn-lt"/>
                          <a:ea typeface="+mn-ea"/>
                          <a:cs typeface="+mn-cs"/>
                        </a:rPr>
                        <a:t>Talk with others to solve conflicts. Help to find solutions to conflicts and rivalries … fair, agree, turns, together, share</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How to compromise and negotiate to solve problems</a:t>
                      </a:r>
                    </a:p>
                    <a:p>
                      <a:pPr lvl="0"/>
                      <a:r>
                        <a:rPr lang="en-GB" sz="800" kern="1200" dirty="0">
                          <a:solidFill>
                            <a:schemeClr val="dk1"/>
                          </a:solidFill>
                          <a:effectLst/>
                          <a:latin typeface="+mn-lt"/>
                          <a:ea typeface="+mn-ea"/>
                          <a:cs typeface="+mn-cs"/>
                        </a:rPr>
                        <a:t>Use □ book talk □ puppets □ real life experiences</a:t>
                      </a:r>
                    </a:p>
                    <a:p>
                      <a:pPr lvl="0"/>
                      <a:r>
                        <a:rPr lang="en-GB" sz="800" kern="1200" dirty="0">
                          <a:solidFill>
                            <a:schemeClr val="dk1"/>
                          </a:solidFill>
                          <a:effectLst/>
                          <a:latin typeface="+mn-lt"/>
                          <a:ea typeface="+mn-ea"/>
                          <a:cs typeface="+mn-cs"/>
                        </a:rPr>
                        <a:t>Begin to express feelings and consider the feelings of others </a:t>
                      </a:r>
                    </a:p>
                    <a:p>
                      <a:pPr lvl="0"/>
                      <a:r>
                        <a:rPr lang="en-GB" sz="800" kern="1200" dirty="0">
                          <a:solidFill>
                            <a:schemeClr val="dk1"/>
                          </a:solidFill>
                          <a:effectLst/>
                          <a:latin typeface="+mn-lt"/>
                          <a:ea typeface="+mn-ea"/>
                          <a:cs typeface="+mn-cs"/>
                        </a:rPr>
                        <a:t>Identify and name emotions </a:t>
                      </a:r>
                      <a:r>
                        <a:rPr lang="en-GB" sz="800" i="1" kern="1200" dirty="0">
                          <a:solidFill>
                            <a:schemeClr val="dk1"/>
                          </a:solidFill>
                          <a:effectLst/>
                          <a:latin typeface="+mn-lt"/>
                          <a:ea typeface="+mn-ea"/>
                          <a:cs typeface="+mn-cs"/>
                        </a:rPr>
                        <a:t>… emotion, lonely, sad/happy, confident, pleased, frightened, angry, confused, disappointed, nervous/worried, excited</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Link book character’s emotion to own experiences </a:t>
                      </a:r>
                      <a:r>
                        <a:rPr lang="en-GB" sz="800" i="1" kern="1200" dirty="0">
                          <a:solidFill>
                            <a:schemeClr val="dk1"/>
                          </a:solidFill>
                          <a:effectLst/>
                          <a:latin typeface="+mn-lt"/>
                          <a:ea typeface="+mn-ea"/>
                          <a:cs typeface="+mn-cs"/>
                        </a:rPr>
                        <a:t>… expression, mood, feeling/emotion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Begin to set own goals and show resilience and perseverance in the face of challenge</a:t>
                      </a:r>
                    </a:p>
                    <a:p>
                      <a:pPr lvl="0"/>
                      <a:r>
                        <a:rPr lang="en-GB" sz="800" kern="1200" dirty="0">
                          <a:solidFill>
                            <a:schemeClr val="dk1"/>
                          </a:solidFill>
                          <a:effectLst/>
                          <a:latin typeface="+mn-lt"/>
                          <a:ea typeface="+mn-ea"/>
                          <a:cs typeface="+mn-cs"/>
                        </a:rPr>
                        <a:t>Set a shared goal with a friend </a:t>
                      </a:r>
                    </a:p>
                    <a:p>
                      <a:pPr lvl="0"/>
                      <a:r>
                        <a:rPr lang="en-GB" sz="800" kern="1200" dirty="0">
                          <a:solidFill>
                            <a:schemeClr val="dk1"/>
                          </a:solidFill>
                          <a:effectLst/>
                          <a:latin typeface="+mn-lt"/>
                          <a:ea typeface="+mn-ea"/>
                          <a:cs typeface="+mn-cs"/>
                        </a:rPr>
                        <a:t>Begin to identify and moderate own feelings socially and emotionally</a:t>
                      </a:r>
                    </a:p>
                    <a:p>
                      <a:pPr lvl="0"/>
                      <a:r>
                        <a:rPr lang="en-GB" sz="800" kern="1200" dirty="0">
                          <a:solidFill>
                            <a:schemeClr val="dk1"/>
                          </a:solidFill>
                          <a:effectLst/>
                          <a:latin typeface="+mn-lt"/>
                          <a:ea typeface="+mn-ea"/>
                          <a:cs typeface="+mn-cs"/>
                        </a:rPr>
                        <a:t>Focus on □ keeping </a:t>
                      </a:r>
                      <a:r>
                        <a:rPr lang="en-GB" sz="800" i="1" kern="1200" dirty="0">
                          <a:solidFill>
                            <a:schemeClr val="dk1"/>
                          </a:solidFill>
                          <a:effectLst/>
                          <a:latin typeface="+mn-lt"/>
                          <a:ea typeface="+mn-ea"/>
                          <a:cs typeface="+mn-cs"/>
                        </a:rPr>
                        <a:t>calm</a:t>
                      </a:r>
                      <a:r>
                        <a:rPr lang="en-GB" sz="800" kern="1200" dirty="0">
                          <a:solidFill>
                            <a:schemeClr val="dk1"/>
                          </a:solidFill>
                          <a:effectLst/>
                          <a:latin typeface="+mn-lt"/>
                          <a:ea typeface="+mn-ea"/>
                          <a:cs typeface="+mn-cs"/>
                        </a:rPr>
                        <a:t> □ being </a:t>
                      </a:r>
                      <a:r>
                        <a:rPr lang="en-GB" sz="800" i="1" kern="1200" dirty="0">
                          <a:solidFill>
                            <a:schemeClr val="dk1"/>
                          </a:solidFill>
                          <a:effectLst/>
                          <a:latin typeface="+mn-lt"/>
                          <a:ea typeface="+mn-ea"/>
                          <a:cs typeface="+mn-cs"/>
                        </a:rPr>
                        <a:t>patient</a:t>
                      </a:r>
                      <a:r>
                        <a:rPr lang="en-GB" sz="800" kern="1200" dirty="0">
                          <a:solidFill>
                            <a:schemeClr val="dk1"/>
                          </a:solidFill>
                          <a:effectLst/>
                          <a:latin typeface="+mn-lt"/>
                          <a:ea typeface="+mn-ea"/>
                          <a:cs typeface="+mn-cs"/>
                        </a:rPr>
                        <a:t> □ waiting for a </a:t>
                      </a:r>
                      <a:r>
                        <a:rPr lang="en-GB" sz="800" i="1" kern="1200" dirty="0">
                          <a:solidFill>
                            <a:schemeClr val="dk1"/>
                          </a:solidFill>
                          <a:effectLst/>
                          <a:latin typeface="+mn-lt"/>
                          <a:ea typeface="+mn-ea"/>
                          <a:cs typeface="+mn-cs"/>
                        </a:rPr>
                        <a:t>turn</a:t>
                      </a:r>
                      <a:r>
                        <a:rPr lang="en-GB" sz="800" kern="1200" dirty="0">
                          <a:solidFill>
                            <a:schemeClr val="dk1"/>
                          </a:solidFill>
                          <a:effectLst/>
                          <a:latin typeface="+mn-lt"/>
                          <a:ea typeface="+mn-ea"/>
                          <a:cs typeface="+mn-cs"/>
                        </a:rPr>
                        <a:t> □ </a:t>
                      </a:r>
                      <a:r>
                        <a:rPr lang="en-GB" sz="800" i="1" kern="1200" dirty="0">
                          <a:solidFill>
                            <a:schemeClr val="dk1"/>
                          </a:solidFill>
                          <a:effectLst/>
                          <a:latin typeface="+mn-lt"/>
                          <a:ea typeface="+mn-ea"/>
                          <a:cs typeface="+mn-cs"/>
                        </a:rPr>
                        <a:t>sharing</a:t>
                      </a:r>
                      <a:r>
                        <a:rPr lang="en-GB" sz="800" kern="1200" dirty="0">
                          <a:solidFill>
                            <a:schemeClr val="dk1"/>
                          </a:solidFill>
                          <a:effectLst/>
                          <a:latin typeface="+mn-lt"/>
                          <a:ea typeface="+mn-ea"/>
                          <a:cs typeface="+mn-cs"/>
                        </a:rPr>
                        <a:t> □ tidying up after themselves </a:t>
                      </a:r>
                    </a:p>
                    <a:p>
                      <a:r>
                        <a:rPr lang="en-GB" sz="800" b="1" kern="1200" dirty="0">
                          <a:solidFill>
                            <a:schemeClr val="dk1"/>
                          </a:solidFill>
                          <a:effectLst/>
                          <a:latin typeface="+mn-lt"/>
                          <a:ea typeface="+mn-ea"/>
                          <a:cs typeface="+mn-cs"/>
                        </a:rPr>
                        <a:t>Managing Self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Manage own self-care needs </a:t>
                      </a:r>
                      <a:r>
                        <a:rPr lang="en-GB" sz="800" i="1" kern="1200" dirty="0">
                          <a:solidFill>
                            <a:schemeClr val="dk1"/>
                          </a:solidFill>
                          <a:effectLst/>
                          <a:latin typeface="+mn-lt"/>
                          <a:ea typeface="+mn-ea"/>
                          <a:cs typeface="+mn-cs"/>
                        </a:rPr>
                        <a:t>… fasten</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Independent use of □ zips □ buttons □ coats □ shoes</a:t>
                      </a:r>
                    </a:p>
                    <a:p>
                      <a:pPr lvl="0"/>
                      <a:r>
                        <a:rPr lang="en-GB" sz="800" kern="1200" dirty="0">
                          <a:solidFill>
                            <a:schemeClr val="dk1"/>
                          </a:solidFill>
                          <a:effectLst/>
                          <a:latin typeface="+mn-lt"/>
                          <a:ea typeface="+mn-ea"/>
                          <a:cs typeface="+mn-cs"/>
                        </a:rPr>
                        <a:t>Develop confidence to try new activities and show independence</a:t>
                      </a:r>
                    </a:p>
                    <a:p>
                      <a:pPr lvl="0"/>
                      <a:r>
                        <a:rPr lang="en-GB" sz="800" kern="1200" dirty="0">
                          <a:solidFill>
                            <a:schemeClr val="dk1"/>
                          </a:solidFill>
                          <a:effectLst/>
                          <a:latin typeface="+mn-lt"/>
                          <a:ea typeface="+mn-ea"/>
                          <a:cs typeface="+mn-cs"/>
                        </a:rPr>
                        <a:t>Access all types of enhancements (indoors &amp; outdoors)</a:t>
                      </a:r>
                    </a:p>
                    <a:p>
                      <a:pPr lvl="0"/>
                      <a:r>
                        <a:rPr lang="en-GB" sz="800" kern="1200" dirty="0">
                          <a:solidFill>
                            <a:schemeClr val="dk1"/>
                          </a:solidFill>
                          <a:effectLst/>
                          <a:latin typeface="+mn-lt"/>
                          <a:ea typeface="+mn-ea"/>
                          <a:cs typeface="+mn-cs"/>
                        </a:rPr>
                        <a:t>Know and begin to talk about the different factors that support their overall health and wellbeing:  </a:t>
                      </a:r>
                    </a:p>
                    <a:p>
                      <a:pPr lvl="0"/>
                      <a:r>
                        <a:rPr lang="en-GB" sz="800" kern="1200" dirty="0">
                          <a:solidFill>
                            <a:schemeClr val="dk1"/>
                          </a:solidFill>
                          <a:effectLst/>
                          <a:latin typeface="+mn-lt"/>
                          <a:ea typeface="+mn-ea"/>
                          <a:cs typeface="+mn-cs"/>
                        </a:rPr>
                        <a:t>Tooth brushing – importance and how </a:t>
                      </a:r>
                      <a:r>
                        <a:rPr lang="en-GB" sz="800" i="1" kern="1200" dirty="0">
                          <a:solidFill>
                            <a:schemeClr val="dk1"/>
                          </a:solidFill>
                          <a:effectLst/>
                          <a:latin typeface="+mn-lt"/>
                          <a:ea typeface="+mn-ea"/>
                          <a:cs typeface="+mn-cs"/>
                        </a:rPr>
                        <a:t>… clean, decay</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Talk about importance of daily exercise and healthy eating </a:t>
                      </a:r>
                      <a:r>
                        <a:rPr lang="en-GB" sz="800" i="1" kern="1200" dirty="0">
                          <a:solidFill>
                            <a:schemeClr val="dk1"/>
                          </a:solidFill>
                          <a:effectLst/>
                          <a:latin typeface="+mn-lt"/>
                          <a:ea typeface="+mn-ea"/>
                          <a:cs typeface="+mn-cs"/>
                        </a:rPr>
                        <a:t>… exercise, healthy / unhealthy, heartbeat, fit</a:t>
                      </a:r>
                      <a:endParaRPr lang="en-GB" sz="800" kern="1200" dirty="0">
                        <a:solidFill>
                          <a:schemeClr val="dk1"/>
                        </a:solidFill>
                        <a:effectLst/>
                        <a:latin typeface="+mn-lt"/>
                        <a:ea typeface="+mn-ea"/>
                        <a:cs typeface="+mn-cs"/>
                      </a:endParaRPr>
                    </a:p>
                    <a:p>
                      <a:r>
                        <a:rPr lang="en-GB" sz="800" b="1" kern="1200" dirty="0">
                          <a:solidFill>
                            <a:schemeClr val="dk1"/>
                          </a:solidFill>
                          <a:effectLst/>
                          <a:latin typeface="+mn-lt"/>
                          <a:ea typeface="+mn-ea"/>
                          <a:cs typeface="+mn-cs"/>
                        </a:rPr>
                        <a:t>Building Relationships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Begin to see self as a valuable individual </a:t>
                      </a:r>
                    </a:p>
                    <a:p>
                      <a:pPr lvl="0"/>
                      <a:r>
                        <a:rPr lang="en-GB" sz="800" kern="1200" dirty="0">
                          <a:solidFill>
                            <a:schemeClr val="dk1"/>
                          </a:solidFill>
                          <a:effectLst/>
                          <a:latin typeface="+mn-lt"/>
                          <a:ea typeface="+mn-ea"/>
                          <a:cs typeface="+mn-cs"/>
                        </a:rPr>
                        <a:t>Describe self, positively </a:t>
                      </a:r>
                      <a:r>
                        <a:rPr lang="en-GB" sz="800" i="1" kern="1200" dirty="0">
                          <a:solidFill>
                            <a:schemeClr val="dk1"/>
                          </a:solidFill>
                          <a:effectLst/>
                          <a:latin typeface="+mn-lt"/>
                          <a:ea typeface="+mn-ea"/>
                          <a:cs typeface="+mn-cs"/>
                        </a:rPr>
                        <a:t>… proud, special, love (use books:  ‘Happy in Our Skin’ &amp; ‘My Hair’)</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Begin to build constructive and respectful relationships </a:t>
                      </a:r>
                    </a:p>
                    <a:p>
                      <a:pPr lvl="0"/>
                      <a:r>
                        <a:rPr lang="en-GB" sz="800" kern="1200" dirty="0">
                          <a:solidFill>
                            <a:schemeClr val="dk1"/>
                          </a:solidFill>
                          <a:effectLst/>
                          <a:latin typeface="+mn-lt"/>
                          <a:ea typeface="+mn-ea"/>
                          <a:cs typeface="+mn-cs"/>
                        </a:rPr>
                        <a:t>Use social language to develop friendships</a:t>
                      </a:r>
                    </a:p>
                    <a:p>
                      <a:endParaRPr lang="en-GB" sz="800" dirty="0"/>
                    </a:p>
                  </a:txBody>
                  <a:tcPr/>
                </a:tc>
                <a:tc>
                  <a:txBody>
                    <a:bodyPr/>
                    <a:lstStyle/>
                    <a:p>
                      <a:r>
                        <a:rPr lang="en-GB" sz="800" b="1" kern="1200" dirty="0">
                          <a:solidFill>
                            <a:schemeClr val="dk1"/>
                          </a:solidFill>
                          <a:effectLst/>
                          <a:latin typeface="+mn-lt"/>
                          <a:ea typeface="+mn-ea"/>
                          <a:cs typeface="+mn-cs"/>
                        </a:rPr>
                        <a:t>Self-Regulation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Express feelings and consider the feelings of others </a:t>
                      </a:r>
                    </a:p>
                    <a:p>
                      <a:pPr lvl="0"/>
                      <a:r>
                        <a:rPr lang="en-GB" sz="800" kern="1200" dirty="0">
                          <a:solidFill>
                            <a:schemeClr val="dk1"/>
                          </a:solidFill>
                          <a:effectLst/>
                          <a:latin typeface="+mn-lt"/>
                          <a:ea typeface="+mn-ea"/>
                          <a:cs typeface="+mn-cs"/>
                        </a:rPr>
                        <a:t>Set own goals and show resilience and perseverance in the face of challenge</a:t>
                      </a:r>
                    </a:p>
                    <a:p>
                      <a:pPr lvl="0"/>
                      <a:r>
                        <a:rPr lang="en-GB" sz="800" kern="1200" dirty="0">
                          <a:solidFill>
                            <a:schemeClr val="dk1"/>
                          </a:solidFill>
                          <a:effectLst/>
                          <a:latin typeface="+mn-lt"/>
                          <a:ea typeface="+mn-ea"/>
                          <a:cs typeface="+mn-cs"/>
                        </a:rPr>
                        <a:t>Identify and moderate own feelings socially and emotionally</a:t>
                      </a:r>
                    </a:p>
                    <a:p>
                      <a:pPr lvl="0"/>
                      <a:r>
                        <a:rPr lang="en-GB" sz="800" kern="1200" dirty="0">
                          <a:solidFill>
                            <a:schemeClr val="dk1"/>
                          </a:solidFill>
                          <a:effectLst/>
                          <a:latin typeface="+mn-lt"/>
                          <a:ea typeface="+mn-ea"/>
                          <a:cs typeface="+mn-cs"/>
                        </a:rPr>
                        <a:t>Think about the perspectives of others</a:t>
                      </a:r>
                    </a:p>
                    <a:p>
                      <a:r>
                        <a:rPr lang="en-GB" sz="800" b="1" kern="1200" dirty="0">
                          <a:solidFill>
                            <a:schemeClr val="dk1"/>
                          </a:solidFill>
                          <a:effectLst/>
                          <a:latin typeface="+mn-lt"/>
                          <a:ea typeface="+mn-ea"/>
                          <a:cs typeface="+mn-cs"/>
                        </a:rPr>
                        <a:t>Managing Self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Manage own self-care needs </a:t>
                      </a:r>
                    </a:p>
                    <a:p>
                      <a:pPr lvl="0"/>
                      <a:r>
                        <a:rPr lang="en-GB" sz="800" kern="1200" dirty="0">
                          <a:solidFill>
                            <a:schemeClr val="dk1"/>
                          </a:solidFill>
                          <a:effectLst/>
                          <a:latin typeface="+mn-lt"/>
                          <a:ea typeface="+mn-ea"/>
                          <a:cs typeface="+mn-cs"/>
                        </a:rPr>
                        <a:t>Know and talk about the different factors that support their overall health and wellbeing: □ sensible amounts of ‘screen time’ □ having a good sleep routine □ being a safe pedestrian                                                     </a:t>
                      </a:r>
                    </a:p>
                    <a:p>
                      <a:r>
                        <a:rPr lang="en-GB" sz="800" b="1" kern="1200" dirty="0">
                          <a:solidFill>
                            <a:schemeClr val="dk1"/>
                          </a:solidFill>
                          <a:effectLst/>
                          <a:latin typeface="+mn-lt"/>
                          <a:ea typeface="+mn-ea"/>
                          <a:cs typeface="+mn-cs"/>
                        </a:rPr>
                        <a:t>Building Relationships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See self as a valuable individual </a:t>
                      </a:r>
                    </a:p>
                    <a:p>
                      <a:pPr lvl="0"/>
                      <a:r>
                        <a:rPr lang="en-GB" sz="800" kern="1200" dirty="0">
                          <a:solidFill>
                            <a:schemeClr val="dk1"/>
                          </a:solidFill>
                          <a:effectLst/>
                          <a:latin typeface="+mn-lt"/>
                          <a:ea typeface="+mn-ea"/>
                          <a:cs typeface="+mn-cs"/>
                        </a:rPr>
                        <a:t>Build constructive and respectful relationships </a:t>
                      </a:r>
                    </a:p>
                    <a:p>
                      <a:endParaRPr lang="en-GB" dirty="0"/>
                    </a:p>
                  </a:txBody>
                  <a:tcPr/>
                </a:tc>
                <a:tc>
                  <a:txBody>
                    <a:bodyPr/>
                    <a:lstStyle/>
                    <a:p>
                      <a:r>
                        <a:rPr lang="en-GB" sz="800" b="1" kern="1200" dirty="0">
                          <a:solidFill>
                            <a:schemeClr val="dk1"/>
                          </a:solidFill>
                          <a:effectLst/>
                          <a:latin typeface="+mn-lt"/>
                          <a:ea typeface="+mn-ea"/>
                          <a:cs typeface="+mn-cs"/>
                        </a:rPr>
                        <a:t>Self-Regulation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Show an understanding of their own feelings and those of others, and begin to regulate their behaviour accordingly</a:t>
                      </a:r>
                    </a:p>
                    <a:p>
                      <a:pPr lvl="0"/>
                      <a:r>
                        <a:rPr lang="en-GB" sz="800" kern="1200" dirty="0">
                          <a:solidFill>
                            <a:schemeClr val="dk1"/>
                          </a:solidFill>
                          <a:effectLst/>
                          <a:latin typeface="+mn-lt"/>
                          <a:ea typeface="+mn-ea"/>
                          <a:cs typeface="+mn-cs"/>
                        </a:rPr>
                        <a:t>Set and work towards simple goals, being able to wait for what they want and control their immediate impulses when appropriate</a:t>
                      </a:r>
                    </a:p>
                    <a:p>
                      <a:pPr lvl="0"/>
                      <a:r>
                        <a:rPr lang="en-GB" sz="800" kern="1200" dirty="0">
                          <a:solidFill>
                            <a:schemeClr val="dk1"/>
                          </a:solidFill>
                          <a:effectLst/>
                          <a:latin typeface="+mn-lt"/>
                          <a:ea typeface="+mn-ea"/>
                          <a:cs typeface="+mn-cs"/>
                        </a:rPr>
                        <a:t>Give focused attention to what the teacher says, responding appropriately even when engaged in activity, and show an ability to follow instructions involving several ideas or actions.</a:t>
                      </a:r>
                    </a:p>
                    <a:p>
                      <a:r>
                        <a:rPr lang="en-GB" sz="800" b="1" kern="1200" dirty="0">
                          <a:solidFill>
                            <a:schemeClr val="dk1"/>
                          </a:solidFill>
                          <a:effectLst/>
                          <a:latin typeface="+mn-lt"/>
                          <a:ea typeface="+mn-ea"/>
                          <a:cs typeface="+mn-cs"/>
                        </a:rPr>
                        <a:t>Managing Self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Be confident to try new activities and show independence, resilience and perseverance in the face of challenge </a:t>
                      </a:r>
                    </a:p>
                    <a:p>
                      <a:pPr lvl="0"/>
                      <a:r>
                        <a:rPr lang="en-GB" sz="800" kern="1200" dirty="0">
                          <a:solidFill>
                            <a:schemeClr val="dk1"/>
                          </a:solidFill>
                          <a:effectLst/>
                          <a:latin typeface="+mn-lt"/>
                          <a:ea typeface="+mn-ea"/>
                          <a:cs typeface="+mn-cs"/>
                        </a:rPr>
                        <a:t>Explain the reasons for rules, know right from wrong and try to behave accordingly</a:t>
                      </a:r>
                    </a:p>
                    <a:p>
                      <a:pPr lvl="0"/>
                      <a:r>
                        <a:rPr lang="en-GB" sz="800" kern="1200" dirty="0">
                          <a:solidFill>
                            <a:schemeClr val="dk1"/>
                          </a:solidFill>
                          <a:effectLst/>
                          <a:latin typeface="+mn-lt"/>
                          <a:ea typeface="+mn-ea"/>
                          <a:cs typeface="+mn-cs"/>
                        </a:rPr>
                        <a:t>Manage their own basic hygiene and personal needs, including dressing, going to the toilet and understanding the importance of healthy food choices.</a:t>
                      </a:r>
                    </a:p>
                    <a:p>
                      <a:r>
                        <a:rPr lang="en-GB" sz="800" b="1" kern="1200" dirty="0">
                          <a:solidFill>
                            <a:schemeClr val="dk1"/>
                          </a:solidFill>
                          <a:effectLst/>
                          <a:latin typeface="+mn-lt"/>
                          <a:ea typeface="+mn-ea"/>
                          <a:cs typeface="+mn-cs"/>
                        </a:rPr>
                        <a:t>Building Relationships </a:t>
                      </a:r>
                      <a:endParaRPr lang="en-GB" sz="800" kern="1200" dirty="0">
                        <a:solidFill>
                          <a:schemeClr val="dk1"/>
                        </a:solidFill>
                        <a:effectLst/>
                        <a:latin typeface="+mn-lt"/>
                        <a:ea typeface="+mn-ea"/>
                        <a:cs typeface="+mn-cs"/>
                      </a:endParaRPr>
                    </a:p>
                    <a:p>
                      <a:pPr lvl="0"/>
                      <a:r>
                        <a:rPr lang="en-GB" sz="800" kern="1200" dirty="0">
                          <a:solidFill>
                            <a:schemeClr val="dk1"/>
                          </a:solidFill>
                          <a:effectLst/>
                          <a:latin typeface="+mn-lt"/>
                          <a:ea typeface="+mn-ea"/>
                          <a:cs typeface="+mn-cs"/>
                        </a:rPr>
                        <a:t>Work and play cooperatively and take turns with others</a:t>
                      </a:r>
                    </a:p>
                    <a:p>
                      <a:pPr lvl="0"/>
                      <a:r>
                        <a:rPr lang="en-GB" sz="800" kern="1200" dirty="0">
                          <a:solidFill>
                            <a:schemeClr val="dk1"/>
                          </a:solidFill>
                          <a:effectLst/>
                          <a:latin typeface="+mn-lt"/>
                          <a:ea typeface="+mn-ea"/>
                          <a:cs typeface="+mn-cs"/>
                        </a:rPr>
                        <a:t>Form positive attachments to adults and friendships with peers </a:t>
                      </a:r>
                    </a:p>
                    <a:p>
                      <a:r>
                        <a:rPr lang="en-GB" sz="800" kern="1200" dirty="0">
                          <a:solidFill>
                            <a:schemeClr val="dk1"/>
                          </a:solidFill>
                          <a:effectLst/>
                          <a:latin typeface="+mn-lt"/>
                          <a:ea typeface="+mn-ea"/>
                          <a:cs typeface="+mn-cs"/>
                        </a:rPr>
                        <a:t>Show sensitivity to their own and to others’ needs.</a:t>
                      </a:r>
                      <a:endParaRPr lang="en-GB" sz="800" dirty="0"/>
                    </a:p>
                  </a:txBody>
                  <a:tcPr/>
                </a:tc>
                <a:extLst>
                  <a:ext uri="{0D108BD9-81ED-4DB2-BD59-A6C34878D82A}">
                    <a16:rowId xmlns:a16="http://schemas.microsoft.com/office/drawing/2014/main" val="3108284370"/>
                  </a:ext>
                </a:extLst>
              </a:tr>
            </a:tbl>
          </a:graphicData>
        </a:graphic>
      </p:graphicFrame>
      <p:pic>
        <p:nvPicPr>
          <p:cNvPr id="6" name="Picture 5">
            <a:extLst>
              <a:ext uri="{FF2B5EF4-FFF2-40B4-BE49-F238E27FC236}">
                <a16:creationId xmlns:a16="http://schemas.microsoft.com/office/drawing/2014/main" id="{57BD3E91-1C72-FAE8-98F9-8465FBAADD6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8458" y="191912"/>
            <a:ext cx="569742" cy="672612"/>
          </a:xfrm>
          <a:prstGeom prst="rect">
            <a:avLst/>
          </a:prstGeom>
          <a:noFill/>
          <a:ln>
            <a:noFill/>
          </a:ln>
        </p:spPr>
      </p:pic>
    </p:spTree>
    <p:extLst>
      <p:ext uri="{BB962C8B-B14F-4D97-AF65-F5344CB8AC3E}">
        <p14:creationId xmlns:p14="http://schemas.microsoft.com/office/powerpoint/2010/main" val="4162904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9040" y="232249"/>
            <a:ext cx="3807229" cy="424456"/>
          </a:xfrm>
          <a:solidFill>
            <a:schemeClr val="accent1">
              <a:lumMod val="40000"/>
              <a:lumOff val="60000"/>
            </a:schemeClr>
          </a:solidFill>
        </p:spPr>
        <p:txBody>
          <a:bodyPr>
            <a:normAutofit/>
          </a:bodyPr>
          <a:lstStyle/>
          <a:p>
            <a:pPr algn="ctr"/>
            <a:r>
              <a:rPr lang="en-GB" sz="1800" b="1" dirty="0"/>
              <a:t> </a:t>
            </a:r>
            <a:r>
              <a:rPr lang="en-GB" sz="1400" b="1" dirty="0" smtClean="0"/>
              <a:t>RE Curriculum </a:t>
            </a:r>
            <a:r>
              <a:rPr lang="en-GB" sz="1400" b="1" dirty="0"/>
              <a:t>Map – Year 1</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60660159"/>
              </p:ext>
            </p:extLst>
          </p:nvPr>
        </p:nvGraphicFramePr>
        <p:xfrm>
          <a:off x="756458" y="856215"/>
          <a:ext cx="11116675" cy="5057119"/>
        </p:xfrm>
        <a:graphic>
          <a:graphicData uri="http://schemas.openxmlformats.org/drawingml/2006/table">
            <a:tbl>
              <a:tblPr firstRow="1" bandRow="1">
                <a:tableStyleId>{5C22544A-7EE6-4342-B048-85BDC9FD1C3A}</a:tableStyleId>
              </a:tblPr>
              <a:tblGrid>
                <a:gridCol w="640080">
                  <a:extLst>
                    <a:ext uri="{9D8B030D-6E8A-4147-A177-3AD203B41FA5}">
                      <a16:colId xmlns:a16="http://schemas.microsoft.com/office/drawing/2014/main" val="1399826754"/>
                    </a:ext>
                  </a:extLst>
                </a:gridCol>
                <a:gridCol w="4015047">
                  <a:extLst>
                    <a:ext uri="{9D8B030D-6E8A-4147-A177-3AD203B41FA5}">
                      <a16:colId xmlns:a16="http://schemas.microsoft.com/office/drawing/2014/main" val="2953916921"/>
                    </a:ext>
                  </a:extLst>
                </a:gridCol>
                <a:gridCol w="6461548">
                  <a:extLst>
                    <a:ext uri="{9D8B030D-6E8A-4147-A177-3AD203B41FA5}">
                      <a16:colId xmlns:a16="http://schemas.microsoft.com/office/drawing/2014/main" val="2159930908"/>
                    </a:ext>
                  </a:extLst>
                </a:gridCol>
              </a:tblGrid>
              <a:tr h="437591">
                <a:tc>
                  <a:txBody>
                    <a:bodyPr/>
                    <a:lstStyle/>
                    <a:p>
                      <a:pPr algn="ctr"/>
                      <a:r>
                        <a:rPr lang="en-GB" sz="1200" dirty="0" smtClean="0">
                          <a:solidFill>
                            <a:schemeClr val="tx1"/>
                          </a:solidFill>
                        </a:rPr>
                        <a:t>Term</a:t>
                      </a:r>
                      <a:endParaRPr lang="en-GB" sz="1200" dirty="0">
                        <a:solidFill>
                          <a:schemeClr val="tx1"/>
                        </a:solidFill>
                      </a:endParaRPr>
                    </a:p>
                  </a:txBody>
                  <a:tcPr/>
                </a:tc>
                <a:tc>
                  <a:txBody>
                    <a:bodyPr/>
                    <a:lstStyle/>
                    <a:p>
                      <a:pPr algn="ctr"/>
                      <a:r>
                        <a:rPr lang="en-GB" sz="1200" dirty="0">
                          <a:solidFill>
                            <a:schemeClr val="tx1"/>
                          </a:solidFill>
                        </a:rPr>
                        <a:t>In this unit of work, pupils</a:t>
                      </a:r>
                      <a:r>
                        <a:rPr lang="en-GB" sz="1200" baseline="0" dirty="0">
                          <a:solidFill>
                            <a:schemeClr val="tx1"/>
                          </a:solidFill>
                        </a:rPr>
                        <a:t> learn </a:t>
                      </a:r>
                      <a:r>
                        <a:rPr lang="en-GB" sz="1200" baseline="0" dirty="0" smtClean="0">
                          <a:solidFill>
                            <a:schemeClr val="tx1"/>
                          </a:solidFill>
                        </a:rPr>
                        <a:t>…</a:t>
                      </a:r>
                    </a:p>
                    <a:p>
                      <a:pPr algn="ctr"/>
                      <a:r>
                        <a:rPr lang="en-GB" sz="1200" baseline="0" dirty="0" smtClean="0">
                          <a:solidFill>
                            <a:schemeClr val="tx1"/>
                          </a:solidFill>
                        </a:rPr>
                        <a:t>Religion/Key Question</a:t>
                      </a:r>
                      <a:endParaRPr lang="en-GB" sz="1200" dirty="0">
                        <a:solidFill>
                          <a:schemeClr val="tx1"/>
                        </a:solidFill>
                      </a:endParaRPr>
                    </a:p>
                  </a:txBody>
                  <a:tcPr/>
                </a:tc>
                <a:tc>
                  <a:txBody>
                    <a:bodyPr/>
                    <a:lstStyle/>
                    <a:p>
                      <a:pPr algn="ctr"/>
                      <a:r>
                        <a:rPr lang="en-GB" sz="1000" dirty="0" smtClean="0">
                          <a:solidFill>
                            <a:schemeClr val="tx1"/>
                          </a:solidFill>
                        </a:rPr>
                        <a:t>End</a:t>
                      </a:r>
                      <a:r>
                        <a:rPr lang="en-GB" sz="1000" baseline="0" dirty="0" smtClean="0">
                          <a:solidFill>
                            <a:schemeClr val="tx1"/>
                          </a:solidFill>
                        </a:rPr>
                        <a:t> Points</a:t>
                      </a:r>
                      <a:endParaRPr lang="en-GB" sz="1000" dirty="0">
                        <a:solidFill>
                          <a:schemeClr val="tx1"/>
                        </a:solidFill>
                      </a:endParaRPr>
                    </a:p>
                  </a:txBody>
                  <a:tcPr/>
                </a:tc>
                <a:extLst>
                  <a:ext uri="{0D108BD9-81ED-4DB2-BD59-A6C34878D82A}">
                    <a16:rowId xmlns:a16="http://schemas.microsoft.com/office/drawing/2014/main" val="3295745600"/>
                  </a:ext>
                </a:extLst>
              </a:tr>
              <a:tr h="700142">
                <a:tc>
                  <a:txBody>
                    <a:bodyPr/>
                    <a:lstStyle/>
                    <a:p>
                      <a:pPr marL="0" lvl="0" indent="0" algn="ctr">
                        <a:spcAft>
                          <a:spcPts val="0"/>
                        </a:spcAft>
                        <a:buFontTx/>
                        <a:buNone/>
                      </a:pPr>
                      <a:r>
                        <a:rPr lang="en-GB" sz="1000" b="1" dirty="0" smtClean="0">
                          <a:solidFill>
                            <a:srgbClr val="000000"/>
                          </a:solidFill>
                          <a:effectLst/>
                          <a:latin typeface="+mn-lt"/>
                          <a:ea typeface="Calibri" panose="020F0502020204030204" pitchFamily="34" charset="0"/>
                          <a:cs typeface="Century Gothic" panose="020B0502020202020204" pitchFamily="34" charset="0"/>
                        </a:rPr>
                        <a:t>Autumn 1</a:t>
                      </a:r>
                      <a:endParaRPr lang="en-GB" sz="1000" b="1" dirty="0">
                        <a:solidFill>
                          <a:srgbClr val="000000"/>
                        </a:solidFill>
                        <a:effectLst/>
                        <a:latin typeface="+mn-lt"/>
                        <a:ea typeface="Calibri" panose="020F0502020204030204" pitchFamily="34" charset="0"/>
                        <a:cs typeface="Century Gothic" panose="020B0502020202020204" pitchFamily="34" charset="0"/>
                      </a:endParaRPr>
                    </a:p>
                  </a:txBody>
                  <a:tcPr marL="114300" marR="114300" marT="0" marB="0" vert="vert270"/>
                </a:tc>
                <a:tc>
                  <a:txBody>
                    <a:bodyPr/>
                    <a:lstStyle/>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Key question: Does God want Christians to look after the world?</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the Christian creation story and can talk about it</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know how it feels to create something</a:t>
                      </a:r>
                    </a:p>
                    <a:p>
                      <a:pPr marL="342900" lvl="0" indent="-342900">
                        <a:lnSpc>
                          <a:spcPct val="107000"/>
                        </a:lnSpc>
                        <a:spcAft>
                          <a:spcPts val="0"/>
                        </a:spcAft>
                        <a:buFont typeface="Symbol" panose="05050102010706020507" pitchFamily="18" charset="2"/>
                        <a:buChar char=""/>
                      </a:pPr>
                      <a:r>
                        <a:rPr lang="en-GB" sz="1000" b="1">
                          <a:effectLst/>
                          <a:latin typeface="Calibri" panose="020F0502020204030204" pitchFamily="34" charset="0"/>
                          <a:ea typeface="Calibri" panose="020F0502020204030204" pitchFamily="34" charset="0"/>
                          <a:cs typeface="Times New Roman" panose="02020603050405020304" pitchFamily="18" charset="0"/>
                        </a:rPr>
                        <a:t>to be able to express an opinion about the Christian belief about creation</a:t>
                      </a:r>
                    </a:p>
                  </a:txBody>
                  <a:tcPr marL="68580" marR="68580" marT="0" marB="0"/>
                </a:tc>
                <a:extLst>
                  <a:ext uri="{0D108BD9-81ED-4DB2-BD59-A6C34878D82A}">
                    <a16:rowId xmlns:a16="http://schemas.microsoft.com/office/drawing/2014/main" val="4204991308"/>
                  </a:ext>
                </a:extLst>
              </a:tr>
              <a:tr h="747882">
                <a:tc>
                  <a:txBody>
                    <a:bodyPr/>
                    <a:lstStyle/>
                    <a:p>
                      <a:pPr algn="ctr"/>
                      <a:r>
                        <a:rPr lang="en-GB" sz="1000" b="1" dirty="0" smtClean="0"/>
                        <a:t>Autumn 2</a:t>
                      </a:r>
                      <a:endParaRPr lang="en-GB" sz="1000" b="1" dirty="0"/>
                    </a:p>
                  </a:txBody>
                  <a:tcPr marL="114300" marR="114300" marT="0" marB="0" vert="vert270"/>
                </a:tc>
                <a:tc>
                  <a:txBody>
                    <a:bodyPr/>
                    <a:lstStyle/>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Key question: What gifts might Christians in my town have given Jesus if he had been born here rather than in Bethlehem?</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Identify a gift that is special to them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some of the Christmas story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identify a gift they would give to Jesus</a:t>
                      </a:r>
                    </a:p>
                  </a:txBody>
                  <a:tcPr marL="68580" marR="68580" marT="0" marB="0"/>
                </a:tc>
                <a:extLst>
                  <a:ext uri="{0D108BD9-81ED-4DB2-BD59-A6C34878D82A}">
                    <a16:rowId xmlns:a16="http://schemas.microsoft.com/office/drawing/2014/main" val="533408821"/>
                  </a:ext>
                </a:extLst>
              </a:tr>
              <a:tr h="692190">
                <a:tc>
                  <a:txBody>
                    <a:bodyPr/>
                    <a:lstStyle/>
                    <a:p>
                      <a:pPr algn="ctr"/>
                      <a:r>
                        <a:rPr lang="en-GB" sz="1000" b="1" dirty="0" smtClean="0"/>
                        <a:t>Spring 1</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Was it always easy for Jesus to show friendship?</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identify reasons they like their friends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a story about Jesus showing friendship and be able to talk about it</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how Jesus tried to be a good friend</a:t>
                      </a:r>
                    </a:p>
                  </a:txBody>
                  <a:tcPr marL="68580" marR="68580" marT="0" marB="0"/>
                </a:tc>
                <a:extLst>
                  <a:ext uri="{0D108BD9-81ED-4DB2-BD59-A6C34878D82A}">
                    <a16:rowId xmlns:a16="http://schemas.microsoft.com/office/drawing/2014/main" val="1747314621"/>
                  </a:ext>
                </a:extLst>
              </a:tr>
              <a:tr h="708101">
                <a:tc>
                  <a:txBody>
                    <a:bodyPr/>
                    <a:lstStyle/>
                    <a:p>
                      <a:pPr algn="ctr"/>
                      <a:r>
                        <a:rPr lang="en-GB" sz="1000" b="1" dirty="0" smtClean="0"/>
                        <a:t>Spring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Christianity</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Why was Jesus welcomed like a king or a celebrity by the crowds on Palm Sunday?</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identify a person they admire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parts of the Easter story and recognise some symbols in the story</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begin to show understanding that Jesus is special to Christians and be able to say why</a:t>
                      </a:r>
                    </a:p>
                  </a:txBody>
                  <a:tcPr marL="68580" marR="68580" marT="0" marB="0"/>
                </a:tc>
                <a:extLst>
                  <a:ext uri="{0D108BD9-81ED-4DB2-BD59-A6C34878D82A}">
                    <a16:rowId xmlns:a16="http://schemas.microsoft.com/office/drawing/2014/main" val="25460092"/>
                  </a:ext>
                </a:extLst>
              </a:tr>
              <a:tr h="716058">
                <a:tc>
                  <a:txBody>
                    <a:bodyPr/>
                    <a:lstStyle/>
                    <a:p>
                      <a:pPr algn="ctr"/>
                      <a:r>
                        <a:rPr lang="en-GB" sz="1000" b="1" dirty="0" smtClean="0"/>
                        <a:t>Summer 1</a:t>
                      </a:r>
                      <a:endParaRPr lang="en-GB" sz="1000" b="1" dirty="0"/>
                    </a:p>
                  </a:txBody>
                  <a:tcPr marL="114300" marR="114300" marT="0" marB="0" vert="vert270"/>
                </a:tc>
                <a:tc>
                  <a:txBody>
                    <a:bodyPr/>
                    <a:lstStyle/>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Judaism</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Key question: Is Shabbat important to Jewish children?</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identify a favourite day of the week and food I would like to share in a special meal</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the right names of things that are special to Jewish people during Shabbat and explain why</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begin to make a connection between being Jewish and decisions about behaviour</a:t>
                      </a:r>
                    </a:p>
                  </a:txBody>
                  <a:tcPr marL="68580" marR="68580" marT="0" marB="0"/>
                </a:tc>
                <a:extLst>
                  <a:ext uri="{0D108BD9-81ED-4DB2-BD59-A6C34878D82A}">
                    <a16:rowId xmlns:a16="http://schemas.microsoft.com/office/drawing/2014/main" val="3176111145"/>
                  </a:ext>
                </a:extLst>
              </a:tr>
              <a:tr h="1035546">
                <a:tc>
                  <a:txBody>
                    <a:bodyPr/>
                    <a:lstStyle/>
                    <a:p>
                      <a:pPr algn="ctr"/>
                      <a:r>
                        <a:rPr lang="en-GB" sz="1000" b="1" dirty="0" smtClean="0"/>
                        <a:t>Summer 2</a:t>
                      </a:r>
                      <a:endParaRPr lang="en-GB" sz="1000" b="1" dirty="0"/>
                    </a:p>
                  </a:txBody>
                  <a:tcPr marL="114300" marR="114300" marT="0" marB="0" vert="vert270"/>
                </a:tc>
                <a:tc>
                  <a:txBody>
                    <a:bodyPr/>
                    <a:lstStyle/>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Judaism</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000" b="1">
                          <a:effectLst/>
                          <a:latin typeface="Calibri" panose="020F0502020204030204" pitchFamily="34" charset="0"/>
                          <a:ea typeface="Calibri" panose="020F0502020204030204" pitchFamily="34" charset="0"/>
                          <a:cs typeface="Times New Roman" panose="02020603050405020304" pitchFamily="18" charset="0"/>
                        </a:rPr>
                        <a:t>Key question: Are Rosh Hashanah and Yom Kippur important to Jewish children?</a:t>
                      </a:r>
                    </a:p>
                  </a:txBody>
                  <a:tcPr marL="68580" marR="68580" marT="0" marB="0"/>
                </a:tc>
                <a:tc>
                  <a:txBody>
                    <a:bodyPr/>
                    <a:lstStyle/>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how it feels to say sorry and give examples </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what Rosh Hashanah and Yom Kippur are</a:t>
                      </a:r>
                    </a:p>
                    <a:p>
                      <a:pPr marL="342900" lvl="0" indent="-342900">
                        <a:lnSpc>
                          <a:spcPct val="107000"/>
                        </a:lnSpc>
                        <a:spcAft>
                          <a:spcPts val="0"/>
                        </a:spcAft>
                        <a:buFont typeface="Symbol" panose="05050102010706020507" pitchFamily="18" charset="2"/>
                        <a:buChar cha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To know why Rosh Hashanah and Yom Kippur are important to Jewish people</a:t>
                      </a:r>
                    </a:p>
                  </a:txBody>
                  <a:tcPr marL="68580" marR="68580" marT="0" marB="0"/>
                </a:tc>
                <a:extLst>
                  <a:ext uri="{0D108BD9-81ED-4DB2-BD59-A6C34878D82A}">
                    <a16:rowId xmlns:a16="http://schemas.microsoft.com/office/drawing/2014/main" val="3162386650"/>
                  </a:ext>
                </a:extLst>
              </a:tr>
            </a:tbl>
          </a:graphicData>
        </a:graphic>
      </p:graphicFrame>
      <p:pic>
        <p:nvPicPr>
          <p:cNvPr id="3" name="Picture 2">
            <a:extLst>
              <a:ext uri="{FF2B5EF4-FFF2-40B4-BE49-F238E27FC236}">
                <a16:creationId xmlns:a16="http://schemas.microsoft.com/office/drawing/2014/main" id="{3DEDF1D4-BF12-E153-6CD9-4DDF55E46A67}"/>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658" y="54139"/>
            <a:ext cx="569742" cy="672612"/>
          </a:xfrm>
          <a:prstGeom prst="rect">
            <a:avLst/>
          </a:prstGeom>
          <a:noFill/>
          <a:ln>
            <a:noFill/>
          </a:ln>
        </p:spPr>
      </p:pic>
    </p:spTree>
    <p:extLst>
      <p:ext uri="{BB962C8B-B14F-4D97-AF65-F5344CB8AC3E}">
        <p14:creationId xmlns:p14="http://schemas.microsoft.com/office/powerpoint/2010/main" val="27289912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12650</TotalTime>
  <Words>7641</Words>
  <Application>Microsoft Office PowerPoint</Application>
  <PresentationFormat>Widescreen</PresentationFormat>
  <Paragraphs>667</Paragraphs>
  <Slides>24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Arial</vt:lpstr>
      <vt:lpstr>Calibri</vt:lpstr>
      <vt:lpstr>Calibri Light</vt:lpstr>
      <vt:lpstr>Century Gothic</vt:lpstr>
      <vt:lpstr>Symbol</vt:lpstr>
      <vt:lpstr>Times New Roman</vt:lpstr>
      <vt:lpstr>Office Theme</vt:lpstr>
      <vt:lpstr>Holmes Chapel Primary School</vt:lpstr>
      <vt:lpstr>RE at Holmes Chapel Primary School</vt:lpstr>
      <vt:lpstr>How we teach RE</vt:lpstr>
      <vt:lpstr>RE at Holmes Chapel Primary School</vt:lpstr>
      <vt:lpstr>RE Overview</vt:lpstr>
      <vt:lpstr>What does our learning in RE look like? Key Stage 1</vt:lpstr>
      <vt:lpstr>What does our learning in RE look like? Key Stage 2</vt:lpstr>
      <vt:lpstr>Reception - Personal, Social and Emotional Development (self-Regulation, Managing Self, Building Relationships)</vt:lpstr>
      <vt:lpstr> RE Curriculum Map – Year 1</vt:lpstr>
      <vt:lpstr> RE Curriculum Map – Year 2</vt:lpstr>
      <vt:lpstr> RE Curriculum Map – Year 3</vt:lpstr>
      <vt:lpstr> RE Curriculum Map – Year 4</vt:lpstr>
      <vt:lpstr> RE Curriculum Map – Year 5</vt:lpstr>
      <vt:lpstr> RE Curriculum Map – Year 6</vt:lpstr>
      <vt:lpstr>How does Discovery RE support the promotion of British Values?</vt:lpstr>
      <vt:lpstr>PowerPoint Presentation</vt:lpstr>
      <vt:lpstr>PowerPoint Presentation</vt:lpstr>
      <vt:lpstr>PowerPoint Presentation</vt:lpstr>
      <vt:lpstr>Cheshire East RE expectations cross referenced – Key Stage 1</vt:lpstr>
      <vt:lpstr>Cheshire East RE expectations cross referenced – Years 3 and 4</vt:lpstr>
      <vt:lpstr>Cheshire East RE expectations cross referenced – Years 3 and 4 (continued)</vt:lpstr>
      <vt:lpstr>Cheshire East RE expectations cross referenced – Years 5 and 6</vt:lpstr>
      <vt:lpstr>Cheshire East RE expectations cross referenced – Years 5 and 6 (continued)</vt:lpstr>
      <vt:lpstr>Cheshire East RE expectations cross referenced – Years 5 and 6 (continued)</vt:lpstr>
    </vt:vector>
  </TitlesOfParts>
  <Company>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at Holmes Chapel Primary School</dc:title>
  <dc:creator>Fiona.Gresty@RPTNet.Local</dc:creator>
  <cp:lastModifiedBy>Nicky.Waddington</cp:lastModifiedBy>
  <cp:revision>144</cp:revision>
  <dcterms:created xsi:type="dcterms:W3CDTF">2023-04-27T14:10:41Z</dcterms:created>
  <dcterms:modified xsi:type="dcterms:W3CDTF">2025-04-02T16:29:38Z</dcterms:modified>
</cp:coreProperties>
</file>