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7" r:id="rId3"/>
    <p:sldId id="292" r:id="rId4"/>
    <p:sldId id="258" r:id="rId5"/>
    <p:sldId id="272" r:id="rId6"/>
    <p:sldId id="291" r:id="rId7"/>
    <p:sldId id="274" r:id="rId8"/>
    <p:sldId id="280" r:id="rId9"/>
    <p:sldId id="281" r:id="rId10"/>
    <p:sldId id="282" r:id="rId11"/>
    <p:sldId id="283" r:id="rId12"/>
    <p:sldId id="284" r:id="rId13"/>
    <p:sldId id="285" r:id="rId14"/>
    <p:sldId id="286" r:id="rId15"/>
    <p:sldId id="288" r:id="rId16"/>
    <p:sldId id="289" r:id="rId17"/>
    <p:sldId id="287" r:id="rId18"/>
    <p:sldId id="290"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3519" autoAdjust="0"/>
    <p:restoredTop sz="95994"/>
  </p:normalViewPr>
  <p:slideViewPr>
    <p:cSldViewPr snapToGrid="0">
      <p:cViewPr varScale="1">
        <p:scale>
          <a:sx n="79" d="100"/>
          <a:sy n="79" d="100"/>
        </p:scale>
        <p:origin x="132" y="2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C9A6AB-3AC5-B445-BC22-F113567975E2}" type="datetimeFigureOut">
              <a:rPr lang="en-US" smtClean="0"/>
              <a:t>4/2/2025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1E3BF51-DEF3-E247-BB3F-FB87A272899B}" type="slidenum">
              <a:rPr lang="en-US" smtClean="0"/>
              <a:t>‹#›</a:t>
            </a:fld>
            <a:endParaRPr lang="en-US"/>
          </a:p>
        </p:txBody>
      </p:sp>
    </p:spTree>
    <p:extLst>
      <p:ext uri="{BB962C8B-B14F-4D97-AF65-F5344CB8AC3E}">
        <p14:creationId xmlns:p14="http://schemas.microsoft.com/office/powerpoint/2010/main" val="3822879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467C579E-5528-4335-BACD-3E2A2CB1B238}" type="datetimeFigureOut">
              <a:rPr lang="en-GB" smtClean="0"/>
              <a:t>02/04/2025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18551732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67C579E-5528-4335-BACD-3E2A2CB1B238}" type="datetimeFigureOut">
              <a:rPr lang="en-GB" smtClean="0"/>
              <a:t>02/04/2025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254664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67C579E-5528-4335-BACD-3E2A2CB1B238}" type="datetimeFigureOut">
              <a:rPr lang="en-GB" smtClean="0"/>
              <a:t>02/04/2025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985310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67C579E-5528-4335-BACD-3E2A2CB1B238}" type="datetimeFigureOut">
              <a:rPr lang="en-GB" smtClean="0"/>
              <a:t>02/04/2025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24073726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67C579E-5528-4335-BACD-3E2A2CB1B238}" type="datetimeFigureOut">
              <a:rPr lang="en-GB" smtClean="0"/>
              <a:t>02/04/2025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2633760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467C579E-5528-4335-BACD-3E2A2CB1B238}" type="datetimeFigureOut">
              <a:rPr lang="en-GB" smtClean="0"/>
              <a:t>02/04/2025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6735837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67C579E-5528-4335-BACD-3E2A2CB1B238}" type="datetimeFigureOut">
              <a:rPr lang="en-GB" smtClean="0"/>
              <a:t>02/04/2025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81569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67C579E-5528-4335-BACD-3E2A2CB1B238}" type="datetimeFigureOut">
              <a:rPr lang="en-GB" smtClean="0"/>
              <a:t>02/04/2025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512986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7C579E-5528-4335-BACD-3E2A2CB1B238}" type="datetimeFigureOut">
              <a:rPr lang="en-GB" smtClean="0"/>
              <a:t>02/04/2025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621297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67C579E-5528-4335-BACD-3E2A2CB1B238}" type="datetimeFigureOut">
              <a:rPr lang="en-GB" smtClean="0"/>
              <a:t>02/04/2025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424067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67C579E-5528-4335-BACD-3E2A2CB1B238}" type="datetimeFigureOut">
              <a:rPr lang="en-GB" smtClean="0"/>
              <a:t>02/04/2025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2829435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7C579E-5528-4335-BACD-3E2A2CB1B238}" type="datetimeFigureOut">
              <a:rPr lang="en-GB" smtClean="0"/>
              <a:t>02/04/2025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B068A5-77D8-43FF-86A4-F1A0A6838EFA}" type="slidenum">
              <a:rPr lang="en-GB" smtClean="0"/>
              <a:t>‹#›</a:t>
            </a:fld>
            <a:endParaRPr lang="en-GB"/>
          </a:p>
        </p:txBody>
      </p:sp>
    </p:spTree>
    <p:extLst>
      <p:ext uri="{BB962C8B-B14F-4D97-AF65-F5344CB8AC3E}">
        <p14:creationId xmlns:p14="http://schemas.microsoft.com/office/powerpoint/2010/main" val="16744671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71700" y="922792"/>
            <a:ext cx="8218714" cy="870857"/>
          </a:xfrm>
          <a:solidFill>
            <a:schemeClr val="accent1">
              <a:lumMod val="75000"/>
            </a:schemeClr>
          </a:solidFill>
        </p:spPr>
        <p:txBody>
          <a:bodyPr>
            <a:normAutofit/>
          </a:bodyPr>
          <a:lstStyle/>
          <a:p>
            <a:r>
              <a:rPr lang="en-GB" sz="4400" b="1" dirty="0"/>
              <a:t>Holmes Chapel Primary School</a:t>
            </a:r>
          </a:p>
        </p:txBody>
      </p:sp>
      <p:sp>
        <p:nvSpPr>
          <p:cNvPr id="3" name="Subtitle 2"/>
          <p:cNvSpPr>
            <a:spLocks noGrp="1"/>
          </p:cNvSpPr>
          <p:nvPr>
            <p:ph type="subTitle" idx="1"/>
          </p:nvPr>
        </p:nvSpPr>
        <p:spPr>
          <a:xfrm>
            <a:off x="1524000" y="2167846"/>
            <a:ext cx="9144000" cy="1424439"/>
          </a:xfrm>
        </p:spPr>
        <p:txBody>
          <a:bodyPr>
            <a:normAutofit/>
          </a:bodyPr>
          <a:lstStyle/>
          <a:p>
            <a:r>
              <a:rPr lang="en-GB" sz="8000" b="1" dirty="0"/>
              <a:t>Music Curriculum</a:t>
            </a:r>
          </a:p>
        </p:txBody>
      </p:sp>
      <p:pic>
        <p:nvPicPr>
          <p:cNvPr id="4" name="Picture 3">
            <a:extLst>
              <a:ext uri="{FF2B5EF4-FFF2-40B4-BE49-F238E27FC236}">
                <a16:creationId xmlns:a16="http://schemas.microsoft.com/office/drawing/2014/main" id="{7E68B8F1-8F50-6FBF-9BB5-4ECBC1A3EFCD}"/>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 y="548596"/>
            <a:ext cx="1371600" cy="1619250"/>
          </a:xfrm>
          <a:prstGeom prst="rect">
            <a:avLst/>
          </a:prstGeom>
          <a:noFill/>
          <a:ln>
            <a:noFill/>
          </a:ln>
        </p:spPr>
      </p:pic>
      <p:pic>
        <p:nvPicPr>
          <p:cNvPr id="1026" name="Picture 2" descr="Music - Christian Brothers">
            <a:extLst>
              <a:ext uri="{FF2B5EF4-FFF2-40B4-BE49-F238E27FC236}">
                <a16:creationId xmlns:a16="http://schemas.microsoft.com/office/drawing/2014/main" id="{9783BA5E-6AFE-8C51-63B8-2135F07D76A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92070" y="3592285"/>
            <a:ext cx="3659468" cy="21563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813001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FEA7E07-3457-7365-2343-7B5EAFCAFBE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3952" y="242814"/>
            <a:ext cx="569742" cy="672612"/>
          </a:xfrm>
          <a:prstGeom prst="rect">
            <a:avLst/>
          </a:prstGeom>
          <a:noFill/>
          <a:ln>
            <a:noFill/>
          </a:ln>
        </p:spPr>
      </p:pic>
      <p:graphicFrame>
        <p:nvGraphicFramePr>
          <p:cNvPr id="3" name="Content Placeholder 2"/>
          <p:cNvGraphicFramePr>
            <a:graphicFrameLocks noGrp="1"/>
          </p:cNvGraphicFramePr>
          <p:nvPr>
            <p:ph idx="1"/>
            <p:extLst>
              <p:ext uri="{D42A27DB-BD31-4B8C-83A1-F6EECF244321}">
                <p14:modId xmlns:p14="http://schemas.microsoft.com/office/powerpoint/2010/main" val="2678961017"/>
              </p:ext>
            </p:extLst>
          </p:nvPr>
        </p:nvGraphicFramePr>
        <p:xfrm>
          <a:off x="1492897" y="1482013"/>
          <a:ext cx="9414588" cy="2586134"/>
        </p:xfrm>
        <a:graphic>
          <a:graphicData uri="http://schemas.openxmlformats.org/drawingml/2006/table">
            <a:tbl>
              <a:tblPr firstRow="1" firstCol="1" bandRow="1">
                <a:tableStyleId>{5C22544A-7EE6-4342-B048-85BDC9FD1C3A}</a:tableStyleId>
              </a:tblPr>
              <a:tblGrid>
                <a:gridCol w="9414588">
                  <a:extLst>
                    <a:ext uri="{9D8B030D-6E8A-4147-A177-3AD203B41FA5}">
                      <a16:colId xmlns:a16="http://schemas.microsoft.com/office/drawing/2014/main" val="3867404682"/>
                    </a:ext>
                  </a:extLst>
                </a:gridCol>
              </a:tblGrid>
              <a:tr h="2586134">
                <a:tc>
                  <a:txBody>
                    <a:bodyPr/>
                    <a:lstStyle/>
                    <a:p>
                      <a:pPr algn="ctr">
                        <a:spcAft>
                          <a:spcPts val="0"/>
                        </a:spcAft>
                      </a:pPr>
                      <a:endParaRPr lang="en-GB" sz="1600" u="sng"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algn="ctr">
                        <a:spcAft>
                          <a:spcPts val="0"/>
                        </a:spcAft>
                      </a:pPr>
                      <a:r>
                        <a:rPr lang="en-GB" sz="1800" u="sng"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Wider Opportunities programme </a:t>
                      </a:r>
                    </a:p>
                    <a:p>
                      <a:pPr>
                        <a:spcAft>
                          <a:spcPts val="0"/>
                        </a:spcAft>
                      </a:pPr>
                      <a:endPar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a:spcAft>
                          <a:spcPts val="0"/>
                        </a:spcAft>
                      </a:pPr>
                      <a:r>
                        <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Every</a:t>
                      </a:r>
                      <a:r>
                        <a:rPr lang="en-GB" sz="1200" baseline="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 week t</a:t>
                      </a:r>
                      <a:r>
                        <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hroughout </a:t>
                      </a: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the </a:t>
                      </a:r>
                      <a:r>
                        <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year,</a:t>
                      </a:r>
                      <a:r>
                        <a:rPr lang="en-GB" sz="1200" baseline="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 children engage in lessons led by specialist music tutors to learn to p</a:t>
                      </a:r>
                      <a:r>
                        <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lay </a:t>
                      </a: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 tuned instrument (trumpet, trombone or clarinet). </a:t>
                      </a:r>
                      <a:r>
                        <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During</a:t>
                      </a:r>
                      <a:r>
                        <a:rPr lang="en-GB" sz="1200" baseline="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 this time children learn to play and perform with others and learn to r</a:t>
                      </a:r>
                      <a:r>
                        <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ead staff </a:t>
                      </a: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notation</a:t>
                      </a:r>
                      <a:r>
                        <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a:t>
                      </a:r>
                    </a:p>
                    <a:p>
                      <a:pPr>
                        <a:spcAft>
                          <a:spcPts val="0"/>
                        </a:spcAft>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Children</a:t>
                      </a:r>
                      <a:r>
                        <a:rPr lang="en-GB" sz="1200" baseline="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 p</a:t>
                      </a:r>
                      <a:r>
                        <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erform as a group to </a:t>
                      </a: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parents </a:t>
                      </a:r>
                      <a:r>
                        <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at the </a:t>
                      </a: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end of </a:t>
                      </a:r>
                      <a:r>
                        <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the autumn term and the end</a:t>
                      </a:r>
                      <a:r>
                        <a:rPr lang="en-GB" sz="1200" baseline="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 of the summer term</a:t>
                      </a:r>
                      <a:r>
                        <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 They</a:t>
                      </a:r>
                      <a:r>
                        <a:rPr lang="en-GB" sz="1200" baseline="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 participate in a v</a:t>
                      </a:r>
                      <a:r>
                        <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isit </a:t>
                      </a: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to </a:t>
                      </a:r>
                      <a:r>
                        <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The Bridgewater Hall to join other schools and perform with the Halle orchestra</a:t>
                      </a:r>
                      <a:r>
                        <a:rPr lang="en-GB" sz="1200" baseline="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in the</a:t>
                      </a:r>
                      <a:r>
                        <a:rPr lang="en-GB" sz="1200" baseline="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 s</a:t>
                      </a:r>
                      <a:r>
                        <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pring term.</a:t>
                      </a:r>
                    </a:p>
                    <a:p>
                      <a:pPr>
                        <a:spcAft>
                          <a:spcPts val="0"/>
                        </a:spcAft>
                      </a:pPr>
                      <a:endPar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a:spcAft>
                          <a:spcPts val="0"/>
                        </a:spcAft>
                      </a:pPr>
                      <a:r>
                        <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Towards</a:t>
                      </a:r>
                      <a:r>
                        <a:rPr lang="en-GB" sz="1200" baseline="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 the end of the summer term, children showcase their learning from the year with the children in Year 3 to give them a flavour of their experience the following year.</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75145248"/>
                  </a:ext>
                </a:extLst>
              </a:tr>
            </a:tbl>
          </a:graphicData>
        </a:graphic>
      </p:graphicFrame>
      <p:sp>
        <p:nvSpPr>
          <p:cNvPr id="4" name="TextBox 3"/>
          <p:cNvSpPr txBox="1"/>
          <p:nvPr/>
        </p:nvSpPr>
        <p:spPr>
          <a:xfrm>
            <a:off x="4525347" y="439481"/>
            <a:ext cx="2939143" cy="523220"/>
          </a:xfrm>
          <a:prstGeom prst="rect">
            <a:avLst/>
          </a:prstGeom>
          <a:solidFill>
            <a:schemeClr val="accent1">
              <a:lumMod val="40000"/>
              <a:lumOff val="60000"/>
            </a:schemeClr>
          </a:solidFill>
        </p:spPr>
        <p:txBody>
          <a:bodyPr wrap="square" rtlCol="0">
            <a:spAutoFit/>
          </a:bodyPr>
          <a:lstStyle/>
          <a:p>
            <a:pPr algn="ctr"/>
            <a:r>
              <a:rPr lang="en-GB" sz="2800" b="1" u="sng" dirty="0" smtClean="0"/>
              <a:t>Year 4</a:t>
            </a:r>
            <a:endParaRPr lang="en-GB" sz="2800" b="1" u="sng" dirty="0"/>
          </a:p>
        </p:txBody>
      </p:sp>
    </p:spTree>
    <p:extLst>
      <p:ext uri="{BB962C8B-B14F-4D97-AF65-F5344CB8AC3E}">
        <p14:creationId xmlns:p14="http://schemas.microsoft.com/office/powerpoint/2010/main" val="37427442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FEA7E07-3457-7365-2343-7B5EAFCAFBE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3952" y="242814"/>
            <a:ext cx="569742" cy="672612"/>
          </a:xfrm>
          <a:prstGeom prst="rect">
            <a:avLst/>
          </a:prstGeom>
          <a:noFill/>
          <a:ln>
            <a:noFill/>
          </a:ln>
        </p:spPr>
      </p:pic>
      <p:graphicFrame>
        <p:nvGraphicFramePr>
          <p:cNvPr id="3" name="Content Placeholder 2"/>
          <p:cNvGraphicFramePr>
            <a:graphicFrameLocks noGrp="1"/>
          </p:cNvGraphicFramePr>
          <p:nvPr>
            <p:ph idx="1"/>
            <p:extLst>
              <p:ext uri="{D42A27DB-BD31-4B8C-83A1-F6EECF244321}">
                <p14:modId xmlns:p14="http://schemas.microsoft.com/office/powerpoint/2010/main" val="4140248707"/>
              </p:ext>
            </p:extLst>
          </p:nvPr>
        </p:nvGraphicFramePr>
        <p:xfrm>
          <a:off x="1039692" y="1286069"/>
          <a:ext cx="9961100" cy="4470919"/>
        </p:xfrm>
        <a:graphic>
          <a:graphicData uri="http://schemas.openxmlformats.org/drawingml/2006/table">
            <a:tbl>
              <a:tblPr firstRow="1" firstCol="1" bandRow="1">
                <a:tableStyleId>{5C22544A-7EE6-4342-B048-85BDC9FD1C3A}</a:tableStyleId>
              </a:tblPr>
              <a:tblGrid>
                <a:gridCol w="2419253">
                  <a:extLst>
                    <a:ext uri="{9D8B030D-6E8A-4147-A177-3AD203B41FA5}">
                      <a16:colId xmlns:a16="http://schemas.microsoft.com/office/drawing/2014/main" val="38284866"/>
                    </a:ext>
                  </a:extLst>
                </a:gridCol>
                <a:gridCol w="2619017">
                  <a:extLst>
                    <a:ext uri="{9D8B030D-6E8A-4147-A177-3AD203B41FA5}">
                      <a16:colId xmlns:a16="http://schemas.microsoft.com/office/drawing/2014/main" val="4254365987"/>
                    </a:ext>
                  </a:extLst>
                </a:gridCol>
                <a:gridCol w="2503577">
                  <a:extLst>
                    <a:ext uri="{9D8B030D-6E8A-4147-A177-3AD203B41FA5}">
                      <a16:colId xmlns:a16="http://schemas.microsoft.com/office/drawing/2014/main" val="3863593838"/>
                    </a:ext>
                  </a:extLst>
                </a:gridCol>
                <a:gridCol w="2419253">
                  <a:extLst>
                    <a:ext uri="{9D8B030D-6E8A-4147-A177-3AD203B41FA5}">
                      <a16:colId xmlns:a16="http://schemas.microsoft.com/office/drawing/2014/main" val="2787529560"/>
                    </a:ext>
                  </a:extLst>
                </a:gridCol>
              </a:tblGrid>
              <a:tr h="4470919">
                <a:tc>
                  <a:txBody>
                    <a:bodyPr/>
                    <a:lstStyle/>
                    <a:p>
                      <a:pPr algn="ctr">
                        <a:spcAft>
                          <a:spcPts val="0"/>
                        </a:spcAft>
                      </a:pPr>
                      <a:r>
                        <a:rPr lang="en-GB" sz="14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Autumn 2</a:t>
                      </a:r>
                      <a:endParaRPr lang="en-GB"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endPar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a:spcAft>
                          <a:spcPts val="0"/>
                        </a:spcAft>
                      </a:pPr>
                      <a:r>
                        <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Unit </a:t>
                      </a: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3 Life Cycles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Create musical effects using contrasting pitch.</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Compare and contrast 2 pieces of Romantic music.</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Explore vocal techniques through listening to and composing ‘a </a:t>
                      </a:r>
                      <a:r>
                        <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cappella</a:t>
                      </a: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based on graphic scores.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Learn about music of the Baroque era.</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(6 lessons)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GB" sz="14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Spring 2</a:t>
                      </a:r>
                      <a:endParaRPr lang="en-GB"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endPar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a:spcAft>
                          <a:spcPts val="0"/>
                        </a:spcAft>
                      </a:pPr>
                      <a:r>
                        <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Unit </a:t>
                      </a: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5 At the Movies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Sing and play percussion with change in tempo and dynamics.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Perform together.</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Use musical dimensions to create and perform a piece for a movie.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Interpret graphic notation on </a:t>
                      </a:r>
                      <a:r>
                        <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sound makers </a:t>
                      </a: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with understanding of their qualities and capabilities.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Learn about &amp; explore techniques used in soundtracks (20</a:t>
                      </a:r>
                      <a:r>
                        <a:rPr lang="en-GB" sz="1200" baseline="300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th</a:t>
                      </a: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century).</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(6 lessons)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GB" sz="14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Summer 2</a:t>
                      </a:r>
                      <a:endParaRPr lang="en-GB"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endPar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a:spcAft>
                          <a:spcPts val="0"/>
                        </a:spcAft>
                      </a:pPr>
                      <a:r>
                        <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Unit </a:t>
                      </a: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6 Celebration</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Sing in unison and 3 part harmony.</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Develop ensemble playing with focus on a steady beat. Control long and short sounds on instruments.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Explore and analyse a song and its structure.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Rehearse, improve and analyse an ensemble performance.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(6 lessons)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GB" sz="14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Performance elements</a:t>
                      </a:r>
                    </a:p>
                    <a:p>
                      <a:pPr>
                        <a:spcAft>
                          <a:spcPts val="0"/>
                        </a:spcAft>
                      </a:pPr>
                      <a:endPar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a:spcAft>
                          <a:spcPts val="0"/>
                        </a:spcAft>
                      </a:pPr>
                      <a:r>
                        <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Through </a:t>
                      </a: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wider school opportunities e.g. Jubilee singing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Prepare for a performance considering narration, performance space, setting. Create and present a performance of music, song, poetry.</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75145248"/>
                  </a:ext>
                </a:extLst>
              </a:tr>
            </a:tbl>
          </a:graphicData>
        </a:graphic>
      </p:graphicFrame>
      <p:sp>
        <p:nvSpPr>
          <p:cNvPr id="4" name="TextBox 3"/>
          <p:cNvSpPr txBox="1"/>
          <p:nvPr/>
        </p:nvSpPr>
        <p:spPr>
          <a:xfrm>
            <a:off x="4637314" y="392206"/>
            <a:ext cx="2939143" cy="523220"/>
          </a:xfrm>
          <a:prstGeom prst="rect">
            <a:avLst/>
          </a:prstGeom>
          <a:solidFill>
            <a:schemeClr val="accent1">
              <a:lumMod val="40000"/>
              <a:lumOff val="60000"/>
            </a:schemeClr>
          </a:solidFill>
        </p:spPr>
        <p:txBody>
          <a:bodyPr wrap="square" rtlCol="0">
            <a:spAutoFit/>
          </a:bodyPr>
          <a:lstStyle/>
          <a:p>
            <a:pPr algn="ctr"/>
            <a:r>
              <a:rPr lang="en-GB" sz="2800" b="1" u="sng" dirty="0" smtClean="0"/>
              <a:t>Year 5</a:t>
            </a:r>
            <a:endParaRPr lang="en-GB" sz="2800" b="1" u="sng" dirty="0"/>
          </a:p>
        </p:txBody>
      </p:sp>
    </p:spTree>
    <p:extLst>
      <p:ext uri="{BB962C8B-B14F-4D97-AF65-F5344CB8AC3E}">
        <p14:creationId xmlns:p14="http://schemas.microsoft.com/office/powerpoint/2010/main" val="34083223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FEA7E07-3457-7365-2343-7B5EAFCAFBE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3952" y="242814"/>
            <a:ext cx="569742" cy="672612"/>
          </a:xfrm>
          <a:prstGeom prst="rect">
            <a:avLst/>
          </a:prstGeom>
          <a:noFill/>
          <a:ln>
            <a:noFill/>
          </a:ln>
        </p:spPr>
      </p:pic>
      <p:graphicFrame>
        <p:nvGraphicFramePr>
          <p:cNvPr id="3" name="Content Placeholder 2"/>
          <p:cNvGraphicFramePr>
            <a:graphicFrameLocks noGrp="1"/>
          </p:cNvGraphicFramePr>
          <p:nvPr>
            <p:ph idx="1"/>
            <p:extLst>
              <p:ext uri="{D42A27DB-BD31-4B8C-83A1-F6EECF244321}">
                <p14:modId xmlns:p14="http://schemas.microsoft.com/office/powerpoint/2010/main" val="477670252"/>
              </p:ext>
            </p:extLst>
          </p:nvPr>
        </p:nvGraphicFramePr>
        <p:xfrm>
          <a:off x="946385" y="1211424"/>
          <a:ext cx="10471712" cy="4666862"/>
        </p:xfrm>
        <a:graphic>
          <a:graphicData uri="http://schemas.openxmlformats.org/drawingml/2006/table">
            <a:tbl>
              <a:tblPr firstRow="1" firstCol="1" bandRow="1">
                <a:tableStyleId>{5C22544A-7EE6-4342-B048-85BDC9FD1C3A}</a:tableStyleId>
              </a:tblPr>
              <a:tblGrid>
                <a:gridCol w="2046450">
                  <a:extLst>
                    <a:ext uri="{9D8B030D-6E8A-4147-A177-3AD203B41FA5}">
                      <a16:colId xmlns:a16="http://schemas.microsoft.com/office/drawing/2014/main" val="38284866"/>
                    </a:ext>
                  </a:extLst>
                </a:gridCol>
                <a:gridCol w="2215431">
                  <a:extLst>
                    <a:ext uri="{9D8B030D-6E8A-4147-A177-3AD203B41FA5}">
                      <a16:colId xmlns:a16="http://schemas.microsoft.com/office/drawing/2014/main" val="4254365987"/>
                    </a:ext>
                  </a:extLst>
                </a:gridCol>
                <a:gridCol w="2117780">
                  <a:extLst>
                    <a:ext uri="{9D8B030D-6E8A-4147-A177-3AD203B41FA5}">
                      <a16:colId xmlns:a16="http://schemas.microsoft.com/office/drawing/2014/main" val="3863593838"/>
                    </a:ext>
                  </a:extLst>
                </a:gridCol>
                <a:gridCol w="2045601">
                  <a:extLst>
                    <a:ext uri="{9D8B030D-6E8A-4147-A177-3AD203B41FA5}">
                      <a16:colId xmlns:a16="http://schemas.microsoft.com/office/drawing/2014/main" val="1114408724"/>
                    </a:ext>
                  </a:extLst>
                </a:gridCol>
                <a:gridCol w="2046450">
                  <a:extLst>
                    <a:ext uri="{9D8B030D-6E8A-4147-A177-3AD203B41FA5}">
                      <a16:colId xmlns:a16="http://schemas.microsoft.com/office/drawing/2014/main" val="2787529560"/>
                    </a:ext>
                  </a:extLst>
                </a:gridCol>
              </a:tblGrid>
              <a:tr h="4666862">
                <a:tc>
                  <a:txBody>
                    <a:bodyPr/>
                    <a:lstStyle/>
                    <a:p>
                      <a:pPr algn="ctr">
                        <a:spcAft>
                          <a:spcPts val="0"/>
                        </a:spcAft>
                      </a:pPr>
                      <a:r>
                        <a:rPr lang="en-GB" sz="14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Autumn 2</a:t>
                      </a:r>
                      <a:endParaRPr lang="en-GB"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endPar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a:spcAft>
                          <a:spcPts val="0"/>
                        </a:spcAft>
                      </a:pPr>
                      <a:r>
                        <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Unit </a:t>
                      </a: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2 Journeys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Convey lyrical meaning through expressive singing (part song with echoes).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Develop song cycles for performance, making decisions about texture, staging, dramatization.</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Sing major and minor notes accurately.</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Learn to sing a 1980s pop song with understanding of its structure, and a 21</a:t>
                      </a:r>
                      <a:r>
                        <a:rPr lang="en-GB" sz="1200" baseline="300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st</a:t>
                      </a: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century British choral work.</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(6 lessons)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GB" sz="14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Spring 2</a:t>
                      </a:r>
                      <a:endParaRPr lang="en-GB"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endPar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a:spcAft>
                          <a:spcPts val="0"/>
                        </a:spcAft>
                      </a:pPr>
                      <a:r>
                        <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Unit </a:t>
                      </a: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3 Growth</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Play a chordal accompaniment.</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Follow and interpret a graphic score for 4 instruments.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Learn to sing and play ostinato from 20</a:t>
                      </a:r>
                      <a:r>
                        <a:rPr lang="en-GB" sz="1200" baseline="300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th</a:t>
                      </a: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century orchestral work.</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(6 lessons)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GB" sz="14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Summer 2</a:t>
                      </a:r>
                      <a:endParaRPr lang="en-GB"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endPar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a:spcAft>
                          <a:spcPts val="0"/>
                        </a:spcAft>
                      </a:pPr>
                      <a:r>
                        <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Unit </a:t>
                      </a: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4 Roots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Improvise descriptive music on instruments and </a:t>
                      </a:r>
                      <a:r>
                        <a:rPr lang="en-GB" sz="12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soundmakers</a:t>
                      </a: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Sing and play traditional </a:t>
                      </a:r>
                      <a:r>
                        <a:rPr lang="en-GB" sz="12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Ghanian</a:t>
                      </a: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music.</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Sing West African call and response songs.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(6 lessons)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GB" sz="14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Summer 2 </a:t>
                      </a:r>
                      <a:endParaRPr lang="en-GB" sz="14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algn="ctr">
                        <a:spcAft>
                          <a:spcPts val="0"/>
                        </a:spcAft>
                      </a:pPr>
                      <a:r>
                        <a:rPr lang="en-GB" sz="14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End </a:t>
                      </a:r>
                      <a:r>
                        <a:rPr lang="en-GB" sz="14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of year </a:t>
                      </a:r>
                      <a:r>
                        <a:rPr lang="en-GB" sz="14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performance</a:t>
                      </a:r>
                    </a:p>
                    <a:p>
                      <a:pPr algn="ctr">
                        <a:spcAft>
                          <a:spcPts val="0"/>
                        </a:spcAft>
                      </a:pPr>
                      <a:endParaRPr lang="en-GB"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Perform complex song rhythms confidently.</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Develop, rehearse and perform a mini-musical, including dialogue, singing, playing and movement.</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Revise, rehearse, and develop music for performance, with reference to the inter-related dimensions of</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music</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GB" sz="14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Performance elements</a:t>
                      </a:r>
                    </a:p>
                    <a:p>
                      <a:pPr>
                        <a:spcAft>
                          <a:spcPts val="0"/>
                        </a:spcAft>
                      </a:pPr>
                      <a:endPar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a:spcAft>
                          <a:spcPts val="0"/>
                        </a:spcAft>
                      </a:pPr>
                      <a:r>
                        <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Through </a:t>
                      </a: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wider school opportunities e.g. Jubilee singing.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Perform complex song rhythms confidently.</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Develop, rehearse and perform a mini-musical, including dialogue, singing, playing and movement.</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Revise, rehearse, and develop music for performance, with reference to the inter-related dimensions of</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music</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75145248"/>
                  </a:ext>
                </a:extLst>
              </a:tr>
            </a:tbl>
          </a:graphicData>
        </a:graphic>
      </p:graphicFrame>
      <p:sp>
        <p:nvSpPr>
          <p:cNvPr id="4" name="TextBox 3"/>
          <p:cNvSpPr txBox="1"/>
          <p:nvPr/>
        </p:nvSpPr>
        <p:spPr>
          <a:xfrm>
            <a:off x="4348066" y="392206"/>
            <a:ext cx="2939143" cy="523220"/>
          </a:xfrm>
          <a:prstGeom prst="rect">
            <a:avLst/>
          </a:prstGeom>
          <a:solidFill>
            <a:schemeClr val="accent1">
              <a:lumMod val="40000"/>
              <a:lumOff val="60000"/>
            </a:schemeClr>
          </a:solidFill>
        </p:spPr>
        <p:txBody>
          <a:bodyPr wrap="square" rtlCol="0">
            <a:spAutoFit/>
          </a:bodyPr>
          <a:lstStyle/>
          <a:p>
            <a:pPr algn="ctr"/>
            <a:r>
              <a:rPr lang="en-GB" sz="2800" b="1" u="sng" dirty="0" smtClean="0"/>
              <a:t>Year 6</a:t>
            </a:r>
            <a:endParaRPr lang="en-GB" sz="2800" b="1" u="sng" dirty="0"/>
          </a:p>
        </p:txBody>
      </p:sp>
    </p:spTree>
    <p:extLst>
      <p:ext uri="{BB962C8B-B14F-4D97-AF65-F5344CB8AC3E}">
        <p14:creationId xmlns:p14="http://schemas.microsoft.com/office/powerpoint/2010/main" val="8825717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FEA7E07-3457-7365-2343-7B5EAFCAFBE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3952" y="242814"/>
            <a:ext cx="569742" cy="672612"/>
          </a:xfrm>
          <a:prstGeom prst="rect">
            <a:avLst/>
          </a:prstGeom>
          <a:noFill/>
          <a:ln>
            <a:noFill/>
          </a:ln>
        </p:spPr>
      </p:pic>
      <p:graphicFrame>
        <p:nvGraphicFramePr>
          <p:cNvPr id="4" name="Content Placeholder 3"/>
          <p:cNvGraphicFramePr>
            <a:graphicFrameLocks noGrp="1"/>
          </p:cNvGraphicFramePr>
          <p:nvPr>
            <p:ph idx="1"/>
            <p:extLst>
              <p:ext uri="{D42A27DB-BD31-4B8C-83A1-F6EECF244321}">
                <p14:modId xmlns:p14="http://schemas.microsoft.com/office/powerpoint/2010/main" val="1187861672"/>
              </p:ext>
            </p:extLst>
          </p:nvPr>
        </p:nvGraphicFramePr>
        <p:xfrm>
          <a:off x="428823" y="1173323"/>
          <a:ext cx="11095548" cy="4993096"/>
        </p:xfrm>
        <a:graphic>
          <a:graphicData uri="http://schemas.openxmlformats.org/drawingml/2006/table">
            <a:tbl>
              <a:tblPr firstRow="1" firstCol="1" bandRow="1">
                <a:tableStyleId>{5C22544A-7EE6-4342-B048-85BDC9FD1C3A}</a:tableStyleId>
              </a:tblPr>
              <a:tblGrid>
                <a:gridCol w="1698557">
                  <a:extLst>
                    <a:ext uri="{9D8B030D-6E8A-4147-A177-3AD203B41FA5}">
                      <a16:colId xmlns:a16="http://schemas.microsoft.com/office/drawing/2014/main" val="2408040437"/>
                    </a:ext>
                  </a:extLst>
                </a:gridCol>
                <a:gridCol w="2687216">
                  <a:extLst>
                    <a:ext uri="{9D8B030D-6E8A-4147-A177-3AD203B41FA5}">
                      <a16:colId xmlns:a16="http://schemas.microsoft.com/office/drawing/2014/main" val="1317544233"/>
                    </a:ext>
                  </a:extLst>
                </a:gridCol>
                <a:gridCol w="6709775">
                  <a:extLst>
                    <a:ext uri="{9D8B030D-6E8A-4147-A177-3AD203B41FA5}">
                      <a16:colId xmlns:a16="http://schemas.microsoft.com/office/drawing/2014/main" val="631903369"/>
                    </a:ext>
                  </a:extLst>
                </a:gridCol>
              </a:tblGrid>
              <a:tr h="818647">
                <a:tc>
                  <a:txBody>
                    <a:bodyPr/>
                    <a:lstStyle/>
                    <a:p>
                      <a:pPr>
                        <a:lnSpc>
                          <a:spcPct val="107000"/>
                        </a:lnSpc>
                        <a:spcAft>
                          <a:spcPts val="0"/>
                        </a:spcAft>
                      </a:pPr>
                      <a:r>
                        <a:rPr lang="en-GB" sz="1000">
                          <a:effectLst/>
                        </a:rPr>
                        <a:t>Playing instruments</a:t>
                      </a:r>
                    </a:p>
                    <a:p>
                      <a:pPr>
                        <a:lnSpc>
                          <a:spcPct val="107000"/>
                        </a:lnSpc>
                        <a:spcAft>
                          <a:spcPts val="0"/>
                        </a:spcAft>
                      </a:pPr>
                      <a:r>
                        <a:rPr lang="en-GB" sz="1000">
                          <a:effectLst/>
                        </a:rPr>
                        <a:t>Listening</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0389" marR="28517" marT="22366" marB="0"/>
                </a:tc>
                <a:tc>
                  <a:txBody>
                    <a:bodyPr/>
                    <a:lstStyle/>
                    <a:p>
                      <a:pPr>
                        <a:lnSpc>
                          <a:spcPct val="107000"/>
                        </a:lnSpc>
                        <a:spcAft>
                          <a:spcPts val="0"/>
                        </a:spcAft>
                      </a:pPr>
                      <a:r>
                        <a:rPr lang="en-GB" sz="1000" dirty="0">
                          <a:effectLst/>
                        </a:rPr>
                        <a:t>Autumn 1</a:t>
                      </a:r>
                    </a:p>
                    <a:p>
                      <a:pPr>
                        <a:lnSpc>
                          <a:spcPct val="107000"/>
                        </a:lnSpc>
                        <a:spcAft>
                          <a:spcPts val="0"/>
                        </a:spcAft>
                      </a:pPr>
                      <a:r>
                        <a:rPr lang="en-GB" sz="1000" dirty="0">
                          <a:effectLst/>
                        </a:rPr>
                        <a:t>Unit 2 Number</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0389" marR="28517" marT="22366" marB="0"/>
                </a:tc>
                <a:tc>
                  <a:txBody>
                    <a:bodyPr/>
                    <a:lstStyle/>
                    <a:p>
                      <a:pPr>
                        <a:lnSpc>
                          <a:spcPct val="107000"/>
                        </a:lnSpc>
                        <a:spcAft>
                          <a:spcPts val="0"/>
                        </a:spcAft>
                      </a:pPr>
                      <a:r>
                        <a:rPr lang="en-GB" sz="1000">
                          <a:effectLst/>
                        </a:rPr>
                        <a:t>Play percussion with control (Identify and keep a steady beat).instrument.</a:t>
                      </a:r>
                    </a:p>
                    <a:p>
                      <a:pPr>
                        <a:lnSpc>
                          <a:spcPct val="107000"/>
                        </a:lnSpc>
                        <a:spcAft>
                          <a:spcPts val="0"/>
                        </a:spcAft>
                      </a:pPr>
                      <a:r>
                        <a:rPr lang="en-GB" sz="1000">
                          <a:effectLst/>
                        </a:rPr>
                        <a:t>Control when to play or not play.</a:t>
                      </a:r>
                    </a:p>
                    <a:p>
                      <a:pPr>
                        <a:lnSpc>
                          <a:spcPct val="107000"/>
                        </a:lnSpc>
                        <a:spcAft>
                          <a:spcPts val="0"/>
                        </a:spcAft>
                      </a:pPr>
                      <a:r>
                        <a:rPr lang="en-GB" sz="1000">
                          <a:effectLst/>
                        </a:rPr>
                        <a:t>Respond to change of mood with slow and fast steady beat.</a:t>
                      </a:r>
                    </a:p>
                    <a:p>
                      <a:pPr>
                        <a:lnSpc>
                          <a:spcPct val="107000"/>
                        </a:lnSpc>
                        <a:spcAft>
                          <a:spcPts val="0"/>
                        </a:spcAft>
                      </a:pPr>
                      <a:r>
                        <a:rPr lang="en-GB" sz="1000">
                          <a:effectLst/>
                        </a:rPr>
                        <a:t>Invent and perform new rhythms with steady beat.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0389" marR="28517" marT="22366" marB="0"/>
                </a:tc>
                <a:extLst>
                  <a:ext uri="{0D108BD9-81ED-4DB2-BD59-A6C34878D82A}">
                    <a16:rowId xmlns:a16="http://schemas.microsoft.com/office/drawing/2014/main" val="3189515871"/>
                  </a:ext>
                </a:extLst>
              </a:tr>
              <a:tr h="938958">
                <a:tc>
                  <a:txBody>
                    <a:bodyPr/>
                    <a:lstStyle/>
                    <a:p>
                      <a:pPr>
                        <a:lnSpc>
                          <a:spcPct val="107000"/>
                        </a:lnSpc>
                        <a:spcAft>
                          <a:spcPts val="0"/>
                        </a:spcAft>
                      </a:pPr>
                      <a:r>
                        <a:rPr lang="en-GB" sz="1000" u="sng">
                          <a:effectLst/>
                          <a:uFill>
                            <a:solidFill>
                              <a:srgbClr val="000000"/>
                            </a:solidFill>
                          </a:uFill>
                        </a:rPr>
                        <a:t>Singing</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0389" marR="28517" marT="22366" marB="0"/>
                </a:tc>
                <a:tc>
                  <a:txBody>
                    <a:bodyPr/>
                    <a:lstStyle/>
                    <a:p>
                      <a:pPr>
                        <a:lnSpc>
                          <a:spcPct val="107000"/>
                        </a:lnSpc>
                        <a:spcAft>
                          <a:spcPts val="0"/>
                        </a:spcAft>
                      </a:pPr>
                      <a:r>
                        <a:rPr lang="en-GB" sz="1000">
                          <a:effectLst/>
                        </a:rPr>
                        <a:t>Spring 1</a:t>
                      </a:r>
                    </a:p>
                    <a:p>
                      <a:pPr>
                        <a:lnSpc>
                          <a:spcPct val="107000"/>
                        </a:lnSpc>
                        <a:spcAft>
                          <a:spcPts val="0"/>
                        </a:spcAft>
                      </a:pPr>
                      <a:r>
                        <a:rPr lang="en-GB" sz="1000">
                          <a:effectLst/>
                        </a:rPr>
                        <a:t>Unit 3 Animals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0389" marR="28517" marT="22366" marB="0"/>
                </a:tc>
                <a:tc>
                  <a:txBody>
                    <a:bodyPr/>
                    <a:lstStyle/>
                    <a:p>
                      <a:pPr>
                        <a:lnSpc>
                          <a:spcPct val="107000"/>
                        </a:lnSpc>
                        <a:spcAft>
                          <a:spcPts val="0"/>
                        </a:spcAft>
                      </a:pPr>
                      <a:r>
                        <a:rPr lang="en-GB" sz="1000">
                          <a:effectLst/>
                        </a:rPr>
                        <a:t>Understand (recognise) pitch and attempt to follow cues to lower or higher pitch.</a:t>
                      </a:r>
                    </a:p>
                    <a:p>
                      <a:pPr>
                        <a:lnSpc>
                          <a:spcPct val="107000"/>
                        </a:lnSpc>
                        <a:spcAft>
                          <a:spcPts val="0"/>
                        </a:spcAft>
                      </a:pPr>
                      <a:r>
                        <a:rPr lang="en-GB" sz="1000">
                          <a:effectLst/>
                        </a:rPr>
                        <a:t>Make high/low vocal sounds.</a:t>
                      </a:r>
                    </a:p>
                    <a:p>
                      <a:pPr>
                        <a:lnSpc>
                          <a:spcPct val="107000"/>
                        </a:lnSpc>
                        <a:spcAft>
                          <a:spcPts val="0"/>
                        </a:spcAft>
                      </a:pPr>
                      <a:r>
                        <a:rPr lang="en-GB" sz="1000">
                          <a:effectLst/>
                        </a:rPr>
                        <a:t>Sing a song with contrasting high and low melodies.</a:t>
                      </a:r>
                    </a:p>
                    <a:p>
                      <a:pPr>
                        <a:lnSpc>
                          <a:spcPct val="107000"/>
                        </a:lnSpc>
                        <a:spcAft>
                          <a:spcPts val="0"/>
                        </a:spcAft>
                      </a:pPr>
                      <a:r>
                        <a:rPr lang="en-GB" sz="1000">
                          <a:effectLst/>
                        </a:rPr>
                        <a:t>Explore and develop an understanding of pitch using the voice and body movements.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0389" marR="28517" marT="22366" marB="0"/>
                </a:tc>
                <a:extLst>
                  <a:ext uri="{0D108BD9-81ED-4DB2-BD59-A6C34878D82A}">
                    <a16:rowId xmlns:a16="http://schemas.microsoft.com/office/drawing/2014/main" val="3893318695"/>
                  </a:ext>
                </a:extLst>
              </a:tr>
              <a:tr h="1090566">
                <a:tc>
                  <a:txBody>
                    <a:bodyPr/>
                    <a:lstStyle/>
                    <a:p>
                      <a:pPr>
                        <a:lnSpc>
                          <a:spcPct val="107000"/>
                        </a:lnSpc>
                        <a:spcAft>
                          <a:spcPts val="0"/>
                        </a:spcAft>
                      </a:pPr>
                      <a:r>
                        <a:rPr lang="en-GB" sz="1000">
                          <a:effectLst/>
                        </a:rPr>
                        <a:t> Singing</a:t>
                      </a:r>
                    </a:p>
                    <a:p>
                      <a:pPr>
                        <a:lnSpc>
                          <a:spcPct val="107000"/>
                        </a:lnSpc>
                        <a:spcAft>
                          <a:spcPts val="0"/>
                        </a:spcAft>
                      </a:pPr>
                      <a:r>
                        <a:rPr lang="en-GB" sz="1000">
                          <a:effectLst/>
                        </a:rPr>
                        <a:t>Playing instruments</a:t>
                      </a:r>
                    </a:p>
                    <a:p>
                      <a:pPr>
                        <a:lnSpc>
                          <a:spcPct val="107000"/>
                        </a:lnSpc>
                        <a:spcAft>
                          <a:spcPts val="0"/>
                        </a:spcAft>
                      </a:pPr>
                      <a:r>
                        <a:rPr lang="en-GB" sz="1000">
                          <a:effectLst/>
                        </a:rPr>
                        <a:t>Improvising/exploring</a:t>
                      </a:r>
                    </a:p>
                    <a:p>
                      <a:pPr>
                        <a:lnSpc>
                          <a:spcPct val="107000"/>
                        </a:lnSpc>
                        <a:spcAft>
                          <a:spcPts val="0"/>
                        </a:spcAft>
                      </a:pPr>
                      <a:r>
                        <a:rPr lang="en-GB" sz="1000">
                          <a:effectLst/>
                        </a:rPr>
                        <a:t>Appraising</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0389" marR="28517" marT="22366" marB="0"/>
                </a:tc>
                <a:tc>
                  <a:txBody>
                    <a:bodyPr/>
                    <a:lstStyle/>
                    <a:p>
                      <a:pPr>
                        <a:lnSpc>
                          <a:spcPct val="107000"/>
                        </a:lnSpc>
                        <a:spcAft>
                          <a:spcPts val="0"/>
                        </a:spcAft>
                      </a:pPr>
                      <a:r>
                        <a:rPr lang="en-GB" sz="1000">
                          <a:effectLst/>
                        </a:rPr>
                        <a:t>Summer 1</a:t>
                      </a:r>
                    </a:p>
                    <a:p>
                      <a:pPr>
                        <a:lnSpc>
                          <a:spcPct val="107000"/>
                        </a:lnSpc>
                        <a:spcAft>
                          <a:spcPts val="0"/>
                        </a:spcAft>
                      </a:pPr>
                      <a:r>
                        <a:rPr lang="en-GB" sz="1000">
                          <a:effectLst/>
                        </a:rPr>
                        <a:t>Unit 4 Weather</a:t>
                      </a:r>
                    </a:p>
                    <a:p>
                      <a:pPr>
                        <a:lnSpc>
                          <a:spcPct val="107000"/>
                        </a:lnSpc>
                        <a:spcAft>
                          <a:spcPts val="0"/>
                        </a:spcAft>
                      </a:pPr>
                      <a:r>
                        <a:rPr lang="en-GB" sz="1000" u="none" strike="noStrike">
                          <a:effectLst/>
                          <a:uFill>
                            <a:solidFill>
                              <a:srgbClr val="000000"/>
                            </a:solidFill>
                          </a:uFill>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0389" marR="28517" marT="22366" marB="0"/>
                </a:tc>
                <a:tc>
                  <a:txBody>
                    <a:bodyPr/>
                    <a:lstStyle/>
                    <a:p>
                      <a:pPr>
                        <a:lnSpc>
                          <a:spcPct val="107000"/>
                        </a:lnSpc>
                        <a:spcAft>
                          <a:spcPts val="0"/>
                        </a:spcAft>
                      </a:pPr>
                      <a:r>
                        <a:rPr lang="en-GB" sz="1000">
                          <a:effectLst/>
                        </a:rPr>
                        <a:t>Control vocal performance: dynamics (volume), duration, timbre.</a:t>
                      </a:r>
                    </a:p>
                    <a:p>
                      <a:pPr>
                        <a:lnSpc>
                          <a:spcPct val="107000"/>
                        </a:lnSpc>
                        <a:spcAft>
                          <a:spcPts val="0"/>
                        </a:spcAft>
                      </a:pPr>
                      <a:r>
                        <a:rPr lang="en-GB" sz="1000">
                          <a:effectLst/>
                        </a:rPr>
                        <a:t>Identify sequence of sounds in a piece of music.</a:t>
                      </a:r>
                    </a:p>
                    <a:p>
                      <a:pPr>
                        <a:lnSpc>
                          <a:spcPct val="107000"/>
                        </a:lnSpc>
                        <a:spcAft>
                          <a:spcPts val="0"/>
                        </a:spcAft>
                      </a:pPr>
                      <a:r>
                        <a:rPr lang="en-GB" sz="1000">
                          <a:effectLst/>
                        </a:rPr>
                        <a:t>Respond to music through movement.</a:t>
                      </a:r>
                    </a:p>
                    <a:p>
                      <a:pPr>
                        <a:lnSpc>
                          <a:spcPct val="107000"/>
                        </a:lnSpc>
                        <a:spcAft>
                          <a:spcPts val="0"/>
                        </a:spcAft>
                      </a:pPr>
                      <a:r>
                        <a:rPr lang="en-GB" sz="1000">
                          <a:effectLst/>
                        </a:rPr>
                        <a:t>Improvise descriptive music using body percussion or percussion instruments.</a:t>
                      </a:r>
                    </a:p>
                    <a:p>
                      <a:pPr>
                        <a:lnSpc>
                          <a:spcPct val="107000"/>
                        </a:lnSpc>
                        <a:spcAft>
                          <a:spcPts val="0"/>
                        </a:spcAft>
                      </a:pPr>
                      <a:r>
                        <a:rPr lang="en-GB" sz="1000">
                          <a:effectLst/>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0389" marR="28517" marT="22366" marB="0"/>
                </a:tc>
                <a:extLst>
                  <a:ext uri="{0D108BD9-81ED-4DB2-BD59-A6C34878D82A}">
                    <a16:rowId xmlns:a16="http://schemas.microsoft.com/office/drawing/2014/main" val="1041504866"/>
                  </a:ext>
                </a:extLst>
              </a:tr>
              <a:tr h="926232">
                <a:tc>
                  <a:txBody>
                    <a:bodyPr/>
                    <a:lstStyle/>
                    <a:p>
                      <a:pPr>
                        <a:lnSpc>
                          <a:spcPct val="107000"/>
                        </a:lnSpc>
                        <a:spcAft>
                          <a:spcPts val="0"/>
                        </a:spcAft>
                      </a:pPr>
                      <a:r>
                        <a:rPr lang="en-GB" sz="1000">
                          <a:effectLst/>
                        </a:rPr>
                        <a:t>Composing</a:t>
                      </a:r>
                    </a:p>
                    <a:p>
                      <a:pPr>
                        <a:lnSpc>
                          <a:spcPct val="107000"/>
                        </a:lnSpc>
                        <a:spcAft>
                          <a:spcPts val="0"/>
                        </a:spcAft>
                      </a:pPr>
                      <a:r>
                        <a:rPr lang="en-GB" sz="1000">
                          <a:effectLst/>
                        </a:rPr>
                        <a:t>Appraising</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0389" marR="28517" marT="22366" marB="0"/>
                </a:tc>
                <a:tc>
                  <a:txBody>
                    <a:bodyPr/>
                    <a:lstStyle/>
                    <a:p>
                      <a:pPr>
                        <a:lnSpc>
                          <a:spcPct val="107000"/>
                        </a:lnSpc>
                        <a:spcAft>
                          <a:spcPts val="0"/>
                        </a:spcAft>
                      </a:pPr>
                      <a:r>
                        <a:rPr lang="en-GB" sz="1000">
                          <a:effectLst/>
                        </a:rPr>
                        <a:t>Summer 2</a:t>
                      </a:r>
                    </a:p>
                    <a:p>
                      <a:pPr>
                        <a:lnSpc>
                          <a:spcPct val="107000"/>
                        </a:lnSpc>
                        <a:spcAft>
                          <a:spcPts val="0"/>
                        </a:spcAft>
                      </a:pPr>
                      <a:r>
                        <a:rPr lang="en-GB" sz="1000">
                          <a:effectLst/>
                        </a:rPr>
                        <a:t>Unit 10 Our bodies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0389" marR="28517" marT="22366" marB="0"/>
                </a:tc>
                <a:tc>
                  <a:txBody>
                    <a:bodyPr/>
                    <a:lstStyle/>
                    <a:p>
                      <a:pPr>
                        <a:lnSpc>
                          <a:spcPct val="107000"/>
                        </a:lnSpc>
                        <a:spcAft>
                          <a:spcPts val="0"/>
                        </a:spcAft>
                      </a:pPr>
                      <a:r>
                        <a:rPr lang="en-GB" sz="1000">
                          <a:effectLst/>
                        </a:rPr>
                        <a:t>Respond to a change in a piece of music with a slow and fast steady beat (tempo).</a:t>
                      </a:r>
                    </a:p>
                    <a:p>
                      <a:pPr>
                        <a:lnSpc>
                          <a:spcPct val="107000"/>
                        </a:lnSpc>
                        <a:spcAft>
                          <a:spcPts val="0"/>
                        </a:spcAft>
                      </a:pPr>
                      <a:r>
                        <a:rPr lang="en-GB" sz="1000">
                          <a:effectLst/>
                        </a:rPr>
                        <a:t>Identify a repeated rhythm/pattern.</a:t>
                      </a:r>
                    </a:p>
                    <a:p>
                      <a:pPr>
                        <a:lnSpc>
                          <a:spcPct val="107000"/>
                        </a:lnSpc>
                        <a:spcAft>
                          <a:spcPts val="0"/>
                        </a:spcAft>
                      </a:pPr>
                      <a:r>
                        <a:rPr lang="en-GB" sz="1000">
                          <a:effectLst/>
                        </a:rPr>
                        <a:t>Invent and perform new rhythms to a steady beat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0389" marR="28517" marT="22366" marB="0"/>
                </a:tc>
                <a:extLst>
                  <a:ext uri="{0D108BD9-81ED-4DB2-BD59-A6C34878D82A}">
                    <a16:rowId xmlns:a16="http://schemas.microsoft.com/office/drawing/2014/main" val="400692747"/>
                  </a:ext>
                </a:extLst>
              </a:tr>
              <a:tr h="1218693">
                <a:tc>
                  <a:txBody>
                    <a:bodyPr/>
                    <a:lstStyle/>
                    <a:p>
                      <a:pPr>
                        <a:lnSpc>
                          <a:spcPct val="107000"/>
                        </a:lnSpc>
                        <a:spcAft>
                          <a:spcPts val="0"/>
                        </a:spcAft>
                      </a:pPr>
                      <a:r>
                        <a:rPr lang="en-GB" sz="1000" u="none" strike="noStrike">
                          <a:effectLst/>
                          <a:uFill>
                            <a:solidFill>
                              <a:srgbClr val="000000"/>
                            </a:solidFill>
                          </a:uFill>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0389" marR="28517" marT="22366" marB="0"/>
                </a:tc>
                <a:tc>
                  <a:txBody>
                    <a:bodyPr/>
                    <a:lstStyle/>
                    <a:p>
                      <a:pPr>
                        <a:lnSpc>
                          <a:spcPct val="107000"/>
                        </a:lnSpc>
                        <a:spcAft>
                          <a:spcPts val="0"/>
                        </a:spcAft>
                      </a:pPr>
                      <a:r>
                        <a:rPr lang="en-GB" sz="1000">
                          <a:effectLst/>
                        </a:rPr>
                        <a:t>Ongoing skills:</a:t>
                      </a:r>
                    </a:p>
                    <a:p>
                      <a:pPr>
                        <a:lnSpc>
                          <a:spcPct val="107000"/>
                        </a:lnSpc>
                        <a:spcAft>
                          <a:spcPts val="0"/>
                        </a:spcAft>
                      </a:pPr>
                      <a:r>
                        <a:rPr lang="en-GB" sz="1000">
                          <a:effectLst/>
                        </a:rPr>
                        <a:t>Performance</a:t>
                      </a:r>
                    </a:p>
                    <a:p>
                      <a:pPr>
                        <a:lnSpc>
                          <a:spcPct val="107000"/>
                        </a:lnSpc>
                        <a:spcAft>
                          <a:spcPts val="0"/>
                        </a:spcAft>
                      </a:pPr>
                      <a:r>
                        <a:rPr lang="en-GB" sz="1000">
                          <a:effectLst/>
                        </a:rPr>
                        <a:t> </a:t>
                      </a:r>
                    </a:p>
                    <a:p>
                      <a:pPr>
                        <a:lnSpc>
                          <a:spcPct val="107000"/>
                        </a:lnSpc>
                        <a:spcAft>
                          <a:spcPts val="0"/>
                        </a:spcAft>
                      </a:pPr>
                      <a:r>
                        <a:rPr lang="en-GB" sz="1000">
                          <a:effectLst/>
                        </a:rPr>
                        <a:t>Listening and appraisal</a:t>
                      </a:r>
                    </a:p>
                    <a:p>
                      <a:pPr>
                        <a:lnSpc>
                          <a:spcPct val="107000"/>
                        </a:lnSpc>
                        <a:spcAft>
                          <a:spcPts val="0"/>
                        </a:spcAft>
                      </a:pPr>
                      <a:r>
                        <a:rPr lang="en-GB" sz="1000">
                          <a:effectLst/>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0389" marR="28517" marT="22366" marB="0"/>
                </a:tc>
                <a:tc>
                  <a:txBody>
                    <a:bodyPr/>
                    <a:lstStyle/>
                    <a:p>
                      <a:pPr>
                        <a:lnSpc>
                          <a:spcPct val="107000"/>
                        </a:lnSpc>
                        <a:spcAft>
                          <a:spcPts val="0"/>
                        </a:spcAft>
                      </a:pPr>
                      <a:r>
                        <a:rPr lang="en-GB" sz="1000" dirty="0">
                          <a:effectLst/>
                        </a:rPr>
                        <a:t>Recognise and join in learned songs</a:t>
                      </a:r>
                    </a:p>
                    <a:p>
                      <a:pPr>
                        <a:lnSpc>
                          <a:spcPct val="107000"/>
                        </a:lnSpc>
                        <a:spcAft>
                          <a:spcPts val="0"/>
                        </a:spcAft>
                      </a:pPr>
                      <a:r>
                        <a:rPr lang="en-GB" sz="1000" dirty="0">
                          <a:effectLst/>
                        </a:rPr>
                        <a:t>Sing in unison</a:t>
                      </a:r>
                    </a:p>
                    <a:p>
                      <a:pPr>
                        <a:lnSpc>
                          <a:spcPct val="107000"/>
                        </a:lnSpc>
                        <a:spcAft>
                          <a:spcPts val="0"/>
                        </a:spcAft>
                      </a:pPr>
                      <a:r>
                        <a:rPr lang="en-GB" sz="1000" dirty="0">
                          <a:effectLst/>
                        </a:rPr>
                        <a:t>Respond to simple visual directions which relate to tempo or dynamics of the music.</a:t>
                      </a:r>
                    </a:p>
                    <a:p>
                      <a:pPr>
                        <a:lnSpc>
                          <a:spcPct val="107000"/>
                        </a:lnSpc>
                        <a:spcAft>
                          <a:spcPts val="0"/>
                        </a:spcAft>
                      </a:pPr>
                      <a:r>
                        <a:rPr lang="en-GB" sz="1000" dirty="0">
                          <a:effectLst/>
                        </a:rPr>
                        <a:t> </a:t>
                      </a:r>
                    </a:p>
                    <a:p>
                      <a:pPr>
                        <a:lnSpc>
                          <a:spcPct val="107000"/>
                        </a:lnSpc>
                        <a:spcAft>
                          <a:spcPts val="0"/>
                        </a:spcAft>
                      </a:pPr>
                      <a:r>
                        <a:rPr lang="en-GB" sz="1000" dirty="0">
                          <a:effectLst/>
                        </a:rPr>
                        <a:t>Identify some instruments from groups like orchestras or bands.</a:t>
                      </a:r>
                    </a:p>
                    <a:p>
                      <a:pPr>
                        <a:lnSpc>
                          <a:spcPct val="107000"/>
                        </a:lnSpc>
                        <a:spcAft>
                          <a:spcPts val="0"/>
                        </a:spcAft>
                      </a:pPr>
                      <a:r>
                        <a:rPr lang="en-GB" sz="1000" dirty="0">
                          <a:effectLst/>
                        </a:rPr>
                        <a:t>Use simple adjectives to describe the mood of a piece of music</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0389" marR="28517" marT="22366" marB="0"/>
                </a:tc>
                <a:extLst>
                  <a:ext uri="{0D108BD9-81ED-4DB2-BD59-A6C34878D82A}">
                    <a16:rowId xmlns:a16="http://schemas.microsoft.com/office/drawing/2014/main" val="2710142481"/>
                  </a:ext>
                </a:extLst>
              </a:tr>
            </a:tbl>
          </a:graphicData>
        </a:graphic>
      </p:graphicFrame>
      <p:sp>
        <p:nvSpPr>
          <p:cNvPr id="6" name="TextBox 5"/>
          <p:cNvSpPr txBox="1"/>
          <p:nvPr/>
        </p:nvSpPr>
        <p:spPr>
          <a:xfrm>
            <a:off x="4049486" y="392206"/>
            <a:ext cx="3060441" cy="523220"/>
          </a:xfrm>
          <a:prstGeom prst="rect">
            <a:avLst/>
          </a:prstGeom>
          <a:solidFill>
            <a:schemeClr val="accent1">
              <a:lumMod val="40000"/>
              <a:lumOff val="60000"/>
            </a:schemeClr>
          </a:solidFill>
        </p:spPr>
        <p:txBody>
          <a:bodyPr wrap="square" rtlCol="0">
            <a:spAutoFit/>
          </a:bodyPr>
          <a:lstStyle/>
          <a:p>
            <a:pPr algn="ctr"/>
            <a:r>
              <a:rPr lang="en-GB" sz="2800" b="1" u="sng" dirty="0" smtClean="0"/>
              <a:t>Year 1 End Points</a:t>
            </a:r>
            <a:endParaRPr lang="en-GB" sz="2800" b="1" u="sng" dirty="0"/>
          </a:p>
        </p:txBody>
      </p:sp>
    </p:spTree>
    <p:extLst>
      <p:ext uri="{BB962C8B-B14F-4D97-AF65-F5344CB8AC3E}">
        <p14:creationId xmlns:p14="http://schemas.microsoft.com/office/powerpoint/2010/main" val="16533999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FEA7E07-3457-7365-2343-7B5EAFCAFBE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3952" y="242814"/>
            <a:ext cx="569742" cy="672612"/>
          </a:xfrm>
          <a:prstGeom prst="rect">
            <a:avLst/>
          </a:prstGeom>
          <a:noFill/>
          <a:ln>
            <a:noFill/>
          </a:ln>
        </p:spPr>
      </p:pic>
      <p:graphicFrame>
        <p:nvGraphicFramePr>
          <p:cNvPr id="4" name="Content Placeholder 3"/>
          <p:cNvGraphicFramePr>
            <a:graphicFrameLocks noGrp="1"/>
          </p:cNvGraphicFramePr>
          <p:nvPr>
            <p:ph idx="1"/>
            <p:extLst>
              <p:ext uri="{D42A27DB-BD31-4B8C-83A1-F6EECF244321}">
                <p14:modId xmlns:p14="http://schemas.microsoft.com/office/powerpoint/2010/main" val="3774408355"/>
              </p:ext>
            </p:extLst>
          </p:nvPr>
        </p:nvGraphicFramePr>
        <p:xfrm>
          <a:off x="849086" y="1199761"/>
          <a:ext cx="10086807" cy="4961814"/>
        </p:xfrm>
        <a:graphic>
          <a:graphicData uri="http://schemas.openxmlformats.org/drawingml/2006/table">
            <a:tbl>
              <a:tblPr firstRow="1" firstCol="1" bandRow="1">
                <a:tableStyleId>{5C22544A-7EE6-4342-B048-85BDC9FD1C3A}</a:tableStyleId>
              </a:tblPr>
              <a:tblGrid>
                <a:gridCol w="1494541">
                  <a:extLst>
                    <a:ext uri="{9D8B030D-6E8A-4147-A177-3AD203B41FA5}">
                      <a16:colId xmlns:a16="http://schemas.microsoft.com/office/drawing/2014/main" val="3327676444"/>
                    </a:ext>
                  </a:extLst>
                </a:gridCol>
                <a:gridCol w="2489135">
                  <a:extLst>
                    <a:ext uri="{9D8B030D-6E8A-4147-A177-3AD203B41FA5}">
                      <a16:colId xmlns:a16="http://schemas.microsoft.com/office/drawing/2014/main" val="1413712742"/>
                    </a:ext>
                  </a:extLst>
                </a:gridCol>
                <a:gridCol w="6103131">
                  <a:extLst>
                    <a:ext uri="{9D8B030D-6E8A-4147-A177-3AD203B41FA5}">
                      <a16:colId xmlns:a16="http://schemas.microsoft.com/office/drawing/2014/main" val="237246737"/>
                    </a:ext>
                  </a:extLst>
                </a:gridCol>
              </a:tblGrid>
              <a:tr h="240107">
                <a:tc>
                  <a:txBody>
                    <a:bodyPr/>
                    <a:lstStyle/>
                    <a:p>
                      <a:pPr>
                        <a:lnSpc>
                          <a:spcPct val="107000"/>
                        </a:lnSpc>
                        <a:spcAft>
                          <a:spcPts val="0"/>
                        </a:spcAft>
                      </a:pPr>
                      <a:r>
                        <a:rPr lang="en-GB" sz="1000">
                          <a:effectLst/>
                        </a:rPr>
                        <a:t>Area</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2228" marR="29385" marT="23047" marB="0"/>
                </a:tc>
                <a:tc>
                  <a:txBody>
                    <a:bodyPr/>
                    <a:lstStyle/>
                    <a:p>
                      <a:pPr>
                        <a:lnSpc>
                          <a:spcPct val="107000"/>
                        </a:lnSpc>
                        <a:spcAft>
                          <a:spcPts val="0"/>
                        </a:spcAft>
                      </a:pPr>
                      <a:r>
                        <a:rPr lang="en-GB" sz="1000">
                          <a:effectLst/>
                        </a:rPr>
                        <a:t>Units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2228" marR="29385" marT="23047" marB="0"/>
                </a:tc>
                <a:tc>
                  <a:txBody>
                    <a:bodyPr/>
                    <a:lstStyle/>
                    <a:p>
                      <a:pPr>
                        <a:lnSpc>
                          <a:spcPct val="107000"/>
                        </a:lnSpc>
                        <a:spcAft>
                          <a:spcPts val="0"/>
                        </a:spcAft>
                      </a:pPr>
                      <a:r>
                        <a:rPr lang="en-GB" sz="1000">
                          <a:effectLst/>
                        </a:rPr>
                        <a:t>End points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2228" marR="29385" marT="23047" marB="0"/>
                </a:tc>
                <a:extLst>
                  <a:ext uri="{0D108BD9-81ED-4DB2-BD59-A6C34878D82A}">
                    <a16:rowId xmlns:a16="http://schemas.microsoft.com/office/drawing/2014/main" val="1815491337"/>
                  </a:ext>
                </a:extLst>
              </a:tr>
              <a:tr h="773897">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a:effectLst/>
                          <a:latin typeface="Calibri" panose="020F0502020204030204" pitchFamily="34" charset="0"/>
                          <a:ea typeface="Calibri" panose="020F0502020204030204" pitchFamily="34" charset="0"/>
                          <a:cs typeface="Calibri" panose="020F0502020204030204" pitchFamily="34" charset="0"/>
                        </a:rPr>
                        <a:t>Improvising/exploring</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a:effectLst/>
                          <a:latin typeface="Calibri" panose="020F0502020204030204" pitchFamily="34" charset="0"/>
                          <a:ea typeface="Calibri" panose="020F0502020204030204" pitchFamily="34" charset="0"/>
                          <a:cs typeface="Calibri" panose="020F0502020204030204" pitchFamily="34" charset="0"/>
                        </a:rPr>
                        <a:t>Listening</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32385" marT="25400" marB="0"/>
                </a:tc>
                <a:tc>
                  <a:txBody>
                    <a:bodyPr/>
                    <a:lstStyle/>
                    <a:p>
                      <a:pPr>
                        <a:lnSpc>
                          <a:spcPct val="107000"/>
                        </a:lnSpc>
                        <a:spcAft>
                          <a:spcPts val="0"/>
                        </a:spcAft>
                      </a:pPr>
                      <a:r>
                        <a:rPr lang="en-GB" sz="1100" b="1">
                          <a:effectLst/>
                          <a:latin typeface="Calibri" panose="020F0502020204030204" pitchFamily="34" charset="0"/>
                          <a:ea typeface="Times New Roman" panose="02020603050405020304" pitchFamily="18" charset="0"/>
                          <a:cs typeface="Calibri" panose="020F0502020204030204" pitchFamily="34" charset="0"/>
                        </a:rPr>
                        <a:t>Autumn 1</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b="1" i="1">
                          <a:effectLst/>
                          <a:latin typeface="Calibri" panose="020F0502020204030204" pitchFamily="34" charset="0"/>
                          <a:ea typeface="Calibri" panose="020F0502020204030204" pitchFamily="34" charset="0"/>
                          <a:cs typeface="Calibri" panose="020F0502020204030204" pitchFamily="34" charset="0"/>
                        </a:rPr>
                        <a:t>Unit 3 Our Land</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b="1" i="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32385" marT="25400" marB="0"/>
                </a:tc>
                <a:tc>
                  <a:txBody>
                    <a:bodyPr/>
                    <a:lstStyle/>
                    <a:p>
                      <a:pPr>
                        <a:lnSpc>
                          <a:spcPct val="107000"/>
                        </a:lnSpc>
                        <a:spcAft>
                          <a:spcPts val="0"/>
                        </a:spcAft>
                      </a:pPr>
                      <a:r>
                        <a:rPr lang="en-GB" sz="1100">
                          <a:effectLst/>
                          <a:latin typeface="Calibri" panose="020F0502020204030204" pitchFamily="34" charset="0"/>
                          <a:ea typeface="Times New Roman" panose="02020603050405020304" pitchFamily="18" charset="0"/>
                          <a:cs typeface="Calibri" panose="020F0502020204030204" pitchFamily="34" charset="0"/>
                        </a:rPr>
                        <a:t>Explore timbre, texture Identify ways of producing sounds (pluck, shake, strike)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a:effectLst/>
                          <a:latin typeface="Calibri" panose="020F0502020204030204" pitchFamily="34" charset="0"/>
                          <a:ea typeface="Times New Roman" panose="02020603050405020304" pitchFamily="18" charset="0"/>
                          <a:cs typeface="Calibri" panose="020F0502020204030204" pitchFamily="34" charset="0"/>
                        </a:rPr>
                        <a:t>Match descriptive sounds to images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100">
                          <a:effectLst/>
                          <a:latin typeface="Calibri" panose="020F0502020204030204" pitchFamily="34" charset="0"/>
                          <a:ea typeface="Times New Roman" panose="02020603050405020304" pitchFamily="18" charset="0"/>
                          <a:cs typeface="Calibri" panose="020F0502020204030204" pitchFamily="34" charset="0"/>
                        </a:rPr>
                        <a:t>Explore timbre and texture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32385" marT="25400" marB="0"/>
                </a:tc>
                <a:extLst>
                  <a:ext uri="{0D108BD9-81ED-4DB2-BD59-A6C34878D82A}">
                    <a16:rowId xmlns:a16="http://schemas.microsoft.com/office/drawing/2014/main" val="2396673031"/>
                  </a:ext>
                </a:extLst>
              </a:tr>
              <a:tr h="718334">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Calibri" panose="020F0502020204030204" pitchFamily="34" charset="0"/>
                        </a:rPr>
                        <a:t>Singing</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a:effectLst/>
                          <a:latin typeface="Calibri" panose="020F0502020204030204" pitchFamily="34" charset="0"/>
                          <a:ea typeface="Calibri" panose="020F0502020204030204" pitchFamily="34" charset="0"/>
                          <a:cs typeface="Calibri" panose="020F0502020204030204" pitchFamily="34" charset="0"/>
                        </a:rPr>
                        <a:t>Playing instruments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32385" marT="25400" marB="0"/>
                </a:tc>
                <a:tc>
                  <a:txBody>
                    <a:bodyPr/>
                    <a:lstStyle/>
                    <a:p>
                      <a:pPr>
                        <a:lnSpc>
                          <a:spcPct val="107000"/>
                        </a:lnSpc>
                        <a:spcAft>
                          <a:spcPts val="0"/>
                        </a:spcAft>
                      </a:pPr>
                      <a:r>
                        <a:rPr lang="en-GB" sz="1100" b="1">
                          <a:effectLst/>
                          <a:latin typeface="Calibri" panose="020F0502020204030204" pitchFamily="34" charset="0"/>
                          <a:ea typeface="Times New Roman" panose="02020603050405020304" pitchFamily="18" charset="0"/>
                          <a:cs typeface="Calibri" panose="020F0502020204030204" pitchFamily="34" charset="0"/>
                        </a:rPr>
                        <a:t>Spring 1</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b="1">
                          <a:effectLst/>
                          <a:latin typeface="Calibri" panose="020F0502020204030204" pitchFamily="34" charset="0"/>
                          <a:ea typeface="Times New Roman" panose="02020603050405020304" pitchFamily="18" charset="0"/>
                          <a:cs typeface="Calibri" panose="020F0502020204030204" pitchFamily="34" charset="0"/>
                        </a:rPr>
                        <a:t>Unit 8 Seasons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100" b="1" u="none" strike="noStrike">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rPr>
                        <a:t> </a:t>
                      </a:r>
                      <a:endParaRPr lang="en-GB"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32385" marT="25400" marB="0"/>
                </a:tc>
                <a:tc>
                  <a:txBody>
                    <a:bodyPr/>
                    <a:lstStyle/>
                    <a:p>
                      <a:pPr>
                        <a:lnSpc>
                          <a:spcPct val="107000"/>
                        </a:lnSpc>
                        <a:spcAft>
                          <a:spcPts val="0"/>
                        </a:spcAft>
                      </a:pPr>
                      <a:r>
                        <a:rPr lang="en-GB" sz="1100">
                          <a:effectLst/>
                          <a:latin typeface="Calibri" panose="020F0502020204030204" pitchFamily="34" charset="0"/>
                          <a:ea typeface="Times New Roman" panose="02020603050405020304" pitchFamily="18" charset="0"/>
                          <a:cs typeface="Calibri" panose="020F0502020204030204" pitchFamily="34" charset="0"/>
                        </a:rPr>
                        <a:t>Sing with expression paying attention to the pitch of a melody.</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a:effectLst/>
                          <a:latin typeface="Calibri" panose="020F0502020204030204" pitchFamily="34" charset="0"/>
                          <a:ea typeface="Times New Roman" panose="02020603050405020304" pitchFamily="18" charset="0"/>
                          <a:cs typeface="Calibri" panose="020F0502020204030204" pitchFamily="34" charset="0"/>
                        </a:rPr>
                        <a:t>Accompany a song with vocal, body percussion and instrumental ostinato.</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a:effectLst/>
                          <a:latin typeface="Calibri" panose="020F0502020204030204" pitchFamily="34" charset="0"/>
                          <a:ea typeface="Times New Roman" panose="02020603050405020304" pitchFamily="18" charset="0"/>
                          <a:cs typeface="Calibri" panose="020F0502020204030204" pitchFamily="34" charset="0"/>
                        </a:rPr>
                        <a:t>Identify rising and falling pitch.</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32385" marT="25400" marB="0"/>
                </a:tc>
                <a:extLst>
                  <a:ext uri="{0D108BD9-81ED-4DB2-BD59-A6C34878D82A}">
                    <a16:rowId xmlns:a16="http://schemas.microsoft.com/office/drawing/2014/main" val="3721542334"/>
                  </a:ext>
                </a:extLst>
              </a:tr>
              <a:tr h="762823">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Calibri" panose="020F0502020204030204" pitchFamily="34" charset="0"/>
                        </a:rPr>
                        <a:t>Playing Instruments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a:effectLst/>
                          <a:latin typeface="Calibri" panose="020F0502020204030204" pitchFamily="34" charset="0"/>
                          <a:ea typeface="Calibri" panose="020F0502020204030204" pitchFamily="34" charset="0"/>
                          <a:cs typeface="Calibri" panose="020F0502020204030204" pitchFamily="34" charset="0"/>
                        </a:rPr>
                        <a:t>(Recorders)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a:effectLst/>
                          <a:latin typeface="Calibri" panose="020F0502020204030204" pitchFamily="34" charset="0"/>
                          <a:ea typeface="Calibri" panose="020F0502020204030204" pitchFamily="34" charset="0"/>
                          <a:cs typeface="Calibri" panose="020F0502020204030204" pitchFamily="34" charset="0"/>
                        </a:rPr>
                        <a:t>Composing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32385" marT="25400" marB="0"/>
                </a:tc>
                <a:tc>
                  <a:txBody>
                    <a:bodyPr/>
                    <a:lstStyle/>
                    <a:p>
                      <a:pPr>
                        <a:lnSpc>
                          <a:spcPct val="107000"/>
                        </a:lnSpc>
                        <a:spcAft>
                          <a:spcPts val="0"/>
                        </a:spcAft>
                      </a:pPr>
                      <a:r>
                        <a:rPr lang="en-GB" sz="1100" b="1">
                          <a:effectLst/>
                          <a:latin typeface="Calibri" panose="020F0502020204030204" pitchFamily="34" charset="0"/>
                          <a:ea typeface="Times New Roman" panose="02020603050405020304" pitchFamily="18" charset="0"/>
                          <a:cs typeface="Calibri" panose="020F0502020204030204" pitchFamily="34" charset="0"/>
                        </a:rPr>
                        <a:t>Summer 1</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b="1">
                          <a:effectLst/>
                          <a:latin typeface="Calibri" panose="020F0502020204030204" pitchFamily="34" charset="0"/>
                          <a:ea typeface="Times New Roman" panose="02020603050405020304" pitchFamily="18" charset="0"/>
                          <a:cs typeface="Calibri" panose="020F0502020204030204" pitchFamily="34" charset="0"/>
                        </a:rPr>
                        <a:t>Recorder Tuition</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32385" marT="25400" marB="0"/>
                </a:tc>
                <a:tc>
                  <a:txBody>
                    <a:bodyPr/>
                    <a:lstStyle/>
                    <a:p>
                      <a:pPr>
                        <a:lnSpc>
                          <a:spcPct val="107000"/>
                        </a:lnSpc>
                        <a:spcAft>
                          <a:spcPts val="0"/>
                        </a:spcAft>
                      </a:pPr>
                      <a:r>
                        <a:rPr lang="en-GB" sz="1100">
                          <a:effectLst/>
                          <a:latin typeface="Calibri" panose="020F0502020204030204" pitchFamily="34" charset="0"/>
                          <a:ea typeface="Times New Roman" panose="02020603050405020304" pitchFamily="18" charset="0"/>
                          <a:cs typeface="Calibri" panose="020F0502020204030204" pitchFamily="34" charset="0"/>
                        </a:rPr>
                        <a:t>Learn finger positions and names for 3 notes.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a:effectLst/>
                          <a:latin typeface="Calibri" panose="020F0502020204030204" pitchFamily="34" charset="0"/>
                          <a:ea typeface="Times New Roman" panose="02020603050405020304" pitchFamily="18" charset="0"/>
                          <a:cs typeface="Calibri" panose="020F0502020204030204" pitchFamily="34" charset="0"/>
                        </a:rPr>
                        <a:t>Relate 3 notes to positions on the staff notation (using letter names).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a:effectLst/>
                          <a:latin typeface="Calibri" panose="020F0502020204030204" pitchFamily="34" charset="0"/>
                          <a:ea typeface="Times New Roman" panose="02020603050405020304" pitchFamily="18" charset="0"/>
                          <a:cs typeface="Calibri" panose="020F0502020204030204" pitchFamily="34" charset="0"/>
                        </a:rPr>
                        <a:t>Understand and play from simple notation.</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a:effectLst/>
                          <a:latin typeface="Calibri" panose="020F0502020204030204" pitchFamily="34" charset="0"/>
                          <a:ea typeface="Times New Roman" panose="02020603050405020304" pitchFamily="18" charset="0"/>
                          <a:cs typeface="Calibri" panose="020F0502020204030204" pitchFamily="34" charset="0"/>
                        </a:rPr>
                        <a:t>Use 3 notes to compose a short piece of music.</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a:effectLst/>
                          <a:latin typeface="Calibri" panose="020F0502020204030204" pitchFamily="34" charset="0"/>
                          <a:ea typeface="Times New Roman" panose="02020603050405020304" pitchFamily="18"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32385" marT="25400" marB="0"/>
                </a:tc>
                <a:extLst>
                  <a:ext uri="{0D108BD9-81ED-4DB2-BD59-A6C34878D82A}">
                    <a16:rowId xmlns:a16="http://schemas.microsoft.com/office/drawing/2014/main" val="620564657"/>
                  </a:ext>
                </a:extLst>
              </a:tr>
              <a:tr h="1153569">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Calibri" panose="020F0502020204030204" pitchFamily="34" charset="0"/>
                        </a:rPr>
                        <a:t>Singing</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a:effectLst/>
                          <a:latin typeface="Calibri" panose="020F0502020204030204" pitchFamily="34" charset="0"/>
                          <a:ea typeface="Calibri" panose="020F0502020204030204" pitchFamily="34" charset="0"/>
                          <a:cs typeface="Calibri" panose="020F0502020204030204" pitchFamily="34" charset="0"/>
                        </a:rPr>
                        <a:t>Playing instruments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a:effectLst/>
                          <a:latin typeface="Calibri" panose="020F0502020204030204" pitchFamily="34" charset="0"/>
                          <a:ea typeface="Calibri" panose="020F0502020204030204" pitchFamily="34" charset="0"/>
                          <a:cs typeface="Calibri" panose="020F0502020204030204" pitchFamily="34" charset="0"/>
                        </a:rPr>
                        <a:t>Appraising</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a:effectLst/>
                          <a:latin typeface="Calibri" panose="020F0502020204030204" pitchFamily="34" charset="0"/>
                          <a:ea typeface="Calibri" panose="020F0502020204030204" pitchFamily="34" charset="0"/>
                          <a:cs typeface="Calibri" panose="020F0502020204030204" pitchFamily="34" charset="0"/>
                        </a:rPr>
                        <a:t>Composing</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32385" marT="25400" marB="0"/>
                </a:tc>
                <a:tc>
                  <a:txBody>
                    <a:bodyPr/>
                    <a:lstStyle/>
                    <a:p>
                      <a:pPr>
                        <a:lnSpc>
                          <a:spcPct val="107000"/>
                        </a:lnSpc>
                        <a:spcAft>
                          <a:spcPts val="0"/>
                        </a:spcAft>
                      </a:pPr>
                      <a:r>
                        <a:rPr lang="en-GB" sz="1100" b="1">
                          <a:effectLst/>
                          <a:latin typeface="Calibri" panose="020F0502020204030204" pitchFamily="34" charset="0"/>
                          <a:ea typeface="Times New Roman" panose="02020603050405020304" pitchFamily="18" charset="0"/>
                          <a:cs typeface="Calibri" panose="020F0502020204030204" pitchFamily="34" charset="0"/>
                        </a:rPr>
                        <a:t>Summer 2</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b="1">
                          <a:effectLst/>
                          <a:latin typeface="Calibri" panose="020F0502020204030204" pitchFamily="34" charset="0"/>
                          <a:ea typeface="Times New Roman" panose="02020603050405020304" pitchFamily="18" charset="0"/>
                          <a:cs typeface="Calibri" panose="020F0502020204030204" pitchFamily="34" charset="0"/>
                        </a:rPr>
                        <a:t>Unit 9 Weather</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b="1" u="none" strike="noStrike">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32385" marT="25400" marB="0"/>
                </a:tc>
                <a:tc>
                  <a:txBody>
                    <a:bodyPr/>
                    <a:lstStyle/>
                    <a:p>
                      <a:pPr>
                        <a:lnSpc>
                          <a:spcPct val="107000"/>
                        </a:lnSpc>
                        <a:spcAft>
                          <a:spcPts val="0"/>
                        </a:spcAft>
                      </a:pPr>
                      <a:r>
                        <a:rPr lang="en-GB" sz="1100">
                          <a:effectLst/>
                          <a:latin typeface="Calibri" panose="020F0502020204030204" pitchFamily="34" charset="0"/>
                          <a:ea typeface="Times New Roman" panose="02020603050405020304" pitchFamily="18" charset="0"/>
                          <a:cs typeface="Calibri" panose="020F0502020204030204" pitchFamily="34" charset="0"/>
                        </a:rPr>
                        <a:t>Perform a rhythmic chant.</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a:effectLst/>
                          <a:latin typeface="Calibri" panose="020F0502020204030204" pitchFamily="34" charset="0"/>
                          <a:ea typeface="Times New Roman" panose="02020603050405020304" pitchFamily="18" charset="0"/>
                          <a:cs typeface="Calibri" panose="020F0502020204030204" pitchFamily="34" charset="0"/>
                        </a:rPr>
                        <a:t>Play an independent rhythm.</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a:effectLst/>
                          <a:latin typeface="Calibri" panose="020F0502020204030204" pitchFamily="34" charset="0"/>
                          <a:ea typeface="Times New Roman" panose="02020603050405020304" pitchFamily="18" charset="0"/>
                          <a:cs typeface="Calibri" panose="020F0502020204030204" pitchFamily="34" charset="0"/>
                        </a:rPr>
                        <a:t>Listen in detail to orchestral piece.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a:effectLst/>
                          <a:latin typeface="Calibri" panose="020F0502020204030204" pitchFamily="34" charset="0"/>
                          <a:ea typeface="Times New Roman" panose="02020603050405020304" pitchFamily="18" charset="0"/>
                          <a:cs typeface="Calibri" panose="020F0502020204030204" pitchFamily="34" charset="0"/>
                        </a:rPr>
                        <a:t>Compose music to illustrate a story.</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a:effectLst/>
                          <a:latin typeface="Calibri" panose="020F0502020204030204" pitchFamily="34" charset="0"/>
                          <a:ea typeface="Times New Roman" panose="02020603050405020304" pitchFamily="18"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32385" marT="25400" marB="0"/>
                </a:tc>
                <a:extLst>
                  <a:ext uri="{0D108BD9-81ED-4DB2-BD59-A6C34878D82A}">
                    <a16:rowId xmlns:a16="http://schemas.microsoft.com/office/drawing/2014/main" val="2719133355"/>
                  </a:ext>
                </a:extLst>
              </a:tr>
              <a:tr h="1153569">
                <a:tc>
                  <a:txBody>
                    <a:bodyPr/>
                    <a:lstStyle/>
                    <a:p>
                      <a:pPr>
                        <a:lnSpc>
                          <a:spcPct val="107000"/>
                        </a:lnSpc>
                        <a:spcAft>
                          <a:spcPts val="0"/>
                        </a:spcAft>
                      </a:pPr>
                      <a:r>
                        <a:rPr lang="en-GB" sz="1100" b="1" u="none" strike="noStrike">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32385" marT="25400" marB="0"/>
                </a:tc>
                <a:tc>
                  <a:txBody>
                    <a:bodyPr/>
                    <a:lstStyle/>
                    <a:p>
                      <a:pPr>
                        <a:lnSpc>
                          <a:spcPct val="107000"/>
                        </a:lnSpc>
                        <a:spcAft>
                          <a:spcPts val="0"/>
                        </a:spcAft>
                      </a:pPr>
                      <a:r>
                        <a:rPr lang="en-GB" sz="1100" b="1">
                          <a:effectLst/>
                          <a:latin typeface="Calibri" panose="020F0502020204030204" pitchFamily="34" charset="0"/>
                          <a:ea typeface="Times New Roman" panose="02020603050405020304" pitchFamily="18" charset="0"/>
                          <a:cs typeface="Calibri" panose="020F0502020204030204" pitchFamily="34" charset="0"/>
                        </a:rPr>
                        <a:t>Ongoing skills: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b="1">
                          <a:effectLst/>
                          <a:latin typeface="Calibri" panose="020F0502020204030204" pitchFamily="34" charset="0"/>
                          <a:ea typeface="Times New Roman" panose="02020603050405020304" pitchFamily="18" charset="0"/>
                          <a:cs typeface="Calibri" panose="020F0502020204030204" pitchFamily="34" charset="0"/>
                        </a:rPr>
                        <a:t>Performance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b="1">
                          <a:effectLst/>
                          <a:latin typeface="Calibri" panose="020F0502020204030204" pitchFamily="34" charset="0"/>
                          <a:ea typeface="Times New Roman" panose="02020603050405020304" pitchFamily="18"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b="1">
                          <a:effectLst/>
                          <a:latin typeface="Calibri" panose="020F0502020204030204" pitchFamily="34" charset="0"/>
                          <a:ea typeface="Times New Roman" panose="02020603050405020304" pitchFamily="18" charset="0"/>
                          <a:cs typeface="Calibri" panose="020F0502020204030204" pitchFamily="34" charset="0"/>
                        </a:rPr>
                        <a:t>Listening and appraisal</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b="1">
                          <a:effectLst/>
                          <a:latin typeface="Calibri" panose="020F0502020204030204" pitchFamily="34" charset="0"/>
                          <a:ea typeface="Times New Roman" panose="02020603050405020304" pitchFamily="18"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32385" marT="25400" marB="0"/>
                </a:tc>
                <a:tc>
                  <a:txBody>
                    <a:bodyPr/>
                    <a:lstStyle/>
                    <a:p>
                      <a:pPr>
                        <a:lnSpc>
                          <a:spcPct val="107000"/>
                        </a:lnSpc>
                        <a:spcAft>
                          <a:spcPts val="0"/>
                        </a:spcAft>
                      </a:pPr>
                      <a:r>
                        <a:rPr lang="en-GB" sz="1100" dirty="0">
                          <a:effectLst/>
                          <a:latin typeface="Calibri" panose="020F0502020204030204" pitchFamily="34" charset="0"/>
                          <a:ea typeface="Times New Roman" panose="02020603050405020304" pitchFamily="18" charset="0"/>
                          <a:cs typeface="Calibri" panose="020F0502020204030204" pitchFamily="34" charset="0"/>
                        </a:rPr>
                        <a:t>Sing with a growing range of dynamics.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dirty="0">
                          <a:effectLst/>
                          <a:latin typeface="Calibri" panose="020F0502020204030204" pitchFamily="34" charset="0"/>
                          <a:ea typeface="Times New Roman" panose="02020603050405020304" pitchFamily="18" charset="0"/>
                          <a:cs typeface="Calibri" panose="020F0502020204030204" pitchFamily="34" charset="0"/>
                        </a:rPr>
                        <a:t>Follow music or a leader to produce the correct dynamic</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dirty="0">
                          <a:effectLst/>
                          <a:latin typeface="Calibri" panose="020F0502020204030204" pitchFamily="34" charset="0"/>
                          <a:ea typeface="Times New Roman" panose="02020603050405020304" pitchFamily="18" charset="0"/>
                          <a:cs typeface="Calibri" panose="020F0502020204030204" pitchFamily="34"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dirty="0">
                          <a:effectLst/>
                          <a:latin typeface="Calibri" panose="020F0502020204030204" pitchFamily="34" charset="0"/>
                          <a:ea typeface="Times New Roman" panose="02020603050405020304" pitchFamily="18" charset="0"/>
                          <a:cs typeface="Calibri" panose="020F0502020204030204" pitchFamily="34" charset="0"/>
                        </a:rPr>
                        <a:t>Recognise the difference between some ensembles such as bands and orchestras.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dirty="0">
                          <a:effectLst/>
                          <a:latin typeface="Calibri" panose="020F0502020204030204" pitchFamily="34" charset="0"/>
                          <a:ea typeface="Times New Roman" panose="02020603050405020304" pitchFamily="18" charset="0"/>
                          <a:cs typeface="Calibri" panose="020F0502020204030204" pitchFamily="34" charset="0"/>
                        </a:rPr>
                        <a:t>Talk about a favourite instrument, genre or piece of music, explaining how it makes them feel using features such as timbre and speed</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32385" marT="25400" marB="0"/>
                </a:tc>
                <a:extLst>
                  <a:ext uri="{0D108BD9-81ED-4DB2-BD59-A6C34878D82A}">
                    <a16:rowId xmlns:a16="http://schemas.microsoft.com/office/drawing/2014/main" val="1537669535"/>
                  </a:ext>
                </a:extLst>
              </a:tr>
            </a:tbl>
          </a:graphicData>
        </a:graphic>
      </p:graphicFrame>
      <p:sp>
        <p:nvSpPr>
          <p:cNvPr id="6" name="TextBox 5"/>
          <p:cNvSpPr txBox="1"/>
          <p:nvPr/>
        </p:nvSpPr>
        <p:spPr>
          <a:xfrm>
            <a:off x="4049486" y="392206"/>
            <a:ext cx="3125755" cy="523220"/>
          </a:xfrm>
          <a:prstGeom prst="rect">
            <a:avLst/>
          </a:prstGeom>
          <a:solidFill>
            <a:schemeClr val="accent1">
              <a:lumMod val="40000"/>
              <a:lumOff val="60000"/>
            </a:schemeClr>
          </a:solidFill>
        </p:spPr>
        <p:txBody>
          <a:bodyPr wrap="square" rtlCol="0">
            <a:spAutoFit/>
          </a:bodyPr>
          <a:lstStyle/>
          <a:p>
            <a:pPr algn="ctr"/>
            <a:r>
              <a:rPr lang="en-GB" sz="2800" b="1" u="sng" dirty="0" smtClean="0"/>
              <a:t>Year 2 End Points</a:t>
            </a:r>
            <a:endParaRPr lang="en-GB" sz="2800" b="1" u="sng" dirty="0"/>
          </a:p>
        </p:txBody>
      </p:sp>
    </p:spTree>
    <p:extLst>
      <p:ext uri="{BB962C8B-B14F-4D97-AF65-F5344CB8AC3E}">
        <p14:creationId xmlns:p14="http://schemas.microsoft.com/office/powerpoint/2010/main" val="5496204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FEA7E07-3457-7365-2343-7B5EAFCAFBE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3952" y="242814"/>
            <a:ext cx="569742" cy="672612"/>
          </a:xfrm>
          <a:prstGeom prst="rect">
            <a:avLst/>
          </a:prstGeom>
          <a:noFill/>
          <a:ln>
            <a:noFill/>
          </a:ln>
        </p:spPr>
      </p:pic>
      <p:graphicFrame>
        <p:nvGraphicFramePr>
          <p:cNvPr id="3" name="Content Placeholder 2"/>
          <p:cNvGraphicFramePr>
            <a:graphicFrameLocks noGrp="1"/>
          </p:cNvGraphicFramePr>
          <p:nvPr>
            <p:ph idx="1"/>
            <p:extLst>
              <p:ext uri="{D42A27DB-BD31-4B8C-83A1-F6EECF244321}">
                <p14:modId xmlns:p14="http://schemas.microsoft.com/office/powerpoint/2010/main" val="850533809"/>
              </p:ext>
            </p:extLst>
          </p:nvPr>
        </p:nvGraphicFramePr>
        <p:xfrm>
          <a:off x="819674" y="1027396"/>
          <a:ext cx="10059820" cy="5596022"/>
        </p:xfrm>
        <a:graphic>
          <a:graphicData uri="http://schemas.openxmlformats.org/drawingml/2006/table">
            <a:tbl>
              <a:tblPr firstRow="1" firstCol="1" bandRow="1">
                <a:tableStyleId>{5C22544A-7EE6-4342-B048-85BDC9FD1C3A}</a:tableStyleId>
              </a:tblPr>
              <a:tblGrid>
                <a:gridCol w="1418633">
                  <a:extLst>
                    <a:ext uri="{9D8B030D-6E8A-4147-A177-3AD203B41FA5}">
                      <a16:colId xmlns:a16="http://schemas.microsoft.com/office/drawing/2014/main" val="3237925939"/>
                    </a:ext>
                  </a:extLst>
                </a:gridCol>
                <a:gridCol w="2374939">
                  <a:extLst>
                    <a:ext uri="{9D8B030D-6E8A-4147-A177-3AD203B41FA5}">
                      <a16:colId xmlns:a16="http://schemas.microsoft.com/office/drawing/2014/main" val="355052685"/>
                    </a:ext>
                  </a:extLst>
                </a:gridCol>
                <a:gridCol w="6266248">
                  <a:extLst>
                    <a:ext uri="{9D8B030D-6E8A-4147-A177-3AD203B41FA5}">
                      <a16:colId xmlns:a16="http://schemas.microsoft.com/office/drawing/2014/main" val="1886612133"/>
                    </a:ext>
                  </a:extLst>
                </a:gridCol>
              </a:tblGrid>
              <a:tr h="234141">
                <a:tc>
                  <a:txBody>
                    <a:bodyPr/>
                    <a:lstStyle/>
                    <a:p>
                      <a:pPr>
                        <a:lnSpc>
                          <a:spcPct val="107000"/>
                        </a:lnSpc>
                        <a:spcAft>
                          <a:spcPts val="0"/>
                        </a:spcAft>
                      </a:pPr>
                      <a:r>
                        <a:rPr lang="en-GB" sz="1000">
                          <a:effectLst/>
                        </a:rPr>
                        <a:t>Area</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562" marR="28127" marT="22060" marB="0"/>
                </a:tc>
                <a:tc>
                  <a:txBody>
                    <a:bodyPr/>
                    <a:lstStyle/>
                    <a:p>
                      <a:pPr>
                        <a:lnSpc>
                          <a:spcPct val="107000"/>
                        </a:lnSpc>
                        <a:spcAft>
                          <a:spcPts val="0"/>
                        </a:spcAft>
                      </a:pPr>
                      <a:r>
                        <a:rPr lang="en-GB" sz="1000">
                          <a:effectLst/>
                        </a:rPr>
                        <a:t>Units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562" marR="28127" marT="22060" marB="0"/>
                </a:tc>
                <a:tc>
                  <a:txBody>
                    <a:bodyPr/>
                    <a:lstStyle/>
                    <a:p>
                      <a:pPr>
                        <a:lnSpc>
                          <a:spcPct val="107000"/>
                        </a:lnSpc>
                        <a:spcAft>
                          <a:spcPts val="0"/>
                        </a:spcAft>
                      </a:pPr>
                      <a:r>
                        <a:rPr lang="en-GB" sz="1000">
                          <a:effectLst/>
                        </a:rPr>
                        <a:t>End points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562" marR="28127" marT="22060" marB="0"/>
                </a:tc>
                <a:extLst>
                  <a:ext uri="{0D108BD9-81ED-4DB2-BD59-A6C34878D82A}">
                    <a16:rowId xmlns:a16="http://schemas.microsoft.com/office/drawing/2014/main" val="2638302111"/>
                  </a:ext>
                </a:extLst>
              </a:tr>
              <a:tr h="970929">
                <a:tc>
                  <a:txBody>
                    <a:bodyPr/>
                    <a:lstStyle/>
                    <a:p>
                      <a:pPr>
                        <a:lnSpc>
                          <a:spcPct val="107000"/>
                        </a:lnSpc>
                        <a:spcAft>
                          <a:spcPts val="0"/>
                        </a:spcAft>
                      </a:pPr>
                      <a:r>
                        <a:rPr lang="en-GB" sz="1100" dirty="0" smtClean="0">
                          <a:effectLst/>
                          <a:latin typeface="Calibri" panose="020F0502020204030204" pitchFamily="34" charset="0"/>
                          <a:ea typeface="Calibri" panose="020F0502020204030204" pitchFamily="34" charset="0"/>
                          <a:cs typeface="Calibri" panose="020F0502020204030204" pitchFamily="34" charset="0"/>
                        </a:rPr>
                        <a:t>vvvvvvvvvvvvvvvvvvvvvvvvvvvvvvvvvvvvvvvvvvvvvvvvvvvvvvvvvvvvvvvvvvvvvvv</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32385" marT="25400" marB="0"/>
                </a:tc>
                <a:tc>
                  <a:txBody>
                    <a:bodyPr/>
                    <a:lstStyle/>
                    <a:p>
                      <a:pPr>
                        <a:lnSpc>
                          <a:spcPct val="107000"/>
                        </a:lnSpc>
                        <a:spcAft>
                          <a:spcPts val="0"/>
                        </a:spcAft>
                      </a:pPr>
                      <a:r>
                        <a:rPr lang="en-GB" sz="1100" b="1">
                          <a:effectLst/>
                          <a:latin typeface="Calibri" panose="020F0502020204030204" pitchFamily="34" charset="0"/>
                          <a:ea typeface="Times New Roman" panose="02020603050405020304" pitchFamily="18" charset="0"/>
                          <a:cs typeface="Calibri" panose="020F0502020204030204" pitchFamily="34" charset="0"/>
                        </a:rPr>
                        <a:t>Autumn 1</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b="1">
                          <a:effectLst/>
                          <a:latin typeface="Calibri" panose="020F0502020204030204" pitchFamily="34" charset="0"/>
                          <a:ea typeface="Times New Roman" panose="02020603050405020304" pitchFamily="18" charset="0"/>
                          <a:cs typeface="Calibri" panose="020F0502020204030204" pitchFamily="34" charset="0"/>
                        </a:rPr>
                        <a:t>Unit 1 Environment</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32385" marT="25400" marB="0"/>
                </a:tc>
                <a:tc>
                  <a:txBody>
                    <a:bodyPr/>
                    <a:lstStyle/>
                    <a:p>
                      <a:pPr>
                        <a:lnSpc>
                          <a:spcPct val="107000"/>
                        </a:lnSpc>
                        <a:spcAft>
                          <a:spcPts val="0"/>
                        </a:spcAft>
                      </a:pPr>
                      <a:r>
                        <a:rPr lang="en-GB" sz="1100">
                          <a:effectLst/>
                          <a:latin typeface="Calibri" panose="020F0502020204030204" pitchFamily="34" charset="0"/>
                          <a:ea typeface="Times New Roman" panose="02020603050405020304" pitchFamily="18" charset="0"/>
                          <a:cs typeface="Calibri" panose="020F0502020204030204" pitchFamily="34" charset="0"/>
                        </a:rPr>
                        <a:t>Sing in 2 part harmony.</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a:effectLst/>
                          <a:latin typeface="Calibri" panose="020F0502020204030204" pitchFamily="34" charset="0"/>
                          <a:ea typeface="Times New Roman" panose="02020603050405020304" pitchFamily="18" charset="0"/>
                          <a:cs typeface="Calibri" panose="020F0502020204030204" pitchFamily="34" charset="0"/>
                        </a:rPr>
                        <a:t>Accompany a song on tuned percussion.</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a:effectLst/>
                          <a:latin typeface="Calibri" panose="020F0502020204030204" pitchFamily="34" charset="0"/>
                          <a:ea typeface="Times New Roman" panose="02020603050405020304" pitchFamily="18" charset="0"/>
                          <a:cs typeface="Calibri" panose="020F0502020204030204" pitchFamily="34" charset="0"/>
                        </a:rPr>
                        <a:t>Select descriptive sounds to accompany a poem. Choose different timbres.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a:effectLst/>
                          <a:latin typeface="Calibri" panose="020F0502020204030204" pitchFamily="34" charset="0"/>
                          <a:ea typeface="Times New Roman" panose="02020603050405020304" pitchFamily="18" charset="0"/>
                          <a:cs typeface="Calibri" panose="020F0502020204030204" pitchFamily="34" charset="0"/>
                        </a:rPr>
                        <a:t>Explain and recognise ternary (song) form.</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32385" marT="25400" marB="0"/>
                </a:tc>
                <a:extLst>
                  <a:ext uri="{0D108BD9-81ED-4DB2-BD59-A6C34878D82A}">
                    <a16:rowId xmlns:a16="http://schemas.microsoft.com/office/drawing/2014/main" val="4029681918"/>
                  </a:ext>
                </a:extLst>
              </a:tr>
              <a:tr h="700487">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Calibri" panose="020F0502020204030204" pitchFamily="34" charset="0"/>
                        </a:rPr>
                        <a:t>Listening</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32385" marT="25400" marB="0"/>
                </a:tc>
                <a:tc>
                  <a:txBody>
                    <a:bodyPr/>
                    <a:lstStyle/>
                    <a:p>
                      <a:pPr>
                        <a:lnSpc>
                          <a:spcPct val="107000"/>
                        </a:lnSpc>
                        <a:spcAft>
                          <a:spcPts val="0"/>
                        </a:spcAft>
                      </a:pPr>
                      <a:r>
                        <a:rPr lang="en-GB" sz="1100" b="1">
                          <a:effectLst/>
                          <a:latin typeface="Calibri" panose="020F0502020204030204" pitchFamily="34" charset="0"/>
                          <a:ea typeface="Times New Roman" panose="02020603050405020304" pitchFamily="18" charset="0"/>
                          <a:cs typeface="Calibri" panose="020F0502020204030204" pitchFamily="34" charset="0"/>
                        </a:rPr>
                        <a:t>Autumn 2</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b="1">
                          <a:effectLst/>
                          <a:latin typeface="Calibri" panose="020F0502020204030204" pitchFamily="34" charset="0"/>
                          <a:ea typeface="Times New Roman" panose="02020603050405020304" pitchFamily="18" charset="0"/>
                          <a:cs typeface="Calibri" panose="020F0502020204030204" pitchFamily="34" charset="0"/>
                        </a:rPr>
                        <a:t>Unit 5 China</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100" b="1" u="none" strike="noStrike">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rPr>
                        <a:t> </a:t>
                      </a:r>
                      <a:endParaRPr lang="en-GB"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32385" marT="25400" marB="0"/>
                </a:tc>
                <a:tc>
                  <a:txBody>
                    <a:bodyPr/>
                    <a:lstStyle/>
                    <a:p>
                      <a:pPr>
                        <a:lnSpc>
                          <a:spcPct val="107000"/>
                        </a:lnSpc>
                        <a:spcAft>
                          <a:spcPts val="0"/>
                        </a:spcAft>
                      </a:pPr>
                      <a:r>
                        <a:rPr lang="en-GB" sz="1100">
                          <a:effectLst/>
                          <a:latin typeface="Calibri" panose="020F0502020204030204" pitchFamily="34" charset="0"/>
                          <a:ea typeface="Times New Roman" panose="02020603050405020304" pitchFamily="18" charset="0"/>
                          <a:cs typeface="Times New Roman" panose="02020603050405020304" pitchFamily="18" charset="0"/>
                        </a:rPr>
                        <a:t>Perform a pentatonic song with tuned and untuned accompaniment</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a:effectLst/>
                          <a:latin typeface="Calibri" panose="020F0502020204030204" pitchFamily="34" charset="0"/>
                          <a:ea typeface="Times New Roman" panose="02020603050405020304" pitchFamily="18" charset="0"/>
                          <a:cs typeface="Times New Roman" panose="02020603050405020304" pitchFamily="18" charset="0"/>
                        </a:rPr>
                        <a:t>Use graphic notation with the pentatonic scale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a:effectLst/>
                          <a:latin typeface="Calibri" panose="020F0502020204030204" pitchFamily="34" charset="0"/>
                          <a:ea typeface="Times New Roman" panose="02020603050405020304" pitchFamily="18" charset="0"/>
                          <a:cs typeface="Times New Roman" panose="02020603050405020304" pitchFamily="18" charset="0"/>
                        </a:rPr>
                        <a:t>Listen to and learn about traditional Chinese music</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32385" marT="25400" marB="0"/>
                </a:tc>
                <a:extLst>
                  <a:ext uri="{0D108BD9-81ED-4DB2-BD59-A6C34878D82A}">
                    <a16:rowId xmlns:a16="http://schemas.microsoft.com/office/drawing/2014/main" val="21359223"/>
                  </a:ext>
                </a:extLst>
              </a:tr>
              <a:tr h="1056985">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Calibri" panose="020F0502020204030204" pitchFamily="34" charset="0"/>
                        </a:rPr>
                        <a:t>Playing instruments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a:effectLst/>
                          <a:latin typeface="Calibri" panose="020F0502020204030204" pitchFamily="34" charset="0"/>
                          <a:ea typeface="Calibri" panose="020F0502020204030204" pitchFamily="34" charset="0"/>
                          <a:cs typeface="Calibri" panose="020F0502020204030204" pitchFamily="34" charset="0"/>
                        </a:rPr>
                        <a:t>Improvising/exploring</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a:effectLst/>
                          <a:latin typeface="Calibri" panose="020F0502020204030204" pitchFamily="34" charset="0"/>
                          <a:ea typeface="Calibri" panose="020F0502020204030204" pitchFamily="34" charset="0"/>
                          <a:cs typeface="Calibri" panose="020F0502020204030204" pitchFamily="34" charset="0"/>
                        </a:rPr>
                        <a:t>Listening</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a:effectLst/>
                          <a:latin typeface="Calibri" panose="020F0502020204030204" pitchFamily="34" charset="0"/>
                          <a:ea typeface="Calibri" panose="020F0502020204030204" pitchFamily="34" charset="0"/>
                          <a:cs typeface="Calibri" panose="020F0502020204030204" pitchFamily="34" charset="0"/>
                        </a:rPr>
                        <a:t>Appraising</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32385" marT="25400" marB="0"/>
                </a:tc>
                <a:tc>
                  <a:txBody>
                    <a:bodyPr/>
                    <a:lstStyle/>
                    <a:p>
                      <a:pPr>
                        <a:lnSpc>
                          <a:spcPct val="107000"/>
                        </a:lnSpc>
                        <a:spcAft>
                          <a:spcPts val="0"/>
                        </a:spcAft>
                      </a:pPr>
                      <a:r>
                        <a:rPr lang="en-GB" sz="1100" b="1">
                          <a:effectLst/>
                          <a:latin typeface="Calibri" panose="020F0502020204030204" pitchFamily="34" charset="0"/>
                          <a:ea typeface="Times New Roman" panose="02020603050405020304" pitchFamily="18" charset="0"/>
                          <a:cs typeface="Calibri" panose="020F0502020204030204" pitchFamily="34" charset="0"/>
                        </a:rPr>
                        <a:t>Spring 1</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b="1">
                          <a:effectLst/>
                          <a:latin typeface="Calibri" panose="020F0502020204030204" pitchFamily="34" charset="0"/>
                          <a:ea typeface="Times New Roman" panose="02020603050405020304" pitchFamily="18" charset="0"/>
                          <a:cs typeface="Calibri" panose="020F0502020204030204" pitchFamily="34" charset="0"/>
                        </a:rPr>
                        <a:t>Singfest</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b="1" u="none" strike="noStrike">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32385" marT="25400" marB="0"/>
                </a:tc>
                <a:tc>
                  <a:txBody>
                    <a:bodyPr/>
                    <a:lstStyle/>
                    <a:p>
                      <a:pPr>
                        <a:lnSpc>
                          <a:spcPct val="107000"/>
                        </a:lnSpc>
                        <a:spcAft>
                          <a:spcPts val="0"/>
                        </a:spcAft>
                      </a:pPr>
                      <a:r>
                        <a:rPr lang="en-GB" sz="1100">
                          <a:effectLst/>
                          <a:latin typeface="Calibri" panose="020F0502020204030204" pitchFamily="34" charset="0"/>
                          <a:ea typeface="Times New Roman" panose="02020603050405020304" pitchFamily="18" charset="0"/>
                          <a:cs typeface="Calibri" panose="020F0502020204030204" pitchFamily="34" charset="0"/>
                        </a:rPr>
                        <a:t>Take part in rehearsals leading to joint performance with children from other schools.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a:effectLst/>
                          <a:latin typeface="Calibri" panose="020F0502020204030204" pitchFamily="34" charset="0"/>
                          <a:ea typeface="Times New Roman" panose="02020603050405020304" pitchFamily="18" charset="0"/>
                          <a:cs typeface="Calibri" panose="020F0502020204030204" pitchFamily="34" charset="0"/>
                        </a:rPr>
                        <a:t>Sing in 2 part harmony.</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a:effectLst/>
                          <a:latin typeface="Calibri" panose="020F0502020204030204" pitchFamily="34" charset="0"/>
                          <a:ea typeface="Times New Roman" panose="02020603050405020304" pitchFamily="18" charset="0"/>
                          <a:cs typeface="Calibri" panose="020F0502020204030204" pitchFamily="34" charset="0"/>
                        </a:rPr>
                        <a:t>Perform a song in a two part round</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a:effectLst/>
                          <a:latin typeface="Calibri" panose="020F0502020204030204" pitchFamily="34" charset="0"/>
                          <a:ea typeface="Times New Roman" panose="02020603050405020304" pitchFamily="18" charset="0"/>
                          <a:cs typeface="Calibri" panose="020F0502020204030204" pitchFamily="34" charset="0"/>
                        </a:rPr>
                        <a:t>Learn about ternary (song) form.</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a:effectLst/>
                          <a:latin typeface="Calibri" panose="020F0502020204030204" pitchFamily="34" charset="0"/>
                          <a:ea typeface="Times New Roman" panose="02020603050405020304" pitchFamily="18"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32385" marT="25400" marB="0"/>
                </a:tc>
                <a:extLst>
                  <a:ext uri="{0D108BD9-81ED-4DB2-BD59-A6C34878D82A}">
                    <a16:rowId xmlns:a16="http://schemas.microsoft.com/office/drawing/2014/main" val="2192467850"/>
                  </a:ext>
                </a:extLst>
              </a:tr>
              <a:tr h="797240">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Calibri" panose="020F0502020204030204" pitchFamily="34" charset="0"/>
                        </a:rPr>
                        <a:t>Playing instruments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a:effectLst/>
                          <a:latin typeface="Calibri" panose="020F0502020204030204" pitchFamily="34" charset="0"/>
                          <a:ea typeface="Calibri" panose="020F0502020204030204" pitchFamily="34" charset="0"/>
                          <a:cs typeface="Calibri" panose="020F0502020204030204" pitchFamily="34" charset="0"/>
                        </a:rPr>
                        <a:t>Appraising</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32385" marT="25400" marB="0"/>
                </a:tc>
                <a:tc>
                  <a:txBody>
                    <a:bodyPr/>
                    <a:lstStyle/>
                    <a:p>
                      <a:pPr>
                        <a:lnSpc>
                          <a:spcPct val="107000"/>
                        </a:lnSpc>
                        <a:spcAft>
                          <a:spcPts val="0"/>
                        </a:spcAft>
                      </a:pPr>
                      <a:r>
                        <a:rPr lang="en-GB" sz="1100" b="1">
                          <a:effectLst/>
                          <a:latin typeface="Calibri" panose="020F0502020204030204" pitchFamily="34" charset="0"/>
                          <a:ea typeface="Times New Roman" panose="02020603050405020304" pitchFamily="18" charset="0"/>
                          <a:cs typeface="Calibri" panose="020F0502020204030204" pitchFamily="34" charset="0"/>
                        </a:rPr>
                        <a:t>Spring 2</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b="1">
                          <a:effectLst/>
                          <a:latin typeface="Calibri" panose="020F0502020204030204" pitchFamily="34" charset="0"/>
                          <a:ea typeface="Times New Roman" panose="02020603050405020304" pitchFamily="18" charset="0"/>
                          <a:cs typeface="Calibri" panose="020F0502020204030204" pitchFamily="34" charset="0"/>
                        </a:rPr>
                        <a:t>Unit 6 Time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b="1">
                          <a:effectLst/>
                          <a:latin typeface="Calibri" panose="020F0502020204030204" pitchFamily="34" charset="0"/>
                          <a:ea typeface="Times New Roman" panose="02020603050405020304" pitchFamily="18"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b="1" u="none" strike="noStrike">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32385" marT="25400" marB="0"/>
                </a:tc>
                <a:tc>
                  <a:txBody>
                    <a:bodyPr/>
                    <a:lstStyle/>
                    <a:p>
                      <a:pPr>
                        <a:lnSpc>
                          <a:spcPct val="107000"/>
                        </a:lnSpc>
                        <a:spcAft>
                          <a:spcPts val="0"/>
                        </a:spcAft>
                      </a:pPr>
                      <a:r>
                        <a:rPr lang="en-GB" sz="1100">
                          <a:effectLst/>
                          <a:latin typeface="Calibri" panose="020F0502020204030204" pitchFamily="34" charset="0"/>
                          <a:ea typeface="Times New Roman" panose="02020603050405020304" pitchFamily="18" charset="0"/>
                          <a:cs typeface="Calibri" panose="020F0502020204030204" pitchFamily="34" charset="0"/>
                        </a:rPr>
                        <a:t>Play independent parts on body percussion, tuned and untuned instruments.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a:effectLst/>
                          <a:latin typeface="Calibri" panose="020F0502020204030204" pitchFamily="34" charset="0"/>
                          <a:ea typeface="Times New Roman" panose="02020603050405020304" pitchFamily="18" charset="0"/>
                          <a:cs typeface="Calibri" panose="020F0502020204030204" pitchFamily="34" charset="0"/>
                        </a:rPr>
                        <a:t>Perform rhythmic ostinato.</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a:effectLst/>
                          <a:latin typeface="Calibri" panose="020F0502020204030204" pitchFamily="34" charset="0"/>
                          <a:ea typeface="Times New Roman" panose="02020603050405020304" pitchFamily="18" charset="0"/>
                          <a:cs typeface="Calibri" panose="020F0502020204030204" pitchFamily="34" charset="0"/>
                        </a:rPr>
                        <a:t>Identify the metre in music.</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a:effectLst/>
                          <a:latin typeface="Calibri" panose="020F0502020204030204" pitchFamily="34" charset="0"/>
                          <a:ea typeface="Times New Roman" panose="02020603050405020304" pitchFamily="18" charset="0"/>
                          <a:cs typeface="Calibri" panose="020F0502020204030204" pitchFamily="34" charset="0"/>
                        </a:rPr>
                        <a:t>Recognise patterns in staff notation.</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a:effectLst/>
                          <a:latin typeface="Calibri" panose="020F0502020204030204" pitchFamily="34" charset="0"/>
                          <a:ea typeface="Times New Roman" panose="02020603050405020304" pitchFamily="18" charset="0"/>
                          <a:cs typeface="Calibri" panose="020F0502020204030204" pitchFamily="34" charset="0"/>
                        </a:rPr>
                        <a:t>Recognise and describe a piece of Romantic music.</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a:effectLst/>
                          <a:latin typeface="Calibri" panose="020F0502020204030204" pitchFamily="34" charset="0"/>
                          <a:ea typeface="Times New Roman" panose="02020603050405020304" pitchFamily="18"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a:effectLst/>
                          <a:latin typeface="Calibri" panose="020F0502020204030204" pitchFamily="34" charset="0"/>
                          <a:ea typeface="Times New Roman" panose="02020603050405020304" pitchFamily="18"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32385" marT="25400" marB="0"/>
                </a:tc>
                <a:extLst>
                  <a:ext uri="{0D108BD9-81ED-4DB2-BD59-A6C34878D82A}">
                    <a16:rowId xmlns:a16="http://schemas.microsoft.com/office/drawing/2014/main" val="169022272"/>
                  </a:ext>
                </a:extLst>
              </a:tr>
              <a:tr h="1352367">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Calibri" panose="020F0502020204030204" pitchFamily="34" charset="0"/>
                        </a:rPr>
                        <a:t>Singing</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a:effectLst/>
                          <a:latin typeface="Calibri" panose="020F0502020204030204" pitchFamily="34" charset="0"/>
                          <a:ea typeface="Calibri" panose="020F0502020204030204" pitchFamily="34" charset="0"/>
                          <a:cs typeface="Calibri" panose="020F0502020204030204" pitchFamily="34" charset="0"/>
                        </a:rPr>
                        <a:t>Appraising</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32385" marT="25400" marB="0"/>
                </a:tc>
                <a:tc>
                  <a:txBody>
                    <a:bodyPr/>
                    <a:lstStyle/>
                    <a:p>
                      <a:pPr>
                        <a:lnSpc>
                          <a:spcPct val="107000"/>
                        </a:lnSpc>
                        <a:spcAft>
                          <a:spcPts val="0"/>
                        </a:spcAft>
                      </a:pPr>
                      <a:r>
                        <a:rPr lang="en-GB" sz="1100" b="1">
                          <a:effectLst/>
                          <a:latin typeface="Calibri" panose="020F0502020204030204" pitchFamily="34" charset="0"/>
                          <a:ea typeface="Times New Roman" panose="02020603050405020304" pitchFamily="18" charset="0"/>
                          <a:cs typeface="Calibri" panose="020F0502020204030204" pitchFamily="34" charset="0"/>
                        </a:rPr>
                        <a:t>Summer 1 or 2</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b="1">
                          <a:effectLst/>
                          <a:latin typeface="Calibri" panose="020F0502020204030204" pitchFamily="34" charset="0"/>
                          <a:ea typeface="Times New Roman" panose="02020603050405020304" pitchFamily="18" charset="0"/>
                          <a:cs typeface="Calibri" panose="020F0502020204030204" pitchFamily="34" charset="0"/>
                        </a:rPr>
                        <a:t>Unit 10 Singing French</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b="1">
                          <a:effectLst/>
                          <a:latin typeface="Calibri" panose="020F0502020204030204" pitchFamily="34" charset="0"/>
                          <a:ea typeface="Times New Roman" panose="02020603050405020304" pitchFamily="18"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32385" marT="25400" marB="0"/>
                </a:tc>
                <a:tc>
                  <a:txBody>
                    <a:bodyPr/>
                    <a:lstStyle/>
                    <a:p>
                      <a:pPr>
                        <a:lnSpc>
                          <a:spcPct val="107000"/>
                        </a:lnSpc>
                        <a:spcAft>
                          <a:spcPts val="0"/>
                        </a:spcAft>
                      </a:pPr>
                      <a:r>
                        <a:rPr lang="en-GB" sz="1100" dirty="0">
                          <a:effectLst/>
                          <a:latin typeface="Calibri" panose="020F0502020204030204" pitchFamily="34" charset="0"/>
                          <a:ea typeface="Times New Roman" panose="02020603050405020304" pitchFamily="18" charset="0"/>
                          <a:cs typeface="Calibri" panose="020F0502020204030204" pitchFamily="34" charset="0"/>
                        </a:rPr>
                        <a:t>Develop and perform a song by choosing lyrics and structure.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dirty="0">
                          <a:effectLst/>
                          <a:latin typeface="Calibri" panose="020F0502020204030204" pitchFamily="34" charset="0"/>
                          <a:ea typeface="Times New Roman" panose="02020603050405020304" pitchFamily="18" charset="0"/>
                          <a:cs typeface="Calibri" panose="020F0502020204030204" pitchFamily="34" charset="0"/>
                        </a:rPr>
                        <a:t>Sing in another language with clear pronunciation</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dirty="0">
                          <a:effectLst/>
                          <a:latin typeface="Calibri" panose="020F0502020204030204" pitchFamily="34" charset="0"/>
                          <a:ea typeface="Times New Roman" panose="02020603050405020304" pitchFamily="18" charset="0"/>
                          <a:cs typeface="Calibri" panose="020F0502020204030204" pitchFamily="34" charset="0"/>
                        </a:rPr>
                        <a:t>Recognise pitch shapes.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dirty="0">
                          <a:effectLst/>
                          <a:latin typeface="Calibri" panose="020F0502020204030204" pitchFamily="34" charset="0"/>
                          <a:ea typeface="Times New Roman" panose="02020603050405020304" pitchFamily="18" charset="0"/>
                          <a:cs typeface="Calibri" panose="020F0502020204030204" pitchFamily="34" charset="0"/>
                        </a:rPr>
                        <a:t>Read graphic notation to play a melody on tuned instruments.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32385" marT="25400" marB="0"/>
                </a:tc>
                <a:extLst>
                  <a:ext uri="{0D108BD9-81ED-4DB2-BD59-A6C34878D82A}">
                    <a16:rowId xmlns:a16="http://schemas.microsoft.com/office/drawing/2014/main" val="501202289"/>
                  </a:ext>
                </a:extLst>
              </a:tr>
            </a:tbl>
          </a:graphicData>
        </a:graphic>
      </p:graphicFrame>
      <p:sp>
        <p:nvSpPr>
          <p:cNvPr id="4" name="TextBox 3"/>
          <p:cNvSpPr txBox="1"/>
          <p:nvPr/>
        </p:nvSpPr>
        <p:spPr>
          <a:xfrm>
            <a:off x="4049486" y="317510"/>
            <a:ext cx="3144416" cy="523220"/>
          </a:xfrm>
          <a:prstGeom prst="rect">
            <a:avLst/>
          </a:prstGeom>
          <a:solidFill>
            <a:schemeClr val="accent1">
              <a:lumMod val="40000"/>
              <a:lumOff val="60000"/>
            </a:schemeClr>
          </a:solidFill>
        </p:spPr>
        <p:txBody>
          <a:bodyPr wrap="square" rtlCol="0">
            <a:spAutoFit/>
          </a:bodyPr>
          <a:lstStyle/>
          <a:p>
            <a:pPr algn="ctr"/>
            <a:r>
              <a:rPr lang="en-GB" sz="2800" b="1" u="sng" dirty="0" smtClean="0"/>
              <a:t>Year 3 End Points</a:t>
            </a:r>
            <a:endParaRPr lang="en-GB" sz="2800" b="1" u="sng" dirty="0"/>
          </a:p>
        </p:txBody>
      </p:sp>
    </p:spTree>
    <p:extLst>
      <p:ext uri="{BB962C8B-B14F-4D97-AF65-F5344CB8AC3E}">
        <p14:creationId xmlns:p14="http://schemas.microsoft.com/office/powerpoint/2010/main" val="24343414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FEA7E07-3457-7365-2343-7B5EAFCAFBE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3952" y="242814"/>
            <a:ext cx="569742" cy="672612"/>
          </a:xfrm>
          <a:prstGeom prst="rect">
            <a:avLst/>
          </a:prstGeom>
          <a:noFill/>
          <a:ln>
            <a:noFill/>
          </a:ln>
        </p:spPr>
      </p:pic>
      <p:graphicFrame>
        <p:nvGraphicFramePr>
          <p:cNvPr id="7" name="Content Placeholder 6"/>
          <p:cNvGraphicFramePr>
            <a:graphicFrameLocks noGrp="1"/>
          </p:cNvGraphicFramePr>
          <p:nvPr>
            <p:ph idx="1"/>
            <p:extLst>
              <p:ext uri="{D42A27DB-BD31-4B8C-83A1-F6EECF244321}">
                <p14:modId xmlns:p14="http://schemas.microsoft.com/office/powerpoint/2010/main" val="3598108681"/>
              </p:ext>
            </p:extLst>
          </p:nvPr>
        </p:nvGraphicFramePr>
        <p:xfrm>
          <a:off x="713694" y="1736273"/>
          <a:ext cx="10404475" cy="2565139"/>
        </p:xfrm>
        <a:graphic>
          <a:graphicData uri="http://schemas.openxmlformats.org/drawingml/2006/table">
            <a:tbl>
              <a:tblPr firstRow="1" firstCol="1" bandRow="1">
                <a:tableStyleId>{5C22544A-7EE6-4342-B048-85BDC9FD1C3A}</a:tableStyleId>
              </a:tblPr>
              <a:tblGrid>
                <a:gridCol w="1768249">
                  <a:extLst>
                    <a:ext uri="{9D8B030D-6E8A-4147-A177-3AD203B41FA5}">
                      <a16:colId xmlns:a16="http://schemas.microsoft.com/office/drawing/2014/main" val="1779425999"/>
                    </a:ext>
                  </a:extLst>
                </a:gridCol>
                <a:gridCol w="2481943">
                  <a:extLst>
                    <a:ext uri="{9D8B030D-6E8A-4147-A177-3AD203B41FA5}">
                      <a16:colId xmlns:a16="http://schemas.microsoft.com/office/drawing/2014/main" val="2943906971"/>
                    </a:ext>
                  </a:extLst>
                </a:gridCol>
                <a:gridCol w="6154283">
                  <a:extLst>
                    <a:ext uri="{9D8B030D-6E8A-4147-A177-3AD203B41FA5}">
                      <a16:colId xmlns:a16="http://schemas.microsoft.com/office/drawing/2014/main" val="3843032369"/>
                    </a:ext>
                  </a:extLst>
                </a:gridCol>
              </a:tblGrid>
              <a:tr h="341642">
                <a:tc>
                  <a:txBody>
                    <a:bodyPr/>
                    <a:lstStyle/>
                    <a:p>
                      <a:pPr>
                        <a:lnSpc>
                          <a:spcPct val="107000"/>
                        </a:lnSpc>
                        <a:spcAft>
                          <a:spcPts val="0"/>
                        </a:spcAft>
                      </a:pPr>
                      <a:r>
                        <a:rPr lang="en-GB" sz="1100">
                          <a:effectLst/>
                        </a:rPr>
                        <a:t>Area</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32385" marT="25400" marB="0"/>
                </a:tc>
                <a:tc>
                  <a:txBody>
                    <a:bodyPr/>
                    <a:lstStyle/>
                    <a:p>
                      <a:pPr>
                        <a:lnSpc>
                          <a:spcPct val="107000"/>
                        </a:lnSpc>
                        <a:spcAft>
                          <a:spcPts val="0"/>
                        </a:spcAft>
                      </a:pPr>
                      <a:r>
                        <a:rPr lang="en-GB" sz="1100">
                          <a:effectLst/>
                        </a:rPr>
                        <a:t>Units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32385" marT="25400" marB="0"/>
                </a:tc>
                <a:tc>
                  <a:txBody>
                    <a:bodyPr/>
                    <a:lstStyle/>
                    <a:p>
                      <a:pPr>
                        <a:lnSpc>
                          <a:spcPct val="107000"/>
                        </a:lnSpc>
                        <a:spcAft>
                          <a:spcPts val="0"/>
                        </a:spcAft>
                      </a:pPr>
                      <a:r>
                        <a:rPr lang="en-GB" sz="1100" dirty="0">
                          <a:effectLst/>
                        </a:rPr>
                        <a:t>End points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32385" marT="25400" marB="0"/>
                </a:tc>
                <a:extLst>
                  <a:ext uri="{0D108BD9-81ED-4DB2-BD59-A6C34878D82A}">
                    <a16:rowId xmlns:a16="http://schemas.microsoft.com/office/drawing/2014/main" val="2791467075"/>
                  </a:ext>
                </a:extLst>
              </a:tr>
              <a:tr h="2223497">
                <a:tc>
                  <a:txBody>
                    <a:bodyPr/>
                    <a:lstStyle/>
                    <a:p>
                      <a:pPr>
                        <a:lnSpc>
                          <a:spcPct val="107000"/>
                        </a:lnSpc>
                        <a:spcAft>
                          <a:spcPts val="0"/>
                        </a:spcAft>
                      </a:pPr>
                      <a:r>
                        <a:rPr lang="en-GB" sz="1100" dirty="0">
                          <a:effectLst/>
                        </a:rPr>
                        <a:t> </a:t>
                      </a:r>
                      <a:r>
                        <a:rPr lang="en-GB" sz="1100" dirty="0" smtClean="0">
                          <a:effectLst/>
                        </a:rPr>
                        <a:t>Playing instruments</a:t>
                      </a:r>
                    </a:p>
                    <a:p>
                      <a:pPr>
                        <a:lnSpc>
                          <a:spcPct val="107000"/>
                        </a:lnSpc>
                        <a:spcAft>
                          <a:spcPts val="0"/>
                        </a:spcAft>
                      </a:pPr>
                      <a:r>
                        <a:rPr lang="en-GB" sz="1100" dirty="0" smtClean="0">
                          <a:effectLst/>
                        </a:rPr>
                        <a:t>Improvising/exploring</a:t>
                      </a:r>
                    </a:p>
                    <a:p>
                      <a:pPr>
                        <a:lnSpc>
                          <a:spcPct val="107000"/>
                        </a:lnSpc>
                        <a:spcAft>
                          <a:spcPts val="0"/>
                        </a:spcAft>
                      </a:pPr>
                      <a:r>
                        <a:rPr lang="en-GB" sz="1100" dirty="0" smtClean="0">
                          <a:effectLst/>
                        </a:rPr>
                        <a:t>Composing</a:t>
                      </a:r>
                    </a:p>
                    <a:p>
                      <a:pPr>
                        <a:lnSpc>
                          <a:spcPct val="107000"/>
                        </a:lnSpc>
                        <a:spcAft>
                          <a:spcPts val="0"/>
                        </a:spcAft>
                      </a:pPr>
                      <a:r>
                        <a:rPr lang="en-GB" sz="1100" dirty="0" smtClean="0">
                          <a:effectLst/>
                        </a:rPr>
                        <a:t>Listening</a:t>
                      </a:r>
                    </a:p>
                    <a:p>
                      <a:pPr>
                        <a:lnSpc>
                          <a:spcPct val="107000"/>
                        </a:lnSpc>
                        <a:spcAft>
                          <a:spcPts val="0"/>
                        </a:spcAft>
                      </a:pPr>
                      <a:r>
                        <a:rPr lang="en-GB" sz="1100" dirty="0" smtClean="0">
                          <a:effectLst/>
                        </a:rPr>
                        <a:t>Appraising</a:t>
                      </a:r>
                      <a:endParaRPr lang="en-GB"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32385" marT="25400" marB="0"/>
                </a:tc>
                <a:tc>
                  <a:txBody>
                    <a:bodyPr/>
                    <a:lstStyle/>
                    <a:p>
                      <a:pPr>
                        <a:lnSpc>
                          <a:spcPct val="107000"/>
                        </a:lnSpc>
                        <a:spcAft>
                          <a:spcPts val="0"/>
                        </a:spcAft>
                      </a:pPr>
                      <a:r>
                        <a:rPr lang="en-GB" sz="1100" dirty="0">
                          <a:effectLst/>
                        </a:rPr>
                        <a:t>Ongoing skills:</a:t>
                      </a:r>
                    </a:p>
                    <a:p>
                      <a:pPr>
                        <a:lnSpc>
                          <a:spcPct val="107000"/>
                        </a:lnSpc>
                        <a:spcAft>
                          <a:spcPts val="0"/>
                        </a:spcAft>
                      </a:pPr>
                      <a:r>
                        <a:rPr lang="en-GB" sz="1100" dirty="0">
                          <a:effectLst/>
                        </a:rPr>
                        <a:t>Performance</a:t>
                      </a:r>
                    </a:p>
                    <a:p>
                      <a:pPr>
                        <a:lnSpc>
                          <a:spcPct val="107000"/>
                        </a:lnSpc>
                        <a:spcAft>
                          <a:spcPts val="0"/>
                        </a:spcAft>
                      </a:pPr>
                      <a:r>
                        <a:rPr lang="en-GB" sz="1100" dirty="0">
                          <a:effectLst/>
                        </a:rPr>
                        <a:t> </a:t>
                      </a:r>
                    </a:p>
                    <a:p>
                      <a:pPr>
                        <a:lnSpc>
                          <a:spcPct val="107000"/>
                        </a:lnSpc>
                        <a:spcAft>
                          <a:spcPts val="0"/>
                        </a:spcAft>
                      </a:pPr>
                      <a:r>
                        <a:rPr lang="en-GB" sz="1100" dirty="0">
                          <a:effectLst/>
                        </a:rPr>
                        <a:t>Listening and appraisal</a:t>
                      </a:r>
                    </a:p>
                    <a:p>
                      <a:pPr>
                        <a:lnSpc>
                          <a:spcPct val="107000"/>
                        </a:lnSpc>
                        <a:spcAft>
                          <a:spcPts val="0"/>
                        </a:spcAft>
                      </a:pPr>
                      <a:r>
                        <a:rPr lang="en-GB" sz="1100" dirty="0">
                          <a:effectLst/>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32385" marT="25400" marB="0"/>
                </a:tc>
                <a:tc>
                  <a:txBody>
                    <a:bodyPr/>
                    <a:lstStyle/>
                    <a:p>
                      <a:pPr>
                        <a:lnSpc>
                          <a:spcPct val="107000"/>
                        </a:lnSpc>
                        <a:spcAft>
                          <a:spcPts val="800"/>
                        </a:spcAft>
                      </a:pPr>
                      <a:r>
                        <a:rPr lang="en-GB" sz="1100" dirty="0">
                          <a:effectLst/>
                        </a:rPr>
                        <a:t>Perform 5 notes on an instrument</a:t>
                      </a:r>
                    </a:p>
                    <a:p>
                      <a:pPr>
                        <a:lnSpc>
                          <a:spcPct val="107000"/>
                        </a:lnSpc>
                        <a:spcAft>
                          <a:spcPts val="800"/>
                        </a:spcAft>
                      </a:pPr>
                      <a:r>
                        <a:rPr lang="en-GB" sz="1100" dirty="0">
                          <a:effectLst/>
                        </a:rPr>
                        <a:t>Perform in 2 part harmony</a:t>
                      </a:r>
                    </a:p>
                    <a:p>
                      <a:pPr>
                        <a:lnSpc>
                          <a:spcPct val="107000"/>
                        </a:lnSpc>
                        <a:spcAft>
                          <a:spcPts val="800"/>
                        </a:spcAft>
                      </a:pPr>
                      <a:r>
                        <a:rPr lang="en-GB" sz="1100" dirty="0">
                          <a:effectLst/>
                        </a:rPr>
                        <a:t>Follow a conductor to keep time and take account of volume and dynamics</a:t>
                      </a:r>
                    </a:p>
                    <a:p>
                      <a:pPr>
                        <a:lnSpc>
                          <a:spcPct val="107000"/>
                        </a:lnSpc>
                        <a:spcAft>
                          <a:spcPts val="800"/>
                        </a:spcAft>
                      </a:pPr>
                      <a:r>
                        <a:rPr lang="en-GB" sz="1100" dirty="0">
                          <a:effectLst/>
                        </a:rPr>
                        <a:t>Describe how a piece of music uses more than one element such as pitch, rhythm, timbre to create an effect</a:t>
                      </a:r>
                    </a:p>
                    <a:p>
                      <a:pPr>
                        <a:lnSpc>
                          <a:spcPct val="107000"/>
                        </a:lnSpc>
                        <a:spcAft>
                          <a:spcPts val="800"/>
                        </a:spcAft>
                      </a:pPr>
                      <a:r>
                        <a:rPr lang="en-GB" sz="1100" dirty="0">
                          <a:effectLst/>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32385" marT="25400" marB="0"/>
                </a:tc>
                <a:extLst>
                  <a:ext uri="{0D108BD9-81ED-4DB2-BD59-A6C34878D82A}">
                    <a16:rowId xmlns:a16="http://schemas.microsoft.com/office/drawing/2014/main" val="814901820"/>
                  </a:ext>
                </a:extLst>
              </a:tr>
            </a:tbl>
          </a:graphicData>
        </a:graphic>
      </p:graphicFrame>
      <p:sp>
        <p:nvSpPr>
          <p:cNvPr id="4" name="TextBox 3"/>
          <p:cNvSpPr txBox="1"/>
          <p:nvPr/>
        </p:nvSpPr>
        <p:spPr>
          <a:xfrm>
            <a:off x="4021494" y="579120"/>
            <a:ext cx="3209730" cy="523220"/>
          </a:xfrm>
          <a:prstGeom prst="rect">
            <a:avLst/>
          </a:prstGeom>
          <a:solidFill>
            <a:schemeClr val="accent1">
              <a:lumMod val="40000"/>
              <a:lumOff val="60000"/>
            </a:schemeClr>
          </a:solidFill>
        </p:spPr>
        <p:txBody>
          <a:bodyPr wrap="square" rtlCol="0">
            <a:spAutoFit/>
          </a:bodyPr>
          <a:lstStyle/>
          <a:p>
            <a:pPr algn="ctr"/>
            <a:r>
              <a:rPr lang="en-GB" sz="2800" b="1" u="sng" dirty="0" smtClean="0"/>
              <a:t>Year 4 End Points</a:t>
            </a:r>
            <a:endParaRPr lang="en-GB" sz="2800" b="1" u="sng" dirty="0"/>
          </a:p>
        </p:txBody>
      </p:sp>
    </p:spTree>
    <p:extLst>
      <p:ext uri="{BB962C8B-B14F-4D97-AF65-F5344CB8AC3E}">
        <p14:creationId xmlns:p14="http://schemas.microsoft.com/office/powerpoint/2010/main" val="31832070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FEA7E07-3457-7365-2343-7B5EAFCAFBE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3952" y="242814"/>
            <a:ext cx="569742" cy="672612"/>
          </a:xfrm>
          <a:prstGeom prst="rect">
            <a:avLst/>
          </a:prstGeom>
          <a:noFill/>
          <a:ln>
            <a:noFill/>
          </a:ln>
        </p:spPr>
      </p:pic>
      <p:graphicFrame>
        <p:nvGraphicFramePr>
          <p:cNvPr id="3" name="Content Placeholder 2"/>
          <p:cNvGraphicFramePr>
            <a:graphicFrameLocks noGrp="1"/>
          </p:cNvGraphicFramePr>
          <p:nvPr>
            <p:ph idx="1"/>
            <p:extLst>
              <p:ext uri="{D42A27DB-BD31-4B8C-83A1-F6EECF244321}">
                <p14:modId xmlns:p14="http://schemas.microsoft.com/office/powerpoint/2010/main" val="1595103501"/>
              </p:ext>
            </p:extLst>
          </p:nvPr>
        </p:nvGraphicFramePr>
        <p:xfrm>
          <a:off x="937629" y="1218035"/>
          <a:ext cx="10044502" cy="4427158"/>
        </p:xfrm>
        <a:graphic>
          <a:graphicData uri="http://schemas.openxmlformats.org/drawingml/2006/table">
            <a:tbl>
              <a:tblPr firstRow="1" firstCol="1" bandRow="1">
                <a:tableStyleId>{5C22544A-7EE6-4342-B048-85BDC9FD1C3A}</a:tableStyleId>
              </a:tblPr>
              <a:tblGrid>
                <a:gridCol w="1549655">
                  <a:extLst>
                    <a:ext uri="{9D8B030D-6E8A-4147-A177-3AD203B41FA5}">
                      <a16:colId xmlns:a16="http://schemas.microsoft.com/office/drawing/2014/main" val="2725359827"/>
                    </a:ext>
                  </a:extLst>
                </a:gridCol>
                <a:gridCol w="2077781">
                  <a:extLst>
                    <a:ext uri="{9D8B030D-6E8A-4147-A177-3AD203B41FA5}">
                      <a16:colId xmlns:a16="http://schemas.microsoft.com/office/drawing/2014/main" val="2717568909"/>
                    </a:ext>
                  </a:extLst>
                </a:gridCol>
                <a:gridCol w="6417066">
                  <a:extLst>
                    <a:ext uri="{9D8B030D-6E8A-4147-A177-3AD203B41FA5}">
                      <a16:colId xmlns:a16="http://schemas.microsoft.com/office/drawing/2014/main" val="4211520809"/>
                    </a:ext>
                  </a:extLst>
                </a:gridCol>
              </a:tblGrid>
              <a:tr h="216344">
                <a:tc>
                  <a:txBody>
                    <a:bodyPr/>
                    <a:lstStyle/>
                    <a:p>
                      <a:pPr>
                        <a:lnSpc>
                          <a:spcPct val="107000"/>
                        </a:lnSpc>
                        <a:spcAft>
                          <a:spcPts val="0"/>
                        </a:spcAft>
                      </a:pPr>
                      <a:r>
                        <a:rPr lang="en-GB" sz="900">
                          <a:effectLst/>
                        </a:rPr>
                        <a:t>Area</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8462" marR="27607" marT="21652" marB="0"/>
                </a:tc>
                <a:tc>
                  <a:txBody>
                    <a:bodyPr/>
                    <a:lstStyle/>
                    <a:p>
                      <a:pPr>
                        <a:lnSpc>
                          <a:spcPct val="107000"/>
                        </a:lnSpc>
                        <a:spcAft>
                          <a:spcPts val="0"/>
                        </a:spcAft>
                      </a:pPr>
                      <a:r>
                        <a:rPr lang="en-GB" sz="900">
                          <a:effectLst/>
                        </a:rPr>
                        <a:t>Units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8462" marR="27607" marT="21652" marB="0"/>
                </a:tc>
                <a:tc>
                  <a:txBody>
                    <a:bodyPr/>
                    <a:lstStyle/>
                    <a:p>
                      <a:pPr>
                        <a:lnSpc>
                          <a:spcPct val="107000"/>
                        </a:lnSpc>
                        <a:spcAft>
                          <a:spcPts val="0"/>
                        </a:spcAft>
                      </a:pPr>
                      <a:r>
                        <a:rPr lang="en-GB" sz="900">
                          <a:effectLst/>
                        </a:rPr>
                        <a:t>End points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8462" marR="27607" marT="21652" marB="0"/>
                </a:tc>
                <a:extLst>
                  <a:ext uri="{0D108BD9-81ED-4DB2-BD59-A6C34878D82A}">
                    <a16:rowId xmlns:a16="http://schemas.microsoft.com/office/drawing/2014/main" val="1951513973"/>
                  </a:ext>
                </a:extLst>
              </a:tr>
              <a:tr h="1202414">
                <a:tc>
                  <a:txBody>
                    <a:bodyPr/>
                    <a:lstStyle/>
                    <a:p>
                      <a:pPr>
                        <a:lnSpc>
                          <a:spcPct val="107000"/>
                        </a:lnSpc>
                        <a:spcAft>
                          <a:spcPts val="0"/>
                        </a:spcAft>
                      </a:pPr>
                      <a:r>
                        <a:rPr lang="en-GB" sz="900" dirty="0">
                          <a:effectLst/>
                        </a:rPr>
                        <a:t>Playing instruments</a:t>
                      </a:r>
                    </a:p>
                    <a:p>
                      <a:pPr>
                        <a:lnSpc>
                          <a:spcPct val="107000"/>
                        </a:lnSpc>
                        <a:spcAft>
                          <a:spcPts val="0"/>
                        </a:spcAft>
                      </a:pPr>
                      <a:r>
                        <a:rPr lang="en-GB" sz="900" dirty="0">
                          <a:effectLst/>
                        </a:rPr>
                        <a:t>Improvising/exploring</a:t>
                      </a:r>
                    </a:p>
                    <a:p>
                      <a:pPr>
                        <a:lnSpc>
                          <a:spcPct val="107000"/>
                        </a:lnSpc>
                        <a:spcAft>
                          <a:spcPts val="0"/>
                        </a:spcAft>
                      </a:pPr>
                      <a:r>
                        <a:rPr lang="en-GB" sz="900" dirty="0">
                          <a:effectLst/>
                        </a:rPr>
                        <a:t>Composing</a:t>
                      </a:r>
                    </a:p>
                    <a:p>
                      <a:pPr>
                        <a:lnSpc>
                          <a:spcPct val="107000"/>
                        </a:lnSpc>
                        <a:spcAft>
                          <a:spcPts val="0"/>
                        </a:spcAft>
                      </a:pPr>
                      <a:r>
                        <a:rPr lang="en-GB" sz="900" dirty="0">
                          <a:effectLst/>
                        </a:rPr>
                        <a:t>Listening</a:t>
                      </a:r>
                    </a:p>
                    <a:p>
                      <a:pPr>
                        <a:lnSpc>
                          <a:spcPct val="107000"/>
                        </a:lnSpc>
                        <a:spcAft>
                          <a:spcPts val="0"/>
                        </a:spcAft>
                      </a:pPr>
                      <a:r>
                        <a:rPr lang="en-GB" sz="900" dirty="0">
                          <a:effectLst/>
                        </a:rPr>
                        <a:t>Appraising</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8462" marR="27607" marT="21652" marB="0"/>
                </a:tc>
                <a:tc>
                  <a:txBody>
                    <a:bodyPr/>
                    <a:lstStyle/>
                    <a:p>
                      <a:pPr>
                        <a:lnSpc>
                          <a:spcPct val="107000"/>
                        </a:lnSpc>
                        <a:spcAft>
                          <a:spcPts val="0"/>
                        </a:spcAft>
                      </a:pPr>
                      <a:r>
                        <a:rPr lang="en-GB" sz="900" dirty="0">
                          <a:effectLst/>
                        </a:rPr>
                        <a:t>Autumn 2</a:t>
                      </a:r>
                    </a:p>
                    <a:p>
                      <a:pPr>
                        <a:lnSpc>
                          <a:spcPct val="107000"/>
                        </a:lnSpc>
                        <a:spcAft>
                          <a:spcPts val="0"/>
                        </a:spcAft>
                      </a:pPr>
                      <a:r>
                        <a:rPr lang="en-GB" sz="900" dirty="0">
                          <a:effectLst/>
                        </a:rPr>
                        <a:t>Unit 3 Life Cycles</a:t>
                      </a:r>
                    </a:p>
                    <a:p>
                      <a:pPr>
                        <a:lnSpc>
                          <a:spcPct val="107000"/>
                        </a:lnSpc>
                        <a:spcAft>
                          <a:spcPts val="0"/>
                        </a:spcAft>
                      </a:pPr>
                      <a:r>
                        <a:rPr lang="en-GB" sz="900" dirty="0">
                          <a:effectLst/>
                        </a:rPr>
                        <a:t>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8462" marR="27607" marT="21652" marB="0"/>
                </a:tc>
                <a:tc>
                  <a:txBody>
                    <a:bodyPr/>
                    <a:lstStyle/>
                    <a:p>
                      <a:pPr>
                        <a:lnSpc>
                          <a:spcPct val="107000"/>
                        </a:lnSpc>
                        <a:spcAft>
                          <a:spcPts val="0"/>
                        </a:spcAft>
                      </a:pPr>
                      <a:r>
                        <a:rPr lang="en-GB" sz="900" dirty="0">
                          <a:effectLst/>
                        </a:rPr>
                        <a:t>Create musical effects using contrasting pitch.</a:t>
                      </a:r>
                    </a:p>
                    <a:p>
                      <a:pPr>
                        <a:lnSpc>
                          <a:spcPct val="107000"/>
                        </a:lnSpc>
                        <a:spcAft>
                          <a:spcPts val="0"/>
                        </a:spcAft>
                      </a:pPr>
                      <a:r>
                        <a:rPr lang="en-GB" sz="900" dirty="0">
                          <a:effectLst/>
                        </a:rPr>
                        <a:t>Compare and contrast 2 pieces of Romantic music.</a:t>
                      </a:r>
                    </a:p>
                    <a:p>
                      <a:pPr>
                        <a:lnSpc>
                          <a:spcPct val="107000"/>
                        </a:lnSpc>
                        <a:spcAft>
                          <a:spcPts val="0"/>
                        </a:spcAft>
                      </a:pPr>
                      <a:r>
                        <a:rPr lang="en-GB" sz="900" dirty="0">
                          <a:effectLst/>
                        </a:rPr>
                        <a:t>Explore vocal techniques through listening to and composing ‘a </a:t>
                      </a:r>
                      <a:r>
                        <a:rPr lang="en-GB" sz="900" dirty="0" err="1">
                          <a:effectLst/>
                        </a:rPr>
                        <a:t>capella</a:t>
                      </a:r>
                      <a:r>
                        <a:rPr lang="en-GB" sz="900" dirty="0">
                          <a:effectLst/>
                        </a:rPr>
                        <a:t>’ based on graphic scores.</a:t>
                      </a:r>
                    </a:p>
                    <a:p>
                      <a:pPr>
                        <a:lnSpc>
                          <a:spcPct val="107000"/>
                        </a:lnSpc>
                        <a:spcAft>
                          <a:spcPts val="0"/>
                        </a:spcAft>
                      </a:pPr>
                      <a:r>
                        <a:rPr lang="en-GB" sz="900" dirty="0">
                          <a:effectLst/>
                        </a:rPr>
                        <a:t>Describe features of music of the Baroque era.</a:t>
                      </a:r>
                    </a:p>
                    <a:p>
                      <a:pPr>
                        <a:lnSpc>
                          <a:spcPct val="107000"/>
                        </a:lnSpc>
                        <a:spcAft>
                          <a:spcPts val="800"/>
                        </a:spcAft>
                      </a:pPr>
                      <a:r>
                        <a:rPr lang="en-GB" sz="900" dirty="0">
                          <a:effectLst/>
                        </a:rPr>
                        <a:t>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8462" marR="27607" marT="21652" marB="0"/>
                </a:tc>
                <a:extLst>
                  <a:ext uri="{0D108BD9-81ED-4DB2-BD59-A6C34878D82A}">
                    <a16:rowId xmlns:a16="http://schemas.microsoft.com/office/drawing/2014/main" val="1845429392"/>
                  </a:ext>
                </a:extLst>
              </a:tr>
              <a:tr h="918170">
                <a:tc>
                  <a:txBody>
                    <a:bodyPr/>
                    <a:lstStyle/>
                    <a:p>
                      <a:pPr>
                        <a:lnSpc>
                          <a:spcPct val="107000"/>
                        </a:lnSpc>
                        <a:spcAft>
                          <a:spcPts val="0"/>
                        </a:spcAft>
                      </a:pPr>
                      <a:r>
                        <a:rPr lang="en-GB" sz="900">
                          <a:effectLst/>
                        </a:rPr>
                        <a:t>Singing</a:t>
                      </a:r>
                    </a:p>
                    <a:p>
                      <a:pPr>
                        <a:lnSpc>
                          <a:spcPct val="107000"/>
                        </a:lnSpc>
                        <a:spcAft>
                          <a:spcPts val="0"/>
                        </a:spcAft>
                      </a:pPr>
                      <a:r>
                        <a:rPr lang="en-GB" sz="900">
                          <a:effectLst/>
                        </a:rPr>
                        <a:t>Playing instruments</a:t>
                      </a:r>
                    </a:p>
                    <a:p>
                      <a:pPr>
                        <a:lnSpc>
                          <a:spcPct val="107000"/>
                        </a:lnSpc>
                        <a:spcAft>
                          <a:spcPts val="0"/>
                        </a:spcAft>
                      </a:pPr>
                      <a:r>
                        <a:rPr lang="en-GB" sz="900">
                          <a:effectLst/>
                        </a:rPr>
                        <a:t>Composing</a:t>
                      </a:r>
                    </a:p>
                    <a:p>
                      <a:pPr>
                        <a:lnSpc>
                          <a:spcPct val="107000"/>
                        </a:lnSpc>
                        <a:spcAft>
                          <a:spcPts val="0"/>
                        </a:spcAft>
                      </a:pPr>
                      <a:r>
                        <a:rPr lang="en-GB" sz="900">
                          <a:effectLst/>
                        </a:rPr>
                        <a:t>Listening</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8462" marR="27607" marT="21652" marB="0"/>
                </a:tc>
                <a:tc>
                  <a:txBody>
                    <a:bodyPr/>
                    <a:lstStyle/>
                    <a:p>
                      <a:pPr>
                        <a:lnSpc>
                          <a:spcPct val="107000"/>
                        </a:lnSpc>
                        <a:spcAft>
                          <a:spcPts val="0"/>
                        </a:spcAft>
                      </a:pPr>
                      <a:r>
                        <a:rPr lang="en-GB" sz="900">
                          <a:effectLst/>
                        </a:rPr>
                        <a:t>Spring 2</a:t>
                      </a:r>
                    </a:p>
                    <a:p>
                      <a:pPr>
                        <a:lnSpc>
                          <a:spcPct val="107000"/>
                        </a:lnSpc>
                        <a:spcAft>
                          <a:spcPts val="0"/>
                        </a:spcAft>
                      </a:pPr>
                      <a:r>
                        <a:rPr lang="en-GB" sz="900">
                          <a:effectLst/>
                        </a:rPr>
                        <a:t>Unit 5 At the Movies</a:t>
                      </a:r>
                    </a:p>
                    <a:p>
                      <a:pPr>
                        <a:spcAft>
                          <a:spcPts val="0"/>
                        </a:spcAft>
                      </a:pPr>
                      <a:r>
                        <a:rPr lang="en-GB" sz="900" u="none" strike="noStrike">
                          <a:effectLst/>
                          <a:uFill>
                            <a:solidFill>
                              <a:srgbClr val="000000"/>
                            </a:solidFill>
                          </a:uFill>
                        </a:rPr>
                        <a:t> </a:t>
                      </a:r>
                      <a:endParaRPr lang="en-GB"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8462" marR="27607" marT="21652" marB="0"/>
                </a:tc>
                <a:tc>
                  <a:txBody>
                    <a:bodyPr/>
                    <a:lstStyle/>
                    <a:p>
                      <a:pPr>
                        <a:lnSpc>
                          <a:spcPct val="107000"/>
                        </a:lnSpc>
                        <a:spcAft>
                          <a:spcPts val="0"/>
                        </a:spcAft>
                      </a:pPr>
                      <a:r>
                        <a:rPr lang="en-GB" sz="900">
                          <a:effectLst/>
                        </a:rPr>
                        <a:t>Sing and play percussion with change in tempo and dynamics.</a:t>
                      </a:r>
                    </a:p>
                    <a:p>
                      <a:pPr>
                        <a:lnSpc>
                          <a:spcPct val="107000"/>
                        </a:lnSpc>
                        <a:spcAft>
                          <a:spcPts val="0"/>
                        </a:spcAft>
                      </a:pPr>
                      <a:r>
                        <a:rPr lang="en-GB" sz="900">
                          <a:effectLst/>
                        </a:rPr>
                        <a:t>Use musical dimensions to create and perform a piece for a movie.</a:t>
                      </a:r>
                    </a:p>
                    <a:p>
                      <a:pPr>
                        <a:lnSpc>
                          <a:spcPct val="107000"/>
                        </a:lnSpc>
                        <a:spcAft>
                          <a:spcPts val="0"/>
                        </a:spcAft>
                      </a:pPr>
                      <a:r>
                        <a:rPr lang="en-GB" sz="900">
                          <a:effectLst/>
                        </a:rPr>
                        <a:t>Interpret graphic notation on soundmakers with understanding of their qualities and capabilities.</a:t>
                      </a:r>
                    </a:p>
                    <a:p>
                      <a:pPr>
                        <a:lnSpc>
                          <a:spcPct val="107000"/>
                        </a:lnSpc>
                        <a:spcAft>
                          <a:spcPts val="0"/>
                        </a:spcAft>
                      </a:pPr>
                      <a:r>
                        <a:rPr lang="en-GB" sz="900">
                          <a:effectLst/>
                        </a:rPr>
                        <a:t>Describe and identify techniques used in soundtracks (20</a:t>
                      </a:r>
                      <a:r>
                        <a:rPr lang="en-GB" sz="900" baseline="30000">
                          <a:effectLst/>
                        </a:rPr>
                        <a:t>th</a:t>
                      </a:r>
                      <a:r>
                        <a:rPr lang="en-GB" sz="900">
                          <a:effectLst/>
                        </a:rPr>
                        <a:t> century).</a:t>
                      </a:r>
                    </a:p>
                    <a:p>
                      <a:pPr>
                        <a:spcAft>
                          <a:spcPts val="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8462" marR="27607" marT="21652" marB="0"/>
                </a:tc>
                <a:extLst>
                  <a:ext uri="{0D108BD9-81ED-4DB2-BD59-A6C34878D82A}">
                    <a16:rowId xmlns:a16="http://schemas.microsoft.com/office/drawing/2014/main" val="271015206"/>
                  </a:ext>
                </a:extLst>
              </a:tr>
              <a:tr h="1050821">
                <a:tc>
                  <a:txBody>
                    <a:bodyPr/>
                    <a:lstStyle/>
                    <a:p>
                      <a:pPr>
                        <a:lnSpc>
                          <a:spcPct val="107000"/>
                        </a:lnSpc>
                        <a:spcAft>
                          <a:spcPts val="0"/>
                        </a:spcAft>
                      </a:pPr>
                      <a:r>
                        <a:rPr lang="en-GB" sz="900">
                          <a:effectLst/>
                        </a:rPr>
                        <a:t>Singing</a:t>
                      </a:r>
                    </a:p>
                    <a:p>
                      <a:pPr>
                        <a:lnSpc>
                          <a:spcPct val="107000"/>
                        </a:lnSpc>
                        <a:spcAft>
                          <a:spcPts val="0"/>
                        </a:spcAft>
                      </a:pPr>
                      <a:r>
                        <a:rPr lang="en-GB" sz="900">
                          <a:effectLst/>
                        </a:rPr>
                        <a:t>Playing instruments</a:t>
                      </a:r>
                    </a:p>
                    <a:p>
                      <a:pPr>
                        <a:lnSpc>
                          <a:spcPct val="107000"/>
                        </a:lnSpc>
                        <a:spcAft>
                          <a:spcPts val="0"/>
                        </a:spcAft>
                      </a:pPr>
                      <a:r>
                        <a:rPr lang="en-GB" sz="900">
                          <a:effectLst/>
                        </a:rPr>
                        <a:t>Appraising</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8462" marR="27607" marT="21652" marB="0"/>
                </a:tc>
                <a:tc>
                  <a:txBody>
                    <a:bodyPr/>
                    <a:lstStyle/>
                    <a:p>
                      <a:pPr>
                        <a:lnSpc>
                          <a:spcPct val="107000"/>
                        </a:lnSpc>
                        <a:spcAft>
                          <a:spcPts val="0"/>
                        </a:spcAft>
                      </a:pPr>
                      <a:r>
                        <a:rPr lang="en-GB" sz="900">
                          <a:effectLst/>
                        </a:rPr>
                        <a:t>Summer 2</a:t>
                      </a:r>
                    </a:p>
                    <a:p>
                      <a:pPr>
                        <a:lnSpc>
                          <a:spcPct val="107000"/>
                        </a:lnSpc>
                        <a:spcAft>
                          <a:spcPts val="0"/>
                        </a:spcAft>
                      </a:pPr>
                      <a:r>
                        <a:rPr lang="en-GB" sz="900">
                          <a:effectLst/>
                        </a:rPr>
                        <a:t>Unit 6 Celebration</a:t>
                      </a:r>
                    </a:p>
                    <a:p>
                      <a:pPr>
                        <a:spcAft>
                          <a:spcPts val="0"/>
                        </a:spcAft>
                      </a:pPr>
                      <a:r>
                        <a:rPr lang="en-GB" sz="900" u="none" strike="noStrike">
                          <a:effectLst/>
                          <a:uFill>
                            <a:solidFill>
                              <a:srgbClr val="000000"/>
                            </a:solidFill>
                          </a:uFill>
                        </a:rPr>
                        <a:t> </a:t>
                      </a:r>
                      <a:endParaRPr lang="en-GB"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8462" marR="27607" marT="21652" marB="0"/>
                </a:tc>
                <a:tc>
                  <a:txBody>
                    <a:bodyPr/>
                    <a:lstStyle/>
                    <a:p>
                      <a:pPr>
                        <a:lnSpc>
                          <a:spcPct val="107000"/>
                        </a:lnSpc>
                        <a:spcAft>
                          <a:spcPts val="0"/>
                        </a:spcAft>
                      </a:pPr>
                      <a:r>
                        <a:rPr lang="en-GB" sz="900" dirty="0">
                          <a:effectLst/>
                        </a:rPr>
                        <a:t>Sing in unison and 3 part harmony.</a:t>
                      </a:r>
                    </a:p>
                    <a:p>
                      <a:pPr>
                        <a:lnSpc>
                          <a:spcPct val="107000"/>
                        </a:lnSpc>
                        <a:spcAft>
                          <a:spcPts val="0"/>
                        </a:spcAft>
                      </a:pPr>
                      <a:r>
                        <a:rPr lang="en-GB" sz="900" dirty="0">
                          <a:effectLst/>
                        </a:rPr>
                        <a:t>Develop ensemble playing with focus on a steady beat.</a:t>
                      </a:r>
                    </a:p>
                    <a:p>
                      <a:pPr>
                        <a:lnSpc>
                          <a:spcPct val="107000"/>
                        </a:lnSpc>
                        <a:spcAft>
                          <a:spcPts val="0"/>
                        </a:spcAft>
                      </a:pPr>
                      <a:r>
                        <a:rPr lang="en-GB" sz="900" dirty="0">
                          <a:effectLst/>
                        </a:rPr>
                        <a:t>Control long and short sounds on instruments.</a:t>
                      </a:r>
                    </a:p>
                    <a:p>
                      <a:pPr>
                        <a:lnSpc>
                          <a:spcPct val="107000"/>
                        </a:lnSpc>
                        <a:spcAft>
                          <a:spcPts val="0"/>
                        </a:spcAft>
                      </a:pPr>
                      <a:r>
                        <a:rPr lang="en-GB" sz="900" dirty="0">
                          <a:effectLst/>
                        </a:rPr>
                        <a:t>Explore and analyse a song and its structure.</a:t>
                      </a:r>
                    </a:p>
                    <a:p>
                      <a:pPr>
                        <a:lnSpc>
                          <a:spcPct val="107000"/>
                        </a:lnSpc>
                        <a:spcAft>
                          <a:spcPts val="0"/>
                        </a:spcAft>
                      </a:pPr>
                      <a:r>
                        <a:rPr lang="en-GB" sz="900" dirty="0">
                          <a:effectLst/>
                        </a:rPr>
                        <a:t>Rehearse, improve and analyse an ensemble performance.</a:t>
                      </a:r>
                    </a:p>
                    <a:p>
                      <a:pPr>
                        <a:lnSpc>
                          <a:spcPct val="107000"/>
                        </a:lnSpc>
                        <a:spcAft>
                          <a:spcPts val="0"/>
                        </a:spcAft>
                      </a:pPr>
                      <a:r>
                        <a:rPr lang="en-GB" sz="900" dirty="0">
                          <a:effectLst/>
                        </a:rPr>
                        <a:t>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8462" marR="27607" marT="21652" marB="0"/>
                </a:tc>
                <a:extLst>
                  <a:ext uri="{0D108BD9-81ED-4DB2-BD59-A6C34878D82A}">
                    <a16:rowId xmlns:a16="http://schemas.microsoft.com/office/drawing/2014/main" val="596611185"/>
                  </a:ext>
                </a:extLst>
              </a:tr>
              <a:tr h="1039409">
                <a:tc>
                  <a:txBody>
                    <a:bodyPr/>
                    <a:lstStyle/>
                    <a:p>
                      <a:pPr>
                        <a:lnSpc>
                          <a:spcPct val="107000"/>
                        </a:lnSpc>
                        <a:spcAft>
                          <a:spcPts val="0"/>
                        </a:spcAft>
                      </a:pPr>
                      <a:r>
                        <a:rPr lang="en-GB" sz="900" u="none" strike="noStrike">
                          <a:effectLst/>
                          <a:uFill>
                            <a:solidFill>
                              <a:srgbClr val="000000"/>
                            </a:solidFill>
                          </a:uFill>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8462" marR="27607" marT="21652" marB="0"/>
                </a:tc>
                <a:tc>
                  <a:txBody>
                    <a:bodyPr/>
                    <a:lstStyle/>
                    <a:p>
                      <a:pPr>
                        <a:lnSpc>
                          <a:spcPct val="107000"/>
                        </a:lnSpc>
                        <a:spcAft>
                          <a:spcPts val="0"/>
                        </a:spcAft>
                      </a:pPr>
                      <a:r>
                        <a:rPr lang="en-GB" sz="900">
                          <a:effectLst/>
                        </a:rPr>
                        <a:t>Ongoing skills:</a:t>
                      </a:r>
                    </a:p>
                    <a:p>
                      <a:pPr>
                        <a:lnSpc>
                          <a:spcPct val="107000"/>
                        </a:lnSpc>
                        <a:spcAft>
                          <a:spcPts val="0"/>
                        </a:spcAft>
                      </a:pPr>
                      <a:r>
                        <a:rPr lang="en-GB" sz="900">
                          <a:effectLst/>
                        </a:rPr>
                        <a:t>Performance</a:t>
                      </a:r>
                    </a:p>
                    <a:p>
                      <a:pPr>
                        <a:lnSpc>
                          <a:spcPct val="107000"/>
                        </a:lnSpc>
                        <a:spcAft>
                          <a:spcPts val="0"/>
                        </a:spcAft>
                      </a:pPr>
                      <a:r>
                        <a:rPr lang="en-GB" sz="900">
                          <a:effectLst/>
                        </a:rPr>
                        <a:t> </a:t>
                      </a:r>
                    </a:p>
                    <a:p>
                      <a:pPr>
                        <a:lnSpc>
                          <a:spcPct val="107000"/>
                        </a:lnSpc>
                        <a:spcAft>
                          <a:spcPts val="0"/>
                        </a:spcAft>
                      </a:pPr>
                      <a:r>
                        <a:rPr lang="en-GB" sz="900">
                          <a:effectLst/>
                        </a:rPr>
                        <a:t>Listening and appraisal</a:t>
                      </a:r>
                    </a:p>
                    <a:p>
                      <a:pPr>
                        <a:lnSpc>
                          <a:spcPct val="107000"/>
                        </a:lnSpc>
                        <a:spcAft>
                          <a:spcPts val="0"/>
                        </a:spcAft>
                      </a:pPr>
                      <a:r>
                        <a:rPr lang="en-GB" sz="900" u="none" strike="noStrike">
                          <a:effectLst/>
                          <a:uFill>
                            <a:solidFill>
                              <a:srgbClr val="000000"/>
                            </a:solidFill>
                          </a:uFill>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8462" marR="27607" marT="21652" marB="0"/>
                </a:tc>
                <a:tc>
                  <a:txBody>
                    <a:bodyPr/>
                    <a:lstStyle/>
                    <a:p>
                      <a:pPr>
                        <a:lnSpc>
                          <a:spcPct val="107000"/>
                        </a:lnSpc>
                        <a:spcAft>
                          <a:spcPts val="0"/>
                        </a:spcAft>
                      </a:pPr>
                      <a:r>
                        <a:rPr lang="en-GB" sz="900" dirty="0">
                          <a:effectLst/>
                        </a:rPr>
                        <a:t>Lead and take part in warm ups</a:t>
                      </a:r>
                    </a:p>
                    <a:p>
                      <a:pPr>
                        <a:lnSpc>
                          <a:spcPct val="107000"/>
                        </a:lnSpc>
                        <a:spcAft>
                          <a:spcPts val="0"/>
                        </a:spcAft>
                      </a:pPr>
                      <a:r>
                        <a:rPr lang="en-GB" sz="900" dirty="0">
                          <a:effectLst/>
                        </a:rPr>
                        <a:t>Recognise when a piece is from a particular genre or style and give a reason why, taking into account instruments, rhythms and structure.</a:t>
                      </a:r>
                    </a:p>
                    <a:p>
                      <a:pPr>
                        <a:lnSpc>
                          <a:spcPct val="107000"/>
                        </a:lnSpc>
                        <a:spcAft>
                          <a:spcPts val="0"/>
                        </a:spcAft>
                      </a:pPr>
                      <a:r>
                        <a:rPr lang="en-GB" sz="900" dirty="0">
                          <a:effectLst/>
                        </a:rPr>
                        <a:t>Explain my views of a piece of music by referencing one or more dimensions of music</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8462" marR="27607" marT="21652" marB="0"/>
                </a:tc>
                <a:extLst>
                  <a:ext uri="{0D108BD9-81ED-4DB2-BD59-A6C34878D82A}">
                    <a16:rowId xmlns:a16="http://schemas.microsoft.com/office/drawing/2014/main" val="3272777803"/>
                  </a:ext>
                </a:extLst>
              </a:tr>
            </a:tbl>
          </a:graphicData>
        </a:graphic>
      </p:graphicFrame>
      <p:sp>
        <p:nvSpPr>
          <p:cNvPr id="4" name="TextBox 3"/>
          <p:cNvSpPr txBox="1"/>
          <p:nvPr/>
        </p:nvSpPr>
        <p:spPr>
          <a:xfrm>
            <a:off x="4049486" y="392206"/>
            <a:ext cx="3237722" cy="523220"/>
          </a:xfrm>
          <a:prstGeom prst="rect">
            <a:avLst/>
          </a:prstGeom>
          <a:solidFill>
            <a:schemeClr val="accent1">
              <a:lumMod val="40000"/>
              <a:lumOff val="60000"/>
            </a:schemeClr>
          </a:solidFill>
        </p:spPr>
        <p:txBody>
          <a:bodyPr wrap="square" rtlCol="0">
            <a:spAutoFit/>
          </a:bodyPr>
          <a:lstStyle/>
          <a:p>
            <a:pPr algn="ctr"/>
            <a:r>
              <a:rPr lang="en-GB" sz="2800" b="1" u="sng" dirty="0" smtClean="0"/>
              <a:t>Year 5 End Points</a:t>
            </a:r>
            <a:endParaRPr lang="en-GB" sz="2800" b="1" u="sng" dirty="0"/>
          </a:p>
        </p:txBody>
      </p:sp>
    </p:spTree>
    <p:extLst>
      <p:ext uri="{BB962C8B-B14F-4D97-AF65-F5344CB8AC3E}">
        <p14:creationId xmlns:p14="http://schemas.microsoft.com/office/powerpoint/2010/main" val="15785806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FEA7E07-3457-7365-2343-7B5EAFCAFBE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3952" y="242814"/>
            <a:ext cx="569742" cy="672612"/>
          </a:xfrm>
          <a:prstGeom prst="rect">
            <a:avLst/>
          </a:prstGeom>
          <a:noFill/>
          <a:ln>
            <a:noFill/>
          </a:ln>
        </p:spPr>
      </p:pic>
      <p:graphicFrame>
        <p:nvGraphicFramePr>
          <p:cNvPr id="4" name="Content Placeholder 3"/>
          <p:cNvGraphicFramePr>
            <a:graphicFrameLocks noGrp="1"/>
          </p:cNvGraphicFramePr>
          <p:nvPr>
            <p:ph idx="1"/>
            <p:extLst>
              <p:ext uri="{D42A27DB-BD31-4B8C-83A1-F6EECF244321}">
                <p14:modId xmlns:p14="http://schemas.microsoft.com/office/powerpoint/2010/main" val="3446197021"/>
              </p:ext>
            </p:extLst>
          </p:nvPr>
        </p:nvGraphicFramePr>
        <p:xfrm>
          <a:off x="834993" y="1277127"/>
          <a:ext cx="10455049" cy="4459546"/>
        </p:xfrm>
        <a:graphic>
          <a:graphicData uri="http://schemas.openxmlformats.org/drawingml/2006/table">
            <a:tbl>
              <a:tblPr firstRow="1" firstCol="1" bandRow="1">
                <a:tableStyleId>{5C22544A-7EE6-4342-B048-85BDC9FD1C3A}</a:tableStyleId>
              </a:tblPr>
              <a:tblGrid>
                <a:gridCol w="1457434">
                  <a:extLst>
                    <a:ext uri="{9D8B030D-6E8A-4147-A177-3AD203B41FA5}">
                      <a16:colId xmlns:a16="http://schemas.microsoft.com/office/drawing/2014/main" val="4103275103"/>
                    </a:ext>
                  </a:extLst>
                </a:gridCol>
                <a:gridCol w="2318266">
                  <a:extLst>
                    <a:ext uri="{9D8B030D-6E8A-4147-A177-3AD203B41FA5}">
                      <a16:colId xmlns:a16="http://schemas.microsoft.com/office/drawing/2014/main" val="3977278084"/>
                    </a:ext>
                  </a:extLst>
                </a:gridCol>
                <a:gridCol w="6679349">
                  <a:extLst>
                    <a:ext uri="{9D8B030D-6E8A-4147-A177-3AD203B41FA5}">
                      <a16:colId xmlns:a16="http://schemas.microsoft.com/office/drawing/2014/main" val="2486995011"/>
                    </a:ext>
                  </a:extLst>
                </a:gridCol>
              </a:tblGrid>
              <a:tr h="238534">
                <a:tc>
                  <a:txBody>
                    <a:bodyPr/>
                    <a:lstStyle/>
                    <a:p>
                      <a:pPr>
                        <a:lnSpc>
                          <a:spcPct val="107000"/>
                        </a:lnSpc>
                        <a:spcAft>
                          <a:spcPts val="0"/>
                        </a:spcAft>
                      </a:pPr>
                      <a:r>
                        <a:rPr lang="en-GB" sz="1000">
                          <a:effectLst/>
                        </a:rPr>
                        <a:t>Area</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5252" marR="30813" marT="24167" marB="0"/>
                </a:tc>
                <a:tc>
                  <a:txBody>
                    <a:bodyPr/>
                    <a:lstStyle/>
                    <a:p>
                      <a:pPr>
                        <a:lnSpc>
                          <a:spcPct val="107000"/>
                        </a:lnSpc>
                        <a:spcAft>
                          <a:spcPts val="0"/>
                        </a:spcAft>
                      </a:pPr>
                      <a:r>
                        <a:rPr lang="en-GB" sz="1000">
                          <a:effectLst/>
                        </a:rPr>
                        <a:t>Units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5252" marR="30813" marT="24167" marB="0"/>
                </a:tc>
                <a:tc>
                  <a:txBody>
                    <a:bodyPr/>
                    <a:lstStyle/>
                    <a:p>
                      <a:pPr>
                        <a:lnSpc>
                          <a:spcPct val="107000"/>
                        </a:lnSpc>
                        <a:spcAft>
                          <a:spcPts val="0"/>
                        </a:spcAft>
                      </a:pPr>
                      <a:r>
                        <a:rPr lang="en-GB" sz="1000">
                          <a:effectLst/>
                        </a:rPr>
                        <a:t>End points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5252" marR="30813" marT="24167" marB="0"/>
                </a:tc>
                <a:extLst>
                  <a:ext uri="{0D108BD9-81ED-4DB2-BD59-A6C34878D82A}">
                    <a16:rowId xmlns:a16="http://schemas.microsoft.com/office/drawing/2014/main" val="1976206927"/>
                  </a:ext>
                </a:extLst>
              </a:tr>
              <a:tr h="1140098">
                <a:tc>
                  <a:txBody>
                    <a:bodyPr/>
                    <a:lstStyle/>
                    <a:p>
                      <a:pPr>
                        <a:lnSpc>
                          <a:spcPct val="107000"/>
                        </a:lnSpc>
                        <a:spcAft>
                          <a:spcPts val="0"/>
                        </a:spcAft>
                      </a:pPr>
                      <a:r>
                        <a:rPr lang="en-GB" sz="1000">
                          <a:effectLst/>
                        </a:rPr>
                        <a:t>Singing</a:t>
                      </a:r>
                    </a:p>
                    <a:p>
                      <a:pPr>
                        <a:lnSpc>
                          <a:spcPct val="107000"/>
                        </a:lnSpc>
                        <a:spcAft>
                          <a:spcPts val="0"/>
                        </a:spcAft>
                      </a:pPr>
                      <a:r>
                        <a:rPr lang="en-GB" sz="1000">
                          <a:effectLst/>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5252" marR="30813" marT="24167" marB="0"/>
                </a:tc>
                <a:tc>
                  <a:txBody>
                    <a:bodyPr/>
                    <a:lstStyle/>
                    <a:p>
                      <a:pPr>
                        <a:lnSpc>
                          <a:spcPct val="107000"/>
                        </a:lnSpc>
                        <a:spcAft>
                          <a:spcPts val="0"/>
                        </a:spcAft>
                      </a:pPr>
                      <a:r>
                        <a:rPr lang="en-GB" sz="1000">
                          <a:effectLst/>
                        </a:rPr>
                        <a:t>Autumn 2</a:t>
                      </a:r>
                    </a:p>
                    <a:p>
                      <a:pPr>
                        <a:lnSpc>
                          <a:spcPct val="107000"/>
                        </a:lnSpc>
                        <a:spcAft>
                          <a:spcPts val="0"/>
                        </a:spcAft>
                      </a:pPr>
                      <a:r>
                        <a:rPr lang="en-GB" sz="1000">
                          <a:effectLst/>
                        </a:rPr>
                        <a:t>Unit 2 Journeys</a:t>
                      </a:r>
                    </a:p>
                    <a:p>
                      <a:pPr>
                        <a:lnSpc>
                          <a:spcPct val="107000"/>
                        </a:lnSpc>
                        <a:spcAft>
                          <a:spcPts val="0"/>
                        </a:spcAft>
                      </a:pPr>
                      <a:r>
                        <a:rPr lang="en-GB" sz="1000">
                          <a:effectLst/>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5252" marR="30813" marT="24167" marB="0"/>
                </a:tc>
                <a:tc>
                  <a:txBody>
                    <a:bodyPr/>
                    <a:lstStyle/>
                    <a:p>
                      <a:pPr>
                        <a:lnSpc>
                          <a:spcPct val="107000"/>
                        </a:lnSpc>
                        <a:spcAft>
                          <a:spcPts val="0"/>
                        </a:spcAft>
                      </a:pPr>
                      <a:r>
                        <a:rPr lang="en-GB" sz="1000">
                          <a:effectLst/>
                        </a:rPr>
                        <a:t>Convey lyrical meaning through expressive singing (part song with echoes).</a:t>
                      </a:r>
                    </a:p>
                    <a:p>
                      <a:pPr>
                        <a:lnSpc>
                          <a:spcPct val="107000"/>
                        </a:lnSpc>
                        <a:spcAft>
                          <a:spcPts val="0"/>
                        </a:spcAft>
                      </a:pPr>
                      <a:r>
                        <a:rPr lang="en-GB" sz="1000">
                          <a:effectLst/>
                        </a:rPr>
                        <a:t>Develop song cycles for performance, making decisions about texture, staging, dramatization.</a:t>
                      </a:r>
                    </a:p>
                    <a:p>
                      <a:pPr>
                        <a:lnSpc>
                          <a:spcPct val="107000"/>
                        </a:lnSpc>
                        <a:spcAft>
                          <a:spcPts val="0"/>
                        </a:spcAft>
                      </a:pPr>
                      <a:r>
                        <a:rPr lang="en-GB" sz="1000">
                          <a:effectLst/>
                        </a:rPr>
                        <a:t>Sing major and minor notes accurately.</a:t>
                      </a:r>
                    </a:p>
                    <a:p>
                      <a:pPr>
                        <a:lnSpc>
                          <a:spcPct val="107000"/>
                        </a:lnSpc>
                        <a:spcAft>
                          <a:spcPts val="0"/>
                        </a:spcAft>
                      </a:pPr>
                      <a:r>
                        <a:rPr lang="en-GB" sz="1000">
                          <a:effectLst/>
                        </a:rPr>
                        <a:t>Sing a 1980s pop song with understanding of its structure.</a:t>
                      </a:r>
                    </a:p>
                    <a:p>
                      <a:pPr>
                        <a:lnSpc>
                          <a:spcPct val="107000"/>
                        </a:lnSpc>
                        <a:spcAft>
                          <a:spcPts val="0"/>
                        </a:spcAft>
                      </a:pPr>
                      <a:r>
                        <a:rPr lang="en-GB" sz="1000">
                          <a:effectLst/>
                        </a:rPr>
                        <a:t>Sing a 21</a:t>
                      </a:r>
                      <a:r>
                        <a:rPr lang="en-GB" sz="1000" baseline="30000">
                          <a:effectLst/>
                        </a:rPr>
                        <a:t>st</a:t>
                      </a:r>
                      <a:r>
                        <a:rPr lang="en-GB" sz="1000">
                          <a:effectLst/>
                        </a:rPr>
                        <a:t> century British choral work.</a:t>
                      </a:r>
                    </a:p>
                    <a:p>
                      <a:pPr>
                        <a:lnSpc>
                          <a:spcPct val="107000"/>
                        </a:lnSpc>
                        <a:spcAft>
                          <a:spcPts val="800"/>
                        </a:spcAft>
                      </a:pPr>
                      <a:r>
                        <a:rPr lang="en-GB" sz="1000">
                          <a:effectLst/>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5252" marR="30813" marT="24167" marB="0"/>
                </a:tc>
                <a:extLst>
                  <a:ext uri="{0D108BD9-81ED-4DB2-BD59-A6C34878D82A}">
                    <a16:rowId xmlns:a16="http://schemas.microsoft.com/office/drawing/2014/main" val="1159710735"/>
                  </a:ext>
                </a:extLst>
              </a:tr>
              <a:tr h="965464">
                <a:tc>
                  <a:txBody>
                    <a:bodyPr/>
                    <a:lstStyle/>
                    <a:p>
                      <a:pPr>
                        <a:lnSpc>
                          <a:spcPct val="107000"/>
                        </a:lnSpc>
                        <a:spcAft>
                          <a:spcPts val="0"/>
                        </a:spcAft>
                      </a:pPr>
                      <a:r>
                        <a:rPr lang="en-GB" sz="1000">
                          <a:effectLst/>
                        </a:rPr>
                        <a:t>Playing instruments</a:t>
                      </a:r>
                    </a:p>
                    <a:p>
                      <a:pPr>
                        <a:lnSpc>
                          <a:spcPct val="107000"/>
                        </a:lnSpc>
                        <a:spcAft>
                          <a:spcPts val="0"/>
                        </a:spcAft>
                      </a:pPr>
                      <a:r>
                        <a:rPr lang="en-GB" sz="1000">
                          <a:effectLst/>
                        </a:rPr>
                        <a:t>Composing</a:t>
                      </a:r>
                    </a:p>
                    <a:p>
                      <a:pPr>
                        <a:lnSpc>
                          <a:spcPct val="107000"/>
                        </a:lnSpc>
                        <a:spcAft>
                          <a:spcPts val="0"/>
                        </a:spcAft>
                      </a:pPr>
                      <a:r>
                        <a:rPr lang="en-GB" sz="1000">
                          <a:effectLst/>
                        </a:rPr>
                        <a:t>Listening</a:t>
                      </a:r>
                    </a:p>
                    <a:p>
                      <a:pPr>
                        <a:lnSpc>
                          <a:spcPct val="107000"/>
                        </a:lnSpc>
                        <a:spcAft>
                          <a:spcPts val="0"/>
                        </a:spcAft>
                      </a:pPr>
                      <a:r>
                        <a:rPr lang="en-GB" sz="1000">
                          <a:effectLst/>
                        </a:rPr>
                        <a:t>Appraising</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5252" marR="30813" marT="24167" marB="0"/>
                </a:tc>
                <a:tc>
                  <a:txBody>
                    <a:bodyPr/>
                    <a:lstStyle/>
                    <a:p>
                      <a:pPr>
                        <a:lnSpc>
                          <a:spcPct val="107000"/>
                        </a:lnSpc>
                        <a:spcAft>
                          <a:spcPts val="0"/>
                        </a:spcAft>
                      </a:pPr>
                      <a:r>
                        <a:rPr lang="en-GB" sz="1000">
                          <a:effectLst/>
                        </a:rPr>
                        <a:t>Spring 2</a:t>
                      </a:r>
                    </a:p>
                    <a:p>
                      <a:pPr>
                        <a:lnSpc>
                          <a:spcPct val="107000"/>
                        </a:lnSpc>
                        <a:spcAft>
                          <a:spcPts val="0"/>
                        </a:spcAft>
                      </a:pPr>
                      <a:r>
                        <a:rPr lang="en-GB" sz="1000">
                          <a:effectLst/>
                        </a:rPr>
                        <a:t>Unit 3 Growth</a:t>
                      </a:r>
                    </a:p>
                    <a:p>
                      <a:pPr>
                        <a:spcAft>
                          <a:spcPts val="0"/>
                        </a:spcAft>
                      </a:pPr>
                      <a:r>
                        <a:rPr lang="en-GB" sz="1000" u="none" strike="noStrike">
                          <a:effectLst/>
                          <a:uFill>
                            <a:solidFill>
                              <a:srgbClr val="000000"/>
                            </a:solidFill>
                          </a:uFill>
                        </a:rPr>
                        <a:t> </a:t>
                      </a:r>
                      <a:endParaRPr lang="en-GB"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5252" marR="30813" marT="24167" marB="0"/>
                </a:tc>
                <a:tc>
                  <a:txBody>
                    <a:bodyPr/>
                    <a:lstStyle/>
                    <a:p>
                      <a:pPr>
                        <a:lnSpc>
                          <a:spcPct val="107000"/>
                        </a:lnSpc>
                        <a:spcAft>
                          <a:spcPts val="0"/>
                        </a:spcAft>
                      </a:pPr>
                      <a:r>
                        <a:rPr lang="en-GB" sz="1000">
                          <a:effectLst/>
                        </a:rPr>
                        <a:t>Play a chordal accompaniment.</a:t>
                      </a:r>
                    </a:p>
                    <a:p>
                      <a:pPr>
                        <a:lnSpc>
                          <a:spcPct val="107000"/>
                        </a:lnSpc>
                        <a:spcAft>
                          <a:spcPts val="0"/>
                        </a:spcAft>
                      </a:pPr>
                      <a:r>
                        <a:rPr lang="en-GB" sz="1000">
                          <a:effectLst/>
                        </a:rPr>
                        <a:t>Follow and interpret a graphic score for 4 instruments.</a:t>
                      </a:r>
                    </a:p>
                    <a:p>
                      <a:pPr>
                        <a:lnSpc>
                          <a:spcPct val="107000"/>
                        </a:lnSpc>
                        <a:spcAft>
                          <a:spcPts val="0"/>
                        </a:spcAft>
                      </a:pPr>
                      <a:r>
                        <a:rPr lang="en-GB" sz="1000">
                          <a:effectLst/>
                        </a:rPr>
                        <a:t>Sing and play ostinato from 20</a:t>
                      </a:r>
                      <a:r>
                        <a:rPr lang="en-GB" sz="1000" baseline="30000">
                          <a:effectLst/>
                        </a:rPr>
                        <a:t>th</a:t>
                      </a:r>
                      <a:r>
                        <a:rPr lang="en-GB" sz="1000">
                          <a:effectLst/>
                        </a:rPr>
                        <a:t> century orchestral work.</a:t>
                      </a:r>
                    </a:p>
                    <a:p>
                      <a:pPr>
                        <a:spcAft>
                          <a:spcPts val="0"/>
                        </a:spcAft>
                      </a:pPr>
                      <a:r>
                        <a:rPr lang="en-GB" sz="1000">
                          <a:effectLst/>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5252" marR="30813" marT="24167" marB="0"/>
                </a:tc>
                <a:extLst>
                  <a:ext uri="{0D108BD9-81ED-4DB2-BD59-A6C34878D82A}">
                    <a16:rowId xmlns:a16="http://schemas.microsoft.com/office/drawing/2014/main" val="192761855"/>
                  </a:ext>
                </a:extLst>
              </a:tr>
              <a:tr h="969438">
                <a:tc>
                  <a:txBody>
                    <a:bodyPr/>
                    <a:lstStyle/>
                    <a:p>
                      <a:pPr>
                        <a:lnSpc>
                          <a:spcPct val="107000"/>
                        </a:lnSpc>
                        <a:spcAft>
                          <a:spcPts val="0"/>
                        </a:spcAft>
                      </a:pPr>
                      <a:r>
                        <a:rPr lang="en-GB" sz="1000">
                          <a:effectLst/>
                        </a:rPr>
                        <a:t>Singing</a:t>
                      </a:r>
                    </a:p>
                    <a:p>
                      <a:pPr>
                        <a:lnSpc>
                          <a:spcPct val="107000"/>
                        </a:lnSpc>
                        <a:spcAft>
                          <a:spcPts val="0"/>
                        </a:spcAft>
                      </a:pPr>
                      <a:r>
                        <a:rPr lang="en-GB" sz="1000">
                          <a:effectLst/>
                        </a:rPr>
                        <a:t>Improvising/exploring</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5252" marR="30813" marT="24167" marB="0"/>
                </a:tc>
                <a:tc>
                  <a:txBody>
                    <a:bodyPr/>
                    <a:lstStyle/>
                    <a:p>
                      <a:pPr>
                        <a:lnSpc>
                          <a:spcPct val="107000"/>
                        </a:lnSpc>
                        <a:spcAft>
                          <a:spcPts val="0"/>
                        </a:spcAft>
                      </a:pPr>
                      <a:r>
                        <a:rPr lang="en-GB" sz="1000">
                          <a:effectLst/>
                        </a:rPr>
                        <a:t>Summer 2</a:t>
                      </a:r>
                    </a:p>
                    <a:p>
                      <a:pPr>
                        <a:lnSpc>
                          <a:spcPct val="107000"/>
                        </a:lnSpc>
                        <a:spcAft>
                          <a:spcPts val="0"/>
                        </a:spcAft>
                      </a:pPr>
                      <a:r>
                        <a:rPr lang="en-GB" sz="1000">
                          <a:effectLst/>
                        </a:rPr>
                        <a:t>Unit 4 Roots</a:t>
                      </a:r>
                    </a:p>
                    <a:p>
                      <a:pPr>
                        <a:spcAft>
                          <a:spcPts val="0"/>
                        </a:spcAft>
                      </a:pPr>
                      <a:r>
                        <a:rPr lang="en-GB" sz="1000" u="none" strike="noStrike">
                          <a:effectLst/>
                          <a:uFill>
                            <a:solidFill>
                              <a:srgbClr val="000000"/>
                            </a:solidFill>
                          </a:uFill>
                        </a:rPr>
                        <a:t> </a:t>
                      </a:r>
                      <a:endParaRPr lang="en-GB"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5252" marR="30813" marT="24167" marB="0"/>
                </a:tc>
                <a:tc>
                  <a:txBody>
                    <a:bodyPr/>
                    <a:lstStyle/>
                    <a:p>
                      <a:pPr>
                        <a:lnSpc>
                          <a:spcPct val="107000"/>
                        </a:lnSpc>
                        <a:spcAft>
                          <a:spcPts val="0"/>
                        </a:spcAft>
                      </a:pPr>
                      <a:r>
                        <a:rPr lang="en-GB" sz="1000">
                          <a:effectLst/>
                        </a:rPr>
                        <a:t>Improvise descriptive music on instruments and soundmakers.</a:t>
                      </a:r>
                    </a:p>
                    <a:p>
                      <a:pPr>
                        <a:lnSpc>
                          <a:spcPct val="107000"/>
                        </a:lnSpc>
                        <a:spcAft>
                          <a:spcPts val="0"/>
                        </a:spcAft>
                      </a:pPr>
                      <a:r>
                        <a:rPr lang="en-GB" sz="1000">
                          <a:effectLst/>
                        </a:rPr>
                        <a:t>Sing and play traditional Ghanian music.</a:t>
                      </a:r>
                    </a:p>
                    <a:p>
                      <a:pPr>
                        <a:lnSpc>
                          <a:spcPct val="107000"/>
                        </a:lnSpc>
                        <a:spcAft>
                          <a:spcPts val="0"/>
                        </a:spcAft>
                      </a:pPr>
                      <a:r>
                        <a:rPr lang="en-GB" sz="1000">
                          <a:effectLst/>
                        </a:rPr>
                        <a:t>Sing West African call and response songs.</a:t>
                      </a:r>
                    </a:p>
                    <a:p>
                      <a:pPr>
                        <a:lnSpc>
                          <a:spcPct val="107000"/>
                        </a:lnSpc>
                        <a:spcAft>
                          <a:spcPts val="0"/>
                        </a:spcAft>
                      </a:pPr>
                      <a:r>
                        <a:rPr lang="en-GB" sz="1000">
                          <a:effectLst/>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5252" marR="30813" marT="24167" marB="0"/>
                </a:tc>
                <a:extLst>
                  <a:ext uri="{0D108BD9-81ED-4DB2-BD59-A6C34878D82A}">
                    <a16:rowId xmlns:a16="http://schemas.microsoft.com/office/drawing/2014/main" val="2543289143"/>
                  </a:ext>
                </a:extLst>
              </a:tr>
              <a:tr h="1146012">
                <a:tc>
                  <a:txBody>
                    <a:bodyPr/>
                    <a:lstStyle/>
                    <a:p>
                      <a:pPr>
                        <a:lnSpc>
                          <a:spcPct val="107000"/>
                        </a:lnSpc>
                        <a:spcAft>
                          <a:spcPts val="0"/>
                        </a:spcAft>
                      </a:pPr>
                      <a:r>
                        <a:rPr lang="en-GB" sz="1000" u="none" strike="noStrike" dirty="0">
                          <a:effectLst/>
                          <a:uFill>
                            <a:solidFill>
                              <a:srgbClr val="000000"/>
                            </a:solidFill>
                          </a:uFill>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5252" marR="30813" marT="24167" marB="0"/>
                </a:tc>
                <a:tc>
                  <a:txBody>
                    <a:bodyPr/>
                    <a:lstStyle/>
                    <a:p>
                      <a:pPr>
                        <a:lnSpc>
                          <a:spcPct val="107000"/>
                        </a:lnSpc>
                        <a:spcAft>
                          <a:spcPts val="0"/>
                        </a:spcAft>
                      </a:pPr>
                      <a:r>
                        <a:rPr lang="en-GB" sz="1000">
                          <a:effectLst/>
                        </a:rPr>
                        <a:t>Ongoing skills:</a:t>
                      </a:r>
                    </a:p>
                    <a:p>
                      <a:pPr>
                        <a:lnSpc>
                          <a:spcPct val="107000"/>
                        </a:lnSpc>
                        <a:spcAft>
                          <a:spcPts val="0"/>
                        </a:spcAft>
                      </a:pPr>
                      <a:r>
                        <a:rPr lang="en-GB" sz="1000">
                          <a:effectLst/>
                        </a:rPr>
                        <a:t>Performance</a:t>
                      </a:r>
                    </a:p>
                    <a:p>
                      <a:pPr>
                        <a:lnSpc>
                          <a:spcPct val="107000"/>
                        </a:lnSpc>
                        <a:spcAft>
                          <a:spcPts val="0"/>
                        </a:spcAft>
                      </a:pPr>
                      <a:r>
                        <a:rPr lang="en-GB" sz="1000">
                          <a:effectLst/>
                        </a:rPr>
                        <a:t> </a:t>
                      </a:r>
                    </a:p>
                    <a:p>
                      <a:pPr>
                        <a:lnSpc>
                          <a:spcPct val="107000"/>
                        </a:lnSpc>
                        <a:spcAft>
                          <a:spcPts val="0"/>
                        </a:spcAft>
                      </a:pPr>
                      <a:r>
                        <a:rPr lang="en-GB" sz="1000">
                          <a:effectLst/>
                        </a:rPr>
                        <a:t>Listening and appraisal</a:t>
                      </a:r>
                    </a:p>
                    <a:p>
                      <a:pPr>
                        <a:lnSpc>
                          <a:spcPct val="107000"/>
                        </a:lnSpc>
                        <a:spcAft>
                          <a:spcPts val="0"/>
                        </a:spcAft>
                      </a:pPr>
                      <a:r>
                        <a:rPr lang="en-GB" sz="1000" u="none" strike="noStrike">
                          <a:effectLst/>
                          <a:uFill>
                            <a:solidFill>
                              <a:srgbClr val="000000"/>
                            </a:solidFill>
                          </a:uFill>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5252" marR="30813" marT="24167" marB="0"/>
                </a:tc>
                <a:tc>
                  <a:txBody>
                    <a:bodyPr/>
                    <a:lstStyle/>
                    <a:p>
                      <a:pPr>
                        <a:lnSpc>
                          <a:spcPct val="107000"/>
                        </a:lnSpc>
                        <a:spcAft>
                          <a:spcPts val="0"/>
                        </a:spcAft>
                      </a:pPr>
                      <a:r>
                        <a:rPr lang="en-GB" sz="1000" dirty="0">
                          <a:effectLst/>
                        </a:rPr>
                        <a:t>Sing with accurate pitch, changing my voice to reflect mood and style.</a:t>
                      </a:r>
                    </a:p>
                    <a:p>
                      <a:pPr>
                        <a:lnSpc>
                          <a:spcPct val="107000"/>
                        </a:lnSpc>
                        <a:spcAft>
                          <a:spcPts val="0"/>
                        </a:spcAft>
                      </a:pPr>
                      <a:r>
                        <a:rPr lang="en-GB" sz="1000" dirty="0">
                          <a:effectLst/>
                        </a:rPr>
                        <a:t>Produce a high quality performance following a conductor to take into account elements of music – pitch, rhythm, dynamics</a:t>
                      </a:r>
                    </a:p>
                    <a:p>
                      <a:pPr>
                        <a:lnSpc>
                          <a:spcPct val="107000"/>
                        </a:lnSpc>
                        <a:spcAft>
                          <a:spcPts val="0"/>
                        </a:spcAft>
                      </a:pPr>
                      <a:r>
                        <a:rPr lang="en-GB" sz="1000" dirty="0">
                          <a:effectLst/>
                        </a:rPr>
                        <a:t> </a:t>
                      </a:r>
                    </a:p>
                    <a:p>
                      <a:pPr>
                        <a:lnSpc>
                          <a:spcPct val="107000"/>
                        </a:lnSpc>
                        <a:spcAft>
                          <a:spcPts val="0"/>
                        </a:spcAft>
                      </a:pPr>
                      <a:r>
                        <a:rPr lang="en-GB" sz="1000" dirty="0">
                          <a:effectLst/>
                        </a:rPr>
                        <a:t>Recognise the tradition or time period a piece of music might have come from.</a:t>
                      </a:r>
                    </a:p>
                    <a:p>
                      <a:pPr>
                        <a:lnSpc>
                          <a:spcPct val="107000"/>
                        </a:lnSpc>
                        <a:spcAft>
                          <a:spcPts val="0"/>
                        </a:spcAft>
                      </a:pPr>
                      <a:r>
                        <a:rPr lang="en-GB" sz="1000" dirty="0">
                          <a:effectLst/>
                        </a:rPr>
                        <a:t>Justify my opinion of a particular piece making reference to dynamics, pace, rhythm and melody.</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5252" marR="30813" marT="24167" marB="0"/>
                </a:tc>
                <a:extLst>
                  <a:ext uri="{0D108BD9-81ED-4DB2-BD59-A6C34878D82A}">
                    <a16:rowId xmlns:a16="http://schemas.microsoft.com/office/drawing/2014/main" val="694181606"/>
                  </a:ext>
                </a:extLst>
              </a:tr>
            </a:tbl>
          </a:graphicData>
        </a:graphic>
      </p:graphicFrame>
      <p:sp>
        <p:nvSpPr>
          <p:cNvPr id="6" name="TextBox 5"/>
          <p:cNvSpPr txBox="1"/>
          <p:nvPr/>
        </p:nvSpPr>
        <p:spPr>
          <a:xfrm>
            <a:off x="4049486" y="392206"/>
            <a:ext cx="3368351" cy="523220"/>
          </a:xfrm>
          <a:prstGeom prst="rect">
            <a:avLst/>
          </a:prstGeom>
          <a:solidFill>
            <a:schemeClr val="accent1">
              <a:lumMod val="40000"/>
              <a:lumOff val="60000"/>
            </a:schemeClr>
          </a:solidFill>
        </p:spPr>
        <p:txBody>
          <a:bodyPr wrap="square" rtlCol="0">
            <a:spAutoFit/>
          </a:bodyPr>
          <a:lstStyle/>
          <a:p>
            <a:pPr algn="ctr"/>
            <a:r>
              <a:rPr lang="en-GB" sz="2800" b="1" u="sng" dirty="0" smtClean="0"/>
              <a:t>Year 6 End Points</a:t>
            </a:r>
            <a:endParaRPr lang="en-GB" sz="2800" b="1" u="sng" dirty="0"/>
          </a:p>
        </p:txBody>
      </p:sp>
    </p:spTree>
    <p:extLst>
      <p:ext uri="{BB962C8B-B14F-4D97-AF65-F5344CB8AC3E}">
        <p14:creationId xmlns:p14="http://schemas.microsoft.com/office/powerpoint/2010/main" val="35807924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3625" y="232248"/>
            <a:ext cx="5523722" cy="542194"/>
          </a:xfrm>
          <a:solidFill>
            <a:schemeClr val="accent1">
              <a:lumMod val="60000"/>
              <a:lumOff val="40000"/>
            </a:schemeClr>
          </a:solidFill>
        </p:spPr>
        <p:txBody>
          <a:bodyPr>
            <a:normAutofit/>
          </a:bodyPr>
          <a:lstStyle/>
          <a:p>
            <a:pPr algn="ctr"/>
            <a:r>
              <a:rPr lang="en-GB" sz="2000" b="1" dirty="0">
                <a:latin typeface="+mn-lt"/>
              </a:rPr>
              <a:t>Music at Holmes Chapel Primary School</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28289108"/>
              </p:ext>
            </p:extLst>
          </p:nvPr>
        </p:nvGraphicFramePr>
        <p:xfrm>
          <a:off x="838200" y="904860"/>
          <a:ext cx="10515600" cy="5517711"/>
        </p:xfrm>
        <a:graphic>
          <a:graphicData uri="http://schemas.openxmlformats.org/drawingml/2006/table">
            <a:tbl>
              <a:tblPr firstRow="1" bandRow="1">
                <a:tableStyleId>{5C22544A-7EE6-4342-B048-85BDC9FD1C3A}</a:tableStyleId>
              </a:tblPr>
              <a:tblGrid>
                <a:gridCol w="1511105">
                  <a:extLst>
                    <a:ext uri="{9D8B030D-6E8A-4147-A177-3AD203B41FA5}">
                      <a16:colId xmlns:a16="http://schemas.microsoft.com/office/drawing/2014/main" val="2629444592"/>
                    </a:ext>
                  </a:extLst>
                </a:gridCol>
                <a:gridCol w="9004495">
                  <a:extLst>
                    <a:ext uri="{9D8B030D-6E8A-4147-A177-3AD203B41FA5}">
                      <a16:colId xmlns:a16="http://schemas.microsoft.com/office/drawing/2014/main" val="4264307025"/>
                    </a:ext>
                  </a:extLst>
                </a:gridCol>
              </a:tblGrid>
              <a:tr h="2164911">
                <a:tc>
                  <a:txBody>
                    <a:bodyPr/>
                    <a:lstStyle/>
                    <a:p>
                      <a:pPr algn="ctr">
                        <a:lnSpc>
                          <a:spcPct val="107000"/>
                        </a:lnSpc>
                        <a:spcAft>
                          <a:spcPts val="0"/>
                        </a:spcAft>
                      </a:pPr>
                      <a:r>
                        <a:rPr lang="en-GB"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Intent</a:t>
                      </a:r>
                    </a:p>
                  </a:txBody>
                  <a:tcPr marL="68580" marR="68580" marT="0" marB="0" anchor="ctr">
                    <a:solidFill>
                      <a:schemeClr val="accent1">
                        <a:lumMod val="40000"/>
                        <a:lumOff val="60000"/>
                      </a:schemeClr>
                    </a:solidFill>
                  </a:tcPr>
                </a:tc>
                <a:tc>
                  <a:txBody>
                    <a:bodyPr/>
                    <a:lstStyle/>
                    <a:p>
                      <a:r>
                        <a:rPr lang="en-GB" sz="10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At Holmes Chapel Primary School,</a:t>
                      </a:r>
                      <a:r>
                        <a:rPr lang="en-GB" sz="1000" b="1" kern="1200" dirty="0">
                          <a:solidFill>
                            <a:schemeClr val="tx1"/>
                          </a:solidFill>
                          <a:effectLst/>
                          <a:latin typeface="+mn-lt"/>
                          <a:ea typeface="+mn-ea"/>
                          <a:cs typeface="+mn-cs"/>
                        </a:rPr>
                        <a:t> children are exposed to diverse artists and performers from different genders, cultures, traditions, styles and genres to enhance their global and cultural understanding of the past and present world. </a:t>
                      </a:r>
                    </a:p>
                    <a:p>
                      <a:r>
                        <a:rPr lang="en-GB" sz="1000" b="1" kern="1200" dirty="0">
                          <a:solidFill>
                            <a:schemeClr val="tx1"/>
                          </a:solidFill>
                          <a:effectLst/>
                          <a:latin typeface="+mn-lt"/>
                          <a:ea typeface="+mn-ea"/>
                          <a:cs typeface="+mn-cs"/>
                        </a:rPr>
                        <a:t>Children experience quality music first hand through visitors within school and visits out of school.  They have access to high quality resources inside and outside of the classroom, which ensures we are covering the National Curriculum requirement to ‘engage and inspire pupils to develop a love of music and their talent as musicians, and so increase their self-confidence, creativity and sense of achievement’. They have access to ICT to allow them to compose, observe and respond to Music using up to date techniques.</a:t>
                      </a:r>
                    </a:p>
                    <a:p>
                      <a:r>
                        <a:rPr lang="en-GB" sz="1000" b="1" kern="1200" dirty="0">
                          <a:solidFill>
                            <a:schemeClr val="tx1"/>
                          </a:solidFill>
                          <a:effectLst/>
                          <a:latin typeface="+mn-lt"/>
                          <a:ea typeface="+mn-ea"/>
                          <a:cs typeface="+mn-cs"/>
                        </a:rPr>
                        <a:t> </a:t>
                      </a:r>
                      <a:r>
                        <a:rPr lang="en-GB" sz="1000" b="1" kern="1200" dirty="0" smtClean="0">
                          <a:solidFill>
                            <a:schemeClr val="tx1"/>
                          </a:solidFill>
                          <a:effectLst/>
                          <a:latin typeface="+mn-lt"/>
                          <a:ea typeface="+mn-ea"/>
                          <a:cs typeface="+mn-cs"/>
                        </a:rPr>
                        <a:t>Children </a:t>
                      </a:r>
                      <a:r>
                        <a:rPr lang="en-GB" sz="1000" b="1" kern="1200" dirty="0">
                          <a:solidFill>
                            <a:schemeClr val="tx1"/>
                          </a:solidFill>
                          <a:effectLst/>
                          <a:latin typeface="+mn-lt"/>
                          <a:ea typeface="+mn-ea"/>
                          <a:cs typeface="+mn-cs"/>
                        </a:rPr>
                        <a:t>have opportunities to develop and enhance their performance with voice and instruments by following a clear progression of skills and technique taught through the scheme we have chosen, such as vocal and instrumental control. </a:t>
                      </a:r>
                    </a:p>
                    <a:p>
                      <a:r>
                        <a:rPr lang="en-GB" sz="1000" b="1" kern="1200" dirty="0">
                          <a:solidFill>
                            <a:schemeClr val="tx1"/>
                          </a:solidFill>
                          <a:effectLst/>
                          <a:latin typeface="+mn-lt"/>
                          <a:ea typeface="+mn-ea"/>
                          <a:cs typeface="+mn-cs"/>
                        </a:rPr>
                        <a:t>All children, regardless of ability, are given the chance to express themselves through performing and composing, and are praised for their contribution.</a:t>
                      </a:r>
                      <a:endParaRPr lang="en-GB" sz="1000" b="1" kern="1200" dirty="0">
                        <a:solidFill>
                          <a:schemeClr val="tx1"/>
                        </a:solidFill>
                        <a:effectLst/>
                        <a:latin typeface="Calibri" panose="020F0502020204030204" pitchFamily="34" charset="0"/>
                        <a:ea typeface="+mn-ea"/>
                        <a:cs typeface="Times New Roman" panose="02020603050405020304" pitchFamily="18" charset="0"/>
                      </a:endParaRPr>
                    </a:p>
                    <a:p>
                      <a:r>
                        <a:rPr lang="en-GB" sz="1000" b="1" kern="1200" dirty="0">
                          <a:solidFill>
                            <a:schemeClr val="tx1"/>
                          </a:solidFill>
                          <a:effectLst/>
                          <a:latin typeface="+mn-lt"/>
                          <a:ea typeface="+mn-ea"/>
                          <a:cs typeface="+mn-cs"/>
                        </a:rPr>
                        <a:t>As a result:</a:t>
                      </a:r>
                    </a:p>
                    <a:p>
                      <a:pPr marL="171450" indent="-171450">
                        <a:buFont typeface="Arial" panose="020B0604020202020204" pitchFamily="34" charset="0"/>
                        <a:buChar char="•"/>
                      </a:pPr>
                      <a:r>
                        <a:rPr lang="en-GB" sz="1000" b="1" kern="1200" dirty="0">
                          <a:solidFill>
                            <a:schemeClr val="tx1"/>
                          </a:solidFill>
                          <a:effectLst/>
                          <a:latin typeface="+mn-lt"/>
                          <a:ea typeface="+mn-ea"/>
                          <a:cs typeface="+mn-cs"/>
                        </a:rPr>
                        <a:t>Children will accept the validity of all kinds of music as of equal value to the performers and audience.</a:t>
                      </a:r>
                    </a:p>
                    <a:p>
                      <a:pPr marL="171450" indent="-171450">
                        <a:buFont typeface="Arial" panose="020B0604020202020204" pitchFamily="34" charset="0"/>
                        <a:buChar char="•"/>
                      </a:pPr>
                      <a:r>
                        <a:rPr lang="en-GB" sz="1000" b="1" kern="1200" dirty="0">
                          <a:solidFill>
                            <a:schemeClr val="tx1"/>
                          </a:solidFill>
                          <a:effectLst/>
                          <a:latin typeface="+mn-lt"/>
                          <a:ea typeface="+mn-ea"/>
                          <a:cs typeface="+mn-cs"/>
                        </a:rPr>
                        <a:t>Children are able to articulate their opinions about their own and others’ performances.</a:t>
                      </a:r>
                    </a:p>
                    <a:p>
                      <a:pPr marL="171450" indent="-171450">
                        <a:buFont typeface="Arial" panose="020B0604020202020204" pitchFamily="34" charset="0"/>
                        <a:buChar char="•"/>
                      </a:pPr>
                      <a:r>
                        <a:rPr lang="en-GB" sz="1000" b="1" kern="1200" dirty="0">
                          <a:solidFill>
                            <a:schemeClr val="tx1"/>
                          </a:solidFill>
                          <a:effectLst/>
                          <a:latin typeface="+mn-lt"/>
                          <a:ea typeface="+mn-ea"/>
                          <a:cs typeface="+mn-cs"/>
                        </a:rPr>
                        <a:t>Children view performing and listening to Music as an enjoyable, stimulating experience to enhance wellbeing and self-confidence through teamwork and individual expression.</a:t>
                      </a:r>
                    </a:p>
                  </a:txBody>
                  <a:tcPr marL="68580" marR="68580" marT="0" marB="0">
                    <a:solidFill>
                      <a:schemeClr val="accent1">
                        <a:lumMod val="40000"/>
                        <a:lumOff val="60000"/>
                      </a:schemeClr>
                    </a:solidFill>
                  </a:tcPr>
                </a:tc>
                <a:extLst>
                  <a:ext uri="{0D108BD9-81ED-4DB2-BD59-A6C34878D82A}">
                    <a16:rowId xmlns:a16="http://schemas.microsoft.com/office/drawing/2014/main" val="2177028848"/>
                  </a:ext>
                </a:extLst>
              </a:tr>
              <a:tr h="1264599">
                <a:tc>
                  <a:txBody>
                    <a:bodyPr/>
                    <a:lstStyle/>
                    <a:p>
                      <a:pPr algn="ctr">
                        <a:lnSpc>
                          <a:spcPct val="107000"/>
                        </a:lnSpc>
                        <a:spcAft>
                          <a:spcPts val="0"/>
                        </a:spcAft>
                      </a:pPr>
                      <a:r>
                        <a:rPr lang="en-GB" sz="1600" b="1" dirty="0">
                          <a:effectLst/>
                          <a:latin typeface="Calibri" panose="020F0502020204030204" pitchFamily="34" charset="0"/>
                          <a:ea typeface="Calibri" panose="020F0502020204030204" pitchFamily="34" charset="0"/>
                          <a:cs typeface="Times New Roman" panose="02020603050405020304" pitchFamily="18" charset="0"/>
                        </a:rPr>
                        <a:t>Implementation</a:t>
                      </a:r>
                    </a:p>
                  </a:txBody>
                  <a:tcPr marL="68580" marR="68580" marT="0" marB="0" anchor="ctr">
                    <a:solidFill>
                      <a:schemeClr val="accent1">
                        <a:lumMod val="40000"/>
                        <a:lumOff val="60000"/>
                      </a:schemeClr>
                    </a:solidFill>
                  </a:tcPr>
                </a:tc>
                <a:tc>
                  <a:txBody>
                    <a:bodyPr/>
                    <a:lstStyle/>
                    <a:p>
                      <a:r>
                        <a:rPr lang="en-GB" sz="1000" b="1" kern="1200" dirty="0">
                          <a:solidFill>
                            <a:schemeClr val="dk1"/>
                          </a:solidFill>
                          <a:effectLst/>
                          <a:latin typeface="+mn-lt"/>
                          <a:ea typeface="+mn-ea"/>
                          <a:cs typeface="+mn-cs"/>
                        </a:rPr>
                        <a:t>Music is taught through the scheme of work ‘Music Express’ published by Collins in a series of 7 books, one for each year group from EYFS to Year 6. All year groups are taught one unit of Music per term, three in total, using carefully selected units from the scheme to ensure all skills are covered.  Additionally, children have the opportunity to take part in a performance for an audience.</a:t>
                      </a:r>
                    </a:p>
                    <a:p>
                      <a:r>
                        <a:rPr lang="en-GB" sz="1000" b="1" kern="1200" dirty="0">
                          <a:solidFill>
                            <a:schemeClr val="dk1"/>
                          </a:solidFill>
                          <a:effectLst/>
                          <a:latin typeface="+mn-lt"/>
                          <a:ea typeface="+mn-ea"/>
                          <a:cs typeface="+mn-cs"/>
                        </a:rPr>
                        <a:t>Music Express is a classroom based scheme which includes practical and theoretical lessons across units with clear objectives and provides visual and aural resources designed to introduce concepts. These build upon a sequence of skills and concepts to create awareness of the interrelated dimensions of music (pitch, tempo etc). The scheme was redesigned to meet the requirements of the National Curriculum 2014 </a:t>
                      </a:r>
                      <a:r>
                        <a:rPr lang="en-GB" sz="1000" b="1" i="1" kern="1200" dirty="0" smtClean="0">
                          <a:solidFill>
                            <a:schemeClr val="dk1"/>
                          </a:solidFill>
                          <a:effectLst/>
                          <a:latin typeface="+mn-lt"/>
                          <a:ea typeface="+mn-ea"/>
                          <a:cs typeface="+mn-cs"/>
                        </a:rPr>
                        <a:t>and The Power of Music to Change Lives: a national plan for Music Education 2022 and ensured the breadth set out in The Model Music Curriculum </a:t>
                      </a:r>
                      <a:r>
                        <a:rPr lang="en-GB" sz="1000" b="1" kern="1200" dirty="0" smtClean="0">
                          <a:solidFill>
                            <a:schemeClr val="dk1"/>
                          </a:solidFill>
                          <a:effectLst/>
                          <a:latin typeface="+mn-lt"/>
                          <a:ea typeface="+mn-ea"/>
                          <a:cs typeface="+mn-cs"/>
                        </a:rPr>
                        <a:t>(see </a:t>
                      </a:r>
                      <a:r>
                        <a:rPr lang="en-GB" sz="1000" b="1" kern="1200" dirty="0">
                          <a:solidFill>
                            <a:schemeClr val="dk1"/>
                          </a:solidFill>
                          <a:effectLst/>
                          <a:latin typeface="+mn-lt"/>
                          <a:ea typeface="+mn-ea"/>
                          <a:cs typeface="+mn-cs"/>
                        </a:rPr>
                        <a:t>appendices Music Express Skills by Unit Y1-6, Music Express Y1-6 Curriculum Map and Music Express Skills Progression Overview Y1-6 documents).  The scheme has been designed for use by teachers with little confidence or experience in music, but allows flexibility for music specialists.  This means that whatever the experience of the teacher, Music teaching will be high quality across all year groups. Music Express also allows for cross curricular teaching with lessons mapped across Core and Foundation subjects (see appendix Music Express Cross Curricular document).</a:t>
                      </a:r>
                    </a:p>
                  </a:txBody>
                  <a:tcPr marL="68580" marR="68580" marT="0" marB="0">
                    <a:solidFill>
                      <a:schemeClr val="accent1">
                        <a:lumMod val="40000"/>
                        <a:lumOff val="60000"/>
                      </a:schemeClr>
                    </a:solidFill>
                  </a:tcPr>
                </a:tc>
                <a:extLst>
                  <a:ext uri="{0D108BD9-81ED-4DB2-BD59-A6C34878D82A}">
                    <a16:rowId xmlns:a16="http://schemas.microsoft.com/office/drawing/2014/main" val="242387448"/>
                  </a:ext>
                </a:extLst>
              </a:tr>
              <a:tr h="1400390">
                <a:tc>
                  <a:txBody>
                    <a:bodyPr/>
                    <a:lstStyle/>
                    <a:p>
                      <a:pPr algn="ctr">
                        <a:lnSpc>
                          <a:spcPct val="107000"/>
                        </a:lnSpc>
                        <a:spcAft>
                          <a:spcPts val="0"/>
                        </a:spcAft>
                      </a:pPr>
                      <a:r>
                        <a:rPr lang="en-GB" sz="1600" b="1" dirty="0">
                          <a:effectLst/>
                          <a:latin typeface="Calibri" panose="020F0502020204030204" pitchFamily="34" charset="0"/>
                          <a:ea typeface="Calibri" panose="020F0502020204030204" pitchFamily="34" charset="0"/>
                          <a:cs typeface="Times New Roman" panose="02020603050405020304" pitchFamily="18" charset="0"/>
                        </a:rPr>
                        <a:t>Impact</a:t>
                      </a:r>
                    </a:p>
                  </a:txBody>
                  <a:tcPr marL="68580" marR="68580" marT="0" marB="0" anchor="ctr">
                    <a:solidFill>
                      <a:schemeClr val="accent1">
                        <a:lumMod val="40000"/>
                        <a:lumOff val="60000"/>
                      </a:schemeClr>
                    </a:solidFill>
                  </a:tcPr>
                </a:tc>
                <a:tc>
                  <a:txBody>
                    <a:bodyPr/>
                    <a:lstStyle/>
                    <a:p>
                      <a:r>
                        <a:rPr lang="en-GB" sz="1000" b="1" kern="1200" dirty="0">
                          <a:solidFill>
                            <a:schemeClr val="dk1"/>
                          </a:solidFill>
                          <a:effectLst/>
                          <a:latin typeface="+mn-lt"/>
                          <a:ea typeface="+mn-ea"/>
                          <a:cs typeface="+mn-cs"/>
                        </a:rPr>
                        <a:t>Assessment is carried out by the teacher throughout a lesson, making judgements based on progress against lesson objectives and final end points that is included in each Music Express lesson.  End points are used to formulate learning objectives and design activities.  Pupils develop their </a:t>
                      </a:r>
                      <a:r>
                        <a:rPr lang="en-GB" sz="1000" b="1" kern="1200" dirty="0" smtClean="0">
                          <a:solidFill>
                            <a:schemeClr val="dk1"/>
                          </a:solidFill>
                          <a:effectLst/>
                          <a:latin typeface="+mn-lt"/>
                          <a:ea typeface="+mn-ea"/>
                          <a:cs typeface="+mn-cs"/>
                        </a:rPr>
                        <a:t>musical knowledge </a:t>
                      </a:r>
                      <a:r>
                        <a:rPr lang="en-GB" sz="1000" b="1" kern="1200" dirty="0">
                          <a:solidFill>
                            <a:schemeClr val="dk1"/>
                          </a:solidFill>
                          <a:effectLst/>
                          <a:latin typeface="+mn-lt"/>
                          <a:ea typeface="+mn-ea"/>
                          <a:cs typeface="+mn-cs"/>
                        </a:rPr>
                        <a:t>and skills, building on what has been taught before, so they can reach the end points. </a:t>
                      </a:r>
                    </a:p>
                    <a:p>
                      <a:r>
                        <a:rPr lang="en-GB" sz="1000" b="1" kern="1200" dirty="0">
                          <a:solidFill>
                            <a:schemeClr val="dk1"/>
                          </a:solidFill>
                          <a:effectLst/>
                          <a:latin typeface="+mn-lt"/>
                          <a:ea typeface="+mn-ea"/>
                          <a:cs typeface="+mn-cs"/>
                        </a:rPr>
                        <a:t>Pupil self and peer assessment is an important part of the children’s understanding of their work, as it enables them to support one another and can have a significant impact on progress. Teachers plan peer and self-assessment opportunities in lessons by clear explanation of the learning objectives and the learning outcomes.  The children are given frequent and consistent opportunities for reflection on learning in order to identify their own and their peers’ next steps.</a:t>
                      </a:r>
                    </a:p>
                    <a:p>
                      <a:r>
                        <a:rPr lang="en-GB" sz="1000" b="1" kern="1200" dirty="0">
                          <a:solidFill>
                            <a:schemeClr val="dk1"/>
                          </a:solidFill>
                          <a:effectLst/>
                          <a:latin typeface="+mn-lt"/>
                          <a:ea typeface="+mn-ea"/>
                          <a:cs typeface="+mn-cs"/>
                        </a:rPr>
                        <a:t>As music is often a practical subject there will not always be recorded examples of work, though when they are, they are recorded through photos of work (or SMART notebooks), videos of performances and are stored in Year group folders on the school system.</a:t>
                      </a:r>
                    </a:p>
                    <a:p>
                      <a:r>
                        <a:rPr lang="en-GB" sz="1000" b="1" kern="1200" dirty="0">
                          <a:solidFill>
                            <a:schemeClr val="dk1"/>
                          </a:solidFill>
                          <a:effectLst/>
                          <a:latin typeface="+mn-lt"/>
                          <a:ea typeface="+mn-ea"/>
                          <a:cs typeface="+mn-cs"/>
                        </a:rPr>
                        <a:t>In Year 4 children are assessed on their developing ability with their instrument at the end of each term.  Love Music Trust tutors provide written reports of these assessments, grading the children as Bronze, Silver or Gold depending on ability.</a:t>
                      </a:r>
                    </a:p>
                    <a:p>
                      <a:r>
                        <a:rPr lang="en-GB" sz="1000" b="1" kern="1200" dirty="0">
                          <a:solidFill>
                            <a:schemeClr val="dk1"/>
                          </a:solidFill>
                          <a:effectLst/>
                          <a:latin typeface="+mn-lt"/>
                          <a:ea typeface="+mn-ea"/>
                          <a:cs typeface="+mn-cs"/>
                        </a:rPr>
                        <a:t>At the end of the year, teachers record which children are working towards, have met or exceeded the objectives on the End Points document. This is passed forward to the next year’s teacher</a:t>
                      </a:r>
                      <a:r>
                        <a:rPr lang="en-GB" sz="1000" b="1" kern="1200" dirty="0" smtClean="0">
                          <a:solidFill>
                            <a:schemeClr val="dk1"/>
                          </a:solidFill>
                          <a:effectLst/>
                          <a:latin typeface="+mn-lt"/>
                          <a:ea typeface="+mn-ea"/>
                          <a:cs typeface="+mn-cs"/>
                        </a:rPr>
                        <a:t>.</a:t>
                      </a:r>
                      <a:endParaRPr lang="en-GB" sz="1000" b="1" kern="1200" dirty="0">
                        <a:solidFill>
                          <a:schemeClr val="dk1"/>
                        </a:solidFill>
                        <a:effectLst/>
                        <a:latin typeface="+mn-lt"/>
                        <a:ea typeface="+mn-ea"/>
                        <a:cs typeface="+mn-cs"/>
                      </a:endParaRPr>
                    </a:p>
                  </a:txBody>
                  <a:tcPr marL="68580" marR="68580" marT="0" marB="0">
                    <a:solidFill>
                      <a:schemeClr val="accent1">
                        <a:lumMod val="40000"/>
                        <a:lumOff val="60000"/>
                      </a:schemeClr>
                    </a:solidFill>
                  </a:tcPr>
                </a:tc>
                <a:extLst>
                  <a:ext uri="{0D108BD9-81ED-4DB2-BD59-A6C34878D82A}">
                    <a16:rowId xmlns:a16="http://schemas.microsoft.com/office/drawing/2014/main" val="2754137304"/>
                  </a:ext>
                </a:extLst>
              </a:tr>
            </a:tbl>
          </a:graphicData>
        </a:graphic>
      </p:graphicFrame>
      <p:pic>
        <p:nvPicPr>
          <p:cNvPr id="3" name="Picture 2">
            <a:extLst>
              <a:ext uri="{FF2B5EF4-FFF2-40B4-BE49-F238E27FC236}">
                <a16:creationId xmlns:a16="http://schemas.microsoft.com/office/drawing/2014/main" id="{57BD3E91-1C72-FAE8-98F9-8465FBAADD6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Tree>
    <p:extLst>
      <p:ext uri="{BB962C8B-B14F-4D97-AF65-F5344CB8AC3E}">
        <p14:creationId xmlns:p14="http://schemas.microsoft.com/office/powerpoint/2010/main" val="21146774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41337"/>
          </a:xfrm>
        </p:spPr>
        <p:txBody>
          <a:bodyPr>
            <a:normAutofit/>
          </a:bodyPr>
          <a:lstStyle/>
          <a:p>
            <a:pPr algn="ctr"/>
            <a:r>
              <a:rPr lang="en-GB" sz="2000" b="1" dirty="0" smtClean="0">
                <a:latin typeface="+mn-lt"/>
              </a:rPr>
              <a:t>Music at </a:t>
            </a:r>
            <a:r>
              <a:rPr lang="en-GB" sz="2000" b="1" dirty="0">
                <a:latin typeface="+mn-lt"/>
              </a:rPr>
              <a:t>Holmes Chapel Primary School</a:t>
            </a:r>
          </a:p>
        </p:txBody>
      </p:sp>
      <p:pic>
        <p:nvPicPr>
          <p:cNvPr id="3" name="Picture 2">
            <a:extLst>
              <a:ext uri="{FF2B5EF4-FFF2-40B4-BE49-F238E27FC236}">
                <a16:creationId xmlns:a16="http://schemas.microsoft.com/office/drawing/2014/main" id="{57BD3E91-1C72-FAE8-98F9-8465FBAADD6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graphicFrame>
        <p:nvGraphicFramePr>
          <p:cNvPr id="8" name="Table 7"/>
          <p:cNvGraphicFramePr>
            <a:graphicFrameLocks noGrp="1"/>
          </p:cNvGraphicFramePr>
          <p:nvPr>
            <p:extLst>
              <p:ext uri="{D42A27DB-BD31-4B8C-83A1-F6EECF244321}">
                <p14:modId xmlns:p14="http://schemas.microsoft.com/office/powerpoint/2010/main" val="238318816"/>
              </p:ext>
            </p:extLst>
          </p:nvPr>
        </p:nvGraphicFramePr>
        <p:xfrm>
          <a:off x="591033" y="1271753"/>
          <a:ext cx="10607562" cy="4104117"/>
        </p:xfrm>
        <a:graphic>
          <a:graphicData uri="http://schemas.openxmlformats.org/drawingml/2006/table">
            <a:tbl>
              <a:tblPr firstRow="1" firstCol="1" bandRow="1">
                <a:tableStyleId>{3C2FFA5D-87B4-456A-9821-1D502468CF0F}</a:tableStyleId>
              </a:tblPr>
              <a:tblGrid>
                <a:gridCol w="2121367">
                  <a:extLst>
                    <a:ext uri="{9D8B030D-6E8A-4147-A177-3AD203B41FA5}">
                      <a16:colId xmlns:a16="http://schemas.microsoft.com/office/drawing/2014/main" val="1307422683"/>
                    </a:ext>
                  </a:extLst>
                </a:gridCol>
                <a:gridCol w="2121367">
                  <a:extLst>
                    <a:ext uri="{9D8B030D-6E8A-4147-A177-3AD203B41FA5}">
                      <a16:colId xmlns:a16="http://schemas.microsoft.com/office/drawing/2014/main" val="3623265674"/>
                    </a:ext>
                  </a:extLst>
                </a:gridCol>
                <a:gridCol w="2121367">
                  <a:extLst>
                    <a:ext uri="{9D8B030D-6E8A-4147-A177-3AD203B41FA5}">
                      <a16:colId xmlns:a16="http://schemas.microsoft.com/office/drawing/2014/main" val="3579346844"/>
                    </a:ext>
                  </a:extLst>
                </a:gridCol>
                <a:gridCol w="2121367">
                  <a:extLst>
                    <a:ext uri="{9D8B030D-6E8A-4147-A177-3AD203B41FA5}">
                      <a16:colId xmlns:a16="http://schemas.microsoft.com/office/drawing/2014/main" val="869724702"/>
                    </a:ext>
                  </a:extLst>
                </a:gridCol>
                <a:gridCol w="2122094">
                  <a:extLst>
                    <a:ext uri="{9D8B030D-6E8A-4147-A177-3AD203B41FA5}">
                      <a16:colId xmlns:a16="http://schemas.microsoft.com/office/drawing/2014/main" val="2612175712"/>
                    </a:ext>
                  </a:extLst>
                </a:gridCol>
              </a:tblGrid>
              <a:tr h="229978">
                <a:tc gridSpan="5">
                  <a:txBody>
                    <a:bodyPr/>
                    <a:lstStyle/>
                    <a:p>
                      <a:pPr>
                        <a:lnSpc>
                          <a:spcPct val="107000"/>
                        </a:lnSpc>
                        <a:spcAft>
                          <a:spcPts val="0"/>
                        </a:spcAft>
                      </a:pPr>
                      <a:r>
                        <a:rPr lang="en-GB" sz="1800" dirty="0">
                          <a:effectLst/>
                        </a:rPr>
                        <a:t>The </a:t>
                      </a:r>
                      <a:r>
                        <a:rPr lang="en-GB" sz="1800" dirty="0" smtClean="0">
                          <a:effectLst/>
                        </a:rPr>
                        <a:t>Music Curriculum </a:t>
                      </a:r>
                      <a:r>
                        <a:rPr lang="en-GB" sz="1800" dirty="0">
                          <a:effectLst/>
                        </a:rPr>
                        <a:t>and Fundamental British Values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557118797"/>
                  </a:ext>
                </a:extLst>
              </a:tr>
              <a:tr h="229978">
                <a:tc>
                  <a:txBody>
                    <a:bodyPr/>
                    <a:lstStyle/>
                    <a:p>
                      <a:pPr>
                        <a:lnSpc>
                          <a:spcPct val="107000"/>
                        </a:lnSpc>
                        <a:spcAft>
                          <a:spcPts val="0"/>
                        </a:spcAft>
                      </a:pPr>
                      <a:r>
                        <a:rPr lang="en-GB" sz="1800" b="0" dirty="0">
                          <a:effectLst/>
                        </a:rPr>
                        <a:t>Democracy</a:t>
                      </a:r>
                      <a:endParaRPr lang="en-GB"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Rule of Law</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Individual Liberty</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Mutual Respect</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Tolerance</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14790043"/>
                  </a:ext>
                </a:extLst>
              </a:tr>
              <a:tr h="559547">
                <a:tc>
                  <a:txBody>
                    <a:bodyPr/>
                    <a:lstStyle/>
                    <a:p>
                      <a:pPr algn="ctr">
                        <a:lnSpc>
                          <a:spcPct val="107000"/>
                        </a:lnSpc>
                        <a:spcAft>
                          <a:spcPts val="0"/>
                        </a:spcAft>
                      </a:pPr>
                      <a:r>
                        <a:rPr lang="en-GB" sz="1800" dirty="0">
                          <a:effectLst/>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800" dirty="0">
                          <a:effectLst/>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800" dirty="0">
                          <a:effectLst/>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800" dirty="0">
                          <a:effectLst/>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800" dirty="0">
                          <a:effectLst/>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48379364"/>
                  </a:ext>
                </a:extLst>
              </a:tr>
              <a:tr h="2069798">
                <a:tc>
                  <a:txBody>
                    <a:bodyPr/>
                    <a:lstStyle/>
                    <a:p>
                      <a:pPr>
                        <a:lnSpc>
                          <a:spcPct val="107000"/>
                        </a:lnSpc>
                        <a:spcAft>
                          <a:spcPts val="0"/>
                        </a:spcAft>
                      </a:pPr>
                      <a:r>
                        <a:rPr lang="en-GB" sz="1400" b="0" dirty="0">
                          <a:effectLst/>
                          <a:latin typeface="Calibri" panose="020F0502020204030204" pitchFamily="34" charset="0"/>
                          <a:ea typeface="Calibri" panose="020F0502020204030204" pitchFamily="34" charset="0"/>
                          <a:cs typeface="Times New Roman" panose="02020603050405020304" pitchFamily="18" charset="0"/>
                        </a:rPr>
                        <a:t>The children listen to other pupils’ ideas and opinions about the music we listen to.</a:t>
                      </a:r>
                    </a:p>
                    <a:p>
                      <a:pPr>
                        <a:lnSpc>
                          <a:spcPct val="107000"/>
                        </a:lnSpc>
                        <a:spcAft>
                          <a:spcPts val="0"/>
                        </a:spcAft>
                      </a:pPr>
                      <a:r>
                        <a:rPr lang="en-GB" sz="1400" b="0" dirty="0">
                          <a:effectLst/>
                          <a:latin typeface="Calibri" panose="020F0502020204030204" pitchFamily="34" charset="0"/>
                          <a:ea typeface="Calibri" panose="020F0502020204030204" pitchFamily="34" charset="0"/>
                          <a:cs typeface="Times New Roman" panose="02020603050405020304" pitchFamily="18" charset="0"/>
                        </a:rPr>
                        <a:t>They may vote to demonstrate how they feel about a particular piece of music.</a:t>
                      </a:r>
                    </a:p>
                    <a:p>
                      <a:pPr>
                        <a:lnSpc>
                          <a:spcPct val="107000"/>
                        </a:lnSpc>
                        <a:spcAft>
                          <a:spcPts val="0"/>
                        </a:spcAft>
                      </a:pPr>
                      <a:r>
                        <a:rPr lang="en-GB" sz="1400" b="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tc>
                <a:tc>
                  <a:txBody>
                    <a:bodyPr/>
                    <a:lstStyle/>
                    <a:p>
                      <a:pPr>
                        <a:lnSpc>
                          <a:spcPct val="107000"/>
                        </a:lnSpc>
                        <a:spcAft>
                          <a:spcPts val="0"/>
                        </a:spcAft>
                      </a:pPr>
                      <a:r>
                        <a:rPr lang="en-GB" sz="1400" b="0" dirty="0">
                          <a:effectLst/>
                          <a:latin typeface="Calibri" panose="020F0502020204030204" pitchFamily="34" charset="0"/>
                          <a:ea typeface="Calibri" panose="020F0502020204030204" pitchFamily="34" charset="0"/>
                          <a:cs typeface="Times New Roman" panose="02020603050405020304" pitchFamily="18" charset="0"/>
                        </a:rPr>
                        <a:t>When using equipment and instruments in music, the children are made aware of classroom rules as well as the consequences of not following them. They know that they have to take care of the instruments, so they don’t become damaged.</a:t>
                      </a:r>
                    </a:p>
                  </a:txBody>
                  <a:tcPr marL="68580" marR="68580" marT="0" marB="0"/>
                </a:tc>
                <a:tc>
                  <a:txBody>
                    <a:bodyPr/>
                    <a:lstStyle/>
                    <a:p>
                      <a:pPr>
                        <a:lnSpc>
                          <a:spcPct val="107000"/>
                        </a:lnSpc>
                        <a:spcAft>
                          <a:spcPts val="0"/>
                        </a:spcAft>
                      </a:pPr>
                      <a:r>
                        <a:rPr lang="en-GB" sz="1400" b="0" dirty="0">
                          <a:effectLst/>
                          <a:latin typeface="Calibri" panose="020F0502020204030204" pitchFamily="34" charset="0"/>
                          <a:ea typeface="Calibri" panose="020F0502020204030204" pitchFamily="34" charset="0"/>
                          <a:cs typeface="Times New Roman" panose="02020603050405020304" pitchFamily="18" charset="0"/>
                        </a:rPr>
                        <a:t>The children are encouraged to express themselves freely in composition and performing tasks. They are given opportunities to choose the instruments they would like to play (from a selection).</a:t>
                      </a:r>
                    </a:p>
                  </a:txBody>
                  <a:tcPr marL="68580" marR="68580" marT="0" marB="0"/>
                </a:tc>
                <a:tc>
                  <a:txBody>
                    <a:bodyPr/>
                    <a:lstStyle/>
                    <a:p>
                      <a:pPr>
                        <a:lnSpc>
                          <a:spcPct val="107000"/>
                        </a:lnSpc>
                        <a:spcAft>
                          <a:spcPts val="0"/>
                        </a:spcAft>
                      </a:pPr>
                      <a:r>
                        <a:rPr lang="en-GB" sz="1400" b="0" dirty="0">
                          <a:effectLst/>
                          <a:latin typeface="Calibri" panose="020F0502020204030204" pitchFamily="34" charset="0"/>
                          <a:ea typeface="Calibri" panose="020F0502020204030204" pitchFamily="34" charset="0"/>
                          <a:cs typeface="Times New Roman" panose="02020603050405020304" pitchFamily="18" charset="0"/>
                        </a:rPr>
                        <a:t>The children are encouraged to respect everyone’s abilities and performances during lessons and give feedback sensitively. They listen to music by creatives from a wide variety of cultures, faiths, genders and backgrounds and are encouraged to value all equally.</a:t>
                      </a:r>
                    </a:p>
                    <a:p>
                      <a:pPr>
                        <a:lnSpc>
                          <a:spcPct val="107000"/>
                        </a:lnSpc>
                        <a:spcAft>
                          <a:spcPts val="0"/>
                        </a:spcAft>
                      </a:pPr>
                      <a:r>
                        <a:rPr lang="en-GB" sz="1400" b="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a:t>
                      </a:r>
                      <a:endParaRPr lang="en-GB"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400" b="0" dirty="0">
                          <a:effectLst/>
                          <a:latin typeface="Calibri" panose="020F0502020204030204" pitchFamily="34" charset="0"/>
                          <a:ea typeface="Calibri" panose="020F0502020204030204" pitchFamily="34" charset="0"/>
                          <a:cs typeface="Times New Roman" panose="02020603050405020304" pitchFamily="18" charset="0"/>
                        </a:rPr>
                        <a:t>The children listen to and learn about the music of other faiths and cultures.</a:t>
                      </a:r>
                    </a:p>
                    <a:p>
                      <a:pPr>
                        <a:lnSpc>
                          <a:spcPct val="107000"/>
                        </a:lnSpc>
                        <a:spcAft>
                          <a:spcPts val="0"/>
                        </a:spcAft>
                      </a:pPr>
                      <a:r>
                        <a:rPr lang="en-GB" sz="1400" b="0" dirty="0">
                          <a:effectLst/>
                          <a:latin typeface="Calibri" panose="020F0502020204030204" pitchFamily="34" charset="0"/>
                          <a:ea typeface="Calibri" panose="020F0502020204030204" pitchFamily="34" charset="0"/>
                          <a:cs typeface="Times New Roman" panose="02020603050405020304" pitchFamily="18" charset="0"/>
                        </a:rPr>
                        <a:t>They are encouraged to celebrate the similarities and differences in styles.</a:t>
                      </a:r>
                    </a:p>
                  </a:txBody>
                  <a:tcPr marL="68580" marR="68580" marT="0" marB="0"/>
                </a:tc>
                <a:extLst>
                  <a:ext uri="{0D108BD9-81ED-4DB2-BD59-A6C34878D82A}">
                    <a16:rowId xmlns:a16="http://schemas.microsoft.com/office/drawing/2014/main" val="4113812526"/>
                  </a:ext>
                </a:extLst>
              </a:tr>
            </a:tbl>
          </a:graphicData>
        </a:graphic>
      </p:graphicFrame>
      <p:pic>
        <p:nvPicPr>
          <p:cNvPr id="10" name="Picture 9"/>
          <p:cNvPicPr>
            <a:picLocks noChangeAspect="1"/>
          </p:cNvPicPr>
          <p:nvPr/>
        </p:nvPicPr>
        <p:blipFill>
          <a:blip r:embed="rId3"/>
          <a:stretch>
            <a:fillRect/>
          </a:stretch>
        </p:blipFill>
        <p:spPr>
          <a:xfrm>
            <a:off x="1417723" y="1870931"/>
            <a:ext cx="498207" cy="472875"/>
          </a:xfrm>
          <a:prstGeom prst="rect">
            <a:avLst/>
          </a:prstGeom>
        </p:spPr>
      </p:pic>
      <p:pic>
        <p:nvPicPr>
          <p:cNvPr id="11" name="Picture 10"/>
          <p:cNvPicPr>
            <a:picLocks noChangeAspect="1"/>
          </p:cNvPicPr>
          <p:nvPr/>
        </p:nvPicPr>
        <p:blipFill>
          <a:blip r:embed="rId4"/>
          <a:stretch>
            <a:fillRect/>
          </a:stretch>
        </p:blipFill>
        <p:spPr>
          <a:xfrm>
            <a:off x="3406912" y="1866895"/>
            <a:ext cx="534468" cy="476911"/>
          </a:xfrm>
          <a:prstGeom prst="rect">
            <a:avLst/>
          </a:prstGeom>
        </p:spPr>
      </p:pic>
      <p:pic>
        <p:nvPicPr>
          <p:cNvPr id="12" name="Picture 11"/>
          <p:cNvPicPr>
            <a:picLocks noChangeAspect="1"/>
          </p:cNvPicPr>
          <p:nvPr/>
        </p:nvPicPr>
        <p:blipFill>
          <a:blip r:embed="rId5"/>
          <a:stretch>
            <a:fillRect/>
          </a:stretch>
        </p:blipFill>
        <p:spPr>
          <a:xfrm>
            <a:off x="5618707" y="1891196"/>
            <a:ext cx="552213" cy="476911"/>
          </a:xfrm>
          <a:prstGeom prst="rect">
            <a:avLst/>
          </a:prstGeom>
        </p:spPr>
      </p:pic>
      <p:pic>
        <p:nvPicPr>
          <p:cNvPr id="13" name="Picture 12"/>
          <p:cNvPicPr>
            <a:picLocks noChangeAspect="1"/>
          </p:cNvPicPr>
          <p:nvPr/>
        </p:nvPicPr>
        <p:blipFill>
          <a:blip r:embed="rId6"/>
          <a:stretch>
            <a:fillRect/>
          </a:stretch>
        </p:blipFill>
        <p:spPr>
          <a:xfrm>
            <a:off x="7848247" y="1833552"/>
            <a:ext cx="523764" cy="506305"/>
          </a:xfrm>
          <a:prstGeom prst="rect">
            <a:avLst/>
          </a:prstGeom>
        </p:spPr>
      </p:pic>
      <p:pic>
        <p:nvPicPr>
          <p:cNvPr id="14" name="Picture 13"/>
          <p:cNvPicPr>
            <a:picLocks noChangeAspect="1"/>
          </p:cNvPicPr>
          <p:nvPr/>
        </p:nvPicPr>
        <p:blipFill>
          <a:blip r:embed="rId7"/>
          <a:stretch>
            <a:fillRect/>
          </a:stretch>
        </p:blipFill>
        <p:spPr>
          <a:xfrm>
            <a:off x="9873697" y="1847027"/>
            <a:ext cx="564668" cy="527641"/>
          </a:xfrm>
          <a:prstGeom prst="rect">
            <a:avLst/>
          </a:prstGeom>
        </p:spPr>
      </p:pic>
    </p:spTree>
    <p:extLst>
      <p:ext uri="{BB962C8B-B14F-4D97-AF65-F5344CB8AC3E}">
        <p14:creationId xmlns:p14="http://schemas.microsoft.com/office/powerpoint/2010/main" val="25588062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9642" y="413658"/>
            <a:ext cx="7244863" cy="824300"/>
          </a:xfrm>
          <a:solidFill>
            <a:schemeClr val="accent1">
              <a:lumMod val="60000"/>
              <a:lumOff val="40000"/>
            </a:schemeClr>
          </a:solidFill>
        </p:spPr>
        <p:txBody>
          <a:bodyPr>
            <a:normAutofit fontScale="90000"/>
          </a:bodyPr>
          <a:lstStyle/>
          <a:p>
            <a:pPr algn="ctr"/>
            <a:r>
              <a:rPr lang="en-GB" sz="2800" b="1" u="sng" dirty="0">
                <a:latin typeface="+mn-lt"/>
              </a:rPr>
              <a:t/>
            </a:r>
            <a:br>
              <a:rPr lang="en-GB" sz="2800" b="1" u="sng" dirty="0">
                <a:latin typeface="+mn-lt"/>
              </a:rPr>
            </a:br>
            <a:r>
              <a:rPr lang="en-GB" sz="2800" b="1" u="sng" dirty="0">
                <a:latin typeface="+mn-lt"/>
              </a:rPr>
              <a:t>What does our learning in Music look like?</a:t>
            </a:r>
            <a:r>
              <a:rPr lang="en-GB" sz="2800" b="1" dirty="0">
                <a:latin typeface="+mn-lt"/>
              </a:rPr>
              <a:t/>
            </a:r>
            <a:br>
              <a:rPr lang="en-GB" sz="2800" b="1" dirty="0">
                <a:latin typeface="+mn-lt"/>
              </a:rPr>
            </a:br>
            <a:endParaRPr lang="en-GB" sz="2800" b="1" dirty="0">
              <a:latin typeface="+mn-lt"/>
            </a:endParaRPr>
          </a:p>
        </p:txBody>
      </p:sp>
      <p:sp>
        <p:nvSpPr>
          <p:cNvPr id="3" name="Content Placeholder 2"/>
          <p:cNvSpPr>
            <a:spLocks noGrp="1"/>
          </p:cNvSpPr>
          <p:nvPr>
            <p:ph idx="1"/>
          </p:nvPr>
        </p:nvSpPr>
        <p:spPr>
          <a:xfrm>
            <a:off x="838200" y="1385046"/>
            <a:ext cx="10515600" cy="4754497"/>
          </a:xfrm>
        </p:spPr>
        <p:txBody>
          <a:bodyPr>
            <a:normAutofit fontScale="55000" lnSpcReduction="20000"/>
          </a:bodyPr>
          <a:lstStyle/>
          <a:p>
            <a:r>
              <a:rPr lang="en-GB" sz="2600" b="1" kern="1200" dirty="0">
                <a:solidFill>
                  <a:schemeClr val="dk1"/>
                </a:solidFill>
                <a:effectLst/>
                <a:latin typeface="+mn-lt"/>
                <a:ea typeface="+mn-ea"/>
                <a:cs typeface="+mn-cs"/>
              </a:rPr>
              <a:t>The skills taught are:</a:t>
            </a:r>
            <a:endParaRPr lang="en-GB" sz="2600" kern="1200" dirty="0">
              <a:solidFill>
                <a:schemeClr val="dk1"/>
              </a:solidFill>
              <a:effectLst/>
              <a:latin typeface="+mn-lt"/>
              <a:ea typeface="+mn-ea"/>
              <a:cs typeface="+mn-cs"/>
            </a:endParaRPr>
          </a:p>
          <a:p>
            <a:r>
              <a:rPr lang="en-GB" sz="2600" i="1" kern="1200" dirty="0">
                <a:solidFill>
                  <a:schemeClr val="dk1"/>
                </a:solidFill>
                <a:effectLst/>
                <a:latin typeface="+mn-lt"/>
                <a:ea typeface="+mn-ea"/>
                <a:cs typeface="+mn-cs"/>
              </a:rPr>
              <a:t>Singing</a:t>
            </a:r>
            <a:endParaRPr lang="en-GB" sz="2600" kern="1200" dirty="0">
              <a:solidFill>
                <a:schemeClr val="dk1"/>
              </a:solidFill>
              <a:effectLst/>
              <a:latin typeface="+mn-lt"/>
              <a:ea typeface="+mn-ea"/>
              <a:cs typeface="+mn-cs"/>
            </a:endParaRPr>
          </a:p>
          <a:p>
            <a:r>
              <a:rPr lang="en-GB" sz="2600" i="1" kern="1200" dirty="0">
                <a:solidFill>
                  <a:schemeClr val="dk1"/>
                </a:solidFill>
                <a:effectLst/>
                <a:latin typeface="+mn-lt"/>
                <a:ea typeface="+mn-ea"/>
                <a:cs typeface="+mn-cs"/>
              </a:rPr>
              <a:t>Playing instruments</a:t>
            </a:r>
            <a:endParaRPr lang="en-GB" sz="2600" kern="1200" dirty="0">
              <a:solidFill>
                <a:schemeClr val="dk1"/>
              </a:solidFill>
              <a:effectLst/>
              <a:latin typeface="+mn-lt"/>
              <a:ea typeface="+mn-ea"/>
              <a:cs typeface="+mn-cs"/>
            </a:endParaRPr>
          </a:p>
          <a:p>
            <a:r>
              <a:rPr lang="en-GB" sz="2600" i="1" kern="1200" dirty="0">
                <a:solidFill>
                  <a:schemeClr val="dk1"/>
                </a:solidFill>
                <a:effectLst/>
                <a:latin typeface="+mn-lt"/>
                <a:ea typeface="+mn-ea"/>
                <a:cs typeface="+mn-cs"/>
              </a:rPr>
              <a:t>Improvising/exploring</a:t>
            </a:r>
            <a:endParaRPr lang="en-GB" sz="2600" kern="1200" dirty="0">
              <a:solidFill>
                <a:schemeClr val="dk1"/>
              </a:solidFill>
              <a:effectLst/>
              <a:latin typeface="+mn-lt"/>
              <a:ea typeface="+mn-ea"/>
              <a:cs typeface="+mn-cs"/>
            </a:endParaRPr>
          </a:p>
          <a:p>
            <a:r>
              <a:rPr lang="en-GB" sz="2600" i="1" kern="1200" dirty="0">
                <a:solidFill>
                  <a:schemeClr val="dk1"/>
                </a:solidFill>
                <a:effectLst/>
                <a:latin typeface="+mn-lt"/>
                <a:ea typeface="+mn-ea"/>
                <a:cs typeface="+mn-cs"/>
              </a:rPr>
              <a:t>Composing (from Year 3 onwards)</a:t>
            </a:r>
            <a:endParaRPr lang="en-GB" sz="2600" kern="1200" dirty="0">
              <a:solidFill>
                <a:schemeClr val="dk1"/>
              </a:solidFill>
              <a:effectLst/>
              <a:latin typeface="+mn-lt"/>
              <a:ea typeface="+mn-ea"/>
              <a:cs typeface="+mn-cs"/>
            </a:endParaRPr>
          </a:p>
          <a:p>
            <a:r>
              <a:rPr lang="en-GB" sz="2600" i="1" kern="1200" dirty="0">
                <a:solidFill>
                  <a:schemeClr val="dk1"/>
                </a:solidFill>
                <a:effectLst/>
                <a:latin typeface="+mn-lt"/>
                <a:ea typeface="+mn-ea"/>
                <a:cs typeface="+mn-cs"/>
              </a:rPr>
              <a:t>Listening</a:t>
            </a:r>
            <a:endParaRPr lang="en-GB" sz="2600" kern="1200" dirty="0">
              <a:solidFill>
                <a:schemeClr val="dk1"/>
              </a:solidFill>
              <a:effectLst/>
              <a:latin typeface="+mn-lt"/>
              <a:ea typeface="+mn-ea"/>
              <a:cs typeface="+mn-cs"/>
            </a:endParaRPr>
          </a:p>
          <a:p>
            <a:r>
              <a:rPr lang="en-GB" sz="2600" i="1" kern="1200" dirty="0" smtClean="0">
                <a:solidFill>
                  <a:schemeClr val="dk1"/>
                </a:solidFill>
                <a:effectLst/>
                <a:latin typeface="+mn-lt"/>
                <a:ea typeface="+mn-ea"/>
                <a:cs typeface="+mn-cs"/>
              </a:rPr>
              <a:t>Appraising</a:t>
            </a:r>
          </a:p>
          <a:p>
            <a:pPr marL="0" indent="0">
              <a:buNone/>
            </a:pPr>
            <a:r>
              <a:rPr lang="en-GB" sz="2600" i="1" dirty="0" smtClean="0">
                <a:solidFill>
                  <a:schemeClr val="dk1"/>
                </a:solidFill>
              </a:rPr>
              <a:t>Music is taught through lessons in every year group in addition to a range of opportunities to develop musical skills and appreciation.</a:t>
            </a:r>
          </a:p>
          <a:p>
            <a:pPr marL="0" indent="0">
              <a:buNone/>
            </a:pPr>
            <a:r>
              <a:rPr lang="en-GB" sz="2600" i="1" dirty="0" smtClean="0">
                <a:solidFill>
                  <a:schemeClr val="dk1"/>
                </a:solidFill>
              </a:rPr>
              <a:t>Children from year 4 onwards can join our school choir which meets weekly after school.  Our choir performs regularly to children and parents in school.  Each year our choir joins hundreds of other children across the North West to perform at Young Voices.  </a:t>
            </a:r>
            <a:endParaRPr lang="en-GB" sz="2600" i="1" dirty="0">
              <a:solidFill>
                <a:schemeClr val="dk1"/>
              </a:solidFill>
            </a:endParaRPr>
          </a:p>
          <a:p>
            <a:pPr marL="0" indent="0">
              <a:buNone/>
            </a:pPr>
            <a:r>
              <a:rPr lang="en-GB" sz="2600" i="1" kern="1200" dirty="0" smtClean="0">
                <a:solidFill>
                  <a:schemeClr val="dk1"/>
                </a:solidFill>
                <a:effectLst/>
                <a:latin typeface="+mn-lt"/>
                <a:ea typeface="+mn-ea"/>
                <a:cs typeface="+mn-cs"/>
              </a:rPr>
              <a:t>Opportunities are provided for children to participate in peripatetic music lessons in a range of instruments which perform in concerts as individual instruments and ensembles e.g. guitar and ukulele.</a:t>
            </a:r>
            <a:endParaRPr lang="en-GB" sz="2600" i="1" kern="1200" dirty="0">
              <a:solidFill>
                <a:schemeClr val="dk1"/>
              </a:solidFill>
              <a:effectLst/>
              <a:latin typeface="+mn-lt"/>
              <a:ea typeface="+mn-ea"/>
              <a:cs typeface="+mn-cs"/>
            </a:endParaRPr>
          </a:p>
          <a:p>
            <a:pPr marL="0" indent="0">
              <a:buNone/>
            </a:pPr>
            <a:r>
              <a:rPr lang="en-GB" sz="2600" u="sng" kern="1200" dirty="0" smtClean="0">
                <a:effectLst/>
                <a:latin typeface="+mn-lt"/>
                <a:ea typeface="+mn-ea"/>
                <a:cs typeface="+mn-cs"/>
              </a:rPr>
              <a:t>Inclusion</a:t>
            </a:r>
            <a:endParaRPr lang="en-GB" sz="2600" u="sng" kern="1200" dirty="0">
              <a:effectLst/>
              <a:latin typeface="+mn-lt"/>
              <a:ea typeface="+mn-ea"/>
              <a:cs typeface="+mn-cs"/>
            </a:endParaRPr>
          </a:p>
          <a:p>
            <a:pPr marL="0" indent="0">
              <a:buNone/>
            </a:pPr>
            <a:r>
              <a:rPr lang="en-GB" sz="2600" kern="1200" dirty="0">
                <a:effectLst/>
                <a:latin typeface="+mn-lt"/>
                <a:ea typeface="+mn-ea"/>
                <a:cs typeface="+mn-cs"/>
              </a:rPr>
              <a:t>All of our children have access to high quality teaching in Music and the approaches of cognitive and metacognitive strategies, explicit instruction, using technology and scaffolding are interwoven into our teaching along with adapting materials, equipment and resources</a:t>
            </a:r>
          </a:p>
          <a:p>
            <a:pPr marL="0" indent="0">
              <a:buNone/>
            </a:pPr>
            <a:r>
              <a:rPr lang="en-GB" sz="2600" kern="1200" dirty="0">
                <a:effectLst/>
                <a:latin typeface="+mn-lt"/>
                <a:ea typeface="+mn-ea"/>
                <a:cs typeface="+mn-cs"/>
              </a:rPr>
              <a:t>All children are given the opportunity to participate in lessons and performances, including playing instruments. Occasionally a child’s sensory needs might be best met by a shorter session, in which case the child will be supported with an adult to leave the session for a break. Sometimes children might choose to wear ear defenders, and their seating position in the classroom will be taken into account by the teacher. If a child has mobility needs, the teacher will consider how best to support them in accessing the instruments (for example an adult helping to support the instrument or use of a particular instrument). </a:t>
            </a:r>
          </a:p>
          <a:p>
            <a:endParaRPr lang="en-GB" dirty="0"/>
          </a:p>
          <a:p>
            <a:pPr lvl="0"/>
            <a:endParaRPr lang="en-GB" dirty="0"/>
          </a:p>
          <a:p>
            <a:endParaRPr lang="en-GB" dirty="0"/>
          </a:p>
        </p:txBody>
      </p:sp>
      <p:pic>
        <p:nvPicPr>
          <p:cNvPr id="4" name="Picture 3">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589040">
            <a:off x="8462866" y="1552972"/>
            <a:ext cx="2088838" cy="1386988"/>
          </a:xfrm>
          <a:prstGeom prst="rect">
            <a:avLst/>
          </a:prstGeom>
        </p:spPr>
      </p:pic>
    </p:spTree>
    <p:extLst>
      <p:ext uri="{BB962C8B-B14F-4D97-AF65-F5344CB8AC3E}">
        <p14:creationId xmlns:p14="http://schemas.microsoft.com/office/powerpoint/2010/main" val="27554509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BAEA7-7275-B64D-1B20-07DBB5808CEC}"/>
              </a:ext>
            </a:extLst>
          </p:cNvPr>
          <p:cNvSpPr>
            <a:spLocks noGrp="1"/>
          </p:cNvSpPr>
          <p:nvPr>
            <p:ph type="title"/>
          </p:nvPr>
        </p:nvSpPr>
        <p:spPr>
          <a:xfrm>
            <a:off x="4264090" y="214821"/>
            <a:ext cx="3526972" cy="541175"/>
          </a:xfrm>
          <a:solidFill>
            <a:schemeClr val="accent1">
              <a:lumMod val="60000"/>
              <a:lumOff val="40000"/>
            </a:schemeClr>
          </a:solidFill>
        </p:spPr>
        <p:txBody>
          <a:bodyPr>
            <a:normAutofit/>
          </a:bodyPr>
          <a:lstStyle/>
          <a:p>
            <a:pPr algn="ctr"/>
            <a:r>
              <a:rPr lang="en-US" sz="2400" b="1" u="sng" dirty="0">
                <a:latin typeface="+mn-lt"/>
              </a:rPr>
              <a:t>Overview</a:t>
            </a:r>
          </a:p>
        </p:txBody>
      </p:sp>
      <p:graphicFrame>
        <p:nvGraphicFramePr>
          <p:cNvPr id="4" name="Table 4">
            <a:extLst>
              <a:ext uri="{FF2B5EF4-FFF2-40B4-BE49-F238E27FC236}">
                <a16:creationId xmlns:a16="http://schemas.microsoft.com/office/drawing/2014/main" id="{9E096453-423E-74D1-3631-C8F2B60EB95A}"/>
              </a:ext>
            </a:extLst>
          </p:cNvPr>
          <p:cNvGraphicFramePr>
            <a:graphicFrameLocks noGrp="1"/>
          </p:cNvGraphicFramePr>
          <p:nvPr>
            <p:ph idx="1"/>
            <p:extLst>
              <p:ext uri="{D42A27DB-BD31-4B8C-83A1-F6EECF244321}">
                <p14:modId xmlns:p14="http://schemas.microsoft.com/office/powerpoint/2010/main" val="850800917"/>
              </p:ext>
            </p:extLst>
          </p:nvPr>
        </p:nvGraphicFramePr>
        <p:xfrm>
          <a:off x="887062" y="915426"/>
          <a:ext cx="10515600" cy="5629158"/>
        </p:xfrm>
        <a:graphic>
          <a:graphicData uri="http://schemas.openxmlformats.org/drawingml/2006/table">
            <a:tbl>
              <a:tblPr firstRow="1" bandRow="1">
                <a:tableStyleId>{5C22544A-7EE6-4342-B048-85BDC9FD1C3A}</a:tableStyleId>
              </a:tblPr>
              <a:tblGrid>
                <a:gridCol w="10515600">
                  <a:extLst>
                    <a:ext uri="{9D8B030D-6E8A-4147-A177-3AD203B41FA5}">
                      <a16:colId xmlns:a16="http://schemas.microsoft.com/office/drawing/2014/main" val="2113028261"/>
                    </a:ext>
                  </a:extLst>
                </a:gridCol>
              </a:tblGrid>
              <a:tr h="965718">
                <a:tc>
                  <a:txBody>
                    <a:bodyPr/>
                    <a:lstStyle/>
                    <a:p>
                      <a:r>
                        <a:rPr lang="en-GB" sz="1000" b="1" kern="1200" dirty="0">
                          <a:solidFill>
                            <a:schemeClr val="lt1"/>
                          </a:solidFill>
                          <a:effectLst/>
                          <a:latin typeface="+mn-lt"/>
                          <a:ea typeface="+mn-ea"/>
                          <a:cs typeface="+mn-cs"/>
                        </a:rPr>
                        <a:t>In EYFS pupils are taught to</a:t>
                      </a:r>
                    </a:p>
                    <a:p>
                      <a:r>
                        <a:rPr lang="en-GB" sz="1000" b="1" i="1" kern="1200" dirty="0">
                          <a:solidFill>
                            <a:schemeClr val="lt1"/>
                          </a:solidFill>
                          <a:effectLst/>
                          <a:latin typeface="+mn-lt"/>
                          <a:ea typeface="+mn-ea"/>
                          <a:cs typeface="+mn-cs"/>
                        </a:rPr>
                        <a:t>Sing a range of nursery rhymes and familiar songs</a:t>
                      </a:r>
                      <a:endParaRPr lang="en-GB" sz="1000" b="1" kern="1200" dirty="0">
                        <a:solidFill>
                          <a:schemeClr val="lt1"/>
                        </a:solidFill>
                        <a:effectLst/>
                        <a:latin typeface="+mn-lt"/>
                        <a:ea typeface="+mn-ea"/>
                        <a:cs typeface="+mn-cs"/>
                      </a:endParaRPr>
                    </a:p>
                    <a:p>
                      <a:r>
                        <a:rPr lang="en-GB" sz="1000" b="1" i="1" kern="1200" dirty="0">
                          <a:solidFill>
                            <a:schemeClr val="lt1"/>
                          </a:solidFill>
                          <a:effectLst/>
                          <a:latin typeface="+mn-lt"/>
                          <a:ea typeface="+mn-ea"/>
                          <a:cs typeface="+mn-cs"/>
                        </a:rPr>
                        <a:t>Sing in a group or on their own, increasingly matching the pitch and following the melody.</a:t>
                      </a:r>
                      <a:endParaRPr lang="en-GB" sz="1000" b="1" kern="1200" dirty="0">
                        <a:solidFill>
                          <a:schemeClr val="lt1"/>
                        </a:solidFill>
                        <a:effectLst/>
                        <a:latin typeface="+mn-lt"/>
                        <a:ea typeface="+mn-ea"/>
                        <a:cs typeface="+mn-cs"/>
                      </a:endParaRPr>
                    </a:p>
                    <a:p>
                      <a:r>
                        <a:rPr lang="en-GB" sz="1000" b="1" i="1" kern="1200" dirty="0">
                          <a:solidFill>
                            <a:schemeClr val="lt1"/>
                          </a:solidFill>
                          <a:effectLst/>
                          <a:latin typeface="+mn-lt"/>
                          <a:ea typeface="+mn-ea"/>
                          <a:cs typeface="+mn-cs"/>
                        </a:rPr>
                        <a:t>Listen attentively, move to and talk about music, expressing their feelings and responses.</a:t>
                      </a:r>
                      <a:endParaRPr lang="en-GB" sz="1000" b="1" kern="1200" dirty="0">
                        <a:solidFill>
                          <a:schemeClr val="lt1"/>
                        </a:solidFill>
                        <a:effectLst/>
                        <a:latin typeface="+mn-lt"/>
                        <a:ea typeface="+mn-ea"/>
                        <a:cs typeface="+mn-cs"/>
                      </a:endParaRPr>
                    </a:p>
                    <a:p>
                      <a:r>
                        <a:rPr lang="en-GB" sz="1000" b="1" i="1" kern="1200" dirty="0">
                          <a:solidFill>
                            <a:schemeClr val="lt1"/>
                          </a:solidFill>
                          <a:effectLst/>
                          <a:latin typeface="+mn-lt"/>
                          <a:ea typeface="+mn-ea"/>
                          <a:cs typeface="+mn-cs"/>
                        </a:rPr>
                        <a:t>Explore and engage in music making and dance, performing solo or in groups.</a:t>
                      </a:r>
                      <a:endParaRPr lang="en-GB" sz="1000" b="1" kern="1200" dirty="0">
                        <a:solidFill>
                          <a:schemeClr val="lt1"/>
                        </a:solidFill>
                        <a:effectLst/>
                        <a:latin typeface="+mn-lt"/>
                        <a:ea typeface="+mn-ea"/>
                        <a:cs typeface="+mn-cs"/>
                      </a:endParaRPr>
                    </a:p>
                  </a:txBody>
                  <a:tcPr/>
                </a:tc>
                <a:extLst>
                  <a:ext uri="{0D108BD9-81ED-4DB2-BD59-A6C34878D82A}">
                    <a16:rowId xmlns:a16="http://schemas.microsoft.com/office/drawing/2014/main" val="2000459037"/>
                  </a:ext>
                </a:extLst>
              </a:tr>
              <a:tr h="918568">
                <a:tc>
                  <a:txBody>
                    <a:bodyPr/>
                    <a:lstStyle/>
                    <a:p>
                      <a:r>
                        <a:rPr lang="en-GB" sz="1000" b="1" kern="1200" dirty="0">
                          <a:solidFill>
                            <a:schemeClr val="dk1"/>
                          </a:solidFill>
                          <a:effectLst/>
                          <a:latin typeface="+mn-lt"/>
                          <a:ea typeface="+mn-ea"/>
                          <a:cs typeface="+mn-cs"/>
                        </a:rPr>
                        <a:t>In KS 1 pupils are taught to</a:t>
                      </a:r>
                      <a:endParaRPr lang="en-GB" sz="1000" kern="1200" dirty="0">
                        <a:solidFill>
                          <a:schemeClr val="dk1"/>
                        </a:solidFill>
                        <a:effectLst/>
                        <a:latin typeface="+mn-lt"/>
                        <a:ea typeface="+mn-ea"/>
                        <a:cs typeface="+mn-cs"/>
                      </a:endParaRPr>
                    </a:p>
                    <a:p>
                      <a:r>
                        <a:rPr lang="en-GB" sz="1000" i="1" kern="1200" dirty="0">
                          <a:solidFill>
                            <a:schemeClr val="dk1"/>
                          </a:solidFill>
                          <a:effectLst/>
                          <a:latin typeface="+mn-lt"/>
                          <a:ea typeface="+mn-ea"/>
                          <a:cs typeface="+mn-cs"/>
                        </a:rPr>
                        <a:t>Use their voices expressively and creatively by singing songs and speaking chants and rhymes </a:t>
                      </a:r>
                      <a:endParaRPr lang="en-GB" sz="1000" kern="1200" dirty="0">
                        <a:solidFill>
                          <a:schemeClr val="dk1"/>
                        </a:solidFill>
                        <a:effectLst/>
                        <a:latin typeface="+mn-lt"/>
                        <a:ea typeface="+mn-ea"/>
                        <a:cs typeface="+mn-cs"/>
                      </a:endParaRPr>
                    </a:p>
                    <a:p>
                      <a:r>
                        <a:rPr lang="en-GB" sz="1000" i="1" kern="1200" dirty="0">
                          <a:solidFill>
                            <a:schemeClr val="dk1"/>
                          </a:solidFill>
                          <a:effectLst/>
                          <a:latin typeface="+mn-lt"/>
                          <a:ea typeface="+mn-ea"/>
                          <a:cs typeface="+mn-cs"/>
                        </a:rPr>
                        <a:t>Play tuned and untuned instruments musically </a:t>
                      </a:r>
                      <a:endParaRPr lang="en-GB" sz="1000" kern="1200" dirty="0">
                        <a:solidFill>
                          <a:schemeClr val="dk1"/>
                        </a:solidFill>
                        <a:effectLst/>
                        <a:latin typeface="+mn-lt"/>
                        <a:ea typeface="+mn-ea"/>
                        <a:cs typeface="+mn-cs"/>
                      </a:endParaRPr>
                    </a:p>
                    <a:p>
                      <a:r>
                        <a:rPr lang="en-GB" sz="1000" i="1" kern="1200" dirty="0">
                          <a:solidFill>
                            <a:schemeClr val="dk1"/>
                          </a:solidFill>
                          <a:effectLst/>
                          <a:latin typeface="+mn-lt"/>
                          <a:ea typeface="+mn-ea"/>
                          <a:cs typeface="+mn-cs"/>
                        </a:rPr>
                        <a:t>Listen with concentration and understanding to a range of high-quality live and recorded music </a:t>
                      </a:r>
                      <a:endParaRPr lang="en-GB" sz="1000" kern="1200" dirty="0">
                        <a:solidFill>
                          <a:schemeClr val="dk1"/>
                        </a:solidFill>
                        <a:effectLst/>
                        <a:latin typeface="+mn-lt"/>
                        <a:ea typeface="+mn-ea"/>
                        <a:cs typeface="+mn-cs"/>
                      </a:endParaRPr>
                    </a:p>
                    <a:p>
                      <a:r>
                        <a:rPr lang="en-GB" sz="1000" i="1" kern="1200" dirty="0">
                          <a:solidFill>
                            <a:schemeClr val="dk1"/>
                          </a:solidFill>
                          <a:effectLst/>
                          <a:latin typeface="+mn-lt"/>
                          <a:ea typeface="+mn-ea"/>
                          <a:cs typeface="+mn-cs"/>
                        </a:rPr>
                        <a:t>Experiment with, create, select and combine sounds using the inter- related dimensions of </a:t>
                      </a:r>
                      <a:r>
                        <a:rPr lang="en-GB" sz="1000" i="1" kern="1200" dirty="0" smtClean="0">
                          <a:solidFill>
                            <a:schemeClr val="dk1"/>
                          </a:solidFill>
                          <a:effectLst/>
                          <a:latin typeface="+mn-lt"/>
                          <a:ea typeface="+mn-ea"/>
                          <a:cs typeface="+mn-cs"/>
                        </a:rPr>
                        <a:t>music.</a:t>
                      </a:r>
                    </a:p>
                    <a:p>
                      <a:r>
                        <a:rPr lang="en-GB" sz="1000" i="1" kern="1200" dirty="0" smtClean="0">
                          <a:solidFill>
                            <a:schemeClr val="dk1"/>
                          </a:solidFill>
                          <a:effectLst/>
                          <a:latin typeface="+mn-lt"/>
                          <a:ea typeface="+mn-ea"/>
                          <a:cs typeface="+mn-cs"/>
                        </a:rPr>
                        <a:t>From</a:t>
                      </a:r>
                      <a:r>
                        <a:rPr lang="en-GB" sz="1000" i="1" kern="1200" baseline="0" dirty="0" smtClean="0">
                          <a:solidFill>
                            <a:schemeClr val="dk1"/>
                          </a:solidFill>
                          <a:effectLst/>
                          <a:latin typeface="+mn-lt"/>
                          <a:ea typeface="+mn-ea"/>
                          <a:cs typeface="+mn-cs"/>
                        </a:rPr>
                        <a:t> Academic Year 2024-25 Year 2 children will learn the recorder.</a:t>
                      </a:r>
                      <a:endParaRPr lang="en-GB" sz="1000" kern="1200" dirty="0">
                        <a:solidFill>
                          <a:schemeClr val="dk1"/>
                        </a:solidFill>
                        <a:effectLst/>
                        <a:latin typeface="+mn-lt"/>
                        <a:ea typeface="+mn-ea"/>
                        <a:cs typeface="+mn-cs"/>
                      </a:endParaRPr>
                    </a:p>
                  </a:txBody>
                  <a:tcPr/>
                </a:tc>
                <a:extLst>
                  <a:ext uri="{0D108BD9-81ED-4DB2-BD59-A6C34878D82A}">
                    <a16:rowId xmlns:a16="http://schemas.microsoft.com/office/drawing/2014/main" val="4165605140"/>
                  </a:ext>
                </a:extLst>
              </a:tr>
              <a:tr h="1350072">
                <a:tc>
                  <a:txBody>
                    <a:bodyPr/>
                    <a:lstStyle/>
                    <a:p>
                      <a:r>
                        <a:rPr lang="en-GB" sz="1200" b="1" kern="1200" dirty="0">
                          <a:solidFill>
                            <a:schemeClr val="dk1"/>
                          </a:solidFill>
                          <a:effectLst/>
                          <a:latin typeface="+mn-lt"/>
                          <a:ea typeface="+mn-ea"/>
                          <a:cs typeface="+mn-cs"/>
                        </a:rPr>
                        <a:t>In KS2 pupils are taught to</a:t>
                      </a:r>
                      <a:endParaRPr lang="en-GB" sz="1200" kern="1200" dirty="0">
                        <a:solidFill>
                          <a:schemeClr val="dk1"/>
                        </a:solidFill>
                        <a:effectLst/>
                        <a:latin typeface="+mn-lt"/>
                        <a:ea typeface="+mn-ea"/>
                        <a:cs typeface="+mn-cs"/>
                      </a:endParaRPr>
                    </a:p>
                    <a:p>
                      <a:r>
                        <a:rPr lang="en-GB" sz="1200" i="1" kern="1200" dirty="0">
                          <a:solidFill>
                            <a:schemeClr val="dk1"/>
                          </a:solidFill>
                          <a:effectLst/>
                          <a:latin typeface="+mn-lt"/>
                          <a:ea typeface="+mn-ea"/>
                          <a:cs typeface="+mn-cs"/>
                        </a:rPr>
                        <a:t>Play and perform in solo and ensemble contexts, using their voices and playing musical instruments with increasing accuracy, fluency, control and expression </a:t>
                      </a:r>
                      <a:endParaRPr lang="en-GB" sz="1200" kern="1200" dirty="0">
                        <a:solidFill>
                          <a:schemeClr val="dk1"/>
                        </a:solidFill>
                        <a:effectLst/>
                        <a:latin typeface="+mn-lt"/>
                        <a:ea typeface="+mn-ea"/>
                        <a:cs typeface="+mn-cs"/>
                      </a:endParaRPr>
                    </a:p>
                    <a:p>
                      <a:r>
                        <a:rPr lang="en-GB" sz="1200" i="1" kern="1200" dirty="0">
                          <a:solidFill>
                            <a:schemeClr val="dk1"/>
                          </a:solidFill>
                          <a:effectLst/>
                          <a:latin typeface="+mn-lt"/>
                          <a:ea typeface="+mn-ea"/>
                          <a:cs typeface="+mn-cs"/>
                        </a:rPr>
                        <a:t>Improvise and compose music for a range of purposes using the interrelated dimensions of music </a:t>
                      </a:r>
                      <a:endParaRPr lang="en-GB" sz="1200" kern="1200" dirty="0">
                        <a:solidFill>
                          <a:schemeClr val="dk1"/>
                        </a:solidFill>
                        <a:effectLst/>
                        <a:latin typeface="+mn-lt"/>
                        <a:ea typeface="+mn-ea"/>
                        <a:cs typeface="+mn-cs"/>
                      </a:endParaRPr>
                    </a:p>
                    <a:p>
                      <a:r>
                        <a:rPr lang="en-GB" sz="1200" i="1" kern="1200" dirty="0">
                          <a:solidFill>
                            <a:schemeClr val="dk1"/>
                          </a:solidFill>
                          <a:effectLst/>
                          <a:latin typeface="+mn-lt"/>
                          <a:ea typeface="+mn-ea"/>
                          <a:cs typeface="+mn-cs"/>
                        </a:rPr>
                        <a:t>Listen with attention to detail and recall sounds with increasing aural memory </a:t>
                      </a:r>
                      <a:endParaRPr lang="en-GB" sz="1200" kern="1200" dirty="0">
                        <a:solidFill>
                          <a:schemeClr val="dk1"/>
                        </a:solidFill>
                        <a:effectLst/>
                        <a:latin typeface="+mn-lt"/>
                        <a:ea typeface="+mn-ea"/>
                        <a:cs typeface="+mn-cs"/>
                      </a:endParaRPr>
                    </a:p>
                    <a:p>
                      <a:r>
                        <a:rPr lang="en-GB" sz="1200" i="1" kern="1200" dirty="0">
                          <a:solidFill>
                            <a:schemeClr val="dk1"/>
                          </a:solidFill>
                          <a:effectLst/>
                          <a:latin typeface="+mn-lt"/>
                          <a:ea typeface="+mn-ea"/>
                          <a:cs typeface="+mn-cs"/>
                        </a:rPr>
                        <a:t>Use and understand staff and other musical notations </a:t>
                      </a:r>
                      <a:endParaRPr lang="en-GB" sz="1200" kern="1200" dirty="0">
                        <a:solidFill>
                          <a:schemeClr val="dk1"/>
                        </a:solidFill>
                        <a:effectLst/>
                        <a:latin typeface="+mn-lt"/>
                        <a:ea typeface="+mn-ea"/>
                        <a:cs typeface="+mn-cs"/>
                      </a:endParaRPr>
                    </a:p>
                    <a:p>
                      <a:r>
                        <a:rPr lang="en-GB" sz="1200" i="1" kern="1200" dirty="0">
                          <a:solidFill>
                            <a:schemeClr val="dk1"/>
                          </a:solidFill>
                          <a:effectLst/>
                          <a:latin typeface="+mn-lt"/>
                          <a:ea typeface="+mn-ea"/>
                          <a:cs typeface="+mn-cs"/>
                        </a:rPr>
                        <a:t>Appreciate and understand a wide range of high-quality live and recorded music drawn from different traditions and from great composers and musicians </a:t>
                      </a:r>
                      <a:endParaRPr lang="en-GB" sz="1200" kern="1200" dirty="0">
                        <a:solidFill>
                          <a:schemeClr val="dk1"/>
                        </a:solidFill>
                        <a:effectLst/>
                        <a:latin typeface="+mn-lt"/>
                        <a:ea typeface="+mn-ea"/>
                        <a:cs typeface="+mn-cs"/>
                      </a:endParaRPr>
                    </a:p>
                    <a:p>
                      <a:r>
                        <a:rPr lang="en-GB" sz="1200" i="1" kern="1200" dirty="0">
                          <a:solidFill>
                            <a:schemeClr val="dk1"/>
                          </a:solidFill>
                          <a:effectLst/>
                          <a:latin typeface="+mn-lt"/>
                          <a:ea typeface="+mn-ea"/>
                          <a:cs typeface="+mn-cs"/>
                        </a:rPr>
                        <a:t>Develop an understanding of the history of music </a:t>
                      </a:r>
                      <a:endParaRPr lang="en-GB" sz="1200" kern="1200" dirty="0">
                        <a:solidFill>
                          <a:schemeClr val="dk1"/>
                        </a:solidFill>
                        <a:effectLst/>
                        <a:latin typeface="+mn-lt"/>
                        <a:ea typeface="+mn-ea"/>
                        <a:cs typeface="+mn-cs"/>
                      </a:endParaRPr>
                    </a:p>
                  </a:txBody>
                  <a:tcPr/>
                </a:tc>
                <a:extLst>
                  <a:ext uri="{0D108BD9-81ED-4DB2-BD59-A6C34878D82A}">
                    <a16:rowId xmlns:a16="http://schemas.microsoft.com/office/drawing/2014/main" val="2625069405"/>
                  </a:ext>
                </a:extLst>
              </a:tr>
              <a:tr h="2255259">
                <a:tc>
                  <a:txBody>
                    <a:bodyPr/>
                    <a:lstStyle/>
                    <a:p>
                      <a:r>
                        <a:rPr lang="en-GB" sz="1200" b="1" kern="1200" dirty="0">
                          <a:solidFill>
                            <a:schemeClr val="dk1"/>
                          </a:solidFill>
                          <a:effectLst/>
                          <a:latin typeface="+mn-lt"/>
                          <a:ea typeface="+mn-ea"/>
                          <a:cs typeface="+mn-cs"/>
                        </a:rPr>
                        <a:t>In addition to the core Music learning</a:t>
                      </a:r>
                      <a:endParaRPr lang="en-GB" sz="1200" kern="1200" dirty="0">
                        <a:solidFill>
                          <a:schemeClr val="dk1"/>
                        </a:solidFill>
                        <a:effectLst/>
                        <a:latin typeface="+mn-lt"/>
                        <a:ea typeface="+mn-ea"/>
                        <a:cs typeface="+mn-cs"/>
                      </a:endParaRPr>
                    </a:p>
                    <a:p>
                      <a:r>
                        <a:rPr lang="en-GB" sz="1200" kern="1200" dirty="0">
                          <a:solidFill>
                            <a:schemeClr val="dk1"/>
                          </a:solidFill>
                          <a:effectLst/>
                          <a:latin typeface="+mn-lt"/>
                          <a:ea typeface="+mn-ea"/>
                          <a:cs typeface="+mn-cs"/>
                        </a:rPr>
                        <a:t>Pupils have the opportunity to take private or small group lessons provided by outside tutors. These take place in school at lunchtimes or after school and include guitar and ukulele, woodwind and piano. Pupils in Years 4-6 are offered the chance to join the after school singing club which performs at school and community events as well as the Young Voices concert. This is opened to Year 3 in the Summer term to encourage them to join in September of Year 4.</a:t>
                      </a:r>
                    </a:p>
                    <a:p>
                      <a:r>
                        <a:rPr lang="en-GB" sz="1200" kern="1200" dirty="0">
                          <a:solidFill>
                            <a:schemeClr val="dk1"/>
                          </a:solidFill>
                          <a:effectLst/>
                          <a:latin typeface="+mn-lt"/>
                          <a:ea typeface="+mn-ea"/>
                          <a:cs typeface="+mn-cs"/>
                        </a:rPr>
                        <a:t>All children have the opportunity to sing in assemblies with the whole school learning the same song from a bank. They also take part in class, year group and Key Stage performances.</a:t>
                      </a:r>
                    </a:p>
                    <a:p>
                      <a:r>
                        <a:rPr lang="en-GB" sz="1200" kern="1200" dirty="0">
                          <a:solidFill>
                            <a:schemeClr val="dk1"/>
                          </a:solidFill>
                          <a:effectLst/>
                          <a:latin typeface="+mn-lt"/>
                          <a:ea typeface="+mn-ea"/>
                          <a:cs typeface="+mn-cs"/>
                        </a:rPr>
                        <a:t>Through Piece of the Week, a cross Trust initiative, children have the opportunity to listen to music from a range of cultures, time periods and styles with a discussion and/or practical </a:t>
                      </a:r>
                      <a:r>
                        <a:rPr lang="en-GB" sz="1200" kern="1200" dirty="0" smtClean="0">
                          <a:solidFill>
                            <a:schemeClr val="dk1"/>
                          </a:solidFill>
                          <a:effectLst/>
                          <a:latin typeface="+mn-lt"/>
                          <a:ea typeface="+mn-ea"/>
                          <a:cs typeface="+mn-cs"/>
                        </a:rPr>
                        <a:t>task which fulfils</a:t>
                      </a:r>
                      <a:r>
                        <a:rPr lang="en-GB" sz="1200" kern="1200" baseline="0" dirty="0" smtClean="0">
                          <a:solidFill>
                            <a:schemeClr val="dk1"/>
                          </a:solidFill>
                          <a:effectLst/>
                          <a:latin typeface="+mn-lt"/>
                          <a:ea typeface="+mn-ea"/>
                          <a:cs typeface="+mn-cs"/>
                        </a:rPr>
                        <a:t> the requirements of the breadth required of the Model Music Curriculum</a:t>
                      </a:r>
                      <a:r>
                        <a:rPr lang="en-GB" sz="1200" kern="1200" dirty="0" smtClean="0">
                          <a:solidFill>
                            <a:schemeClr val="dk1"/>
                          </a:solidFill>
                          <a:effectLst/>
                          <a:latin typeface="+mn-lt"/>
                          <a:ea typeface="+mn-ea"/>
                          <a:cs typeface="+mn-cs"/>
                        </a:rPr>
                        <a:t>. </a:t>
                      </a:r>
                      <a:endParaRPr lang="en-GB" sz="1200" kern="1200" dirty="0">
                        <a:solidFill>
                          <a:schemeClr val="dk1"/>
                        </a:solidFill>
                        <a:effectLst/>
                        <a:latin typeface="+mn-lt"/>
                        <a:ea typeface="+mn-ea"/>
                        <a:cs typeface="+mn-cs"/>
                      </a:endParaRPr>
                    </a:p>
                    <a:p>
                      <a:r>
                        <a:rPr lang="en-GB" sz="1200" kern="1200" dirty="0">
                          <a:solidFill>
                            <a:schemeClr val="dk1"/>
                          </a:solidFill>
                          <a:effectLst/>
                          <a:latin typeface="+mn-lt"/>
                          <a:ea typeface="+mn-ea"/>
                          <a:cs typeface="+mn-cs"/>
                        </a:rPr>
                        <a:t>In Year </a:t>
                      </a:r>
                      <a:r>
                        <a:rPr lang="en-GB" sz="1200" kern="1200" dirty="0" smtClean="0">
                          <a:solidFill>
                            <a:schemeClr val="dk1"/>
                          </a:solidFill>
                          <a:effectLst/>
                          <a:latin typeface="+mn-lt"/>
                          <a:ea typeface="+mn-ea"/>
                          <a:cs typeface="+mn-cs"/>
                        </a:rPr>
                        <a:t>2, </a:t>
                      </a:r>
                      <a:r>
                        <a:rPr lang="en-GB" sz="1200" kern="1200" dirty="0">
                          <a:solidFill>
                            <a:schemeClr val="dk1"/>
                          </a:solidFill>
                          <a:effectLst/>
                          <a:latin typeface="+mn-lt"/>
                          <a:ea typeface="+mn-ea"/>
                          <a:cs typeface="+mn-cs"/>
                        </a:rPr>
                        <a:t>all pupils learn to play the recorder</a:t>
                      </a:r>
                      <a:r>
                        <a:rPr lang="en-GB" sz="1200" kern="1200" dirty="0" smtClean="0">
                          <a:solidFill>
                            <a:schemeClr val="dk1"/>
                          </a:solidFill>
                          <a:effectLst/>
                          <a:latin typeface="+mn-lt"/>
                          <a:ea typeface="+mn-ea"/>
                          <a:cs typeface="+mn-cs"/>
                        </a:rPr>
                        <a:t>.</a:t>
                      </a:r>
                    </a:p>
                    <a:p>
                      <a:r>
                        <a:rPr lang="en-GB" sz="1200" kern="1200" dirty="0" smtClean="0">
                          <a:solidFill>
                            <a:schemeClr val="dk1"/>
                          </a:solidFill>
                          <a:effectLst/>
                          <a:latin typeface="+mn-lt"/>
                          <a:ea typeface="+mn-ea"/>
                          <a:cs typeface="+mn-cs"/>
                        </a:rPr>
                        <a:t>In Year 3 all children take part in </a:t>
                      </a:r>
                      <a:r>
                        <a:rPr lang="en-GB" sz="1200" kern="1200" dirty="0" err="1" smtClean="0">
                          <a:solidFill>
                            <a:schemeClr val="dk1"/>
                          </a:solidFill>
                          <a:effectLst/>
                          <a:latin typeface="+mn-lt"/>
                          <a:ea typeface="+mn-ea"/>
                          <a:cs typeface="+mn-cs"/>
                        </a:rPr>
                        <a:t>Singfest</a:t>
                      </a:r>
                      <a:r>
                        <a:rPr lang="en-GB" sz="1200" kern="1200" dirty="0" smtClean="0">
                          <a:solidFill>
                            <a:schemeClr val="dk1"/>
                          </a:solidFill>
                          <a:effectLst/>
                          <a:latin typeface="+mn-lt"/>
                          <a:ea typeface="+mn-ea"/>
                          <a:cs typeface="+mn-cs"/>
                        </a:rPr>
                        <a:t>, a multi-school performance delivered</a:t>
                      </a:r>
                      <a:r>
                        <a:rPr lang="en-GB" sz="1200" kern="1200" baseline="0" dirty="0" smtClean="0">
                          <a:solidFill>
                            <a:schemeClr val="dk1"/>
                          </a:solidFill>
                          <a:effectLst/>
                          <a:latin typeface="+mn-lt"/>
                          <a:ea typeface="+mn-ea"/>
                          <a:cs typeface="+mn-cs"/>
                        </a:rPr>
                        <a:t> by the Love Music Trust Cheshire Music Hub, culminating in a performance.</a:t>
                      </a:r>
                      <a:endParaRPr lang="en-GB" sz="1200" kern="1200" dirty="0">
                        <a:solidFill>
                          <a:schemeClr val="dk1"/>
                        </a:solidFill>
                        <a:effectLst/>
                        <a:latin typeface="+mn-lt"/>
                        <a:ea typeface="+mn-ea"/>
                        <a:cs typeface="+mn-cs"/>
                      </a:endParaRPr>
                    </a:p>
                    <a:p>
                      <a:r>
                        <a:rPr lang="en-GB" sz="1200" kern="1200" dirty="0">
                          <a:solidFill>
                            <a:schemeClr val="dk1"/>
                          </a:solidFill>
                          <a:effectLst/>
                          <a:latin typeface="+mn-lt"/>
                          <a:ea typeface="+mn-ea"/>
                          <a:cs typeface="+mn-cs"/>
                        </a:rPr>
                        <a:t>In Year 4, all pupils learn a wind or brass instrument through weekly group lessons delivered by Love Music Trust tutors.  This is instead of the Year 4 Music Express units but covers the required elements.</a:t>
                      </a:r>
                    </a:p>
                  </a:txBody>
                  <a:tcPr/>
                </a:tc>
                <a:extLst>
                  <a:ext uri="{0D108BD9-81ED-4DB2-BD59-A6C34878D82A}">
                    <a16:rowId xmlns:a16="http://schemas.microsoft.com/office/drawing/2014/main" val="255878329"/>
                  </a:ext>
                </a:extLst>
              </a:tr>
            </a:tbl>
          </a:graphicData>
        </a:graphic>
      </p:graphicFrame>
      <p:pic>
        <p:nvPicPr>
          <p:cNvPr id="5" name="Picture 4">
            <a:extLst>
              <a:ext uri="{FF2B5EF4-FFF2-40B4-BE49-F238E27FC236}">
                <a16:creationId xmlns:a16="http://schemas.microsoft.com/office/drawing/2014/main" id="{FFEA7E07-3457-7365-2343-7B5EAFCAFBE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3952" y="242814"/>
            <a:ext cx="569742" cy="672612"/>
          </a:xfrm>
          <a:prstGeom prst="rect">
            <a:avLst/>
          </a:prstGeom>
          <a:noFill/>
          <a:ln>
            <a:noFill/>
          </a:ln>
        </p:spPr>
      </p:pic>
    </p:spTree>
    <p:extLst>
      <p:ext uri="{BB962C8B-B14F-4D97-AF65-F5344CB8AC3E}">
        <p14:creationId xmlns:p14="http://schemas.microsoft.com/office/powerpoint/2010/main" val="13167001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94383" y="411778"/>
            <a:ext cx="7279433" cy="1325563"/>
          </a:xfrm>
          <a:solidFill>
            <a:schemeClr val="accent1">
              <a:lumMod val="60000"/>
              <a:lumOff val="40000"/>
            </a:schemeClr>
          </a:solidFill>
        </p:spPr>
        <p:txBody>
          <a:bodyPr>
            <a:normAutofit fontScale="90000"/>
          </a:bodyPr>
          <a:lstStyle/>
          <a:p>
            <a:pPr algn="ctr"/>
            <a:r>
              <a:rPr lang="en-GB" sz="2200" b="1" u="sng" dirty="0" smtClean="0">
                <a:latin typeface="+mn-lt"/>
              </a:rPr>
              <a:t>Reception</a:t>
            </a:r>
            <a:r>
              <a:rPr lang="en-GB" sz="1600" dirty="0" smtClean="0"/>
              <a:t/>
            </a:r>
            <a:br>
              <a:rPr lang="en-GB" sz="1600" dirty="0" smtClean="0"/>
            </a:br>
            <a:r>
              <a:rPr lang="en-GB" sz="1600" dirty="0" smtClean="0">
                <a:latin typeface="+mn-lt"/>
              </a:rPr>
              <a:t>The </a:t>
            </a:r>
            <a:r>
              <a:rPr lang="en-GB" sz="1600" dirty="0">
                <a:latin typeface="+mn-lt"/>
              </a:rPr>
              <a:t>most relevant statements for music are taken from the following areas of learning:</a:t>
            </a:r>
            <a:br>
              <a:rPr lang="en-GB" sz="1600" dirty="0">
                <a:latin typeface="+mn-lt"/>
              </a:rPr>
            </a:br>
            <a:r>
              <a:rPr lang="en-GB" sz="1600" dirty="0">
                <a:latin typeface="+mn-lt"/>
              </a:rPr>
              <a:t>Communication and Language</a:t>
            </a:r>
            <a:br>
              <a:rPr lang="en-GB" sz="1600" dirty="0">
                <a:latin typeface="+mn-lt"/>
              </a:rPr>
            </a:br>
            <a:r>
              <a:rPr lang="en-GB" sz="1600" dirty="0">
                <a:latin typeface="+mn-lt"/>
              </a:rPr>
              <a:t>Physical Development</a:t>
            </a:r>
            <a:br>
              <a:rPr lang="en-GB" sz="1600" dirty="0">
                <a:latin typeface="+mn-lt"/>
              </a:rPr>
            </a:br>
            <a:r>
              <a:rPr lang="en-GB" sz="1600" dirty="0">
                <a:latin typeface="+mn-lt"/>
              </a:rPr>
              <a:t>Expressive Arts and Design</a:t>
            </a:r>
            <a:br>
              <a:rPr lang="en-GB" sz="1600" dirty="0">
                <a:latin typeface="+mn-lt"/>
              </a:rPr>
            </a:br>
            <a:endParaRPr lang="en-GB" sz="1600" dirty="0">
              <a:latin typeface="+mn-lt"/>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144685574"/>
              </p:ext>
            </p:extLst>
          </p:nvPr>
        </p:nvGraphicFramePr>
        <p:xfrm>
          <a:off x="838199" y="1828797"/>
          <a:ext cx="10591800" cy="4410076"/>
        </p:xfrm>
        <a:graphic>
          <a:graphicData uri="http://schemas.openxmlformats.org/drawingml/2006/table">
            <a:tbl>
              <a:tblPr firstRow="1" firstCol="1" lastRow="1" lastCol="1" bandRow="1" bandCol="1">
                <a:tableStyleId>{5C22544A-7EE6-4342-B048-85BDC9FD1C3A}</a:tableStyleId>
              </a:tblPr>
              <a:tblGrid>
                <a:gridCol w="3425891">
                  <a:extLst>
                    <a:ext uri="{9D8B030D-6E8A-4147-A177-3AD203B41FA5}">
                      <a16:colId xmlns:a16="http://schemas.microsoft.com/office/drawing/2014/main" val="356380102"/>
                    </a:ext>
                  </a:extLst>
                </a:gridCol>
                <a:gridCol w="7165909">
                  <a:extLst>
                    <a:ext uri="{9D8B030D-6E8A-4147-A177-3AD203B41FA5}">
                      <a16:colId xmlns:a16="http://schemas.microsoft.com/office/drawing/2014/main" val="1771983148"/>
                    </a:ext>
                  </a:extLst>
                </a:gridCol>
              </a:tblGrid>
              <a:tr h="209025">
                <a:tc gridSpan="2">
                  <a:txBody>
                    <a:bodyPr/>
                    <a:lstStyle/>
                    <a:p>
                      <a:pPr marL="114935" indent="-108585">
                        <a:spcBef>
                          <a:spcPts val="670"/>
                        </a:spcBef>
                        <a:spcAft>
                          <a:spcPts val="0"/>
                        </a:spcAft>
                      </a:pPr>
                      <a:r>
                        <a:rPr lang="en-GB" sz="1600" dirty="0" smtClean="0">
                          <a:solidFill>
                            <a:schemeClr val="tx1"/>
                          </a:solidFill>
                          <a:effectLst/>
                          <a:latin typeface="+mn-lt"/>
                        </a:rPr>
                        <a:t>Music</a:t>
                      </a:r>
                    </a:p>
                  </a:txBody>
                  <a:tcPr marL="0" marR="0" marT="0" marB="0"/>
                </a:tc>
                <a:tc hMerge="1">
                  <a:txBody>
                    <a:bodyPr/>
                    <a:lstStyle/>
                    <a:p>
                      <a:endParaRPr lang="en-GB"/>
                    </a:p>
                  </a:txBody>
                  <a:tcPr/>
                </a:tc>
                <a:extLst>
                  <a:ext uri="{0D108BD9-81ED-4DB2-BD59-A6C34878D82A}">
                    <a16:rowId xmlns:a16="http://schemas.microsoft.com/office/drawing/2014/main" val="1739932052"/>
                  </a:ext>
                </a:extLst>
              </a:tr>
              <a:tr h="578485">
                <a:tc>
                  <a:txBody>
                    <a:bodyPr/>
                    <a:lstStyle/>
                    <a:p>
                      <a:pPr marL="77470" indent="-108585">
                        <a:spcBef>
                          <a:spcPts val="315"/>
                        </a:spcBef>
                        <a:spcAft>
                          <a:spcPts val="0"/>
                        </a:spcAft>
                      </a:pPr>
                      <a:r>
                        <a:rPr lang="en-GB" sz="1200" dirty="0">
                          <a:solidFill>
                            <a:schemeClr val="tx1"/>
                          </a:solidFill>
                          <a:effectLst/>
                          <a:latin typeface="+mn-lt"/>
                        </a:rPr>
                        <a:t>Communication and Language</a:t>
                      </a:r>
                      <a:endParaRPr lang="en-GB" sz="1200" dirty="0">
                        <a:solidFill>
                          <a:schemeClr val="tx1"/>
                        </a:solidFill>
                        <a:effectLst/>
                        <a:latin typeface="+mn-lt"/>
                        <a:ea typeface="Roboto"/>
                        <a:cs typeface="Roboto"/>
                      </a:endParaRPr>
                    </a:p>
                  </a:txBody>
                  <a:tcPr marL="0" marR="0" marT="0" marB="0"/>
                </a:tc>
                <a:tc>
                  <a:txBody>
                    <a:bodyPr/>
                    <a:lstStyle/>
                    <a:p>
                      <a:pPr marL="0" marR="127635" lvl="0" indent="0">
                        <a:lnSpc>
                          <a:spcPct val="107000"/>
                        </a:lnSpc>
                        <a:spcBef>
                          <a:spcPts val="315"/>
                        </a:spcBef>
                        <a:spcAft>
                          <a:spcPts val="0"/>
                        </a:spcAft>
                        <a:buClr>
                          <a:srgbClr val="231F20"/>
                        </a:buClr>
                        <a:buSzPts val="1000"/>
                        <a:buFont typeface="Roboto"/>
                        <a:buNone/>
                        <a:tabLst>
                          <a:tab pos="179705" algn="l"/>
                        </a:tabLst>
                      </a:pPr>
                      <a:r>
                        <a:rPr lang="en-GB" sz="1200" spc="-55" dirty="0" smtClean="0">
                          <a:solidFill>
                            <a:schemeClr val="tx1"/>
                          </a:solidFill>
                          <a:effectLst/>
                          <a:latin typeface="+mn-lt"/>
                        </a:rPr>
                        <a:t>  </a:t>
                      </a:r>
                    </a:p>
                    <a:p>
                      <a:pPr marL="0" marR="127635" lvl="0" indent="0">
                        <a:lnSpc>
                          <a:spcPct val="107000"/>
                        </a:lnSpc>
                        <a:spcBef>
                          <a:spcPts val="315"/>
                        </a:spcBef>
                        <a:spcAft>
                          <a:spcPts val="0"/>
                        </a:spcAft>
                        <a:buClr>
                          <a:srgbClr val="231F20"/>
                        </a:buClr>
                        <a:buSzPts val="1000"/>
                        <a:buFont typeface="Roboto"/>
                        <a:buNone/>
                        <a:tabLst>
                          <a:tab pos="179705" algn="l"/>
                        </a:tabLst>
                      </a:pPr>
                      <a:r>
                        <a:rPr lang="en-GB" sz="1200" spc="-55" dirty="0" smtClean="0">
                          <a:solidFill>
                            <a:schemeClr val="tx1"/>
                          </a:solidFill>
                          <a:effectLst/>
                          <a:latin typeface="+mn-lt"/>
                        </a:rPr>
                        <a:t>Listen</a:t>
                      </a:r>
                      <a:r>
                        <a:rPr lang="en-GB" sz="1200" spc="-65" dirty="0" smtClean="0">
                          <a:solidFill>
                            <a:schemeClr val="tx1"/>
                          </a:solidFill>
                          <a:effectLst/>
                          <a:latin typeface="+mn-lt"/>
                        </a:rPr>
                        <a:t> </a:t>
                      </a:r>
                      <a:r>
                        <a:rPr lang="en-GB" sz="1200" spc="-55" dirty="0">
                          <a:solidFill>
                            <a:schemeClr val="tx1"/>
                          </a:solidFill>
                          <a:effectLst/>
                          <a:latin typeface="+mn-lt"/>
                        </a:rPr>
                        <a:t>carefully</a:t>
                      </a:r>
                      <a:r>
                        <a:rPr lang="en-GB" sz="1200" spc="-60" dirty="0">
                          <a:solidFill>
                            <a:schemeClr val="tx1"/>
                          </a:solidFill>
                          <a:effectLst/>
                          <a:latin typeface="+mn-lt"/>
                        </a:rPr>
                        <a:t> </a:t>
                      </a:r>
                      <a:r>
                        <a:rPr lang="en-GB" sz="1200" spc="-55" dirty="0">
                          <a:solidFill>
                            <a:schemeClr val="tx1"/>
                          </a:solidFill>
                          <a:effectLst/>
                          <a:latin typeface="+mn-lt"/>
                        </a:rPr>
                        <a:t>to</a:t>
                      </a:r>
                      <a:r>
                        <a:rPr lang="en-GB" sz="1200" spc="-60" dirty="0">
                          <a:solidFill>
                            <a:schemeClr val="tx1"/>
                          </a:solidFill>
                          <a:effectLst/>
                          <a:latin typeface="+mn-lt"/>
                        </a:rPr>
                        <a:t> </a:t>
                      </a:r>
                      <a:r>
                        <a:rPr lang="en-GB" sz="1200" spc="-55" dirty="0">
                          <a:solidFill>
                            <a:schemeClr val="tx1"/>
                          </a:solidFill>
                          <a:effectLst/>
                          <a:latin typeface="+mn-lt"/>
                        </a:rPr>
                        <a:t>rhymes</a:t>
                      </a:r>
                      <a:r>
                        <a:rPr lang="en-GB" sz="1200" spc="-65" dirty="0">
                          <a:solidFill>
                            <a:schemeClr val="tx1"/>
                          </a:solidFill>
                          <a:effectLst/>
                          <a:latin typeface="+mn-lt"/>
                        </a:rPr>
                        <a:t> </a:t>
                      </a:r>
                      <a:r>
                        <a:rPr lang="en-GB" sz="1200" spc="-55" dirty="0">
                          <a:solidFill>
                            <a:schemeClr val="tx1"/>
                          </a:solidFill>
                          <a:effectLst/>
                          <a:latin typeface="+mn-lt"/>
                        </a:rPr>
                        <a:t>and</a:t>
                      </a:r>
                      <a:r>
                        <a:rPr lang="en-GB" sz="1200" spc="-65" dirty="0">
                          <a:solidFill>
                            <a:schemeClr val="tx1"/>
                          </a:solidFill>
                          <a:effectLst/>
                          <a:latin typeface="+mn-lt"/>
                        </a:rPr>
                        <a:t> </a:t>
                      </a:r>
                      <a:r>
                        <a:rPr lang="en-GB" sz="1200" spc="-55" dirty="0">
                          <a:solidFill>
                            <a:schemeClr val="tx1"/>
                          </a:solidFill>
                          <a:effectLst/>
                          <a:latin typeface="+mn-lt"/>
                        </a:rPr>
                        <a:t>songs,</a:t>
                      </a:r>
                      <a:r>
                        <a:rPr lang="en-GB" sz="1200" spc="-60" dirty="0">
                          <a:solidFill>
                            <a:schemeClr val="tx1"/>
                          </a:solidFill>
                          <a:effectLst/>
                          <a:latin typeface="+mn-lt"/>
                        </a:rPr>
                        <a:t> </a:t>
                      </a:r>
                      <a:r>
                        <a:rPr lang="en-GB" sz="1200" spc="-55" dirty="0">
                          <a:solidFill>
                            <a:schemeClr val="tx1"/>
                          </a:solidFill>
                          <a:effectLst/>
                          <a:latin typeface="+mn-lt"/>
                        </a:rPr>
                        <a:t>paying</a:t>
                      </a:r>
                      <a:r>
                        <a:rPr lang="en-GB" sz="1200" spc="-65" dirty="0">
                          <a:solidFill>
                            <a:schemeClr val="tx1"/>
                          </a:solidFill>
                          <a:effectLst/>
                          <a:latin typeface="+mn-lt"/>
                        </a:rPr>
                        <a:t> </a:t>
                      </a:r>
                      <a:r>
                        <a:rPr lang="en-GB" sz="1200" spc="-55" dirty="0">
                          <a:solidFill>
                            <a:schemeClr val="tx1"/>
                          </a:solidFill>
                          <a:effectLst/>
                          <a:latin typeface="+mn-lt"/>
                        </a:rPr>
                        <a:t>attention</a:t>
                      </a:r>
                      <a:r>
                        <a:rPr lang="en-GB" sz="1200" spc="-65" dirty="0">
                          <a:solidFill>
                            <a:schemeClr val="tx1"/>
                          </a:solidFill>
                          <a:effectLst/>
                          <a:latin typeface="+mn-lt"/>
                        </a:rPr>
                        <a:t> </a:t>
                      </a:r>
                      <a:r>
                        <a:rPr lang="en-GB" sz="1200" spc="-55" dirty="0">
                          <a:solidFill>
                            <a:schemeClr val="tx1"/>
                          </a:solidFill>
                          <a:effectLst/>
                          <a:latin typeface="+mn-lt"/>
                        </a:rPr>
                        <a:t>to</a:t>
                      </a:r>
                      <a:r>
                        <a:rPr lang="en-GB" sz="1200" spc="-60" dirty="0">
                          <a:solidFill>
                            <a:schemeClr val="tx1"/>
                          </a:solidFill>
                          <a:effectLst/>
                          <a:latin typeface="+mn-lt"/>
                        </a:rPr>
                        <a:t> </a:t>
                      </a:r>
                      <a:r>
                        <a:rPr lang="en-GB" sz="1200" spc="-55" dirty="0">
                          <a:solidFill>
                            <a:schemeClr val="tx1"/>
                          </a:solidFill>
                          <a:effectLst/>
                          <a:latin typeface="+mn-lt"/>
                        </a:rPr>
                        <a:t>how they sound.</a:t>
                      </a:r>
                    </a:p>
                    <a:p>
                      <a:pPr marL="0" lvl="0" indent="0">
                        <a:spcBef>
                          <a:spcPts val="265"/>
                        </a:spcBef>
                        <a:spcAft>
                          <a:spcPts val="0"/>
                        </a:spcAft>
                        <a:buClr>
                          <a:srgbClr val="231F20"/>
                        </a:buClr>
                        <a:buSzPts val="1000"/>
                        <a:buFont typeface="Roboto"/>
                        <a:buNone/>
                        <a:tabLst>
                          <a:tab pos="179705" algn="l"/>
                        </a:tabLst>
                      </a:pPr>
                      <a:r>
                        <a:rPr lang="en-GB" sz="1200" spc="-55" dirty="0" smtClean="0">
                          <a:solidFill>
                            <a:schemeClr val="tx1"/>
                          </a:solidFill>
                          <a:effectLst/>
                          <a:latin typeface="+mn-lt"/>
                        </a:rPr>
                        <a:t>  Learn </a:t>
                      </a:r>
                      <a:r>
                        <a:rPr lang="en-GB" sz="1200" spc="-55" dirty="0">
                          <a:solidFill>
                            <a:schemeClr val="tx1"/>
                          </a:solidFill>
                          <a:effectLst/>
                          <a:latin typeface="+mn-lt"/>
                        </a:rPr>
                        <a:t>rhymes,</a:t>
                      </a:r>
                      <a:r>
                        <a:rPr lang="en-GB" sz="1200" spc="-50" dirty="0">
                          <a:solidFill>
                            <a:schemeClr val="tx1"/>
                          </a:solidFill>
                          <a:effectLst/>
                          <a:latin typeface="+mn-lt"/>
                        </a:rPr>
                        <a:t> </a:t>
                      </a:r>
                      <a:r>
                        <a:rPr lang="en-GB" sz="1200" spc="-55" dirty="0">
                          <a:solidFill>
                            <a:schemeClr val="tx1"/>
                          </a:solidFill>
                          <a:effectLst/>
                          <a:latin typeface="+mn-lt"/>
                        </a:rPr>
                        <a:t>poems</a:t>
                      </a:r>
                      <a:r>
                        <a:rPr lang="en-GB" sz="1200" spc="-50" dirty="0">
                          <a:solidFill>
                            <a:schemeClr val="tx1"/>
                          </a:solidFill>
                          <a:effectLst/>
                          <a:latin typeface="+mn-lt"/>
                        </a:rPr>
                        <a:t> </a:t>
                      </a:r>
                      <a:r>
                        <a:rPr lang="en-GB" sz="1200" spc="-55" dirty="0">
                          <a:solidFill>
                            <a:schemeClr val="tx1"/>
                          </a:solidFill>
                          <a:effectLst/>
                          <a:latin typeface="+mn-lt"/>
                        </a:rPr>
                        <a:t>and</a:t>
                      </a:r>
                      <a:r>
                        <a:rPr lang="en-GB" sz="1200" spc="-50" dirty="0">
                          <a:solidFill>
                            <a:schemeClr val="tx1"/>
                          </a:solidFill>
                          <a:effectLst/>
                          <a:latin typeface="+mn-lt"/>
                        </a:rPr>
                        <a:t> </a:t>
                      </a:r>
                      <a:r>
                        <a:rPr lang="en-GB" sz="1200" spc="-55" dirty="0">
                          <a:solidFill>
                            <a:schemeClr val="tx1"/>
                          </a:solidFill>
                          <a:effectLst/>
                          <a:latin typeface="+mn-lt"/>
                        </a:rPr>
                        <a:t>songs.</a:t>
                      </a:r>
                      <a:endParaRPr lang="en-GB" sz="1200" spc="-55" dirty="0">
                        <a:solidFill>
                          <a:schemeClr val="tx1"/>
                        </a:solidFill>
                        <a:effectLst/>
                        <a:latin typeface="+mn-lt"/>
                        <a:ea typeface="Roboto"/>
                        <a:cs typeface="Roboto"/>
                      </a:endParaRPr>
                    </a:p>
                  </a:txBody>
                  <a:tcPr marL="0" marR="0" marT="0" marB="0"/>
                </a:tc>
                <a:extLst>
                  <a:ext uri="{0D108BD9-81ED-4DB2-BD59-A6C34878D82A}">
                    <a16:rowId xmlns:a16="http://schemas.microsoft.com/office/drawing/2014/main" val="4131339301"/>
                  </a:ext>
                </a:extLst>
              </a:tr>
              <a:tr h="359153">
                <a:tc>
                  <a:txBody>
                    <a:bodyPr/>
                    <a:lstStyle/>
                    <a:p>
                      <a:pPr marL="77470" indent="-108585">
                        <a:spcBef>
                          <a:spcPts val="290"/>
                        </a:spcBef>
                        <a:spcAft>
                          <a:spcPts val="0"/>
                        </a:spcAft>
                      </a:pPr>
                      <a:r>
                        <a:rPr lang="en-GB" sz="1200" dirty="0">
                          <a:solidFill>
                            <a:schemeClr val="tx1"/>
                          </a:solidFill>
                          <a:effectLst/>
                          <a:latin typeface="+mn-lt"/>
                        </a:rPr>
                        <a:t>Physical </a:t>
                      </a:r>
                      <a:r>
                        <a:rPr lang="en-GB" sz="1200" dirty="0" smtClean="0">
                          <a:solidFill>
                            <a:schemeClr val="tx1"/>
                          </a:solidFill>
                          <a:effectLst/>
                          <a:latin typeface="+mn-lt"/>
                        </a:rPr>
                        <a:t>Development</a:t>
                      </a:r>
                    </a:p>
                    <a:p>
                      <a:pPr marL="77470" indent="-108585">
                        <a:spcBef>
                          <a:spcPts val="290"/>
                        </a:spcBef>
                        <a:spcAft>
                          <a:spcPts val="0"/>
                        </a:spcAft>
                      </a:pPr>
                      <a:endParaRPr lang="en-GB" sz="1200" dirty="0">
                        <a:solidFill>
                          <a:schemeClr val="tx1"/>
                        </a:solidFill>
                        <a:effectLst/>
                        <a:latin typeface="+mn-lt"/>
                        <a:ea typeface="Roboto"/>
                        <a:cs typeface="Roboto"/>
                      </a:endParaRPr>
                    </a:p>
                  </a:txBody>
                  <a:tcPr marL="0" marR="0" marT="0" marB="0"/>
                </a:tc>
                <a:tc>
                  <a:txBody>
                    <a:bodyPr/>
                    <a:lstStyle/>
                    <a:p>
                      <a:pPr marL="0" lvl="0" indent="0">
                        <a:spcBef>
                          <a:spcPts val="290"/>
                        </a:spcBef>
                        <a:spcAft>
                          <a:spcPts val="0"/>
                        </a:spcAft>
                        <a:buClr>
                          <a:srgbClr val="231F20"/>
                        </a:buClr>
                        <a:buSzPts val="1000"/>
                        <a:buFont typeface="Roboto"/>
                        <a:buNone/>
                        <a:tabLst>
                          <a:tab pos="179705" algn="l"/>
                        </a:tabLst>
                      </a:pPr>
                      <a:r>
                        <a:rPr lang="en-GB" sz="1200" spc="-55" dirty="0" smtClean="0">
                          <a:solidFill>
                            <a:schemeClr val="tx1"/>
                          </a:solidFill>
                          <a:effectLst/>
                          <a:latin typeface="+mn-lt"/>
                        </a:rPr>
                        <a:t>  </a:t>
                      </a:r>
                    </a:p>
                    <a:p>
                      <a:pPr marL="0" lvl="0" indent="0">
                        <a:spcBef>
                          <a:spcPts val="290"/>
                        </a:spcBef>
                        <a:spcAft>
                          <a:spcPts val="0"/>
                        </a:spcAft>
                        <a:buClr>
                          <a:srgbClr val="231F20"/>
                        </a:buClr>
                        <a:buSzPts val="1000"/>
                        <a:buFont typeface="Roboto"/>
                        <a:buNone/>
                        <a:tabLst>
                          <a:tab pos="179705" algn="l"/>
                        </a:tabLst>
                      </a:pPr>
                      <a:r>
                        <a:rPr lang="en-GB" sz="1200" spc="-55" dirty="0" smtClean="0">
                          <a:solidFill>
                            <a:schemeClr val="tx1"/>
                          </a:solidFill>
                          <a:effectLst/>
                          <a:latin typeface="+mn-lt"/>
                        </a:rPr>
                        <a:t>Combine </a:t>
                      </a:r>
                      <a:r>
                        <a:rPr lang="en-GB" sz="1200" spc="-55" dirty="0">
                          <a:solidFill>
                            <a:schemeClr val="tx1"/>
                          </a:solidFill>
                          <a:effectLst/>
                          <a:latin typeface="+mn-lt"/>
                        </a:rPr>
                        <a:t>different movements with</a:t>
                      </a:r>
                      <a:r>
                        <a:rPr lang="en-GB" sz="1200" spc="-60" dirty="0">
                          <a:solidFill>
                            <a:schemeClr val="tx1"/>
                          </a:solidFill>
                          <a:effectLst/>
                          <a:latin typeface="+mn-lt"/>
                        </a:rPr>
                        <a:t> </a:t>
                      </a:r>
                      <a:r>
                        <a:rPr lang="en-GB" sz="1200" spc="-55" dirty="0">
                          <a:solidFill>
                            <a:schemeClr val="tx1"/>
                          </a:solidFill>
                          <a:effectLst/>
                          <a:latin typeface="+mn-lt"/>
                        </a:rPr>
                        <a:t>ease and fluency.</a:t>
                      </a:r>
                      <a:endParaRPr lang="en-GB" sz="1200" spc="-55" dirty="0">
                        <a:solidFill>
                          <a:schemeClr val="tx1"/>
                        </a:solidFill>
                        <a:effectLst/>
                        <a:latin typeface="+mn-lt"/>
                        <a:ea typeface="Roboto"/>
                        <a:cs typeface="Roboto"/>
                      </a:endParaRPr>
                    </a:p>
                  </a:txBody>
                  <a:tcPr marL="0" marR="0" marT="0" marB="0"/>
                </a:tc>
                <a:extLst>
                  <a:ext uri="{0D108BD9-81ED-4DB2-BD59-A6C34878D82A}">
                    <a16:rowId xmlns:a16="http://schemas.microsoft.com/office/drawing/2014/main" val="4193824357"/>
                  </a:ext>
                </a:extLst>
              </a:tr>
              <a:tr h="1610091">
                <a:tc>
                  <a:txBody>
                    <a:bodyPr/>
                    <a:lstStyle/>
                    <a:p>
                      <a:pPr marL="77470" indent="-108585">
                        <a:spcBef>
                          <a:spcPts val="315"/>
                        </a:spcBef>
                        <a:spcAft>
                          <a:spcPts val="0"/>
                        </a:spcAft>
                      </a:pPr>
                      <a:r>
                        <a:rPr lang="en-GB" sz="1200" dirty="0">
                          <a:solidFill>
                            <a:schemeClr val="tx1"/>
                          </a:solidFill>
                          <a:effectLst/>
                          <a:latin typeface="+mn-lt"/>
                        </a:rPr>
                        <a:t>Expressive Arts and Design</a:t>
                      </a:r>
                      <a:endParaRPr lang="en-GB" sz="1200" dirty="0">
                        <a:solidFill>
                          <a:schemeClr val="tx1"/>
                        </a:solidFill>
                        <a:effectLst/>
                        <a:latin typeface="+mn-lt"/>
                        <a:ea typeface="Roboto"/>
                        <a:cs typeface="Roboto"/>
                      </a:endParaRPr>
                    </a:p>
                  </a:txBody>
                  <a:tcPr marL="0" marR="0" marT="0" marB="0"/>
                </a:tc>
                <a:tc>
                  <a:txBody>
                    <a:bodyPr/>
                    <a:lstStyle/>
                    <a:p>
                      <a:pPr marL="0" lvl="0" indent="0">
                        <a:spcBef>
                          <a:spcPts val="315"/>
                        </a:spcBef>
                        <a:spcAft>
                          <a:spcPts val="0"/>
                        </a:spcAft>
                        <a:buClr>
                          <a:srgbClr val="231F20"/>
                        </a:buClr>
                        <a:buSzPts val="1000"/>
                        <a:buFont typeface="Roboto"/>
                        <a:buNone/>
                        <a:tabLst>
                          <a:tab pos="179705" algn="l"/>
                        </a:tabLst>
                      </a:pPr>
                      <a:r>
                        <a:rPr lang="en-GB" sz="1200" spc="-55" dirty="0" smtClean="0">
                          <a:solidFill>
                            <a:schemeClr val="tx1"/>
                          </a:solidFill>
                          <a:effectLst/>
                          <a:latin typeface="+mn-lt"/>
                        </a:rPr>
                        <a:t>  </a:t>
                      </a:r>
                    </a:p>
                    <a:p>
                      <a:pPr marL="0" lvl="0" indent="0">
                        <a:spcBef>
                          <a:spcPts val="315"/>
                        </a:spcBef>
                        <a:spcAft>
                          <a:spcPts val="0"/>
                        </a:spcAft>
                        <a:buClr>
                          <a:srgbClr val="231F20"/>
                        </a:buClr>
                        <a:buSzPts val="1000"/>
                        <a:buFont typeface="Roboto"/>
                        <a:buNone/>
                        <a:tabLst>
                          <a:tab pos="179705" algn="l"/>
                        </a:tabLst>
                      </a:pPr>
                      <a:r>
                        <a:rPr lang="en-GB" sz="1200" spc="-55" dirty="0" smtClean="0">
                          <a:solidFill>
                            <a:schemeClr val="tx1"/>
                          </a:solidFill>
                          <a:effectLst/>
                          <a:latin typeface="+mn-lt"/>
                        </a:rPr>
                        <a:t>Explore</a:t>
                      </a:r>
                      <a:r>
                        <a:rPr lang="en-GB" sz="1200" spc="-55" dirty="0">
                          <a:solidFill>
                            <a:schemeClr val="tx1"/>
                          </a:solidFill>
                          <a:effectLst/>
                          <a:latin typeface="+mn-lt"/>
                        </a:rPr>
                        <a:t>,</a:t>
                      </a:r>
                      <a:r>
                        <a:rPr lang="en-GB" sz="1200" spc="-60" dirty="0">
                          <a:solidFill>
                            <a:schemeClr val="tx1"/>
                          </a:solidFill>
                          <a:effectLst/>
                          <a:latin typeface="+mn-lt"/>
                        </a:rPr>
                        <a:t> </a:t>
                      </a:r>
                      <a:r>
                        <a:rPr lang="en-GB" sz="1200" spc="-55" dirty="0">
                          <a:solidFill>
                            <a:schemeClr val="tx1"/>
                          </a:solidFill>
                          <a:effectLst/>
                          <a:latin typeface="+mn-lt"/>
                        </a:rPr>
                        <a:t>use</a:t>
                      </a:r>
                      <a:r>
                        <a:rPr lang="en-GB" sz="1200" spc="-60" dirty="0">
                          <a:solidFill>
                            <a:schemeClr val="tx1"/>
                          </a:solidFill>
                          <a:effectLst/>
                          <a:latin typeface="+mn-lt"/>
                        </a:rPr>
                        <a:t> </a:t>
                      </a:r>
                      <a:r>
                        <a:rPr lang="en-GB" sz="1200" spc="-55" dirty="0">
                          <a:solidFill>
                            <a:schemeClr val="tx1"/>
                          </a:solidFill>
                          <a:effectLst/>
                          <a:latin typeface="+mn-lt"/>
                        </a:rPr>
                        <a:t>and</a:t>
                      </a:r>
                      <a:r>
                        <a:rPr lang="en-GB" sz="1200" spc="-60" dirty="0">
                          <a:solidFill>
                            <a:schemeClr val="tx1"/>
                          </a:solidFill>
                          <a:effectLst/>
                          <a:latin typeface="+mn-lt"/>
                        </a:rPr>
                        <a:t> </a:t>
                      </a:r>
                      <a:r>
                        <a:rPr lang="en-GB" sz="1200" spc="-55" dirty="0">
                          <a:solidFill>
                            <a:schemeClr val="tx1"/>
                          </a:solidFill>
                          <a:effectLst/>
                          <a:latin typeface="+mn-lt"/>
                        </a:rPr>
                        <a:t>refine a variety</a:t>
                      </a:r>
                      <a:r>
                        <a:rPr lang="en-GB" sz="1200" spc="-60" dirty="0">
                          <a:solidFill>
                            <a:schemeClr val="tx1"/>
                          </a:solidFill>
                          <a:effectLst/>
                          <a:latin typeface="+mn-lt"/>
                        </a:rPr>
                        <a:t> </a:t>
                      </a:r>
                      <a:r>
                        <a:rPr lang="en-GB" sz="1200" spc="-55" dirty="0">
                          <a:solidFill>
                            <a:schemeClr val="tx1"/>
                          </a:solidFill>
                          <a:effectLst/>
                          <a:latin typeface="+mn-lt"/>
                        </a:rPr>
                        <a:t>of artistic</a:t>
                      </a:r>
                      <a:r>
                        <a:rPr lang="en-GB" sz="1200" spc="-60" dirty="0">
                          <a:solidFill>
                            <a:schemeClr val="tx1"/>
                          </a:solidFill>
                          <a:effectLst/>
                          <a:latin typeface="+mn-lt"/>
                        </a:rPr>
                        <a:t> </a:t>
                      </a:r>
                      <a:r>
                        <a:rPr lang="en-GB" sz="1200" spc="-55" dirty="0">
                          <a:solidFill>
                            <a:schemeClr val="tx1"/>
                          </a:solidFill>
                          <a:effectLst/>
                          <a:latin typeface="+mn-lt"/>
                        </a:rPr>
                        <a:t>effects</a:t>
                      </a:r>
                      <a:r>
                        <a:rPr lang="en-GB" sz="1200" spc="-60" dirty="0">
                          <a:solidFill>
                            <a:schemeClr val="tx1"/>
                          </a:solidFill>
                          <a:effectLst/>
                          <a:latin typeface="+mn-lt"/>
                        </a:rPr>
                        <a:t> </a:t>
                      </a:r>
                      <a:r>
                        <a:rPr lang="en-GB" sz="1200" spc="-55" dirty="0">
                          <a:solidFill>
                            <a:schemeClr val="tx1"/>
                          </a:solidFill>
                          <a:effectLst/>
                          <a:latin typeface="+mn-lt"/>
                        </a:rPr>
                        <a:t>to </a:t>
                      </a:r>
                      <a:r>
                        <a:rPr lang="en-GB" sz="1200" spc="-55" dirty="0" smtClean="0">
                          <a:solidFill>
                            <a:schemeClr val="tx1"/>
                          </a:solidFill>
                          <a:effectLst/>
                          <a:latin typeface="+mn-lt"/>
                        </a:rPr>
                        <a:t>express</a:t>
                      </a:r>
                      <a:r>
                        <a:rPr lang="en-GB" sz="1200" spc="-55" baseline="0" dirty="0" smtClean="0">
                          <a:solidFill>
                            <a:schemeClr val="tx1"/>
                          </a:solidFill>
                          <a:effectLst/>
                          <a:latin typeface="+mn-lt"/>
                        </a:rPr>
                        <a:t> </a:t>
                      </a:r>
                      <a:r>
                        <a:rPr lang="en-GB" sz="1200" dirty="0" smtClean="0">
                          <a:solidFill>
                            <a:schemeClr val="tx1"/>
                          </a:solidFill>
                          <a:effectLst/>
                          <a:latin typeface="+mn-lt"/>
                        </a:rPr>
                        <a:t>their </a:t>
                      </a:r>
                      <a:r>
                        <a:rPr lang="en-GB" sz="1200" dirty="0">
                          <a:solidFill>
                            <a:schemeClr val="tx1"/>
                          </a:solidFill>
                          <a:effectLst/>
                          <a:latin typeface="+mn-lt"/>
                        </a:rPr>
                        <a:t>ideas and feelings.</a:t>
                      </a:r>
                    </a:p>
                    <a:p>
                      <a:pPr marL="0" lvl="0" indent="0">
                        <a:spcBef>
                          <a:spcPts val="355"/>
                        </a:spcBef>
                        <a:spcAft>
                          <a:spcPts val="0"/>
                        </a:spcAft>
                        <a:buClr>
                          <a:srgbClr val="231F20"/>
                        </a:buClr>
                        <a:buSzPts val="1000"/>
                        <a:buFont typeface="Roboto"/>
                        <a:buNone/>
                        <a:tabLst>
                          <a:tab pos="179705" algn="l"/>
                        </a:tabLst>
                      </a:pPr>
                      <a:r>
                        <a:rPr lang="en-GB" sz="1200" spc="-55" dirty="0" smtClean="0">
                          <a:solidFill>
                            <a:schemeClr val="tx1"/>
                          </a:solidFill>
                          <a:effectLst/>
                          <a:latin typeface="+mn-lt"/>
                        </a:rPr>
                        <a:t>  Return</a:t>
                      </a:r>
                      <a:r>
                        <a:rPr lang="en-GB" sz="1200" spc="-60" dirty="0" smtClean="0">
                          <a:solidFill>
                            <a:schemeClr val="tx1"/>
                          </a:solidFill>
                          <a:effectLst/>
                          <a:latin typeface="+mn-lt"/>
                        </a:rPr>
                        <a:t> </a:t>
                      </a:r>
                      <a:r>
                        <a:rPr lang="en-GB" sz="1200" spc="-55" dirty="0">
                          <a:solidFill>
                            <a:schemeClr val="tx1"/>
                          </a:solidFill>
                          <a:effectLst/>
                          <a:latin typeface="+mn-lt"/>
                        </a:rPr>
                        <a:t>to and build</a:t>
                      </a:r>
                      <a:r>
                        <a:rPr lang="en-GB" sz="1200" spc="-60" dirty="0">
                          <a:solidFill>
                            <a:schemeClr val="tx1"/>
                          </a:solidFill>
                          <a:effectLst/>
                          <a:latin typeface="+mn-lt"/>
                        </a:rPr>
                        <a:t> </a:t>
                      </a:r>
                      <a:r>
                        <a:rPr lang="en-GB" sz="1200" spc="-55" dirty="0">
                          <a:solidFill>
                            <a:schemeClr val="tx1"/>
                          </a:solidFill>
                          <a:effectLst/>
                          <a:latin typeface="+mn-lt"/>
                        </a:rPr>
                        <a:t>on</a:t>
                      </a:r>
                      <a:r>
                        <a:rPr lang="en-GB" sz="1200" spc="-60" dirty="0">
                          <a:solidFill>
                            <a:schemeClr val="tx1"/>
                          </a:solidFill>
                          <a:effectLst/>
                          <a:latin typeface="+mn-lt"/>
                        </a:rPr>
                        <a:t> </a:t>
                      </a:r>
                      <a:r>
                        <a:rPr lang="en-GB" sz="1200" spc="-55" dirty="0">
                          <a:solidFill>
                            <a:schemeClr val="tx1"/>
                          </a:solidFill>
                          <a:effectLst/>
                          <a:latin typeface="+mn-lt"/>
                        </a:rPr>
                        <a:t>their previous learning,</a:t>
                      </a:r>
                      <a:r>
                        <a:rPr lang="en-GB" sz="1200" spc="-60" dirty="0">
                          <a:solidFill>
                            <a:schemeClr val="tx1"/>
                          </a:solidFill>
                          <a:effectLst/>
                          <a:latin typeface="+mn-lt"/>
                        </a:rPr>
                        <a:t> </a:t>
                      </a:r>
                      <a:r>
                        <a:rPr lang="en-GB" sz="1200" spc="-55" dirty="0">
                          <a:solidFill>
                            <a:schemeClr val="tx1"/>
                          </a:solidFill>
                          <a:effectLst/>
                          <a:latin typeface="+mn-lt"/>
                        </a:rPr>
                        <a:t>refining</a:t>
                      </a:r>
                      <a:r>
                        <a:rPr lang="en-GB" sz="1200" spc="-60" dirty="0">
                          <a:solidFill>
                            <a:schemeClr val="tx1"/>
                          </a:solidFill>
                          <a:effectLst/>
                          <a:latin typeface="+mn-lt"/>
                        </a:rPr>
                        <a:t> </a:t>
                      </a:r>
                      <a:r>
                        <a:rPr lang="en-GB" sz="1200" spc="-55" dirty="0" smtClean="0">
                          <a:solidFill>
                            <a:schemeClr val="tx1"/>
                          </a:solidFill>
                          <a:effectLst/>
                          <a:latin typeface="+mn-lt"/>
                        </a:rPr>
                        <a:t>ideas</a:t>
                      </a:r>
                      <a:r>
                        <a:rPr lang="en-GB" sz="1200" spc="-55" baseline="0" dirty="0" smtClean="0">
                          <a:solidFill>
                            <a:schemeClr val="tx1"/>
                          </a:solidFill>
                          <a:effectLst/>
                          <a:latin typeface="+mn-lt"/>
                        </a:rPr>
                        <a:t> </a:t>
                      </a:r>
                      <a:r>
                        <a:rPr lang="en-GB" sz="1200" dirty="0" smtClean="0">
                          <a:solidFill>
                            <a:schemeClr val="tx1"/>
                          </a:solidFill>
                          <a:effectLst/>
                          <a:latin typeface="+mn-lt"/>
                        </a:rPr>
                        <a:t>and </a:t>
                      </a:r>
                      <a:r>
                        <a:rPr lang="en-GB" sz="1200" dirty="0">
                          <a:solidFill>
                            <a:schemeClr val="tx1"/>
                          </a:solidFill>
                          <a:effectLst/>
                          <a:latin typeface="+mn-lt"/>
                        </a:rPr>
                        <a:t>developing their ability to </a:t>
                      </a:r>
                      <a:r>
                        <a:rPr lang="en-GB" sz="1200" dirty="0" smtClean="0">
                          <a:solidFill>
                            <a:schemeClr val="tx1"/>
                          </a:solidFill>
                          <a:effectLst/>
                          <a:latin typeface="+mn-lt"/>
                        </a:rPr>
                        <a:t> represent </a:t>
                      </a:r>
                      <a:r>
                        <a:rPr lang="en-GB" sz="1200" dirty="0">
                          <a:solidFill>
                            <a:schemeClr val="tx1"/>
                          </a:solidFill>
                          <a:effectLst/>
                          <a:latin typeface="+mn-lt"/>
                        </a:rPr>
                        <a:t>them.</a:t>
                      </a:r>
                    </a:p>
                    <a:p>
                      <a:pPr marL="0" lvl="0" indent="0">
                        <a:spcBef>
                          <a:spcPts val="355"/>
                        </a:spcBef>
                        <a:spcAft>
                          <a:spcPts val="0"/>
                        </a:spcAft>
                        <a:buClr>
                          <a:srgbClr val="231F20"/>
                        </a:buClr>
                        <a:buSzPts val="1000"/>
                        <a:buFont typeface="Roboto"/>
                        <a:buNone/>
                        <a:tabLst>
                          <a:tab pos="179705" algn="l"/>
                        </a:tabLst>
                      </a:pPr>
                      <a:r>
                        <a:rPr lang="en-GB" sz="1200" spc="-55" dirty="0" smtClean="0">
                          <a:solidFill>
                            <a:schemeClr val="tx1"/>
                          </a:solidFill>
                          <a:effectLst/>
                          <a:latin typeface="+mn-lt"/>
                        </a:rPr>
                        <a:t>  Create</a:t>
                      </a:r>
                      <a:r>
                        <a:rPr lang="en-GB" sz="1200" spc="-60" dirty="0" smtClean="0">
                          <a:solidFill>
                            <a:schemeClr val="tx1"/>
                          </a:solidFill>
                          <a:effectLst/>
                          <a:latin typeface="+mn-lt"/>
                        </a:rPr>
                        <a:t> </a:t>
                      </a:r>
                      <a:r>
                        <a:rPr lang="en-GB" sz="1200" spc="-55" dirty="0">
                          <a:solidFill>
                            <a:schemeClr val="tx1"/>
                          </a:solidFill>
                          <a:effectLst/>
                          <a:latin typeface="+mn-lt"/>
                        </a:rPr>
                        <a:t>collaboratively, sharing ideas, resources</a:t>
                      </a:r>
                      <a:r>
                        <a:rPr lang="en-GB" sz="1200" spc="-60" dirty="0">
                          <a:solidFill>
                            <a:schemeClr val="tx1"/>
                          </a:solidFill>
                          <a:effectLst/>
                          <a:latin typeface="+mn-lt"/>
                        </a:rPr>
                        <a:t> </a:t>
                      </a:r>
                      <a:r>
                        <a:rPr lang="en-GB" sz="1200" spc="-55" dirty="0">
                          <a:solidFill>
                            <a:schemeClr val="tx1"/>
                          </a:solidFill>
                          <a:effectLst/>
                          <a:latin typeface="+mn-lt"/>
                        </a:rPr>
                        <a:t>and skills.</a:t>
                      </a:r>
                    </a:p>
                    <a:p>
                      <a:pPr marL="0" marR="224155" lvl="0" indent="0">
                        <a:lnSpc>
                          <a:spcPct val="107000"/>
                        </a:lnSpc>
                        <a:spcBef>
                          <a:spcPts val="355"/>
                        </a:spcBef>
                        <a:spcAft>
                          <a:spcPts val="0"/>
                        </a:spcAft>
                        <a:buClr>
                          <a:srgbClr val="231F20"/>
                        </a:buClr>
                        <a:buSzPts val="1000"/>
                        <a:buFont typeface="Roboto"/>
                        <a:buNone/>
                        <a:tabLst>
                          <a:tab pos="179705" algn="l"/>
                        </a:tabLst>
                      </a:pPr>
                      <a:r>
                        <a:rPr lang="en-GB" sz="1200" spc="-55" dirty="0" smtClean="0">
                          <a:solidFill>
                            <a:schemeClr val="tx1"/>
                          </a:solidFill>
                          <a:effectLst/>
                          <a:latin typeface="+mn-lt"/>
                        </a:rPr>
                        <a:t>  Listen</a:t>
                      </a:r>
                      <a:r>
                        <a:rPr lang="en-GB" sz="1200" spc="-75" dirty="0" smtClean="0">
                          <a:solidFill>
                            <a:schemeClr val="tx1"/>
                          </a:solidFill>
                          <a:effectLst/>
                          <a:latin typeface="+mn-lt"/>
                        </a:rPr>
                        <a:t> </a:t>
                      </a:r>
                      <a:r>
                        <a:rPr lang="en-GB" sz="1200" spc="-55" dirty="0">
                          <a:solidFill>
                            <a:schemeClr val="tx1"/>
                          </a:solidFill>
                          <a:effectLst/>
                          <a:latin typeface="+mn-lt"/>
                        </a:rPr>
                        <a:t>attentively,</a:t>
                      </a:r>
                      <a:r>
                        <a:rPr lang="en-GB" sz="1200" spc="-70" dirty="0">
                          <a:solidFill>
                            <a:schemeClr val="tx1"/>
                          </a:solidFill>
                          <a:effectLst/>
                          <a:latin typeface="+mn-lt"/>
                        </a:rPr>
                        <a:t> </a:t>
                      </a:r>
                      <a:r>
                        <a:rPr lang="en-GB" sz="1200" spc="-55" dirty="0">
                          <a:solidFill>
                            <a:schemeClr val="tx1"/>
                          </a:solidFill>
                          <a:effectLst/>
                          <a:latin typeface="+mn-lt"/>
                        </a:rPr>
                        <a:t>move</a:t>
                      </a:r>
                      <a:r>
                        <a:rPr lang="en-GB" sz="1200" spc="-70" dirty="0">
                          <a:solidFill>
                            <a:schemeClr val="tx1"/>
                          </a:solidFill>
                          <a:effectLst/>
                          <a:latin typeface="+mn-lt"/>
                        </a:rPr>
                        <a:t> </a:t>
                      </a:r>
                      <a:r>
                        <a:rPr lang="en-GB" sz="1200" spc="-55" dirty="0">
                          <a:solidFill>
                            <a:schemeClr val="tx1"/>
                          </a:solidFill>
                          <a:effectLst/>
                          <a:latin typeface="+mn-lt"/>
                        </a:rPr>
                        <a:t>to</a:t>
                      </a:r>
                      <a:r>
                        <a:rPr lang="en-GB" sz="1200" spc="-70" dirty="0">
                          <a:solidFill>
                            <a:schemeClr val="tx1"/>
                          </a:solidFill>
                          <a:effectLst/>
                          <a:latin typeface="+mn-lt"/>
                        </a:rPr>
                        <a:t> </a:t>
                      </a:r>
                      <a:r>
                        <a:rPr lang="en-GB" sz="1200" spc="-55" dirty="0">
                          <a:solidFill>
                            <a:schemeClr val="tx1"/>
                          </a:solidFill>
                          <a:effectLst/>
                          <a:latin typeface="+mn-lt"/>
                        </a:rPr>
                        <a:t>and</a:t>
                      </a:r>
                      <a:r>
                        <a:rPr lang="en-GB" sz="1200" spc="-65" dirty="0">
                          <a:solidFill>
                            <a:schemeClr val="tx1"/>
                          </a:solidFill>
                          <a:effectLst/>
                          <a:latin typeface="+mn-lt"/>
                        </a:rPr>
                        <a:t> </a:t>
                      </a:r>
                      <a:r>
                        <a:rPr lang="en-GB" sz="1200" spc="-55" dirty="0">
                          <a:solidFill>
                            <a:schemeClr val="tx1"/>
                          </a:solidFill>
                          <a:effectLst/>
                          <a:latin typeface="+mn-lt"/>
                        </a:rPr>
                        <a:t>talk</a:t>
                      </a:r>
                      <a:r>
                        <a:rPr lang="en-GB" sz="1200" spc="-70" dirty="0">
                          <a:solidFill>
                            <a:schemeClr val="tx1"/>
                          </a:solidFill>
                          <a:effectLst/>
                          <a:latin typeface="+mn-lt"/>
                        </a:rPr>
                        <a:t> </a:t>
                      </a:r>
                      <a:r>
                        <a:rPr lang="en-GB" sz="1200" spc="-55" dirty="0">
                          <a:solidFill>
                            <a:schemeClr val="tx1"/>
                          </a:solidFill>
                          <a:effectLst/>
                          <a:latin typeface="+mn-lt"/>
                        </a:rPr>
                        <a:t>about</a:t>
                      </a:r>
                      <a:r>
                        <a:rPr lang="en-GB" sz="1200" spc="-70" dirty="0">
                          <a:solidFill>
                            <a:schemeClr val="tx1"/>
                          </a:solidFill>
                          <a:effectLst/>
                          <a:latin typeface="+mn-lt"/>
                        </a:rPr>
                        <a:t> </a:t>
                      </a:r>
                      <a:r>
                        <a:rPr lang="en-GB" sz="1200" spc="-55" dirty="0">
                          <a:solidFill>
                            <a:schemeClr val="tx1"/>
                          </a:solidFill>
                          <a:effectLst/>
                          <a:latin typeface="+mn-lt"/>
                        </a:rPr>
                        <a:t>music,</a:t>
                      </a:r>
                      <a:r>
                        <a:rPr lang="en-GB" sz="1200" spc="-70" dirty="0">
                          <a:solidFill>
                            <a:schemeClr val="tx1"/>
                          </a:solidFill>
                          <a:effectLst/>
                          <a:latin typeface="+mn-lt"/>
                        </a:rPr>
                        <a:t> </a:t>
                      </a:r>
                      <a:r>
                        <a:rPr lang="en-GB" sz="1200" spc="-55" dirty="0">
                          <a:solidFill>
                            <a:schemeClr val="tx1"/>
                          </a:solidFill>
                          <a:effectLst/>
                          <a:latin typeface="+mn-lt"/>
                        </a:rPr>
                        <a:t>expressing their feelings and</a:t>
                      </a:r>
                      <a:r>
                        <a:rPr lang="en-GB" sz="1200" spc="-160" dirty="0">
                          <a:solidFill>
                            <a:schemeClr val="tx1"/>
                          </a:solidFill>
                          <a:effectLst/>
                          <a:latin typeface="+mn-lt"/>
                        </a:rPr>
                        <a:t> </a:t>
                      </a:r>
                      <a:r>
                        <a:rPr lang="en-GB" sz="1200" spc="-55" dirty="0">
                          <a:solidFill>
                            <a:schemeClr val="tx1"/>
                          </a:solidFill>
                          <a:effectLst/>
                          <a:latin typeface="+mn-lt"/>
                        </a:rPr>
                        <a:t>responses.</a:t>
                      </a:r>
                    </a:p>
                    <a:p>
                      <a:pPr marL="0" marR="59055" lvl="0" indent="0">
                        <a:lnSpc>
                          <a:spcPct val="107000"/>
                        </a:lnSpc>
                        <a:spcBef>
                          <a:spcPts val="260"/>
                        </a:spcBef>
                        <a:spcAft>
                          <a:spcPts val="0"/>
                        </a:spcAft>
                        <a:buClr>
                          <a:srgbClr val="231F20"/>
                        </a:buClr>
                        <a:buSzPts val="1000"/>
                        <a:buFont typeface="Roboto"/>
                        <a:buNone/>
                        <a:tabLst>
                          <a:tab pos="179705" algn="l"/>
                        </a:tabLst>
                      </a:pPr>
                      <a:r>
                        <a:rPr lang="en-GB" sz="1200" spc="-55" dirty="0" smtClean="0">
                          <a:solidFill>
                            <a:schemeClr val="tx1"/>
                          </a:solidFill>
                          <a:effectLst/>
                          <a:latin typeface="+mn-lt"/>
                        </a:rPr>
                        <a:t>  Sing</a:t>
                      </a:r>
                      <a:r>
                        <a:rPr lang="en-GB" sz="1200" spc="-70" dirty="0" smtClean="0">
                          <a:solidFill>
                            <a:schemeClr val="tx1"/>
                          </a:solidFill>
                          <a:effectLst/>
                          <a:latin typeface="+mn-lt"/>
                        </a:rPr>
                        <a:t> </a:t>
                      </a:r>
                      <a:r>
                        <a:rPr lang="en-GB" sz="1200" spc="-55" dirty="0">
                          <a:solidFill>
                            <a:schemeClr val="tx1"/>
                          </a:solidFill>
                          <a:effectLst/>
                          <a:latin typeface="+mn-lt"/>
                        </a:rPr>
                        <a:t>in</a:t>
                      </a:r>
                      <a:r>
                        <a:rPr lang="en-GB" sz="1200" spc="-65" dirty="0">
                          <a:solidFill>
                            <a:schemeClr val="tx1"/>
                          </a:solidFill>
                          <a:effectLst/>
                          <a:latin typeface="+mn-lt"/>
                        </a:rPr>
                        <a:t> </a:t>
                      </a:r>
                      <a:r>
                        <a:rPr lang="en-GB" sz="1200" spc="-55" dirty="0">
                          <a:solidFill>
                            <a:schemeClr val="tx1"/>
                          </a:solidFill>
                          <a:effectLst/>
                          <a:latin typeface="+mn-lt"/>
                        </a:rPr>
                        <a:t>a</a:t>
                      </a:r>
                      <a:r>
                        <a:rPr lang="en-GB" sz="1200" spc="-65" dirty="0">
                          <a:solidFill>
                            <a:schemeClr val="tx1"/>
                          </a:solidFill>
                          <a:effectLst/>
                          <a:latin typeface="+mn-lt"/>
                        </a:rPr>
                        <a:t> </a:t>
                      </a:r>
                      <a:r>
                        <a:rPr lang="en-GB" sz="1200" spc="-55" dirty="0">
                          <a:solidFill>
                            <a:schemeClr val="tx1"/>
                          </a:solidFill>
                          <a:effectLst/>
                          <a:latin typeface="+mn-lt"/>
                        </a:rPr>
                        <a:t>group</a:t>
                      </a:r>
                      <a:r>
                        <a:rPr lang="en-GB" sz="1200" spc="-65" dirty="0">
                          <a:solidFill>
                            <a:schemeClr val="tx1"/>
                          </a:solidFill>
                          <a:effectLst/>
                          <a:latin typeface="+mn-lt"/>
                        </a:rPr>
                        <a:t> </a:t>
                      </a:r>
                      <a:r>
                        <a:rPr lang="en-GB" sz="1200" spc="-55" dirty="0">
                          <a:solidFill>
                            <a:schemeClr val="tx1"/>
                          </a:solidFill>
                          <a:effectLst/>
                          <a:latin typeface="+mn-lt"/>
                        </a:rPr>
                        <a:t>or</a:t>
                      </a:r>
                      <a:r>
                        <a:rPr lang="en-GB" sz="1200" spc="-65" dirty="0">
                          <a:solidFill>
                            <a:schemeClr val="tx1"/>
                          </a:solidFill>
                          <a:effectLst/>
                          <a:latin typeface="+mn-lt"/>
                        </a:rPr>
                        <a:t> </a:t>
                      </a:r>
                      <a:r>
                        <a:rPr lang="en-GB" sz="1200" spc="-55" dirty="0">
                          <a:solidFill>
                            <a:schemeClr val="tx1"/>
                          </a:solidFill>
                          <a:effectLst/>
                          <a:latin typeface="+mn-lt"/>
                        </a:rPr>
                        <a:t>on</a:t>
                      </a:r>
                      <a:r>
                        <a:rPr lang="en-GB" sz="1200" spc="-70" dirty="0">
                          <a:solidFill>
                            <a:schemeClr val="tx1"/>
                          </a:solidFill>
                          <a:effectLst/>
                          <a:latin typeface="+mn-lt"/>
                        </a:rPr>
                        <a:t> </a:t>
                      </a:r>
                      <a:r>
                        <a:rPr lang="en-GB" sz="1200" spc="-55" dirty="0">
                          <a:solidFill>
                            <a:schemeClr val="tx1"/>
                          </a:solidFill>
                          <a:effectLst/>
                          <a:latin typeface="+mn-lt"/>
                        </a:rPr>
                        <a:t>their</a:t>
                      </a:r>
                      <a:r>
                        <a:rPr lang="en-GB" sz="1200" spc="-65" dirty="0">
                          <a:solidFill>
                            <a:schemeClr val="tx1"/>
                          </a:solidFill>
                          <a:effectLst/>
                          <a:latin typeface="+mn-lt"/>
                        </a:rPr>
                        <a:t> </a:t>
                      </a:r>
                      <a:r>
                        <a:rPr lang="en-GB" sz="1200" spc="-55" dirty="0">
                          <a:solidFill>
                            <a:schemeClr val="tx1"/>
                          </a:solidFill>
                          <a:effectLst/>
                          <a:latin typeface="+mn-lt"/>
                        </a:rPr>
                        <a:t>own,</a:t>
                      </a:r>
                      <a:r>
                        <a:rPr lang="en-GB" sz="1200" spc="-65" dirty="0">
                          <a:solidFill>
                            <a:schemeClr val="tx1"/>
                          </a:solidFill>
                          <a:effectLst/>
                          <a:latin typeface="+mn-lt"/>
                        </a:rPr>
                        <a:t> </a:t>
                      </a:r>
                      <a:r>
                        <a:rPr lang="en-GB" sz="1200" spc="-55" dirty="0">
                          <a:solidFill>
                            <a:schemeClr val="tx1"/>
                          </a:solidFill>
                          <a:effectLst/>
                          <a:latin typeface="+mn-lt"/>
                        </a:rPr>
                        <a:t>increasingly</a:t>
                      </a:r>
                      <a:r>
                        <a:rPr lang="en-GB" sz="1200" spc="-65" dirty="0">
                          <a:solidFill>
                            <a:schemeClr val="tx1"/>
                          </a:solidFill>
                          <a:effectLst/>
                          <a:latin typeface="+mn-lt"/>
                        </a:rPr>
                        <a:t> </a:t>
                      </a:r>
                      <a:r>
                        <a:rPr lang="en-GB" sz="1200" spc="-55" dirty="0">
                          <a:solidFill>
                            <a:schemeClr val="tx1"/>
                          </a:solidFill>
                          <a:effectLst/>
                          <a:latin typeface="+mn-lt"/>
                        </a:rPr>
                        <a:t>matching</a:t>
                      </a:r>
                      <a:r>
                        <a:rPr lang="en-GB" sz="1200" spc="-65" dirty="0">
                          <a:solidFill>
                            <a:schemeClr val="tx1"/>
                          </a:solidFill>
                          <a:effectLst/>
                          <a:latin typeface="+mn-lt"/>
                        </a:rPr>
                        <a:t> </a:t>
                      </a:r>
                      <a:r>
                        <a:rPr lang="en-GB" sz="1200" spc="-55" dirty="0">
                          <a:solidFill>
                            <a:schemeClr val="tx1"/>
                          </a:solidFill>
                          <a:effectLst/>
                          <a:latin typeface="+mn-lt"/>
                        </a:rPr>
                        <a:t>the</a:t>
                      </a:r>
                      <a:r>
                        <a:rPr lang="en-GB" sz="1200" spc="-70" dirty="0">
                          <a:solidFill>
                            <a:schemeClr val="tx1"/>
                          </a:solidFill>
                          <a:effectLst/>
                          <a:latin typeface="+mn-lt"/>
                        </a:rPr>
                        <a:t> </a:t>
                      </a:r>
                      <a:r>
                        <a:rPr lang="en-GB" sz="1200" spc="-55" dirty="0">
                          <a:solidFill>
                            <a:schemeClr val="tx1"/>
                          </a:solidFill>
                          <a:effectLst/>
                          <a:latin typeface="+mn-lt"/>
                        </a:rPr>
                        <a:t>pitch and following the</a:t>
                      </a:r>
                      <a:r>
                        <a:rPr lang="en-GB" sz="1200" spc="-155" dirty="0">
                          <a:solidFill>
                            <a:schemeClr val="tx1"/>
                          </a:solidFill>
                          <a:effectLst/>
                          <a:latin typeface="+mn-lt"/>
                        </a:rPr>
                        <a:t> </a:t>
                      </a:r>
                      <a:r>
                        <a:rPr lang="en-GB" sz="1200" spc="-15" dirty="0">
                          <a:solidFill>
                            <a:schemeClr val="tx1"/>
                          </a:solidFill>
                          <a:effectLst/>
                          <a:latin typeface="+mn-lt"/>
                        </a:rPr>
                        <a:t>melody.</a:t>
                      </a:r>
                      <a:endParaRPr lang="en-GB" sz="1200" spc="-55" dirty="0">
                        <a:solidFill>
                          <a:schemeClr val="tx1"/>
                        </a:solidFill>
                        <a:effectLst/>
                        <a:latin typeface="+mn-lt"/>
                      </a:endParaRPr>
                    </a:p>
                    <a:p>
                      <a:pPr marL="0" marR="201295" lvl="0" indent="0">
                        <a:lnSpc>
                          <a:spcPct val="107000"/>
                        </a:lnSpc>
                        <a:spcBef>
                          <a:spcPts val="265"/>
                        </a:spcBef>
                        <a:spcAft>
                          <a:spcPts val="0"/>
                        </a:spcAft>
                        <a:buClr>
                          <a:srgbClr val="231F20"/>
                        </a:buClr>
                        <a:buSzPts val="1000"/>
                        <a:buFont typeface="Roboto"/>
                        <a:buNone/>
                        <a:tabLst>
                          <a:tab pos="179705" algn="l"/>
                        </a:tabLst>
                      </a:pPr>
                      <a:r>
                        <a:rPr lang="en-GB" sz="1200" spc="-55" dirty="0" smtClean="0">
                          <a:solidFill>
                            <a:schemeClr val="tx1"/>
                          </a:solidFill>
                          <a:effectLst/>
                          <a:latin typeface="+mn-lt"/>
                        </a:rPr>
                        <a:t>  Explore</a:t>
                      </a:r>
                      <a:r>
                        <a:rPr lang="en-GB" sz="1200" spc="-65" dirty="0" smtClean="0">
                          <a:solidFill>
                            <a:schemeClr val="tx1"/>
                          </a:solidFill>
                          <a:effectLst/>
                          <a:latin typeface="+mn-lt"/>
                        </a:rPr>
                        <a:t> </a:t>
                      </a:r>
                      <a:r>
                        <a:rPr lang="en-GB" sz="1200" spc="-55" dirty="0">
                          <a:solidFill>
                            <a:schemeClr val="tx1"/>
                          </a:solidFill>
                          <a:effectLst/>
                          <a:latin typeface="+mn-lt"/>
                        </a:rPr>
                        <a:t>and</a:t>
                      </a:r>
                      <a:r>
                        <a:rPr lang="en-GB" sz="1200" spc="-65" dirty="0">
                          <a:solidFill>
                            <a:schemeClr val="tx1"/>
                          </a:solidFill>
                          <a:effectLst/>
                          <a:latin typeface="+mn-lt"/>
                        </a:rPr>
                        <a:t> </a:t>
                      </a:r>
                      <a:r>
                        <a:rPr lang="en-GB" sz="1200" spc="-55" dirty="0">
                          <a:solidFill>
                            <a:schemeClr val="tx1"/>
                          </a:solidFill>
                          <a:effectLst/>
                          <a:latin typeface="+mn-lt"/>
                        </a:rPr>
                        <a:t>engage</a:t>
                      </a:r>
                      <a:r>
                        <a:rPr lang="en-GB" sz="1200" spc="-60" dirty="0">
                          <a:solidFill>
                            <a:schemeClr val="tx1"/>
                          </a:solidFill>
                          <a:effectLst/>
                          <a:latin typeface="+mn-lt"/>
                        </a:rPr>
                        <a:t> </a:t>
                      </a:r>
                      <a:r>
                        <a:rPr lang="en-GB" sz="1200" spc="-55" dirty="0">
                          <a:solidFill>
                            <a:schemeClr val="tx1"/>
                          </a:solidFill>
                          <a:effectLst/>
                          <a:latin typeface="+mn-lt"/>
                        </a:rPr>
                        <a:t>in</a:t>
                      </a:r>
                      <a:r>
                        <a:rPr lang="en-GB" sz="1200" spc="-65" dirty="0">
                          <a:solidFill>
                            <a:schemeClr val="tx1"/>
                          </a:solidFill>
                          <a:effectLst/>
                          <a:latin typeface="+mn-lt"/>
                        </a:rPr>
                        <a:t> </a:t>
                      </a:r>
                      <a:r>
                        <a:rPr lang="en-GB" sz="1200" spc="-55" dirty="0">
                          <a:solidFill>
                            <a:schemeClr val="tx1"/>
                          </a:solidFill>
                          <a:effectLst/>
                          <a:latin typeface="+mn-lt"/>
                        </a:rPr>
                        <a:t>music</a:t>
                      </a:r>
                      <a:r>
                        <a:rPr lang="en-GB" sz="1200" spc="-60" dirty="0">
                          <a:solidFill>
                            <a:schemeClr val="tx1"/>
                          </a:solidFill>
                          <a:effectLst/>
                          <a:latin typeface="+mn-lt"/>
                        </a:rPr>
                        <a:t> </a:t>
                      </a:r>
                      <a:r>
                        <a:rPr lang="en-GB" sz="1200" spc="-55" dirty="0">
                          <a:solidFill>
                            <a:schemeClr val="tx1"/>
                          </a:solidFill>
                          <a:effectLst/>
                          <a:latin typeface="+mn-lt"/>
                        </a:rPr>
                        <a:t>making</a:t>
                      </a:r>
                      <a:r>
                        <a:rPr lang="en-GB" sz="1200" spc="-70" dirty="0">
                          <a:solidFill>
                            <a:schemeClr val="tx1"/>
                          </a:solidFill>
                          <a:effectLst/>
                          <a:latin typeface="+mn-lt"/>
                        </a:rPr>
                        <a:t> </a:t>
                      </a:r>
                      <a:r>
                        <a:rPr lang="en-GB" sz="1200" spc="-55" dirty="0">
                          <a:solidFill>
                            <a:schemeClr val="tx1"/>
                          </a:solidFill>
                          <a:effectLst/>
                          <a:latin typeface="+mn-lt"/>
                        </a:rPr>
                        <a:t>and</a:t>
                      </a:r>
                      <a:r>
                        <a:rPr lang="en-GB" sz="1200" spc="-60" dirty="0">
                          <a:solidFill>
                            <a:schemeClr val="tx1"/>
                          </a:solidFill>
                          <a:effectLst/>
                          <a:latin typeface="+mn-lt"/>
                        </a:rPr>
                        <a:t> </a:t>
                      </a:r>
                      <a:r>
                        <a:rPr lang="en-GB" sz="1200" spc="-55" dirty="0">
                          <a:solidFill>
                            <a:schemeClr val="tx1"/>
                          </a:solidFill>
                          <a:effectLst/>
                          <a:latin typeface="+mn-lt"/>
                        </a:rPr>
                        <a:t>dance,</a:t>
                      </a:r>
                      <a:r>
                        <a:rPr lang="en-GB" sz="1200" spc="-65" dirty="0">
                          <a:solidFill>
                            <a:schemeClr val="tx1"/>
                          </a:solidFill>
                          <a:effectLst/>
                          <a:latin typeface="+mn-lt"/>
                        </a:rPr>
                        <a:t> </a:t>
                      </a:r>
                      <a:r>
                        <a:rPr lang="en-GB" sz="1200" spc="-55" dirty="0">
                          <a:solidFill>
                            <a:schemeClr val="tx1"/>
                          </a:solidFill>
                          <a:effectLst/>
                          <a:latin typeface="+mn-lt"/>
                        </a:rPr>
                        <a:t>performing solo or in</a:t>
                      </a:r>
                      <a:r>
                        <a:rPr lang="en-GB" sz="1200" spc="-155" dirty="0">
                          <a:solidFill>
                            <a:schemeClr val="tx1"/>
                          </a:solidFill>
                          <a:effectLst/>
                          <a:latin typeface="+mn-lt"/>
                        </a:rPr>
                        <a:t> </a:t>
                      </a:r>
                      <a:r>
                        <a:rPr lang="en-GB" sz="1200" spc="-55" dirty="0">
                          <a:solidFill>
                            <a:schemeClr val="tx1"/>
                          </a:solidFill>
                          <a:effectLst/>
                          <a:latin typeface="+mn-lt"/>
                        </a:rPr>
                        <a:t>groups</a:t>
                      </a:r>
                      <a:r>
                        <a:rPr lang="en-GB" sz="1200" spc="-55" dirty="0" smtClean="0">
                          <a:solidFill>
                            <a:schemeClr val="tx1"/>
                          </a:solidFill>
                          <a:effectLst/>
                          <a:latin typeface="+mn-lt"/>
                        </a:rPr>
                        <a:t>.</a:t>
                      </a:r>
                    </a:p>
                    <a:p>
                      <a:pPr marL="0" marR="201295" lvl="0" indent="0">
                        <a:lnSpc>
                          <a:spcPct val="107000"/>
                        </a:lnSpc>
                        <a:spcBef>
                          <a:spcPts val="265"/>
                        </a:spcBef>
                        <a:spcAft>
                          <a:spcPts val="0"/>
                        </a:spcAft>
                        <a:buClr>
                          <a:srgbClr val="231F20"/>
                        </a:buClr>
                        <a:buSzPts val="1000"/>
                        <a:buFont typeface="Roboto"/>
                        <a:buNone/>
                        <a:tabLst>
                          <a:tab pos="179705" algn="l"/>
                        </a:tabLst>
                      </a:pPr>
                      <a:endParaRPr lang="en-GB" sz="1200" spc="-55" dirty="0">
                        <a:solidFill>
                          <a:schemeClr val="tx1"/>
                        </a:solidFill>
                        <a:effectLst/>
                        <a:latin typeface="+mn-lt"/>
                        <a:ea typeface="Roboto"/>
                        <a:cs typeface="Roboto"/>
                      </a:endParaRPr>
                    </a:p>
                  </a:txBody>
                  <a:tcPr marL="0" marR="0" marT="0" marB="0"/>
                </a:tc>
                <a:extLst>
                  <a:ext uri="{0D108BD9-81ED-4DB2-BD59-A6C34878D82A}">
                    <a16:rowId xmlns:a16="http://schemas.microsoft.com/office/drawing/2014/main" val="3018277756"/>
                  </a:ext>
                </a:extLst>
              </a:tr>
              <a:tr h="1292734">
                <a:tc>
                  <a:txBody>
                    <a:bodyPr/>
                    <a:lstStyle/>
                    <a:p>
                      <a:pPr marL="77470" indent="-108585">
                        <a:spcBef>
                          <a:spcPts val="315"/>
                        </a:spcBef>
                        <a:spcAft>
                          <a:spcPts val="0"/>
                        </a:spcAft>
                      </a:pPr>
                      <a:r>
                        <a:rPr lang="en-GB" sz="1200" dirty="0" smtClean="0">
                          <a:solidFill>
                            <a:schemeClr val="tx1"/>
                          </a:solidFill>
                          <a:effectLst/>
                          <a:latin typeface="+mn-lt"/>
                          <a:ea typeface="Roboto"/>
                          <a:cs typeface="Roboto"/>
                        </a:rPr>
                        <a:t>Early</a:t>
                      </a:r>
                      <a:r>
                        <a:rPr lang="en-GB" sz="1200" baseline="0" dirty="0" smtClean="0">
                          <a:solidFill>
                            <a:schemeClr val="tx1"/>
                          </a:solidFill>
                          <a:effectLst/>
                          <a:latin typeface="+mn-lt"/>
                          <a:ea typeface="Roboto"/>
                          <a:cs typeface="Roboto"/>
                        </a:rPr>
                        <a:t> Learning Goal:-</a:t>
                      </a:r>
                    </a:p>
                    <a:p>
                      <a:pPr marL="77470" indent="-108585">
                        <a:spcBef>
                          <a:spcPts val="315"/>
                        </a:spcBef>
                        <a:spcAft>
                          <a:spcPts val="0"/>
                        </a:spcAft>
                      </a:pPr>
                      <a:r>
                        <a:rPr lang="en-GB" sz="1200" baseline="0" dirty="0" smtClean="0">
                          <a:solidFill>
                            <a:schemeClr val="tx1"/>
                          </a:solidFill>
                          <a:effectLst/>
                          <a:latin typeface="+mn-lt"/>
                          <a:ea typeface="Roboto"/>
                          <a:cs typeface="Roboto"/>
                        </a:rPr>
                        <a:t>Expressive Arts and Design</a:t>
                      </a:r>
                    </a:p>
                    <a:p>
                      <a:pPr marL="77470" indent="-108585">
                        <a:spcBef>
                          <a:spcPts val="315"/>
                        </a:spcBef>
                        <a:spcAft>
                          <a:spcPts val="0"/>
                        </a:spcAft>
                      </a:pPr>
                      <a:r>
                        <a:rPr lang="en-GB" sz="1200" baseline="0" dirty="0" smtClean="0">
                          <a:solidFill>
                            <a:schemeClr val="tx1"/>
                          </a:solidFill>
                          <a:effectLst/>
                          <a:latin typeface="+mn-lt"/>
                          <a:ea typeface="Roboto"/>
                          <a:cs typeface="Roboto"/>
                        </a:rPr>
                        <a:t>Being Imaginative and Expressive</a:t>
                      </a:r>
                      <a:endParaRPr lang="en-GB" sz="1200" dirty="0">
                        <a:solidFill>
                          <a:schemeClr val="tx1"/>
                        </a:solidFill>
                        <a:effectLst/>
                        <a:latin typeface="+mn-lt"/>
                        <a:ea typeface="Roboto"/>
                        <a:cs typeface="Roboto"/>
                      </a:endParaRPr>
                    </a:p>
                  </a:txBody>
                  <a:tcPr marL="0" marR="0" marT="0" marB="0"/>
                </a:tc>
                <a:tc>
                  <a:txBody>
                    <a:bodyPr/>
                    <a:lstStyle/>
                    <a:p>
                      <a:pPr marL="0" marR="201295" lvl="0" indent="0">
                        <a:lnSpc>
                          <a:spcPct val="107000"/>
                        </a:lnSpc>
                        <a:spcBef>
                          <a:spcPts val="265"/>
                        </a:spcBef>
                        <a:spcAft>
                          <a:spcPts val="0"/>
                        </a:spcAft>
                        <a:buClr>
                          <a:srgbClr val="231F20"/>
                        </a:buClr>
                        <a:buSzPts val="1000"/>
                        <a:buFont typeface="Roboto"/>
                        <a:buNone/>
                        <a:tabLst>
                          <a:tab pos="179705" algn="l"/>
                        </a:tabLst>
                      </a:pPr>
                      <a:r>
                        <a:rPr lang="en-GB" sz="1200" spc="-55" dirty="0" smtClean="0">
                          <a:solidFill>
                            <a:schemeClr val="tx1"/>
                          </a:solidFill>
                          <a:effectLst/>
                          <a:latin typeface="+mn-lt"/>
                          <a:ea typeface="Roboto"/>
                          <a:cs typeface="Roboto"/>
                        </a:rPr>
                        <a:t>Sing a range of well-known nursery rhymes</a:t>
                      </a:r>
                      <a:r>
                        <a:rPr lang="en-GB" sz="1200" spc="-55" baseline="0" dirty="0" smtClean="0">
                          <a:solidFill>
                            <a:schemeClr val="tx1"/>
                          </a:solidFill>
                          <a:effectLst/>
                          <a:latin typeface="+mn-lt"/>
                          <a:ea typeface="Roboto"/>
                          <a:cs typeface="Roboto"/>
                        </a:rPr>
                        <a:t> and songs.</a:t>
                      </a:r>
                    </a:p>
                    <a:p>
                      <a:pPr marL="0" marR="201295" lvl="0" indent="0">
                        <a:lnSpc>
                          <a:spcPct val="107000"/>
                        </a:lnSpc>
                        <a:spcBef>
                          <a:spcPts val="265"/>
                        </a:spcBef>
                        <a:spcAft>
                          <a:spcPts val="0"/>
                        </a:spcAft>
                        <a:buClr>
                          <a:srgbClr val="231F20"/>
                        </a:buClr>
                        <a:buSzPts val="1000"/>
                        <a:buFont typeface="Roboto"/>
                        <a:buNone/>
                        <a:tabLst>
                          <a:tab pos="179705" algn="l"/>
                        </a:tabLst>
                      </a:pPr>
                      <a:r>
                        <a:rPr lang="en-GB" sz="1200" spc="-55" baseline="0" dirty="0" smtClean="0">
                          <a:solidFill>
                            <a:schemeClr val="tx1"/>
                          </a:solidFill>
                          <a:effectLst/>
                          <a:latin typeface="+mn-lt"/>
                          <a:ea typeface="Roboto"/>
                          <a:cs typeface="Roboto"/>
                        </a:rPr>
                        <a:t>Perform songs, rhymes, poems and stories with others, and (when appropriate) try to move in time with music.</a:t>
                      </a:r>
                      <a:endParaRPr lang="en-GB" sz="1200" spc="-55" dirty="0">
                        <a:solidFill>
                          <a:schemeClr val="tx1"/>
                        </a:solidFill>
                        <a:effectLst/>
                        <a:latin typeface="+mn-lt"/>
                        <a:ea typeface="Roboto"/>
                        <a:cs typeface="Roboto"/>
                      </a:endParaRPr>
                    </a:p>
                  </a:txBody>
                  <a:tcPr marL="0" marR="0" marT="0" marB="0"/>
                </a:tc>
                <a:extLst>
                  <a:ext uri="{0D108BD9-81ED-4DB2-BD59-A6C34878D82A}">
                    <a16:rowId xmlns:a16="http://schemas.microsoft.com/office/drawing/2014/main" val="1897729618"/>
                  </a:ext>
                </a:extLst>
              </a:tr>
            </a:tbl>
          </a:graphicData>
        </a:graphic>
      </p:graphicFrame>
    </p:spTree>
    <p:extLst>
      <p:ext uri="{BB962C8B-B14F-4D97-AF65-F5344CB8AC3E}">
        <p14:creationId xmlns:p14="http://schemas.microsoft.com/office/powerpoint/2010/main" val="2483777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FEA7E07-3457-7365-2343-7B5EAFCAFBE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3952" y="242814"/>
            <a:ext cx="569742" cy="672612"/>
          </a:xfrm>
          <a:prstGeom prst="rect">
            <a:avLst/>
          </a:prstGeom>
          <a:noFill/>
          <a:ln>
            <a:noFill/>
          </a:ln>
        </p:spPr>
      </p:pic>
      <p:graphicFrame>
        <p:nvGraphicFramePr>
          <p:cNvPr id="3" name="Content Placeholder 2"/>
          <p:cNvGraphicFramePr>
            <a:graphicFrameLocks noGrp="1"/>
          </p:cNvGraphicFramePr>
          <p:nvPr>
            <p:ph idx="1"/>
            <p:extLst>
              <p:ext uri="{D42A27DB-BD31-4B8C-83A1-F6EECF244321}">
                <p14:modId xmlns:p14="http://schemas.microsoft.com/office/powerpoint/2010/main" val="691441952"/>
              </p:ext>
            </p:extLst>
          </p:nvPr>
        </p:nvGraphicFramePr>
        <p:xfrm>
          <a:off x="825088" y="1286069"/>
          <a:ext cx="10471712" cy="5143500"/>
        </p:xfrm>
        <a:graphic>
          <a:graphicData uri="http://schemas.openxmlformats.org/drawingml/2006/table">
            <a:tbl>
              <a:tblPr firstRow="1" firstCol="1" bandRow="1">
                <a:tableStyleId>{5C22544A-7EE6-4342-B048-85BDC9FD1C3A}</a:tableStyleId>
              </a:tblPr>
              <a:tblGrid>
                <a:gridCol w="2046450">
                  <a:extLst>
                    <a:ext uri="{9D8B030D-6E8A-4147-A177-3AD203B41FA5}">
                      <a16:colId xmlns:a16="http://schemas.microsoft.com/office/drawing/2014/main" val="38284866"/>
                    </a:ext>
                  </a:extLst>
                </a:gridCol>
                <a:gridCol w="2215431">
                  <a:extLst>
                    <a:ext uri="{9D8B030D-6E8A-4147-A177-3AD203B41FA5}">
                      <a16:colId xmlns:a16="http://schemas.microsoft.com/office/drawing/2014/main" val="4254365987"/>
                    </a:ext>
                  </a:extLst>
                </a:gridCol>
                <a:gridCol w="2117780">
                  <a:extLst>
                    <a:ext uri="{9D8B030D-6E8A-4147-A177-3AD203B41FA5}">
                      <a16:colId xmlns:a16="http://schemas.microsoft.com/office/drawing/2014/main" val="3863593838"/>
                    </a:ext>
                  </a:extLst>
                </a:gridCol>
                <a:gridCol w="2045601">
                  <a:extLst>
                    <a:ext uri="{9D8B030D-6E8A-4147-A177-3AD203B41FA5}">
                      <a16:colId xmlns:a16="http://schemas.microsoft.com/office/drawing/2014/main" val="1114408724"/>
                    </a:ext>
                  </a:extLst>
                </a:gridCol>
                <a:gridCol w="2046450">
                  <a:extLst>
                    <a:ext uri="{9D8B030D-6E8A-4147-A177-3AD203B41FA5}">
                      <a16:colId xmlns:a16="http://schemas.microsoft.com/office/drawing/2014/main" val="2787529560"/>
                    </a:ext>
                  </a:extLst>
                </a:gridCol>
              </a:tblGrid>
              <a:tr h="5143500">
                <a:tc>
                  <a:txBody>
                    <a:bodyPr/>
                    <a:lstStyle/>
                    <a:p>
                      <a:pPr algn="ctr">
                        <a:spcAft>
                          <a:spcPts val="0"/>
                        </a:spcAft>
                      </a:pPr>
                      <a:r>
                        <a:rPr lang="en-GB" sz="1400" dirty="0">
                          <a:solidFill>
                            <a:schemeClr val="tx1"/>
                          </a:solidFill>
                          <a:effectLst/>
                        </a:rPr>
                        <a:t>Autumn </a:t>
                      </a:r>
                      <a:r>
                        <a:rPr lang="en-GB" sz="1400" dirty="0" smtClean="0">
                          <a:solidFill>
                            <a:schemeClr val="tx1"/>
                          </a:solidFill>
                          <a:effectLst/>
                        </a:rPr>
                        <a:t>1</a:t>
                      </a:r>
                      <a:endParaRPr lang="en-GB" sz="1400" dirty="0">
                        <a:solidFill>
                          <a:schemeClr val="tx1"/>
                        </a:solidFill>
                        <a:effectLst/>
                      </a:endParaRPr>
                    </a:p>
                    <a:p>
                      <a:pPr>
                        <a:spcAft>
                          <a:spcPts val="0"/>
                        </a:spcAft>
                      </a:pPr>
                      <a:endParaRPr lang="en-GB" sz="1200" dirty="0" smtClean="0">
                        <a:solidFill>
                          <a:schemeClr val="tx1"/>
                        </a:solidFill>
                        <a:effectLst/>
                      </a:endParaRPr>
                    </a:p>
                    <a:p>
                      <a:pPr>
                        <a:spcAft>
                          <a:spcPts val="0"/>
                        </a:spcAft>
                      </a:pPr>
                      <a:r>
                        <a:rPr lang="en-GB" sz="1200" dirty="0" smtClean="0">
                          <a:solidFill>
                            <a:schemeClr val="tx1"/>
                          </a:solidFill>
                          <a:effectLst/>
                        </a:rPr>
                        <a:t>Unit </a:t>
                      </a:r>
                      <a:r>
                        <a:rPr lang="en-GB" sz="1200" dirty="0">
                          <a:solidFill>
                            <a:schemeClr val="tx1"/>
                          </a:solidFill>
                          <a:effectLst/>
                        </a:rPr>
                        <a:t>2 Number</a:t>
                      </a:r>
                    </a:p>
                    <a:p>
                      <a:pPr>
                        <a:spcAft>
                          <a:spcPts val="0"/>
                        </a:spcAft>
                      </a:pPr>
                      <a:r>
                        <a:rPr lang="en-GB" sz="1200" dirty="0">
                          <a:solidFill>
                            <a:schemeClr val="tx1"/>
                          </a:solidFill>
                          <a:effectLst/>
                        </a:rPr>
                        <a:t>Play percussion with control. Identify and keep a steady beat.</a:t>
                      </a:r>
                    </a:p>
                    <a:p>
                      <a:pPr>
                        <a:spcAft>
                          <a:spcPts val="0"/>
                        </a:spcAft>
                      </a:pPr>
                      <a:r>
                        <a:rPr lang="en-GB" sz="1200" dirty="0">
                          <a:solidFill>
                            <a:schemeClr val="tx1"/>
                          </a:solidFill>
                          <a:effectLst/>
                        </a:rPr>
                        <a:t>Respond to change of mood with slow and fast steady beat.</a:t>
                      </a:r>
                    </a:p>
                    <a:p>
                      <a:pPr>
                        <a:spcAft>
                          <a:spcPts val="0"/>
                        </a:spcAft>
                      </a:pPr>
                      <a:r>
                        <a:rPr lang="en-GB" sz="1200" dirty="0">
                          <a:solidFill>
                            <a:schemeClr val="tx1"/>
                          </a:solidFill>
                          <a:effectLst/>
                        </a:rPr>
                        <a:t>Invent and perform new rhythms with steady beat.</a:t>
                      </a:r>
                    </a:p>
                    <a:p>
                      <a:pPr>
                        <a:spcAft>
                          <a:spcPts val="0"/>
                        </a:spcAft>
                      </a:pPr>
                      <a:r>
                        <a:rPr lang="en-GB" sz="1200" dirty="0">
                          <a:solidFill>
                            <a:schemeClr val="tx1"/>
                          </a:solidFill>
                          <a:effectLst/>
                        </a:rPr>
                        <a:t> </a:t>
                      </a:r>
                    </a:p>
                    <a:p>
                      <a:pPr>
                        <a:spcAft>
                          <a:spcPts val="0"/>
                        </a:spcAft>
                      </a:pPr>
                      <a:r>
                        <a:rPr lang="en-GB" sz="1200" dirty="0">
                          <a:solidFill>
                            <a:schemeClr val="tx1"/>
                          </a:solidFill>
                          <a:effectLst/>
                        </a:rPr>
                        <a:t>(3 lessons)</a:t>
                      </a:r>
                    </a:p>
                    <a:p>
                      <a:pPr>
                        <a:spcAft>
                          <a:spcPts val="0"/>
                        </a:spcAft>
                      </a:pPr>
                      <a:r>
                        <a:rPr lang="en-GB" sz="1200" dirty="0">
                          <a:solidFill>
                            <a:schemeClr val="tx1"/>
                          </a:solidFill>
                          <a:effectLst/>
                        </a:rPr>
                        <a:t> </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GB" sz="1400" dirty="0">
                          <a:solidFill>
                            <a:schemeClr val="tx1"/>
                          </a:solidFill>
                          <a:effectLst/>
                        </a:rPr>
                        <a:t>Autumn 2</a:t>
                      </a:r>
                    </a:p>
                    <a:p>
                      <a:pPr>
                        <a:spcAft>
                          <a:spcPts val="0"/>
                        </a:spcAft>
                      </a:pPr>
                      <a:endParaRPr lang="en-GB" sz="1200" dirty="0" smtClean="0">
                        <a:solidFill>
                          <a:schemeClr val="tx1"/>
                        </a:solidFill>
                        <a:effectLst/>
                      </a:endParaRPr>
                    </a:p>
                    <a:p>
                      <a:pPr>
                        <a:spcAft>
                          <a:spcPts val="0"/>
                        </a:spcAft>
                      </a:pPr>
                      <a:r>
                        <a:rPr lang="en-GB" sz="1200" dirty="0" smtClean="0">
                          <a:solidFill>
                            <a:schemeClr val="tx1"/>
                          </a:solidFill>
                          <a:effectLst/>
                        </a:rPr>
                        <a:t>Through </a:t>
                      </a:r>
                      <a:r>
                        <a:rPr lang="en-GB" sz="1200" dirty="0">
                          <a:solidFill>
                            <a:schemeClr val="tx1"/>
                          </a:solidFill>
                          <a:effectLst/>
                        </a:rPr>
                        <a:t>Christmas performance and other opportunities e.g. Jubilee singing.</a:t>
                      </a:r>
                    </a:p>
                    <a:p>
                      <a:pPr>
                        <a:spcAft>
                          <a:spcPts val="0"/>
                        </a:spcAft>
                      </a:pPr>
                      <a:r>
                        <a:rPr lang="en-GB" sz="1200" dirty="0">
                          <a:solidFill>
                            <a:schemeClr val="tx1"/>
                          </a:solidFill>
                          <a:effectLst/>
                        </a:rPr>
                        <a:t>Sing a song together as a group.</a:t>
                      </a:r>
                    </a:p>
                    <a:p>
                      <a:pPr>
                        <a:spcAft>
                          <a:spcPts val="0"/>
                        </a:spcAft>
                      </a:pPr>
                      <a:r>
                        <a:rPr lang="en-GB" sz="1200" dirty="0">
                          <a:solidFill>
                            <a:schemeClr val="tx1"/>
                          </a:solidFill>
                          <a:effectLst/>
                        </a:rPr>
                        <a:t>Combine voices and movement to perform a chant or a song.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GB" sz="1400" dirty="0">
                          <a:solidFill>
                            <a:schemeClr val="tx1"/>
                          </a:solidFill>
                          <a:effectLst/>
                        </a:rPr>
                        <a:t>Spring 1</a:t>
                      </a:r>
                    </a:p>
                    <a:p>
                      <a:pPr>
                        <a:spcAft>
                          <a:spcPts val="0"/>
                        </a:spcAft>
                      </a:pPr>
                      <a:endParaRPr lang="en-GB" sz="1200" dirty="0" smtClean="0">
                        <a:solidFill>
                          <a:schemeClr val="tx1"/>
                        </a:solidFill>
                        <a:effectLst/>
                      </a:endParaRPr>
                    </a:p>
                    <a:p>
                      <a:pPr>
                        <a:spcAft>
                          <a:spcPts val="0"/>
                        </a:spcAft>
                      </a:pPr>
                      <a:r>
                        <a:rPr lang="en-GB" sz="1200" dirty="0" smtClean="0">
                          <a:solidFill>
                            <a:schemeClr val="tx1"/>
                          </a:solidFill>
                          <a:effectLst/>
                        </a:rPr>
                        <a:t>Unit </a:t>
                      </a:r>
                      <a:r>
                        <a:rPr lang="en-GB" sz="1200" dirty="0">
                          <a:solidFill>
                            <a:schemeClr val="tx1"/>
                          </a:solidFill>
                          <a:effectLst/>
                        </a:rPr>
                        <a:t>3 Animals</a:t>
                      </a:r>
                    </a:p>
                    <a:p>
                      <a:pPr>
                        <a:spcAft>
                          <a:spcPts val="0"/>
                        </a:spcAft>
                      </a:pPr>
                      <a:r>
                        <a:rPr lang="en-GB" sz="1200" dirty="0">
                          <a:solidFill>
                            <a:schemeClr val="tx1"/>
                          </a:solidFill>
                          <a:effectLst/>
                        </a:rPr>
                        <a:t>The children develop an understanding of pitch through using movement, voices, and instruments. They identify contrasts of high and low pitches and create animal chant sounds and sequences.</a:t>
                      </a:r>
                    </a:p>
                    <a:p>
                      <a:pPr>
                        <a:spcAft>
                          <a:spcPts val="0"/>
                        </a:spcAft>
                      </a:pPr>
                      <a:r>
                        <a:rPr lang="en-GB" sz="1200" dirty="0">
                          <a:solidFill>
                            <a:schemeClr val="tx1"/>
                          </a:solidFill>
                          <a:effectLst/>
                        </a:rPr>
                        <a:t>Understand (recognise) pitch.</a:t>
                      </a:r>
                    </a:p>
                    <a:p>
                      <a:pPr>
                        <a:spcAft>
                          <a:spcPts val="0"/>
                        </a:spcAft>
                      </a:pPr>
                      <a:r>
                        <a:rPr lang="en-GB" sz="1200" dirty="0">
                          <a:solidFill>
                            <a:schemeClr val="tx1"/>
                          </a:solidFill>
                          <a:effectLst/>
                        </a:rPr>
                        <a:t>Make high/low vocal sounds.</a:t>
                      </a:r>
                    </a:p>
                    <a:p>
                      <a:pPr>
                        <a:spcAft>
                          <a:spcPts val="0"/>
                        </a:spcAft>
                      </a:pPr>
                      <a:r>
                        <a:rPr lang="en-GB" sz="1200" dirty="0">
                          <a:solidFill>
                            <a:schemeClr val="tx1"/>
                          </a:solidFill>
                          <a:effectLst/>
                        </a:rPr>
                        <a:t>Sing a song with contrasting high and low melodies.</a:t>
                      </a:r>
                    </a:p>
                    <a:p>
                      <a:pPr>
                        <a:spcAft>
                          <a:spcPts val="0"/>
                        </a:spcAft>
                      </a:pPr>
                      <a:r>
                        <a:rPr lang="en-GB" sz="1200" dirty="0">
                          <a:solidFill>
                            <a:schemeClr val="tx1"/>
                          </a:solidFill>
                          <a:effectLst/>
                        </a:rPr>
                        <a:t>Explore and develop an understanding of pitch using the voice and body movements.</a:t>
                      </a:r>
                    </a:p>
                    <a:p>
                      <a:pPr>
                        <a:spcAft>
                          <a:spcPts val="0"/>
                        </a:spcAft>
                      </a:pPr>
                      <a:r>
                        <a:rPr lang="en-GB" sz="1200" dirty="0">
                          <a:solidFill>
                            <a:schemeClr val="tx1"/>
                          </a:solidFill>
                          <a:effectLst/>
                        </a:rPr>
                        <a:t>(3 lessons)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GB" sz="1400" dirty="0">
                          <a:solidFill>
                            <a:schemeClr val="tx1"/>
                          </a:solidFill>
                          <a:effectLst/>
                        </a:rPr>
                        <a:t>Summer 1</a:t>
                      </a:r>
                    </a:p>
                    <a:p>
                      <a:pPr>
                        <a:spcAft>
                          <a:spcPts val="0"/>
                        </a:spcAft>
                      </a:pPr>
                      <a:endParaRPr lang="en-GB" sz="1200" dirty="0" smtClean="0">
                        <a:solidFill>
                          <a:schemeClr val="tx1"/>
                        </a:solidFill>
                        <a:effectLst/>
                      </a:endParaRPr>
                    </a:p>
                    <a:p>
                      <a:pPr>
                        <a:spcAft>
                          <a:spcPts val="0"/>
                        </a:spcAft>
                      </a:pPr>
                      <a:r>
                        <a:rPr lang="en-GB" sz="1200" dirty="0" smtClean="0">
                          <a:solidFill>
                            <a:schemeClr val="tx1"/>
                          </a:solidFill>
                          <a:effectLst/>
                        </a:rPr>
                        <a:t>Unit </a:t>
                      </a:r>
                      <a:r>
                        <a:rPr lang="en-GB" sz="1200" dirty="0">
                          <a:solidFill>
                            <a:schemeClr val="tx1"/>
                          </a:solidFill>
                          <a:effectLst/>
                        </a:rPr>
                        <a:t>4 Weather</a:t>
                      </a:r>
                    </a:p>
                    <a:p>
                      <a:pPr>
                        <a:spcAft>
                          <a:spcPts val="0"/>
                        </a:spcAft>
                      </a:pPr>
                      <a:r>
                        <a:rPr lang="en-GB" sz="1200" dirty="0">
                          <a:solidFill>
                            <a:schemeClr val="tx1"/>
                          </a:solidFill>
                          <a:effectLst/>
                        </a:rPr>
                        <a:t>The children use voices, movement, and instruments to explore different ways that music can be used to describe the weather.</a:t>
                      </a:r>
                    </a:p>
                    <a:p>
                      <a:pPr>
                        <a:spcAft>
                          <a:spcPts val="0"/>
                        </a:spcAft>
                      </a:pPr>
                      <a:r>
                        <a:rPr lang="en-GB" sz="1200" dirty="0">
                          <a:solidFill>
                            <a:schemeClr val="tx1"/>
                          </a:solidFill>
                          <a:effectLst/>
                        </a:rPr>
                        <a:t> </a:t>
                      </a:r>
                    </a:p>
                    <a:p>
                      <a:pPr>
                        <a:spcAft>
                          <a:spcPts val="0"/>
                        </a:spcAft>
                      </a:pPr>
                      <a:r>
                        <a:rPr lang="en-GB" sz="1200" dirty="0">
                          <a:solidFill>
                            <a:schemeClr val="tx1"/>
                          </a:solidFill>
                          <a:effectLst/>
                        </a:rPr>
                        <a:t>Control vocal performance: dynamics (volume), duration, timbre. Identify sequence of sounds in a piece of music.</a:t>
                      </a:r>
                    </a:p>
                    <a:p>
                      <a:pPr>
                        <a:spcAft>
                          <a:spcPts val="0"/>
                        </a:spcAft>
                      </a:pPr>
                      <a:r>
                        <a:rPr lang="en-GB" sz="1200" dirty="0">
                          <a:solidFill>
                            <a:schemeClr val="tx1"/>
                          </a:solidFill>
                          <a:effectLst/>
                        </a:rPr>
                        <a:t>Respond to music through movement.</a:t>
                      </a:r>
                    </a:p>
                    <a:p>
                      <a:pPr>
                        <a:spcAft>
                          <a:spcPts val="0"/>
                        </a:spcAft>
                      </a:pPr>
                      <a:r>
                        <a:rPr lang="en-GB" sz="1200" dirty="0">
                          <a:solidFill>
                            <a:schemeClr val="tx1"/>
                          </a:solidFill>
                          <a:effectLst/>
                        </a:rPr>
                        <a:t>Improvise descriptive music</a:t>
                      </a:r>
                    </a:p>
                    <a:p>
                      <a:pPr>
                        <a:spcAft>
                          <a:spcPts val="0"/>
                        </a:spcAft>
                      </a:pPr>
                      <a:r>
                        <a:rPr lang="en-GB" sz="1200" dirty="0">
                          <a:solidFill>
                            <a:schemeClr val="tx1"/>
                          </a:solidFill>
                          <a:effectLst/>
                        </a:rPr>
                        <a:t> </a:t>
                      </a:r>
                    </a:p>
                    <a:p>
                      <a:pPr>
                        <a:spcAft>
                          <a:spcPts val="0"/>
                        </a:spcAft>
                      </a:pPr>
                      <a:r>
                        <a:rPr lang="en-GB" sz="1200" dirty="0">
                          <a:solidFill>
                            <a:schemeClr val="tx1"/>
                          </a:solidFill>
                          <a:effectLst/>
                        </a:rPr>
                        <a:t>(3 lessons)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GB" sz="1400" dirty="0">
                          <a:solidFill>
                            <a:schemeClr val="tx1"/>
                          </a:solidFill>
                          <a:effectLst/>
                        </a:rPr>
                        <a:t>Summer 2</a:t>
                      </a:r>
                    </a:p>
                    <a:p>
                      <a:pPr>
                        <a:spcAft>
                          <a:spcPts val="0"/>
                        </a:spcAft>
                      </a:pPr>
                      <a:endParaRPr lang="en-GB" sz="1200" dirty="0" smtClean="0">
                        <a:solidFill>
                          <a:schemeClr val="tx1"/>
                        </a:solidFill>
                        <a:effectLst/>
                      </a:endParaRPr>
                    </a:p>
                    <a:p>
                      <a:pPr>
                        <a:spcAft>
                          <a:spcPts val="0"/>
                        </a:spcAft>
                      </a:pPr>
                      <a:r>
                        <a:rPr lang="en-GB" sz="1200" dirty="0" smtClean="0">
                          <a:solidFill>
                            <a:schemeClr val="tx1"/>
                          </a:solidFill>
                          <a:effectLst/>
                        </a:rPr>
                        <a:t>Unit </a:t>
                      </a:r>
                      <a:r>
                        <a:rPr lang="en-GB" sz="1200" dirty="0">
                          <a:solidFill>
                            <a:schemeClr val="tx1"/>
                          </a:solidFill>
                          <a:effectLst/>
                        </a:rPr>
                        <a:t>10 Our bodies</a:t>
                      </a:r>
                    </a:p>
                    <a:p>
                      <a:pPr>
                        <a:spcAft>
                          <a:spcPts val="0"/>
                        </a:spcAft>
                      </a:pPr>
                      <a:r>
                        <a:rPr lang="en-GB" sz="1200" dirty="0">
                          <a:solidFill>
                            <a:schemeClr val="tx1"/>
                          </a:solidFill>
                          <a:effectLst/>
                        </a:rPr>
                        <a:t>The children respond with their bodies to steady beat and rhythm in music. They experience combining rhythm patterns with steady beat, using body percussion.</a:t>
                      </a:r>
                    </a:p>
                    <a:p>
                      <a:pPr>
                        <a:spcAft>
                          <a:spcPts val="0"/>
                        </a:spcAft>
                      </a:pPr>
                      <a:r>
                        <a:rPr lang="en-GB" sz="1200" dirty="0">
                          <a:solidFill>
                            <a:schemeClr val="tx1"/>
                          </a:solidFill>
                          <a:effectLst/>
                        </a:rPr>
                        <a:t>Respond to a change in a piece of music with a slow and fast steady beat (tempo).</a:t>
                      </a:r>
                    </a:p>
                    <a:p>
                      <a:pPr>
                        <a:spcAft>
                          <a:spcPts val="0"/>
                        </a:spcAft>
                      </a:pPr>
                      <a:r>
                        <a:rPr lang="en-GB" sz="1200" dirty="0">
                          <a:solidFill>
                            <a:schemeClr val="tx1"/>
                          </a:solidFill>
                          <a:effectLst/>
                        </a:rPr>
                        <a:t>Identify a repeated rhythm/pattern.</a:t>
                      </a:r>
                    </a:p>
                    <a:p>
                      <a:pPr>
                        <a:spcAft>
                          <a:spcPts val="0"/>
                        </a:spcAft>
                      </a:pPr>
                      <a:r>
                        <a:rPr lang="en-GB" sz="1200" dirty="0">
                          <a:solidFill>
                            <a:schemeClr val="tx1"/>
                          </a:solidFill>
                          <a:effectLst/>
                        </a:rPr>
                        <a:t>Invent and perform new rhythms to a steady beat</a:t>
                      </a:r>
                    </a:p>
                    <a:p>
                      <a:pPr>
                        <a:spcAft>
                          <a:spcPts val="0"/>
                        </a:spcAft>
                      </a:pPr>
                      <a:r>
                        <a:rPr lang="en-GB" sz="1200" dirty="0">
                          <a:solidFill>
                            <a:schemeClr val="tx1"/>
                          </a:solidFill>
                          <a:effectLst/>
                        </a:rPr>
                        <a:t> </a:t>
                      </a:r>
                    </a:p>
                    <a:p>
                      <a:pPr>
                        <a:spcAft>
                          <a:spcPts val="0"/>
                        </a:spcAft>
                      </a:pPr>
                      <a:r>
                        <a:rPr lang="en-GB" sz="1200" dirty="0">
                          <a:solidFill>
                            <a:schemeClr val="tx1"/>
                          </a:solidFill>
                          <a:effectLst/>
                        </a:rPr>
                        <a:t>(3 lessons)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75145248"/>
                  </a:ext>
                </a:extLst>
              </a:tr>
            </a:tbl>
          </a:graphicData>
        </a:graphic>
      </p:graphicFrame>
      <p:sp>
        <p:nvSpPr>
          <p:cNvPr id="2" name="TextBox 1"/>
          <p:cNvSpPr txBox="1"/>
          <p:nvPr/>
        </p:nvSpPr>
        <p:spPr>
          <a:xfrm>
            <a:off x="4460033" y="392206"/>
            <a:ext cx="2939143" cy="523220"/>
          </a:xfrm>
          <a:prstGeom prst="rect">
            <a:avLst/>
          </a:prstGeom>
          <a:solidFill>
            <a:schemeClr val="accent1">
              <a:lumMod val="40000"/>
              <a:lumOff val="60000"/>
            </a:schemeClr>
          </a:solidFill>
        </p:spPr>
        <p:txBody>
          <a:bodyPr wrap="square" rtlCol="0">
            <a:spAutoFit/>
          </a:bodyPr>
          <a:lstStyle/>
          <a:p>
            <a:pPr algn="ctr"/>
            <a:r>
              <a:rPr lang="en-GB" sz="2800" b="1" u="sng" dirty="0" smtClean="0"/>
              <a:t>Year 1</a:t>
            </a:r>
            <a:endParaRPr lang="en-GB" sz="2800" b="1" u="sng" dirty="0"/>
          </a:p>
        </p:txBody>
      </p:sp>
    </p:spTree>
    <p:extLst>
      <p:ext uri="{BB962C8B-B14F-4D97-AF65-F5344CB8AC3E}">
        <p14:creationId xmlns:p14="http://schemas.microsoft.com/office/powerpoint/2010/main" val="27467637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FEA7E07-3457-7365-2343-7B5EAFCAFBE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3952" y="242814"/>
            <a:ext cx="569742" cy="672612"/>
          </a:xfrm>
          <a:prstGeom prst="rect">
            <a:avLst/>
          </a:prstGeom>
          <a:noFill/>
          <a:ln>
            <a:noFill/>
          </a:ln>
        </p:spPr>
      </p:pic>
      <p:graphicFrame>
        <p:nvGraphicFramePr>
          <p:cNvPr id="3" name="Content Placeholder 2"/>
          <p:cNvGraphicFramePr>
            <a:graphicFrameLocks noGrp="1"/>
          </p:cNvGraphicFramePr>
          <p:nvPr>
            <p:ph idx="1"/>
            <p:extLst>
              <p:ext uri="{D42A27DB-BD31-4B8C-83A1-F6EECF244321}">
                <p14:modId xmlns:p14="http://schemas.microsoft.com/office/powerpoint/2010/main" val="2527834479"/>
              </p:ext>
            </p:extLst>
          </p:nvPr>
        </p:nvGraphicFramePr>
        <p:xfrm>
          <a:off x="871740" y="1202094"/>
          <a:ext cx="10471712" cy="5143500"/>
        </p:xfrm>
        <a:graphic>
          <a:graphicData uri="http://schemas.openxmlformats.org/drawingml/2006/table">
            <a:tbl>
              <a:tblPr firstRow="1" firstCol="1" bandRow="1">
                <a:tableStyleId>{5C22544A-7EE6-4342-B048-85BDC9FD1C3A}</a:tableStyleId>
              </a:tblPr>
              <a:tblGrid>
                <a:gridCol w="2046450">
                  <a:extLst>
                    <a:ext uri="{9D8B030D-6E8A-4147-A177-3AD203B41FA5}">
                      <a16:colId xmlns:a16="http://schemas.microsoft.com/office/drawing/2014/main" val="38284866"/>
                    </a:ext>
                  </a:extLst>
                </a:gridCol>
                <a:gridCol w="2215431">
                  <a:extLst>
                    <a:ext uri="{9D8B030D-6E8A-4147-A177-3AD203B41FA5}">
                      <a16:colId xmlns:a16="http://schemas.microsoft.com/office/drawing/2014/main" val="4254365987"/>
                    </a:ext>
                  </a:extLst>
                </a:gridCol>
                <a:gridCol w="2117780">
                  <a:extLst>
                    <a:ext uri="{9D8B030D-6E8A-4147-A177-3AD203B41FA5}">
                      <a16:colId xmlns:a16="http://schemas.microsoft.com/office/drawing/2014/main" val="3863593838"/>
                    </a:ext>
                  </a:extLst>
                </a:gridCol>
                <a:gridCol w="2045601">
                  <a:extLst>
                    <a:ext uri="{9D8B030D-6E8A-4147-A177-3AD203B41FA5}">
                      <a16:colId xmlns:a16="http://schemas.microsoft.com/office/drawing/2014/main" val="1114408724"/>
                    </a:ext>
                  </a:extLst>
                </a:gridCol>
                <a:gridCol w="2046450">
                  <a:extLst>
                    <a:ext uri="{9D8B030D-6E8A-4147-A177-3AD203B41FA5}">
                      <a16:colId xmlns:a16="http://schemas.microsoft.com/office/drawing/2014/main" val="2787529560"/>
                    </a:ext>
                  </a:extLst>
                </a:gridCol>
              </a:tblGrid>
              <a:tr h="5143500">
                <a:tc>
                  <a:txBody>
                    <a:bodyPr/>
                    <a:lstStyle/>
                    <a:p>
                      <a:pPr>
                        <a:spcAft>
                          <a:spcPts val="0"/>
                        </a:spcAft>
                      </a:pPr>
                      <a:r>
                        <a:rPr lang="en-GB" sz="1200">
                          <a:solidFill>
                            <a:schemeClr val="tx1"/>
                          </a:solidFill>
                          <a:effectLst/>
                          <a:latin typeface="Calibri" panose="020F0502020204030204" pitchFamily="34" charset="0"/>
                          <a:ea typeface="Calibri" panose="020F0502020204030204" pitchFamily="34" charset="0"/>
                          <a:cs typeface="Calibri" panose="020F0502020204030204" pitchFamily="34" charset="0"/>
                        </a:rPr>
                        <a:t>Autumn 1</a:t>
                      </a:r>
                      <a:endParaRPr lang="en-GB"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a:solidFill>
                            <a:schemeClr val="tx1"/>
                          </a:solidFill>
                          <a:effectLst/>
                          <a:latin typeface="Calibri" panose="020F0502020204030204" pitchFamily="34" charset="0"/>
                          <a:ea typeface="Calibri" panose="020F0502020204030204" pitchFamily="34" charset="0"/>
                          <a:cs typeface="Calibri" panose="020F0502020204030204" pitchFamily="34" charset="0"/>
                        </a:rPr>
                        <a:t>Unit 6 Our Land</a:t>
                      </a:r>
                      <a:endParaRPr lang="en-GB"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a:solidFill>
                            <a:schemeClr val="tx1"/>
                          </a:solidFill>
                          <a:effectLst/>
                          <a:latin typeface="Calibri" panose="020F0502020204030204" pitchFamily="34" charset="0"/>
                          <a:ea typeface="Calibri" panose="020F0502020204030204" pitchFamily="34" charset="0"/>
                          <a:cs typeface="Calibri" panose="020F0502020204030204" pitchFamily="34" charset="0"/>
                        </a:rPr>
                        <a:t>The children explore timbre and texture in music.</a:t>
                      </a:r>
                      <a:endParaRPr lang="en-GB"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a:solidFill>
                            <a:schemeClr val="tx1"/>
                          </a:solidFill>
                          <a:effectLst/>
                          <a:latin typeface="Calibri" panose="020F0502020204030204" pitchFamily="34" charset="0"/>
                          <a:ea typeface="Calibri" panose="020F0502020204030204" pitchFamily="34" charset="0"/>
                          <a:cs typeface="Calibri" panose="020F0502020204030204" pitchFamily="34" charset="0"/>
                        </a:rPr>
                        <a:t>They identify ways of producing sounds with instruments (pluck, shake, strike)</a:t>
                      </a:r>
                      <a:endParaRPr lang="en-GB"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a:solidFill>
                            <a:schemeClr val="tx1"/>
                          </a:solidFill>
                          <a:effectLst/>
                          <a:latin typeface="Calibri" panose="020F0502020204030204" pitchFamily="34" charset="0"/>
                          <a:ea typeface="Calibri" panose="020F0502020204030204" pitchFamily="34" charset="0"/>
                          <a:cs typeface="Calibri" panose="020F0502020204030204" pitchFamily="34" charset="0"/>
                        </a:rPr>
                        <a:t>They match descriptive sounds to images.</a:t>
                      </a:r>
                      <a:endParaRPr lang="en-GB"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GB"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Autumn 2</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Through Christmas performance and other opportunities e.g. Jubilee singing.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Develop the use of vocal sounds to express feelings.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Chant and sing in 2 parts.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GB" sz="1200">
                          <a:solidFill>
                            <a:schemeClr val="tx1"/>
                          </a:solidFill>
                          <a:effectLst/>
                          <a:latin typeface="Calibri" panose="020F0502020204030204" pitchFamily="34" charset="0"/>
                          <a:ea typeface="Calibri" panose="020F0502020204030204" pitchFamily="34" charset="0"/>
                          <a:cs typeface="Calibri" panose="020F0502020204030204" pitchFamily="34" charset="0"/>
                        </a:rPr>
                        <a:t>Spring 1</a:t>
                      </a:r>
                      <a:endParaRPr lang="en-GB"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a:solidFill>
                            <a:schemeClr val="tx1"/>
                          </a:solidFill>
                          <a:effectLst/>
                          <a:latin typeface="Calibri" panose="020F0502020204030204" pitchFamily="34" charset="0"/>
                          <a:ea typeface="Calibri" panose="020F0502020204030204" pitchFamily="34" charset="0"/>
                          <a:cs typeface="Calibri" panose="020F0502020204030204" pitchFamily="34" charset="0"/>
                        </a:rPr>
                        <a:t>Unit 8 Seasons</a:t>
                      </a:r>
                      <a:endParaRPr lang="en-GB"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a:solidFill>
                            <a:schemeClr val="tx1"/>
                          </a:solidFill>
                          <a:effectLst/>
                          <a:latin typeface="Calibri" panose="020F0502020204030204" pitchFamily="34" charset="0"/>
                          <a:ea typeface="Calibri" panose="020F0502020204030204" pitchFamily="34" charset="0"/>
                          <a:cs typeface="Calibri" panose="020F0502020204030204" pitchFamily="34" charset="0"/>
                        </a:rPr>
                        <a:t>The children develop understanding of pitch through movement, songs and listening games. They become familiar with pitch shapes and perform them in a variety of musical arrangements.</a:t>
                      </a:r>
                      <a:endParaRPr lang="en-GB"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GB"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a:solidFill>
                            <a:schemeClr val="tx1"/>
                          </a:solidFill>
                          <a:effectLst/>
                          <a:latin typeface="Calibri" panose="020F0502020204030204" pitchFamily="34" charset="0"/>
                          <a:ea typeface="Calibri" panose="020F0502020204030204" pitchFamily="34" charset="0"/>
                          <a:cs typeface="Calibri" panose="020F0502020204030204" pitchFamily="34" charset="0"/>
                        </a:rPr>
                        <a:t>Sing with expression paying attention to the pitch of a melody.</a:t>
                      </a:r>
                      <a:endParaRPr lang="en-GB"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a:solidFill>
                            <a:schemeClr val="tx1"/>
                          </a:solidFill>
                          <a:effectLst/>
                          <a:latin typeface="Calibri" panose="020F0502020204030204" pitchFamily="34" charset="0"/>
                          <a:ea typeface="Calibri" panose="020F0502020204030204" pitchFamily="34" charset="0"/>
                          <a:cs typeface="Calibri" panose="020F0502020204030204" pitchFamily="34" charset="0"/>
                        </a:rPr>
                        <a:t>Accompany a song with vocal, body percussion and instrumental ostinato.</a:t>
                      </a:r>
                      <a:endParaRPr lang="en-GB"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a:solidFill>
                            <a:schemeClr val="tx1"/>
                          </a:solidFill>
                          <a:effectLst/>
                          <a:latin typeface="Calibri" panose="020F0502020204030204" pitchFamily="34" charset="0"/>
                          <a:ea typeface="Calibri" panose="020F0502020204030204" pitchFamily="34" charset="0"/>
                          <a:cs typeface="Calibri" panose="020F0502020204030204" pitchFamily="34" charset="0"/>
                        </a:rPr>
                        <a:t>Identify rising and falling pitch.</a:t>
                      </a:r>
                      <a:endParaRPr lang="en-GB"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GB"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a:solidFill>
                            <a:schemeClr val="tx1"/>
                          </a:solidFill>
                          <a:effectLst/>
                          <a:latin typeface="Calibri" panose="020F0502020204030204" pitchFamily="34" charset="0"/>
                          <a:ea typeface="Calibri" panose="020F0502020204030204" pitchFamily="34" charset="0"/>
                          <a:cs typeface="Calibri" panose="020F0502020204030204" pitchFamily="34" charset="0"/>
                        </a:rPr>
                        <a:t>(3 lessons)</a:t>
                      </a:r>
                      <a:endParaRPr lang="en-GB"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Summer 1</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Recorder tuition – learn finger positions and names for 3 notes.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Relate 3 notes to positions on the staff notation </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(using letter names).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Understand and play from simple notation.</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Use 3 notes to create a short piece of music.</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Summer 2</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Unit 9 Weather</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The children have opportunities to create descriptive sounds and word rhythms with raps and songs about weather. They create a descriptive class composition using voices and instruments.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Perform a rhythmic chant. Play an independent rhythm.</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Listen in detail to orchestral piece.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Compose music to illustrate a story.</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(2 lessons)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75145248"/>
                  </a:ext>
                </a:extLst>
              </a:tr>
            </a:tbl>
          </a:graphicData>
        </a:graphic>
      </p:graphicFrame>
      <p:sp>
        <p:nvSpPr>
          <p:cNvPr id="4" name="TextBox 3"/>
          <p:cNvSpPr txBox="1"/>
          <p:nvPr/>
        </p:nvSpPr>
        <p:spPr>
          <a:xfrm>
            <a:off x="4638024" y="392206"/>
            <a:ext cx="2939143" cy="523220"/>
          </a:xfrm>
          <a:prstGeom prst="rect">
            <a:avLst/>
          </a:prstGeom>
          <a:solidFill>
            <a:schemeClr val="accent1">
              <a:lumMod val="40000"/>
              <a:lumOff val="60000"/>
            </a:schemeClr>
          </a:solidFill>
        </p:spPr>
        <p:txBody>
          <a:bodyPr wrap="square" rtlCol="0">
            <a:spAutoFit/>
          </a:bodyPr>
          <a:lstStyle/>
          <a:p>
            <a:pPr algn="ctr"/>
            <a:r>
              <a:rPr lang="en-GB" sz="2800" b="1" u="sng" dirty="0" smtClean="0"/>
              <a:t>Year 2</a:t>
            </a:r>
            <a:endParaRPr lang="en-GB" sz="2800" b="1" u="sng" dirty="0"/>
          </a:p>
        </p:txBody>
      </p:sp>
    </p:spTree>
    <p:extLst>
      <p:ext uri="{BB962C8B-B14F-4D97-AF65-F5344CB8AC3E}">
        <p14:creationId xmlns:p14="http://schemas.microsoft.com/office/powerpoint/2010/main" val="31554499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FEA7E07-3457-7365-2343-7B5EAFCAFBE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3952" y="242814"/>
            <a:ext cx="569742" cy="672612"/>
          </a:xfrm>
          <a:prstGeom prst="rect">
            <a:avLst/>
          </a:prstGeom>
          <a:noFill/>
          <a:ln>
            <a:noFill/>
          </a:ln>
        </p:spPr>
      </p:pic>
      <p:graphicFrame>
        <p:nvGraphicFramePr>
          <p:cNvPr id="3" name="Content Placeholder 2"/>
          <p:cNvGraphicFramePr>
            <a:graphicFrameLocks noGrp="1"/>
          </p:cNvGraphicFramePr>
          <p:nvPr>
            <p:ph idx="1"/>
            <p:extLst>
              <p:ext uri="{D42A27DB-BD31-4B8C-83A1-F6EECF244321}">
                <p14:modId xmlns:p14="http://schemas.microsoft.com/office/powerpoint/2010/main" val="245425820"/>
              </p:ext>
            </p:extLst>
          </p:nvPr>
        </p:nvGraphicFramePr>
        <p:xfrm>
          <a:off x="918394" y="1239416"/>
          <a:ext cx="10471712" cy="4498911"/>
        </p:xfrm>
        <a:graphic>
          <a:graphicData uri="http://schemas.openxmlformats.org/drawingml/2006/table">
            <a:tbl>
              <a:tblPr firstRow="1" firstCol="1" bandRow="1">
                <a:tableStyleId>{5C22544A-7EE6-4342-B048-85BDC9FD1C3A}</a:tableStyleId>
              </a:tblPr>
              <a:tblGrid>
                <a:gridCol w="2046450">
                  <a:extLst>
                    <a:ext uri="{9D8B030D-6E8A-4147-A177-3AD203B41FA5}">
                      <a16:colId xmlns:a16="http://schemas.microsoft.com/office/drawing/2014/main" val="38284866"/>
                    </a:ext>
                  </a:extLst>
                </a:gridCol>
                <a:gridCol w="2215431">
                  <a:extLst>
                    <a:ext uri="{9D8B030D-6E8A-4147-A177-3AD203B41FA5}">
                      <a16:colId xmlns:a16="http://schemas.microsoft.com/office/drawing/2014/main" val="4254365987"/>
                    </a:ext>
                  </a:extLst>
                </a:gridCol>
                <a:gridCol w="2117780">
                  <a:extLst>
                    <a:ext uri="{9D8B030D-6E8A-4147-A177-3AD203B41FA5}">
                      <a16:colId xmlns:a16="http://schemas.microsoft.com/office/drawing/2014/main" val="3863593838"/>
                    </a:ext>
                  </a:extLst>
                </a:gridCol>
                <a:gridCol w="2045601">
                  <a:extLst>
                    <a:ext uri="{9D8B030D-6E8A-4147-A177-3AD203B41FA5}">
                      <a16:colId xmlns:a16="http://schemas.microsoft.com/office/drawing/2014/main" val="1114408724"/>
                    </a:ext>
                  </a:extLst>
                </a:gridCol>
                <a:gridCol w="2046450">
                  <a:extLst>
                    <a:ext uri="{9D8B030D-6E8A-4147-A177-3AD203B41FA5}">
                      <a16:colId xmlns:a16="http://schemas.microsoft.com/office/drawing/2014/main" val="2787529560"/>
                    </a:ext>
                  </a:extLst>
                </a:gridCol>
              </a:tblGrid>
              <a:tr h="4498911">
                <a:tc>
                  <a:txBody>
                    <a:bodyPr/>
                    <a:lstStyle/>
                    <a:p>
                      <a:pPr>
                        <a:spcAft>
                          <a:spcPts val="0"/>
                        </a:spcAft>
                      </a:pPr>
                      <a:r>
                        <a:rPr lang="en-GB" sz="1200">
                          <a:solidFill>
                            <a:schemeClr val="tx1"/>
                          </a:solidFill>
                          <a:effectLst/>
                          <a:latin typeface="Calibri" panose="020F0502020204030204" pitchFamily="34" charset="0"/>
                          <a:ea typeface="Calibri" panose="020F0502020204030204" pitchFamily="34" charset="0"/>
                          <a:cs typeface="Calibri" panose="020F0502020204030204" pitchFamily="34" charset="0"/>
                        </a:rPr>
                        <a:t>Autumn 1</a:t>
                      </a:r>
                      <a:endParaRPr lang="en-GB"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a:solidFill>
                            <a:schemeClr val="tx1"/>
                          </a:solidFill>
                          <a:effectLst/>
                          <a:latin typeface="Calibri" panose="020F0502020204030204" pitchFamily="34" charset="0"/>
                          <a:ea typeface="Calibri" panose="020F0502020204030204" pitchFamily="34" charset="0"/>
                          <a:cs typeface="Calibri" panose="020F0502020204030204" pitchFamily="34" charset="0"/>
                        </a:rPr>
                        <a:t>Unit 1 Environment</a:t>
                      </a:r>
                      <a:endParaRPr lang="en-GB"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a:solidFill>
                            <a:schemeClr val="tx1"/>
                          </a:solidFill>
                          <a:effectLst/>
                          <a:latin typeface="Calibri" panose="020F0502020204030204" pitchFamily="34" charset="0"/>
                          <a:ea typeface="Calibri" panose="020F0502020204030204" pitchFamily="34" charset="0"/>
                          <a:cs typeface="Calibri" panose="020F0502020204030204" pitchFamily="34" charset="0"/>
                        </a:rPr>
                        <a:t>Accompany a song on tuned percussion.</a:t>
                      </a:r>
                      <a:endParaRPr lang="en-GB"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a:solidFill>
                            <a:schemeClr val="tx1"/>
                          </a:solidFill>
                          <a:effectLst/>
                          <a:latin typeface="Calibri" panose="020F0502020204030204" pitchFamily="34" charset="0"/>
                          <a:ea typeface="Calibri" panose="020F0502020204030204" pitchFamily="34" charset="0"/>
                          <a:cs typeface="Calibri" panose="020F0502020204030204" pitchFamily="34" charset="0"/>
                        </a:rPr>
                        <a:t>Select descriptive sounds to accompany a poem. Choose different timbres.</a:t>
                      </a:r>
                      <a:endParaRPr lang="en-GB"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a:solidFill>
                            <a:schemeClr val="tx1"/>
                          </a:solidFill>
                          <a:effectLst/>
                          <a:latin typeface="Calibri" panose="020F0502020204030204" pitchFamily="34" charset="0"/>
                          <a:ea typeface="Calibri" panose="020F0502020204030204" pitchFamily="34" charset="0"/>
                          <a:cs typeface="Calibri" panose="020F0502020204030204" pitchFamily="34" charset="0"/>
                        </a:rPr>
                        <a:t> (3 lessons)</a:t>
                      </a:r>
                      <a:endParaRPr lang="en-GB"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GB" sz="1200">
                          <a:solidFill>
                            <a:schemeClr val="tx1"/>
                          </a:solidFill>
                          <a:effectLst/>
                          <a:latin typeface="Calibri" panose="020F0502020204030204" pitchFamily="34" charset="0"/>
                          <a:ea typeface="Calibri" panose="020F0502020204030204" pitchFamily="34" charset="0"/>
                          <a:cs typeface="Calibri" panose="020F0502020204030204" pitchFamily="34" charset="0"/>
                        </a:rPr>
                        <a:t>Autumn 2</a:t>
                      </a:r>
                      <a:endParaRPr lang="en-GB"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a:solidFill>
                            <a:schemeClr val="tx1"/>
                          </a:solidFill>
                          <a:effectLst/>
                          <a:latin typeface="Calibri" panose="020F0502020204030204" pitchFamily="34" charset="0"/>
                          <a:ea typeface="Calibri" panose="020F0502020204030204" pitchFamily="34" charset="0"/>
                          <a:cs typeface="Calibri" panose="020F0502020204030204" pitchFamily="34" charset="0"/>
                        </a:rPr>
                        <a:t>Unit 5 China</a:t>
                      </a:r>
                      <a:endParaRPr lang="en-GB"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Perform a pentatonic song with tuned and untuned accompaniment</a:t>
                      </a:r>
                    </a:p>
                    <a:p>
                      <a:pPr>
                        <a:spcAft>
                          <a:spcPts val="0"/>
                        </a:spcAft>
                      </a:pPr>
                      <a:r>
                        <a:rPr lang="en-GB"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Use graphic notation with the pentatonic scale</a:t>
                      </a:r>
                    </a:p>
                    <a:p>
                      <a:pPr>
                        <a:spcAft>
                          <a:spcPts val="0"/>
                        </a:spcAft>
                      </a:pPr>
                      <a:r>
                        <a:rPr lang="en-GB"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Listen to and learn about traditional Chinese music</a:t>
                      </a:r>
                    </a:p>
                    <a:p>
                      <a:pPr>
                        <a:spcAft>
                          <a:spcPts val="0"/>
                        </a:spcAft>
                      </a:pPr>
                      <a:r>
                        <a:rPr lang="en-GB" sz="120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GB"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GB"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GB"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a:solidFill>
                            <a:schemeClr val="tx1"/>
                          </a:solidFill>
                          <a:effectLst/>
                          <a:latin typeface="Calibri" panose="020F0502020204030204" pitchFamily="34" charset="0"/>
                          <a:ea typeface="Calibri" panose="020F0502020204030204" pitchFamily="34" charset="0"/>
                          <a:cs typeface="Calibri" panose="020F0502020204030204" pitchFamily="34" charset="0"/>
                        </a:rPr>
                        <a:t>(3 lessons)</a:t>
                      </a:r>
                      <a:endParaRPr lang="en-GB"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Spring 1</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Singfest</a:t>
                      </a: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–Take part in Love Music Trust rehearsals leading to joint performance in Congleton Town Hall</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Sing in 2 part harmony.</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Learn about ternary (song) form.</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GB" sz="1200">
                          <a:solidFill>
                            <a:schemeClr val="tx1"/>
                          </a:solidFill>
                          <a:effectLst/>
                          <a:latin typeface="Calibri" panose="020F0502020204030204" pitchFamily="34" charset="0"/>
                          <a:ea typeface="Calibri" panose="020F0502020204030204" pitchFamily="34" charset="0"/>
                          <a:cs typeface="Calibri" panose="020F0502020204030204" pitchFamily="34" charset="0"/>
                        </a:rPr>
                        <a:t>Spring 2</a:t>
                      </a:r>
                      <a:endParaRPr lang="en-GB"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a:solidFill>
                            <a:schemeClr val="tx1"/>
                          </a:solidFill>
                          <a:effectLst/>
                          <a:latin typeface="Calibri" panose="020F0502020204030204" pitchFamily="34" charset="0"/>
                          <a:ea typeface="Calibri" panose="020F0502020204030204" pitchFamily="34" charset="0"/>
                          <a:cs typeface="Calibri" panose="020F0502020204030204" pitchFamily="34" charset="0"/>
                        </a:rPr>
                        <a:t>Unit 6 Time</a:t>
                      </a:r>
                      <a:endParaRPr lang="en-GB"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a:solidFill>
                            <a:schemeClr val="tx1"/>
                          </a:solidFill>
                          <a:effectLst/>
                          <a:latin typeface="Calibri" panose="020F0502020204030204" pitchFamily="34" charset="0"/>
                          <a:ea typeface="Calibri" panose="020F0502020204030204" pitchFamily="34" charset="0"/>
                          <a:cs typeface="Calibri" panose="020F0502020204030204" pitchFamily="34" charset="0"/>
                        </a:rPr>
                        <a:t>Play independent parts on body percussion, tuned and untuned instruments.</a:t>
                      </a:r>
                      <a:endParaRPr lang="en-GB"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a:solidFill>
                            <a:schemeClr val="tx1"/>
                          </a:solidFill>
                          <a:effectLst/>
                          <a:latin typeface="Calibri" panose="020F0502020204030204" pitchFamily="34" charset="0"/>
                          <a:ea typeface="Calibri" panose="020F0502020204030204" pitchFamily="34" charset="0"/>
                          <a:cs typeface="Calibri" panose="020F0502020204030204" pitchFamily="34" charset="0"/>
                        </a:rPr>
                        <a:t>Perform rhythmic ostinato.</a:t>
                      </a:r>
                      <a:endParaRPr lang="en-GB"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a:solidFill>
                            <a:schemeClr val="tx1"/>
                          </a:solidFill>
                          <a:effectLst/>
                          <a:latin typeface="Calibri" panose="020F0502020204030204" pitchFamily="34" charset="0"/>
                          <a:ea typeface="Calibri" panose="020F0502020204030204" pitchFamily="34" charset="0"/>
                          <a:cs typeface="Calibri" panose="020F0502020204030204" pitchFamily="34" charset="0"/>
                        </a:rPr>
                        <a:t>Identify the metre in music.</a:t>
                      </a:r>
                      <a:endParaRPr lang="en-GB"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a:solidFill>
                            <a:schemeClr val="tx1"/>
                          </a:solidFill>
                          <a:effectLst/>
                          <a:latin typeface="Calibri" panose="020F0502020204030204" pitchFamily="34" charset="0"/>
                          <a:ea typeface="Calibri" panose="020F0502020204030204" pitchFamily="34" charset="0"/>
                          <a:cs typeface="Calibri" panose="020F0502020204030204" pitchFamily="34" charset="0"/>
                        </a:rPr>
                        <a:t>Recognise patterns in staff notation.</a:t>
                      </a:r>
                      <a:endParaRPr lang="en-GB"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a:solidFill>
                            <a:schemeClr val="tx1"/>
                          </a:solidFill>
                          <a:effectLst/>
                          <a:latin typeface="Calibri" panose="020F0502020204030204" pitchFamily="34" charset="0"/>
                          <a:ea typeface="Calibri" panose="020F0502020204030204" pitchFamily="34" charset="0"/>
                          <a:cs typeface="Calibri" panose="020F0502020204030204" pitchFamily="34" charset="0"/>
                        </a:rPr>
                        <a:t>Listen to and learn about a piece of Romantic music.</a:t>
                      </a:r>
                      <a:endParaRPr lang="en-GB"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a:solidFill>
                            <a:schemeClr val="tx1"/>
                          </a:solidFill>
                          <a:effectLst/>
                          <a:latin typeface="Calibri" panose="020F0502020204030204" pitchFamily="34" charset="0"/>
                          <a:ea typeface="Calibri" panose="020F0502020204030204" pitchFamily="34" charset="0"/>
                          <a:cs typeface="Calibri" panose="020F0502020204030204" pitchFamily="34" charset="0"/>
                        </a:rPr>
                        <a:t>(3 lessons)</a:t>
                      </a:r>
                      <a:endParaRPr lang="en-GB"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GB"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Summer 1 or 2 </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Unit 10 Singing French</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Develop and perform a song by choosing lyrics and structure.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Recognise pitch shapes.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Read graphic notation to play a melody on tuned instruments.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(3 lessons)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75145248"/>
                  </a:ext>
                </a:extLst>
              </a:tr>
            </a:tbl>
          </a:graphicData>
        </a:graphic>
      </p:graphicFrame>
      <p:sp>
        <p:nvSpPr>
          <p:cNvPr id="4" name="TextBox 3"/>
          <p:cNvSpPr txBox="1"/>
          <p:nvPr/>
        </p:nvSpPr>
        <p:spPr>
          <a:xfrm>
            <a:off x="4432041" y="392206"/>
            <a:ext cx="2939143" cy="523220"/>
          </a:xfrm>
          <a:prstGeom prst="rect">
            <a:avLst/>
          </a:prstGeom>
          <a:solidFill>
            <a:schemeClr val="accent1">
              <a:lumMod val="40000"/>
              <a:lumOff val="60000"/>
            </a:schemeClr>
          </a:solidFill>
        </p:spPr>
        <p:txBody>
          <a:bodyPr wrap="square" rtlCol="0">
            <a:spAutoFit/>
          </a:bodyPr>
          <a:lstStyle/>
          <a:p>
            <a:pPr algn="ctr"/>
            <a:r>
              <a:rPr lang="en-GB" sz="2800" b="1" u="sng" dirty="0" smtClean="0"/>
              <a:t>Year 3</a:t>
            </a:r>
            <a:endParaRPr lang="en-GB" sz="2800" b="1" u="sng" dirty="0"/>
          </a:p>
        </p:txBody>
      </p:sp>
    </p:spTree>
    <p:extLst>
      <p:ext uri="{BB962C8B-B14F-4D97-AF65-F5344CB8AC3E}">
        <p14:creationId xmlns:p14="http://schemas.microsoft.com/office/powerpoint/2010/main" val="189726439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5261</TotalTime>
  <Words>4579</Words>
  <Application>Microsoft Office PowerPoint</Application>
  <PresentationFormat>Widescreen</PresentationFormat>
  <Paragraphs>591</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Calibri Light</vt:lpstr>
      <vt:lpstr>Roboto</vt:lpstr>
      <vt:lpstr>Times New Roman</vt:lpstr>
      <vt:lpstr>Office Theme</vt:lpstr>
      <vt:lpstr>Holmes Chapel Primary School</vt:lpstr>
      <vt:lpstr>Music at Holmes Chapel Primary School</vt:lpstr>
      <vt:lpstr>Music at Holmes Chapel Primary School</vt:lpstr>
      <vt:lpstr> What does our learning in Music look like? </vt:lpstr>
      <vt:lpstr>Overview</vt:lpstr>
      <vt:lpstr>Reception The most relevant statements for music are taken from the following areas of learning: Communication and Language Physical Development Expressive Arts and Design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History at Holmes Chapel Primary School</dc:title>
  <dc:creator>Fiona.Gresty@RPTNet.Local</dc:creator>
  <cp:lastModifiedBy>Nicky.Waddington</cp:lastModifiedBy>
  <cp:revision>125</cp:revision>
  <dcterms:created xsi:type="dcterms:W3CDTF">2023-04-27T14:10:41Z</dcterms:created>
  <dcterms:modified xsi:type="dcterms:W3CDTF">2025-04-02T07:38:50Z</dcterms:modified>
</cp:coreProperties>
</file>