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90" r:id="rId4"/>
    <p:sldId id="281" r:id="rId5"/>
    <p:sldId id="273" r:id="rId6"/>
    <p:sldId id="282" r:id="rId7"/>
    <p:sldId id="288" r:id="rId8"/>
    <p:sldId id="289" r:id="rId9"/>
    <p:sldId id="284" r:id="rId10"/>
    <p:sldId id="285" r:id="rId11"/>
    <p:sldId id="286" r:id="rId12"/>
    <p:sldId id="280" r:id="rId13"/>
    <p:sldId id="287" r:id="rId14"/>
    <p:sldId id="269" r:id="rId15"/>
    <p:sldId id="266" r:id="rId16"/>
    <p:sldId id="271" r:id="rId17"/>
    <p:sldId id="261" r:id="rId18"/>
    <p:sldId id="270" r:id="rId19"/>
    <p:sldId id="262" r:id="rId20"/>
    <p:sldId id="260" r:id="rId21"/>
    <p:sldId id="263" r:id="rId22"/>
    <p:sldId id="272" r:id="rId23"/>
    <p:sldId id="264" r:id="rId24"/>
    <p:sldId id="267" r:id="rId25"/>
    <p:sldId id="265" r:id="rId2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59" autoAdjust="0"/>
    <p:restoredTop sz="65000" autoAdjust="0"/>
  </p:normalViewPr>
  <p:slideViewPr>
    <p:cSldViewPr snapToGrid="0">
      <p:cViewPr varScale="1">
        <p:scale>
          <a:sx n="59" d="100"/>
          <a:sy n="59" d="100"/>
        </p:scale>
        <p:origin x="158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1C9A6AB-3AC5-B445-BC22-F113567975E2}" type="datetimeFigureOut">
              <a:rPr lang="en-US" smtClean="0"/>
              <a:t>4/2/2025</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1E3BF51-DEF3-E247-BB3F-FB87A272899B}" type="slidenum">
              <a:rPr lang="en-US" smtClean="0"/>
              <a:t>‹#›</a:t>
            </a:fld>
            <a:endParaRPr lang="en-US"/>
          </a:p>
        </p:txBody>
      </p:sp>
    </p:spTree>
    <p:extLst>
      <p:ext uri="{BB962C8B-B14F-4D97-AF65-F5344CB8AC3E}">
        <p14:creationId xmlns:p14="http://schemas.microsoft.com/office/powerpoint/2010/main" val="382287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1855173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254664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985310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407372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633760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67C579E-5528-4335-BACD-3E2A2CB1B238}"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673583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67C579E-5528-4335-BACD-3E2A2CB1B238}" type="datetimeFigureOut">
              <a:rPr lang="en-GB" smtClean="0"/>
              <a:t>02/04/2025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81569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67C579E-5528-4335-BACD-3E2A2CB1B238}" type="datetimeFigureOut">
              <a:rPr lang="en-GB" smtClean="0"/>
              <a:t>02/04/2025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512986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7C579E-5528-4335-BACD-3E2A2CB1B238}" type="datetimeFigureOut">
              <a:rPr lang="en-GB" smtClean="0"/>
              <a:t>02/04/2025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621297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424067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829435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7C579E-5528-4335-BACD-3E2A2CB1B238}" type="datetimeFigureOut">
              <a:rPr lang="en-GB" smtClean="0"/>
              <a:t>02/04/2025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B068A5-77D8-43FF-86A4-F1A0A6838EFA}" type="slidenum">
              <a:rPr lang="en-GB" smtClean="0"/>
              <a:t>‹#›</a:t>
            </a:fld>
            <a:endParaRPr lang="en-GB"/>
          </a:p>
        </p:txBody>
      </p:sp>
    </p:spTree>
    <p:extLst>
      <p:ext uri="{BB962C8B-B14F-4D97-AF65-F5344CB8AC3E}">
        <p14:creationId xmlns:p14="http://schemas.microsoft.com/office/powerpoint/2010/main" val="1674467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ducationendowmentfoundation.org.uk/education-evidence/guidance-reports/early-maths" TargetMode="External"/><Relationship Id="rId7" Type="http://schemas.openxmlformats.org/officeDocument/2006/relationships/hyperlink" Target="https://www.ncetm.org.uk/" TargetMode="Externa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hyperlink" Target="https://assets.publishing.service.gov.uk/government/uploads/system/uploads/attachment_data/file/1017683/Maths_guidance_KS_1_and_2.pdf" TargetMode="External"/><Relationship Id="rId5" Type="http://schemas.openxmlformats.org/officeDocument/2006/relationships/hyperlink" Target="https://www.gov.uk/government/publications/subject-report-series-maths" TargetMode="External"/><Relationship Id="rId4" Type="http://schemas.openxmlformats.org/officeDocument/2006/relationships/hyperlink" Target="https://educationendowmentfoundation.org.uk/education-evidence/guidance-reports/maths-ks-2-3"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thenational.academy/teachers/curriculum/maths-primary/units" TargetMode="External"/><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hyperlink" Target="https://www.ncetm.org.uk/teaching-for-mastery/mastery-explained/five-big-ideas-in-teaching-for-mastery/" TargetMode="External"/><Relationship Id="rId4" Type="http://schemas.openxmlformats.org/officeDocument/2006/relationships/hyperlink" Target="https://www.hfleducation.org/blog/building-network-connections"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nrich.maths.org/11336"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learningtrajectories.org/learning_trajectories" TargetMode="External"/><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hyperlink" Target="https://www.ncetm.org.uk/maths-hubs-projects/mastering-number-at-reception-and-ks1" TargetMode="External"/><Relationship Id="rId4" Type="http://schemas.openxmlformats.org/officeDocument/2006/relationships/hyperlink" Target="https://www.ncetm.org.uk/in-the-classroom/early-years/"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assets.publishing.service.gov.uk/media/6140b7008fa8f503ba3dc8d1/Maths_guidance_KS_1_and_2.pdf"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1017683/Maths_guidance_KS_1_and_2.pdf"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93323" y="460965"/>
            <a:ext cx="8218714" cy="870857"/>
          </a:xfrm>
          <a:solidFill>
            <a:schemeClr val="accent1">
              <a:lumMod val="75000"/>
            </a:schemeClr>
          </a:solidFill>
        </p:spPr>
        <p:txBody>
          <a:bodyPr>
            <a:normAutofit/>
          </a:bodyPr>
          <a:lstStyle/>
          <a:p>
            <a:r>
              <a:rPr lang="en-GB" sz="4400" b="1" dirty="0"/>
              <a:t>Holmes Chapel Primary School</a:t>
            </a:r>
          </a:p>
        </p:txBody>
      </p:sp>
      <p:sp>
        <p:nvSpPr>
          <p:cNvPr id="3" name="Subtitle 2"/>
          <p:cNvSpPr>
            <a:spLocks noGrp="1"/>
          </p:cNvSpPr>
          <p:nvPr>
            <p:ph type="subTitle" idx="1"/>
          </p:nvPr>
        </p:nvSpPr>
        <p:spPr>
          <a:xfrm>
            <a:off x="1524000" y="1962552"/>
            <a:ext cx="9144000" cy="1424439"/>
          </a:xfrm>
        </p:spPr>
        <p:txBody>
          <a:bodyPr>
            <a:normAutofit/>
          </a:bodyPr>
          <a:lstStyle/>
          <a:p>
            <a:r>
              <a:rPr lang="en-GB" sz="8000" b="1" dirty="0"/>
              <a:t>Maths Curriculum</a:t>
            </a:r>
          </a:p>
        </p:txBody>
      </p:sp>
      <p:pic>
        <p:nvPicPr>
          <p:cNvPr id="4" name="Picture 3">
            <a:extLst>
              <a:ext uri="{FF2B5EF4-FFF2-40B4-BE49-F238E27FC236}">
                <a16:creationId xmlns:a16="http://schemas.microsoft.com/office/drawing/2014/main" id="{7E68B8F1-8F50-6FBF-9BB5-4ECBC1A3EFC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86769"/>
            <a:ext cx="1371600" cy="1619250"/>
          </a:xfrm>
          <a:prstGeom prst="rect">
            <a:avLst/>
          </a:prstGeom>
          <a:noFill/>
          <a:ln>
            <a:noFill/>
          </a:ln>
        </p:spPr>
      </p:pic>
      <p:pic>
        <p:nvPicPr>
          <p:cNvPr id="1032" name="Picture 8" descr="Levelling System | Numberblocks Wiki | Fando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38168" y="2678040"/>
            <a:ext cx="4883355" cy="4047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1300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9642" y="413658"/>
            <a:ext cx="7244863" cy="824300"/>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Maths look like?</a:t>
            </a:r>
            <a:r>
              <a:rPr lang="en-GB" sz="2800" b="1" dirty="0">
                <a:latin typeface="+mn-lt"/>
              </a:rPr>
              <a:t/>
            </a:r>
            <a:br>
              <a:rPr lang="en-GB" sz="2800" b="1" dirty="0">
                <a:latin typeface="+mn-lt"/>
              </a:rPr>
            </a:b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5" name="TextBox 4"/>
          <p:cNvSpPr txBox="1"/>
          <p:nvPr/>
        </p:nvSpPr>
        <p:spPr>
          <a:xfrm>
            <a:off x="172998" y="1237958"/>
            <a:ext cx="11738150" cy="4585871"/>
          </a:xfrm>
          <a:prstGeom prst="rect">
            <a:avLst/>
          </a:prstGeom>
          <a:noFill/>
        </p:spPr>
        <p:txBody>
          <a:bodyPr wrap="square" rtlCol="0">
            <a:spAutoFit/>
          </a:bodyPr>
          <a:lstStyle/>
          <a:p>
            <a:r>
              <a:rPr lang="en-GB" sz="1600" b="1" u="sng" dirty="0"/>
              <a:t>Implementation</a:t>
            </a:r>
          </a:p>
          <a:p>
            <a:endParaRPr lang="en-GB" sz="1600" b="1" u="sng" dirty="0"/>
          </a:p>
          <a:p>
            <a:r>
              <a:rPr lang="en-GB" sz="1600" b="1" dirty="0"/>
              <a:t>The rationale behind our mathematics curriculum is based upon guidance from:</a:t>
            </a:r>
            <a:endParaRPr lang="en-GB" sz="1600" dirty="0"/>
          </a:p>
          <a:p>
            <a:r>
              <a:rPr lang="en-GB" sz="1600" dirty="0"/>
              <a:t>The Education Endowment Foundation </a:t>
            </a:r>
            <a:r>
              <a:rPr lang="en-GB" sz="1600" b="1" u="sng" dirty="0">
                <a:hlinkClick r:id="rId3"/>
              </a:rPr>
              <a:t>Improving Mathematics in Early Years and Key Stage 1</a:t>
            </a:r>
            <a:r>
              <a:rPr lang="en-GB" sz="1600" b="1" dirty="0"/>
              <a:t> </a:t>
            </a:r>
            <a:r>
              <a:rPr lang="en-GB" sz="1600" dirty="0"/>
              <a:t>and</a:t>
            </a:r>
            <a:r>
              <a:rPr lang="en-GB" sz="1600" b="1" dirty="0"/>
              <a:t> </a:t>
            </a:r>
            <a:r>
              <a:rPr lang="en-GB" sz="1600" b="1" u="sng" dirty="0">
                <a:hlinkClick r:id="rId4"/>
              </a:rPr>
              <a:t>Improving Mathematics in Key Stage 2 and 3</a:t>
            </a:r>
            <a:endParaRPr lang="en-GB" sz="1600" dirty="0"/>
          </a:p>
          <a:p>
            <a:r>
              <a:rPr lang="en-GB" sz="1600" dirty="0"/>
              <a:t>The </a:t>
            </a:r>
            <a:r>
              <a:rPr lang="en-GB" sz="1600" b="1" u="sng" dirty="0">
                <a:hlinkClick r:id="rId5"/>
              </a:rPr>
              <a:t>Ofsted Research Review of Mathematics Research </a:t>
            </a:r>
            <a:r>
              <a:rPr lang="en-GB" sz="1600" dirty="0"/>
              <a:t>review series</a:t>
            </a:r>
          </a:p>
          <a:p>
            <a:r>
              <a:rPr lang="en-GB" sz="1600" dirty="0"/>
              <a:t>The Department for Education non-statutory for the National Curriculum </a:t>
            </a:r>
            <a:r>
              <a:rPr lang="en-GB" sz="1600" b="1" u="sng" dirty="0">
                <a:hlinkClick r:id="rId6"/>
              </a:rPr>
              <a:t>Mathematics guidance: key stages 1 and 2</a:t>
            </a:r>
            <a:endParaRPr lang="en-GB" sz="1600" dirty="0"/>
          </a:p>
          <a:p>
            <a:r>
              <a:rPr lang="en-GB" sz="1600" dirty="0"/>
              <a:t>The National Centre for the Teaching of mathematics (NCETM) </a:t>
            </a:r>
            <a:r>
              <a:rPr lang="en-GB" sz="1600" b="1" u="sng" dirty="0">
                <a:hlinkClick r:id="rId7"/>
              </a:rPr>
              <a:t>Home | NCETM</a:t>
            </a:r>
            <a:endParaRPr lang="en-GB" sz="1600" b="1" u="sng" dirty="0"/>
          </a:p>
          <a:p>
            <a:endParaRPr lang="en-GB" sz="1600" b="1" u="sng" dirty="0"/>
          </a:p>
          <a:p>
            <a:r>
              <a:rPr lang="en-GB" sz="1600" b="1" dirty="0"/>
              <a:t>A Typical Lesson at Holmes Chapel Primary School</a:t>
            </a:r>
          </a:p>
          <a:p>
            <a:endParaRPr lang="en-GB" sz="1600" dirty="0"/>
          </a:p>
          <a:p>
            <a:r>
              <a:rPr lang="en-GB" sz="1600" dirty="0"/>
              <a:t>Lessons are underpinned by three key principles: </a:t>
            </a:r>
          </a:p>
          <a:p>
            <a:r>
              <a:rPr lang="en-GB" sz="1600" dirty="0"/>
              <a:t>They are </a:t>
            </a:r>
            <a:r>
              <a:rPr lang="en-GB" sz="1600" b="1" dirty="0"/>
              <a:t>connected</a:t>
            </a:r>
            <a:r>
              <a:rPr lang="en-GB" sz="1600" dirty="0"/>
              <a:t>: New learning happens when linked to prior knowledge</a:t>
            </a:r>
          </a:p>
          <a:p>
            <a:r>
              <a:rPr lang="en-GB" sz="1600" dirty="0"/>
              <a:t>Learning is </a:t>
            </a:r>
            <a:r>
              <a:rPr lang="en-GB" sz="1600" b="1" dirty="0"/>
              <a:t>chunked</a:t>
            </a:r>
            <a:r>
              <a:rPr lang="en-GB" sz="1600" dirty="0"/>
              <a:t>: Information is provided in small steps to minimise cognitive load and to maximise understanding and retention</a:t>
            </a:r>
          </a:p>
          <a:p>
            <a:r>
              <a:rPr lang="en-GB" sz="1600" dirty="0"/>
              <a:t>Teaching is </a:t>
            </a:r>
            <a:r>
              <a:rPr lang="en-GB" sz="1600" b="1" dirty="0"/>
              <a:t>clear</a:t>
            </a:r>
            <a:r>
              <a:rPr lang="en-GB" sz="1600" dirty="0"/>
              <a:t>: Language used is clear and this is essential to ensure pupils understand and remember concepts. </a:t>
            </a:r>
            <a:endParaRPr lang="en-GB" sz="1600" b="1" dirty="0"/>
          </a:p>
          <a:p>
            <a:endParaRPr lang="en-GB" sz="1600" dirty="0"/>
          </a:p>
          <a:p>
            <a:r>
              <a:rPr lang="en-GB" sz="1600" dirty="0"/>
              <a:t>A typical daily lesson would take approximately one hour and would contain some, or all of the following elements on the next slide.</a:t>
            </a:r>
          </a:p>
          <a:p>
            <a:endParaRPr lang="en-GB" sz="2000" b="1" u="sng" dirty="0"/>
          </a:p>
        </p:txBody>
      </p:sp>
    </p:spTree>
    <p:extLst>
      <p:ext uri="{BB962C8B-B14F-4D97-AF65-F5344CB8AC3E}">
        <p14:creationId xmlns:p14="http://schemas.microsoft.com/office/powerpoint/2010/main" val="74337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9641" y="156404"/>
            <a:ext cx="7244863" cy="824300"/>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Maths look like?</a:t>
            </a:r>
            <a:r>
              <a:rPr lang="en-GB" sz="2800" b="1" dirty="0">
                <a:latin typeface="+mn-lt"/>
              </a:rPr>
              <a:t/>
            </a:r>
            <a:br>
              <a:rPr lang="en-GB" sz="2800" b="1" dirty="0">
                <a:latin typeface="+mn-lt"/>
              </a:rPr>
            </a:b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6" name="TextBox 5">
            <a:extLst>
              <a:ext uri="{FF2B5EF4-FFF2-40B4-BE49-F238E27FC236}">
                <a16:creationId xmlns:a16="http://schemas.microsoft.com/office/drawing/2014/main" id="{21F4A44A-249B-C685-41ED-3C56C13F21CE}"/>
              </a:ext>
            </a:extLst>
          </p:cNvPr>
          <p:cNvSpPr txBox="1"/>
          <p:nvPr/>
        </p:nvSpPr>
        <p:spPr>
          <a:xfrm>
            <a:off x="842034" y="742095"/>
            <a:ext cx="10400075" cy="6115905"/>
          </a:xfrm>
          <a:prstGeom prst="rect">
            <a:avLst/>
          </a:prstGeom>
          <a:noFill/>
        </p:spPr>
        <p:txBody>
          <a:bodyPr wrap="square">
            <a:spAutoFit/>
          </a:bodyPr>
          <a:lstStyle/>
          <a:p>
            <a:pPr>
              <a:lnSpc>
                <a:spcPct val="107000"/>
              </a:lnSpc>
              <a:spcBef>
                <a:spcPts val="1500"/>
              </a:spcBef>
              <a:spcAft>
                <a:spcPts val="1500"/>
              </a:spcAft>
            </a:pPr>
            <a:r>
              <a:rPr lang="en-GB" sz="1400"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Our lessons are structured around the Oak National Academy </a:t>
            </a:r>
            <a:r>
              <a:rPr lang="en-GB" sz="1400" b="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learning cycles</a:t>
            </a:r>
            <a:r>
              <a:rPr lang="en-GB" sz="1400"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 Lessons begin by </a:t>
            </a:r>
            <a:r>
              <a:rPr lang="en-GB" sz="1400" b="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Connecting </a:t>
            </a:r>
            <a:r>
              <a:rPr lang="en-GB" sz="1400"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to prior knowledge, and then </a:t>
            </a:r>
            <a:r>
              <a:rPr lang="en-GB" sz="1400" b="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Exploring</a:t>
            </a:r>
            <a:r>
              <a:rPr lang="en-GB" sz="1400"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 a key representation to introduce the small step. This is then followed by the learning cycle and each learning cycle covers several phases: </a:t>
            </a:r>
            <a:r>
              <a:rPr lang="en-GB" sz="1400" b="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Explain, Check, Practice and Feedback</a:t>
            </a:r>
            <a:r>
              <a:rPr lang="en-GB" sz="1400"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 Each learning cycle teaches one small step in learning. In most lessons we will move through 2 learning cycles (small steps). They become part of our daily lesson structure. </a:t>
            </a: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Bef>
                <a:spcPts val="600"/>
              </a:spcBef>
              <a:spcAft>
                <a:spcPts val="600"/>
              </a:spcAft>
              <a:buSzPts val="1000"/>
              <a:buFont typeface="Symbol" panose="05050102010706020507" pitchFamily="18" charset="2"/>
              <a:buChar char=""/>
              <a:tabLst>
                <a:tab pos="457200" algn="l"/>
              </a:tabLst>
            </a:pPr>
            <a:r>
              <a:rPr lang="en-GB" sz="1400" b="1" i="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Connect</a:t>
            </a:r>
            <a:r>
              <a:rPr lang="en-GB" sz="1400" i="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 building new knowledge onto prior knowledge.</a:t>
            </a:r>
            <a:r>
              <a:rPr lang="en-GB" sz="1400"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 At the beginning of the lesson, teachers will use an Oak National Academy starter quiz to enable all children to retrieve information from their long-term memory, linking previously taught vocabulary, representations and models to new learning. </a:t>
            </a:r>
            <a:endParaRPr lang="en-GB" sz="1100" kern="100" dirty="0">
              <a:solidFill>
                <a:srgbClr val="2F3335"/>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Bef>
                <a:spcPts val="600"/>
              </a:spcBef>
              <a:spcAft>
                <a:spcPts val="600"/>
              </a:spcAft>
              <a:buSzPts val="1000"/>
              <a:buFont typeface="Symbol" panose="05050102010706020507" pitchFamily="18" charset="2"/>
              <a:buChar char=""/>
              <a:tabLst>
                <a:tab pos="457200" algn="l"/>
              </a:tabLst>
            </a:pPr>
            <a:r>
              <a:rPr lang="en-GB" sz="1400" b="1" i="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Explore</a:t>
            </a:r>
            <a:r>
              <a:rPr lang="en-GB" sz="1400" i="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–A low floor-high ceiling task which provides an entry point for all learners to access the new learning. </a:t>
            </a:r>
            <a:r>
              <a:rPr lang="en-GB" sz="1400"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A representation is displayed, and all children are encouraged to share their ideas through careful use of ‘what do you see?’, ‘What do you notice?’ and ‘What do you wonder?’ questioning. </a:t>
            </a:r>
            <a:endParaRPr lang="en-GB" sz="1100" kern="100" dirty="0">
              <a:solidFill>
                <a:srgbClr val="2F3335"/>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Bef>
                <a:spcPts val="600"/>
              </a:spcBef>
              <a:spcAft>
                <a:spcPts val="600"/>
              </a:spcAft>
              <a:buSzPts val="1000"/>
              <a:buFont typeface="Symbol" panose="05050102010706020507" pitchFamily="18" charset="2"/>
              <a:buChar char=""/>
              <a:tabLst>
                <a:tab pos="457200" algn="l"/>
              </a:tabLst>
            </a:pPr>
            <a:r>
              <a:rPr lang="en-GB" sz="1400" b="1" i="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Explain</a:t>
            </a:r>
            <a:r>
              <a:rPr lang="en-GB" sz="1400" i="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 This involves explicit teaching, explaining the new learning in small steps, minimising cognitive load. </a:t>
            </a:r>
            <a:r>
              <a:rPr lang="en-GB" sz="1400"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Teachers use the Oak National Academy slide deck, concrete manipulatives and questioning to reveal new learning.</a:t>
            </a:r>
            <a:endParaRPr lang="en-GB" sz="1100" kern="100" dirty="0">
              <a:solidFill>
                <a:srgbClr val="2F3335"/>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Bef>
                <a:spcPts val="600"/>
              </a:spcBef>
              <a:spcAft>
                <a:spcPts val="600"/>
              </a:spcAft>
              <a:buSzPts val="1000"/>
              <a:buFont typeface="Symbol" panose="05050102010706020507" pitchFamily="18" charset="2"/>
              <a:buChar char=""/>
              <a:tabLst>
                <a:tab pos="457200" algn="l"/>
              </a:tabLst>
            </a:pPr>
            <a:r>
              <a:rPr lang="en-GB" sz="1400" b="1" i="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Check </a:t>
            </a:r>
            <a:r>
              <a:rPr lang="en-GB" sz="1400" i="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 Throughout the lesson, teachers regularly check for understanding and address misconceptions.  </a:t>
            </a:r>
            <a:endParaRPr lang="en-GB" sz="1100" kern="100" dirty="0">
              <a:solidFill>
                <a:srgbClr val="2F3335"/>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Bef>
                <a:spcPts val="600"/>
              </a:spcBef>
              <a:spcAft>
                <a:spcPts val="600"/>
              </a:spcAft>
              <a:buSzPts val="1000"/>
              <a:buFont typeface="Symbol" panose="05050102010706020507" pitchFamily="18" charset="2"/>
              <a:buChar char=""/>
              <a:tabLst>
                <a:tab pos="457200" algn="l"/>
              </a:tabLst>
            </a:pPr>
            <a:r>
              <a:rPr lang="en-GB" sz="1400" b="1" i="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Practice</a:t>
            </a:r>
            <a:r>
              <a:rPr lang="en-GB" sz="1400" i="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 This is an opportunity for pupils to apply and consolidate their learning and helps to commit new knowledge and skills to memory. </a:t>
            </a:r>
            <a:r>
              <a:rPr lang="en-GB" sz="1400"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Teachers use the Oak National Academy tasks, activities and questions to provide children opportunities to demonstrate their learning</a:t>
            </a: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Bef>
                <a:spcPts val="600"/>
              </a:spcBef>
              <a:spcAft>
                <a:spcPts val="600"/>
              </a:spcAft>
              <a:buSzPts val="1000"/>
              <a:buFont typeface="Symbol" panose="05050102010706020507" pitchFamily="18" charset="2"/>
              <a:buChar char=""/>
              <a:tabLst>
                <a:tab pos="457200" algn="l"/>
              </a:tabLst>
            </a:pPr>
            <a:r>
              <a:rPr lang="en-GB" sz="1400" b="1" i="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Feedback</a:t>
            </a:r>
            <a:r>
              <a:rPr lang="en-GB" sz="1400" i="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 In this part of the lesson, children are provided with information about their performance on a task or activity, with the goal of helping them improve their learning. </a:t>
            </a:r>
            <a:r>
              <a:rPr lang="en-GB" sz="1400"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It is an opportunity to find out what a child can and cannot do and allows us to adapt our teaching to support all learners.</a:t>
            </a:r>
            <a:endParaRPr lang="en-GB" sz="1100" kern="100" dirty="0">
              <a:solidFill>
                <a:srgbClr val="2F3335"/>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Bef>
                <a:spcPts val="600"/>
              </a:spcBef>
              <a:spcAft>
                <a:spcPts val="600"/>
              </a:spcAft>
              <a:buSzPts val="1000"/>
              <a:buFont typeface="Symbol" panose="05050102010706020507" pitchFamily="18" charset="2"/>
              <a:buChar char=""/>
              <a:tabLst>
                <a:tab pos="457200" algn="l"/>
              </a:tabLst>
            </a:pPr>
            <a:r>
              <a:rPr lang="en-GB" sz="1400" b="1" i="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Debrief</a:t>
            </a:r>
            <a:r>
              <a:rPr lang="en-GB" sz="1400" i="1"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 Using the summary slide from the Oak National Academy slide deck, we consolidate learning and agree generalisations. </a:t>
            </a:r>
            <a:r>
              <a:rPr lang="en-GB" sz="1400"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We may also use an exit quiz to ensure children have learnt what was intended.</a:t>
            </a:r>
            <a:endParaRPr lang="en-GB" sz="11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95275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1337"/>
          </a:xfrm>
        </p:spPr>
        <p:txBody>
          <a:bodyPr>
            <a:normAutofit/>
          </a:bodyPr>
          <a:lstStyle/>
          <a:p>
            <a:pPr algn="ctr"/>
            <a:r>
              <a:rPr lang="en-GB" sz="2000" b="1" dirty="0">
                <a:latin typeface="+mn-lt"/>
              </a:rPr>
              <a:t>Maths at Holmes Chapel Primary School</a:t>
            </a:r>
          </a:p>
        </p:txBody>
      </p:sp>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4" name="Rectangle 3"/>
          <p:cNvSpPr/>
          <p:nvPr/>
        </p:nvSpPr>
        <p:spPr>
          <a:xfrm>
            <a:off x="318866" y="1422323"/>
            <a:ext cx="11529145" cy="3850285"/>
          </a:xfrm>
          <a:prstGeom prst="rect">
            <a:avLst/>
          </a:prstGeom>
        </p:spPr>
        <p:txBody>
          <a:bodyPr wrap="square">
            <a:spAutoFit/>
          </a:bodyPr>
          <a:lstStyle/>
          <a:p>
            <a:pPr>
              <a:lnSpc>
                <a:spcPct val="107000"/>
              </a:lnSpc>
              <a:spcAft>
                <a:spcPts val="800"/>
              </a:spcAft>
            </a:pPr>
            <a:r>
              <a:rPr lang="en-GB" sz="2000" b="1" u="sng" dirty="0">
                <a:ea typeface="Calibri" panose="020F0502020204030204" pitchFamily="34" charset="0"/>
                <a:cs typeface="Times New Roman" panose="02020603050405020304" pitchFamily="18" charset="0"/>
              </a:rPr>
              <a:t>Impact</a:t>
            </a:r>
          </a:p>
          <a:p>
            <a:pPr>
              <a:lnSpc>
                <a:spcPct val="107000"/>
              </a:lnSpc>
              <a:spcAft>
                <a:spcPts val="800"/>
              </a:spcAft>
            </a:pPr>
            <a:endParaRPr lang="en-GB" sz="2000" b="1" u="sng" dirty="0">
              <a:effectLst/>
              <a:ea typeface="Calibri" panose="020F0502020204030204" pitchFamily="34" charset="0"/>
              <a:cs typeface="Times New Roman" panose="02020603050405020304" pitchFamily="18" charset="0"/>
            </a:endParaRPr>
          </a:p>
          <a:p>
            <a:pPr>
              <a:lnSpc>
                <a:spcPct val="107000"/>
              </a:lnSpc>
              <a:spcAft>
                <a:spcPts val="800"/>
              </a:spcAft>
            </a:pPr>
            <a:r>
              <a:rPr lang="en-GB" sz="2000" dirty="0">
                <a:ea typeface="Calibri" panose="020F0502020204030204" pitchFamily="34" charset="0"/>
                <a:cs typeface="Times New Roman" panose="02020603050405020304" pitchFamily="18" charset="0"/>
              </a:rPr>
              <a:t>At Holmes Chapel Primary School, our pupils will:</a:t>
            </a:r>
          </a:p>
          <a:p>
            <a:pPr marL="342900" indent="-342900" fontAlgn="base">
              <a:buFont typeface="Arial" panose="020B0604020202020204" pitchFamily="34" charset="0"/>
              <a:buChar char="•"/>
            </a:pPr>
            <a:r>
              <a:rPr lang="en-GB" sz="2000" dirty="0"/>
              <a:t>become fluent, competent and efficient mathematicians.</a:t>
            </a:r>
          </a:p>
          <a:p>
            <a:pPr marL="342900" indent="-342900" fontAlgn="base">
              <a:buFont typeface="Arial" panose="020B0604020202020204" pitchFamily="34" charset="0"/>
              <a:buChar char="•"/>
            </a:pPr>
            <a:r>
              <a:rPr lang="en-GB" sz="2000" dirty="0"/>
              <a:t>have the ability to recall facts and procedures, including the recollection of times tables.</a:t>
            </a:r>
          </a:p>
          <a:p>
            <a:pPr marL="342900" indent="-342900" fontAlgn="base">
              <a:buFont typeface="Arial" panose="020B0604020202020204" pitchFamily="34" charset="0"/>
              <a:buChar char="•"/>
            </a:pPr>
            <a:r>
              <a:rPr lang="en-GB" sz="2000" dirty="0"/>
              <a:t>have the ability to recognise relationships and make connections and patterns in maths.</a:t>
            </a:r>
          </a:p>
          <a:p>
            <a:pPr marL="342900" indent="-342900" fontAlgn="base">
              <a:buFont typeface="Arial" panose="020B0604020202020204" pitchFamily="34" charset="0"/>
              <a:buChar char="•"/>
            </a:pPr>
            <a:r>
              <a:rPr lang="en-GB" sz="2000" dirty="0"/>
              <a:t>have the ability to clearly explain their reasoning and justify their thought processes.</a:t>
            </a:r>
          </a:p>
          <a:p>
            <a:pPr marL="342900" indent="-342900" fontAlgn="base">
              <a:buFont typeface="Arial" panose="020B0604020202020204" pitchFamily="34" charset="0"/>
              <a:buChar char="•"/>
            </a:pPr>
            <a:r>
              <a:rPr lang="en-GB" sz="2000" dirty="0"/>
              <a:t>have the flexibility to move between different contexts and representations of maths. </a:t>
            </a:r>
          </a:p>
          <a:p>
            <a:pPr marL="342900" indent="-342900" fontAlgn="base">
              <a:buFont typeface="Arial" panose="020B0604020202020204" pitchFamily="34" charset="0"/>
              <a:buChar char="•"/>
            </a:pPr>
            <a:r>
              <a:rPr lang="en-GB" sz="2000" dirty="0"/>
              <a:t>have the skills, knowledge and confidence to unpick and solve problems.</a:t>
            </a:r>
          </a:p>
          <a:p>
            <a:pPr marL="342900" indent="-342900" fontAlgn="base">
              <a:buFont typeface="Arial" panose="020B0604020202020204" pitchFamily="34" charset="0"/>
              <a:buChar char="•"/>
            </a:pPr>
            <a:r>
              <a:rPr lang="en-GB" sz="2000" dirty="0"/>
              <a:t>have high aspirations, which will see them through to further study, work and a successful adult life.</a:t>
            </a:r>
          </a:p>
          <a:p>
            <a:endParaRPr lang="en-GB" sz="2000" dirty="0">
              <a:effectLst/>
              <a:ea typeface="Calibri" panose="020F0502020204030204" pitchFamily="34" charset="0"/>
              <a:cs typeface="Times New Roman" panose="02020603050405020304" pitchFamily="18" charset="0"/>
            </a:endParaRPr>
          </a:p>
        </p:txBody>
      </p:sp>
      <p:sp>
        <p:nvSpPr>
          <p:cNvPr id="5" name="Title 1"/>
          <p:cNvSpPr txBox="1">
            <a:spLocks/>
          </p:cNvSpPr>
          <p:nvPr/>
        </p:nvSpPr>
        <p:spPr>
          <a:xfrm>
            <a:off x="2419642" y="413658"/>
            <a:ext cx="7244863" cy="824300"/>
          </a:xfrm>
          <a:prstGeom prst="rect">
            <a:avLst/>
          </a:prstGeom>
          <a:solidFill>
            <a:schemeClr val="accent1">
              <a:lumMod val="60000"/>
              <a:lumOff val="40000"/>
            </a:schemeClr>
          </a:solidFill>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b="1" u="sng">
                <a:latin typeface="+mn-lt"/>
              </a:rPr>
              <a:t/>
            </a:r>
            <a:br>
              <a:rPr lang="en-GB" sz="2800" b="1" u="sng">
                <a:latin typeface="+mn-lt"/>
              </a:rPr>
            </a:br>
            <a:r>
              <a:rPr lang="en-GB" sz="2800" b="1" u="sng">
                <a:latin typeface="+mn-lt"/>
              </a:rPr>
              <a:t>What does our learning in Maths look like?</a:t>
            </a:r>
            <a:r>
              <a:rPr lang="en-GB" sz="2800" b="1">
                <a:latin typeface="+mn-lt"/>
              </a:rPr>
              <a:t/>
            </a:r>
            <a:br>
              <a:rPr lang="en-GB" sz="2800" b="1">
                <a:latin typeface="+mn-lt"/>
              </a:rPr>
            </a:br>
            <a:endParaRPr lang="en-GB" sz="2800" b="1" dirty="0">
              <a:latin typeface="+mn-lt"/>
            </a:endParaRPr>
          </a:p>
        </p:txBody>
      </p:sp>
    </p:spTree>
    <p:extLst>
      <p:ext uri="{BB962C8B-B14F-4D97-AF65-F5344CB8AC3E}">
        <p14:creationId xmlns:p14="http://schemas.microsoft.com/office/powerpoint/2010/main" val="2028862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5524" y="230035"/>
            <a:ext cx="9041930"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smtClean="0">
                <a:latin typeface="+mn-lt"/>
              </a:rPr>
              <a:t>Maths </a:t>
            </a:r>
            <a:r>
              <a:rPr lang="en-GB" sz="2800" b="1" u="sng" dirty="0">
                <a:latin typeface="+mn-lt"/>
              </a:rPr>
              <a:t>Long Term Overview</a:t>
            </a:r>
            <a:br>
              <a:rPr lang="en-GB" sz="2800" b="1" u="sng" dirty="0">
                <a:latin typeface="+mn-lt"/>
              </a:rPr>
            </a:br>
            <a:endParaRPr lang="en-GB" sz="1800" b="1" dirty="0">
              <a:solidFill>
                <a:srgbClr val="00B050"/>
              </a:solidFill>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6" name="Rectangle 5"/>
          <p:cNvSpPr/>
          <p:nvPr/>
        </p:nvSpPr>
        <p:spPr>
          <a:xfrm>
            <a:off x="2977662" y="904860"/>
            <a:ext cx="6224953" cy="5835909"/>
          </a:xfrm>
          <a:prstGeom prst="rect">
            <a:avLst/>
          </a:prstGeom>
          <a:no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86E66E8D-18A6-8871-EBDE-7A413FDA7A02}"/>
              </a:ext>
            </a:extLst>
          </p:cNvPr>
          <p:cNvPicPr>
            <a:picLocks noChangeAspect="1"/>
          </p:cNvPicPr>
          <p:nvPr/>
        </p:nvPicPr>
        <p:blipFill>
          <a:blip r:embed="rId3"/>
          <a:stretch>
            <a:fillRect/>
          </a:stretch>
        </p:blipFill>
        <p:spPr>
          <a:xfrm>
            <a:off x="3064155" y="926526"/>
            <a:ext cx="6049963" cy="2936639"/>
          </a:xfrm>
          <a:prstGeom prst="rect">
            <a:avLst/>
          </a:prstGeom>
        </p:spPr>
      </p:pic>
      <p:pic>
        <p:nvPicPr>
          <p:cNvPr id="9" name="Picture 8">
            <a:extLst>
              <a:ext uri="{FF2B5EF4-FFF2-40B4-BE49-F238E27FC236}">
                <a16:creationId xmlns:a16="http://schemas.microsoft.com/office/drawing/2014/main" id="{7EEF04C0-39F1-E1C7-BC6E-F209A4FE3A9A}"/>
              </a:ext>
            </a:extLst>
          </p:cNvPr>
          <p:cNvPicPr>
            <a:picLocks noChangeAspect="1"/>
          </p:cNvPicPr>
          <p:nvPr/>
        </p:nvPicPr>
        <p:blipFill>
          <a:blip r:embed="rId4"/>
          <a:stretch>
            <a:fillRect/>
          </a:stretch>
        </p:blipFill>
        <p:spPr>
          <a:xfrm>
            <a:off x="3064154" y="3863165"/>
            <a:ext cx="6049963" cy="2767797"/>
          </a:xfrm>
          <a:prstGeom prst="rect">
            <a:avLst/>
          </a:prstGeom>
        </p:spPr>
      </p:pic>
      <p:sp>
        <p:nvSpPr>
          <p:cNvPr id="3" name="Rectangle 2"/>
          <p:cNvSpPr/>
          <p:nvPr/>
        </p:nvSpPr>
        <p:spPr>
          <a:xfrm>
            <a:off x="2120818" y="767553"/>
            <a:ext cx="628891" cy="369332"/>
          </a:xfrm>
          <a:prstGeom prst="rect">
            <a:avLst/>
          </a:prstGeom>
        </p:spPr>
        <p:txBody>
          <a:bodyPr wrap="none">
            <a:spAutoFit/>
          </a:bodyPr>
          <a:lstStyle/>
          <a:p>
            <a:pPr algn="ctr"/>
            <a:r>
              <a:rPr lang="en-GB" b="1" u="sng" dirty="0" smtClean="0"/>
              <a:t>EYFS</a:t>
            </a:r>
            <a:endParaRPr lang="en-GB" b="1" u="sng" dirty="0"/>
          </a:p>
        </p:txBody>
      </p:sp>
    </p:spTree>
    <p:extLst>
      <p:ext uri="{BB962C8B-B14F-4D97-AF65-F5344CB8AC3E}">
        <p14:creationId xmlns:p14="http://schemas.microsoft.com/office/powerpoint/2010/main" val="39916661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5525" y="641841"/>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Maths Long Term Overview</a:t>
            </a:r>
            <a:br>
              <a:rPr lang="en-GB" sz="2800" b="1" u="sng" dirty="0">
                <a:latin typeface="+mn-lt"/>
              </a:rPr>
            </a:br>
            <a:r>
              <a:rPr lang="en-GB" sz="2800" b="1" u="sng" dirty="0">
                <a:solidFill>
                  <a:srgbClr val="00B050"/>
                </a:solidFill>
                <a:latin typeface="+mn-lt"/>
              </a:rPr>
              <a:t/>
            </a:r>
            <a:br>
              <a:rPr lang="en-GB" sz="2800" b="1" u="sng" dirty="0">
                <a:solidFill>
                  <a:srgbClr val="00B050"/>
                </a:solidFill>
                <a:latin typeface="+mn-lt"/>
              </a:rPr>
            </a:br>
            <a:r>
              <a:rPr lang="en-GB" sz="2800" b="1" u="sng" dirty="0"/>
              <a:t>Year 1</a:t>
            </a: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6" name="Rectangle 5"/>
          <p:cNvSpPr/>
          <p:nvPr/>
        </p:nvSpPr>
        <p:spPr>
          <a:xfrm>
            <a:off x="1995525" y="1817225"/>
            <a:ext cx="7507290" cy="4637891"/>
          </a:xfrm>
          <a:prstGeom prst="rect">
            <a:avLst/>
          </a:prstGeom>
          <a:noFill/>
          <a:ln w="571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A24508B5-0EB6-487A-395C-88CEBE9EB093}"/>
              </a:ext>
            </a:extLst>
          </p:cNvPr>
          <p:cNvPicPr>
            <a:picLocks noChangeAspect="1"/>
          </p:cNvPicPr>
          <p:nvPr/>
        </p:nvPicPr>
        <p:blipFill>
          <a:blip r:embed="rId3"/>
          <a:stretch>
            <a:fillRect/>
          </a:stretch>
        </p:blipFill>
        <p:spPr>
          <a:xfrm>
            <a:off x="2126738" y="1877774"/>
            <a:ext cx="7244863" cy="4577342"/>
          </a:xfrm>
          <a:prstGeom prst="rect">
            <a:avLst/>
          </a:prstGeom>
        </p:spPr>
      </p:pic>
    </p:spTree>
    <p:extLst>
      <p:ext uri="{BB962C8B-B14F-4D97-AF65-F5344CB8AC3E}">
        <p14:creationId xmlns:p14="http://schemas.microsoft.com/office/powerpoint/2010/main" val="2561378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Maths Curriculum Overview</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Year 1</a:t>
            </a: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5" name="Table 4"/>
          <p:cNvGraphicFramePr>
            <a:graphicFrameLocks noGrp="1"/>
          </p:cNvGraphicFramePr>
          <p:nvPr>
            <p:extLst>
              <p:ext uri="{D42A27DB-BD31-4B8C-83A1-F6EECF244321}">
                <p14:modId xmlns:p14="http://schemas.microsoft.com/office/powerpoint/2010/main" val="1187380347"/>
              </p:ext>
            </p:extLst>
          </p:nvPr>
        </p:nvGraphicFramePr>
        <p:xfrm>
          <a:off x="216262" y="1714755"/>
          <a:ext cx="11670940" cy="4846320"/>
        </p:xfrm>
        <a:graphic>
          <a:graphicData uri="http://schemas.openxmlformats.org/drawingml/2006/table">
            <a:tbl>
              <a:tblPr firstRow="1" bandRow="1">
                <a:tableStyleId>{5C22544A-7EE6-4342-B048-85BDC9FD1C3A}</a:tableStyleId>
              </a:tblPr>
              <a:tblGrid>
                <a:gridCol w="2334188">
                  <a:extLst>
                    <a:ext uri="{9D8B030D-6E8A-4147-A177-3AD203B41FA5}">
                      <a16:colId xmlns:a16="http://schemas.microsoft.com/office/drawing/2014/main" val="31589420"/>
                    </a:ext>
                  </a:extLst>
                </a:gridCol>
                <a:gridCol w="2334188">
                  <a:extLst>
                    <a:ext uri="{9D8B030D-6E8A-4147-A177-3AD203B41FA5}">
                      <a16:colId xmlns:a16="http://schemas.microsoft.com/office/drawing/2014/main" val="690211216"/>
                    </a:ext>
                  </a:extLst>
                </a:gridCol>
                <a:gridCol w="2334188">
                  <a:extLst>
                    <a:ext uri="{9D8B030D-6E8A-4147-A177-3AD203B41FA5}">
                      <a16:colId xmlns:a16="http://schemas.microsoft.com/office/drawing/2014/main" val="2739813286"/>
                    </a:ext>
                  </a:extLst>
                </a:gridCol>
                <a:gridCol w="2334188">
                  <a:extLst>
                    <a:ext uri="{9D8B030D-6E8A-4147-A177-3AD203B41FA5}">
                      <a16:colId xmlns:a16="http://schemas.microsoft.com/office/drawing/2014/main" val="1588276914"/>
                    </a:ext>
                  </a:extLst>
                </a:gridCol>
                <a:gridCol w="2334188">
                  <a:extLst>
                    <a:ext uri="{9D8B030D-6E8A-4147-A177-3AD203B41FA5}">
                      <a16:colId xmlns:a16="http://schemas.microsoft.com/office/drawing/2014/main" val="2586329696"/>
                    </a:ext>
                  </a:extLst>
                </a:gridCol>
              </a:tblGrid>
              <a:tr h="527285">
                <a:tc>
                  <a:txBody>
                    <a:bodyPr/>
                    <a:lstStyle/>
                    <a:p>
                      <a:pPr algn="ctr"/>
                      <a:r>
                        <a:rPr lang="en-GB" dirty="0"/>
                        <a:t>Number and Place Value</a:t>
                      </a:r>
                    </a:p>
                  </a:txBody>
                  <a:tcPr/>
                </a:tc>
                <a:tc>
                  <a:txBody>
                    <a:bodyPr/>
                    <a:lstStyle/>
                    <a:p>
                      <a:pPr algn="ctr"/>
                      <a:r>
                        <a:rPr lang="en-GB" dirty="0"/>
                        <a:t>Number Facts</a:t>
                      </a:r>
                    </a:p>
                  </a:txBody>
                  <a:tcPr/>
                </a:tc>
                <a:tc>
                  <a:txBody>
                    <a:bodyPr/>
                    <a:lstStyle/>
                    <a:p>
                      <a:pPr algn="ctr"/>
                      <a:r>
                        <a:rPr lang="en-GB" dirty="0"/>
                        <a:t>Addition &amp; Subtraction</a:t>
                      </a:r>
                    </a:p>
                  </a:txBody>
                  <a:tcPr/>
                </a:tc>
                <a:tc>
                  <a:txBody>
                    <a:bodyPr/>
                    <a:lstStyle/>
                    <a:p>
                      <a:pPr algn="ctr"/>
                      <a:r>
                        <a:rPr lang="en-GB" dirty="0"/>
                        <a:t>Geometry</a:t>
                      </a:r>
                    </a:p>
                  </a:txBody>
                  <a:tcPr/>
                </a:tc>
                <a:tc>
                  <a:txBody>
                    <a:bodyPr/>
                    <a:lstStyle/>
                    <a:p>
                      <a:pPr algn="ctr"/>
                      <a:r>
                        <a:rPr lang="en-GB" dirty="0"/>
                        <a:t>Other Topics</a:t>
                      </a:r>
                    </a:p>
                  </a:txBody>
                  <a:tcPr/>
                </a:tc>
                <a:extLst>
                  <a:ext uri="{0D108BD9-81ED-4DB2-BD59-A6C34878D82A}">
                    <a16:rowId xmlns:a16="http://schemas.microsoft.com/office/drawing/2014/main" val="288211049"/>
                  </a:ext>
                </a:extLst>
              </a:tr>
              <a:tr h="527285">
                <a:tc>
                  <a:txBody>
                    <a:bodyPr/>
                    <a:lstStyle/>
                    <a:p>
                      <a:pPr marL="285750" indent="-285750">
                        <a:buFont typeface="Arial" panose="020B0604020202020204" pitchFamily="34" charset="0"/>
                        <a:buChar char="•"/>
                      </a:pPr>
                      <a:r>
                        <a:rPr lang="en-GB" dirty="0"/>
                        <a:t>Counting within 100</a:t>
                      </a:r>
                    </a:p>
                    <a:p>
                      <a:pPr marL="285750" indent="-285750">
                        <a:buFont typeface="Arial" panose="020B0604020202020204" pitchFamily="34" charset="0"/>
                        <a:buChar char="•"/>
                      </a:pPr>
                      <a:r>
                        <a:rPr lang="en-GB" dirty="0"/>
                        <a:t>Comparing quantities</a:t>
                      </a:r>
                    </a:p>
                    <a:p>
                      <a:pPr marL="285750" indent="-285750">
                        <a:buFont typeface="Arial" panose="020B0604020202020204" pitchFamily="34" charset="0"/>
                        <a:buChar char="•"/>
                      </a:pPr>
                      <a:r>
                        <a:rPr lang="en-GB" dirty="0"/>
                        <a:t>What is a part?</a:t>
                      </a:r>
                    </a:p>
                    <a:p>
                      <a:pPr marL="285750" indent="-285750">
                        <a:buFont typeface="Arial" panose="020B0604020202020204" pitchFamily="34" charset="0"/>
                        <a:buChar char="•"/>
                      </a:pPr>
                      <a:r>
                        <a:rPr lang="en-GB" dirty="0"/>
                        <a:t>What is a whole?</a:t>
                      </a:r>
                    </a:p>
                    <a:p>
                      <a:pPr marL="285750" indent="-285750">
                        <a:buFont typeface="Arial" panose="020B0604020202020204" pitchFamily="34" charset="0"/>
                        <a:buChar char="•"/>
                      </a:pPr>
                      <a:r>
                        <a:rPr lang="en-GB" dirty="0"/>
                        <a:t>Numbers 0-5</a:t>
                      </a:r>
                    </a:p>
                    <a:p>
                      <a:pPr marL="285750" indent="-285750">
                        <a:buFont typeface="Arial" panose="020B0604020202020204" pitchFamily="34" charset="0"/>
                        <a:buChar char="•"/>
                      </a:pPr>
                      <a:r>
                        <a:rPr lang="en-GB" dirty="0"/>
                        <a:t>Numbers 0-10</a:t>
                      </a:r>
                    </a:p>
                    <a:p>
                      <a:pPr marL="285750" indent="-285750">
                        <a:buFont typeface="Arial" panose="020B0604020202020204" pitchFamily="34" charset="0"/>
                        <a:buChar char="•"/>
                      </a:pPr>
                      <a:r>
                        <a:rPr lang="en-GB" dirty="0"/>
                        <a:t>Numbers 0-20 (teen numbers)</a:t>
                      </a:r>
                    </a:p>
                    <a:p>
                      <a:pPr marL="285750" indent="-285750">
                        <a:buFont typeface="Arial" panose="020B0604020202020204" pitchFamily="34" charset="0"/>
                        <a:buChar char="•"/>
                      </a:pPr>
                      <a:r>
                        <a:rPr lang="en-GB" dirty="0"/>
                        <a:t>Compose numbers 20 – 100</a:t>
                      </a:r>
                    </a:p>
                    <a:p>
                      <a:pPr marL="285750" indent="-285750">
                        <a:buFont typeface="Arial" panose="020B0604020202020204" pitchFamily="34" charset="0"/>
                        <a:buChar char="•"/>
                      </a:pPr>
                      <a:r>
                        <a:rPr lang="en-GB" dirty="0"/>
                        <a:t>Find</a:t>
                      </a:r>
                      <a:r>
                        <a:rPr lang="en-GB" baseline="0" dirty="0"/>
                        <a:t> numbers to 20 on a number line</a:t>
                      </a:r>
                    </a:p>
                    <a:p>
                      <a:pPr marL="285750" indent="-285750">
                        <a:buFont typeface="Arial" panose="020B0604020202020204" pitchFamily="34" charset="0"/>
                        <a:buChar char="•"/>
                      </a:pPr>
                      <a:r>
                        <a:rPr lang="en-GB" baseline="0" dirty="0"/>
                        <a:t>Use &lt; ,  &gt; , =</a:t>
                      </a:r>
                      <a:endParaRPr lang="en-GB" dirty="0"/>
                    </a:p>
                  </a:txBody>
                  <a:tcPr/>
                </a:tc>
                <a:tc>
                  <a:txBody>
                    <a:bodyPr/>
                    <a:lstStyle/>
                    <a:p>
                      <a:pPr marL="285750" indent="-285750">
                        <a:buFont typeface="Arial" panose="020B0604020202020204" pitchFamily="34" charset="0"/>
                        <a:buChar char="•"/>
                      </a:pPr>
                      <a:r>
                        <a:rPr lang="en-GB" dirty="0"/>
                        <a:t>Addition and subtraction</a:t>
                      </a:r>
                      <a:r>
                        <a:rPr lang="en-GB" baseline="0" dirty="0"/>
                        <a:t> facts within 10</a:t>
                      </a:r>
                    </a:p>
                    <a:p>
                      <a:pPr marL="285750" indent="-285750">
                        <a:buFont typeface="Arial" panose="020B0604020202020204" pitchFamily="34" charset="0"/>
                        <a:buChar char="•"/>
                      </a:pPr>
                      <a:r>
                        <a:rPr lang="en-GB" baseline="0" dirty="0"/>
                        <a:t>Count forwards and back in 2s, 5s and 10s.</a:t>
                      </a:r>
                    </a:p>
                    <a:p>
                      <a:pPr marL="285750" indent="-285750">
                        <a:buFont typeface="Arial" panose="020B0604020202020204" pitchFamily="34" charset="0"/>
                        <a:buChar char="•"/>
                      </a:pPr>
                      <a:r>
                        <a:rPr lang="en-GB" baseline="0" dirty="0"/>
                        <a:t>Odd and even numbers</a:t>
                      </a:r>
                      <a:endParaRPr lang="en-GB" dirty="0"/>
                    </a:p>
                  </a:txBody>
                  <a:tcPr/>
                </a:tc>
                <a:tc>
                  <a:txBody>
                    <a:bodyPr/>
                    <a:lstStyle/>
                    <a:p>
                      <a:pPr marL="285750" indent="-285750">
                        <a:buFont typeface="Arial" panose="020B0604020202020204" pitchFamily="34" charset="0"/>
                        <a:buChar char="•"/>
                      </a:pPr>
                      <a:r>
                        <a:rPr lang="en-GB" dirty="0"/>
                        <a:t>Compose numbers to 10 from two parts</a:t>
                      </a:r>
                    </a:p>
                    <a:p>
                      <a:pPr marL="285750" indent="-285750">
                        <a:buFont typeface="Arial" panose="020B0604020202020204" pitchFamily="34" charset="0"/>
                        <a:buChar char="•"/>
                      </a:pPr>
                      <a:r>
                        <a:rPr lang="en-GB" dirty="0"/>
                        <a:t>Partition numbers to 10 into parts</a:t>
                      </a:r>
                    </a:p>
                    <a:p>
                      <a:pPr marL="285750" indent="-285750">
                        <a:buFont typeface="Arial" panose="020B0604020202020204" pitchFamily="34" charset="0"/>
                        <a:buChar char="•"/>
                      </a:pPr>
                      <a:r>
                        <a:rPr lang="en-GB" dirty="0"/>
                        <a:t>Recognise odd and even numbers</a:t>
                      </a:r>
                    </a:p>
                  </a:txBody>
                  <a:tcPr/>
                </a:tc>
                <a:tc>
                  <a:txBody>
                    <a:bodyPr/>
                    <a:lstStyle/>
                    <a:p>
                      <a:pPr marL="285750" indent="-285750">
                        <a:buFont typeface="Arial" panose="020B0604020202020204" pitchFamily="34" charset="0"/>
                        <a:buChar char="•"/>
                      </a:pPr>
                      <a:r>
                        <a:rPr lang="en-GB" dirty="0"/>
                        <a:t>2D and 3D</a:t>
                      </a:r>
                      <a:r>
                        <a:rPr lang="en-GB" baseline="0" dirty="0"/>
                        <a:t> shapes </a:t>
                      </a:r>
                    </a:p>
                    <a:p>
                      <a:pPr marL="285750" indent="-285750">
                        <a:buFont typeface="Arial" panose="020B0604020202020204" pitchFamily="34" charset="0"/>
                        <a:buChar char="•"/>
                      </a:pPr>
                      <a:r>
                        <a:rPr lang="en-GB" baseline="0" dirty="0"/>
                        <a:t>Recognise shapes</a:t>
                      </a:r>
                    </a:p>
                    <a:p>
                      <a:pPr marL="285750" indent="-285750">
                        <a:buFont typeface="Arial" panose="020B0604020202020204" pitchFamily="34" charset="0"/>
                        <a:buChar char="•"/>
                      </a:pPr>
                      <a:r>
                        <a:rPr lang="en-GB" baseline="0" dirty="0"/>
                        <a:t>Make shapes</a:t>
                      </a:r>
                    </a:p>
                    <a:p>
                      <a:pPr marL="285750" indent="-285750">
                        <a:buFont typeface="Arial" panose="020B0604020202020204" pitchFamily="34" charset="0"/>
                        <a:buChar char="•"/>
                      </a:pPr>
                      <a:r>
                        <a:rPr lang="en-GB" baseline="0" dirty="0"/>
                        <a:t>Find shapes within shapes</a:t>
                      </a:r>
                    </a:p>
                    <a:p>
                      <a:pPr marL="285750" indent="-285750">
                        <a:buFont typeface="Arial" panose="020B0604020202020204" pitchFamily="34" charset="0"/>
                        <a:buChar char="•"/>
                      </a:pPr>
                      <a:r>
                        <a:rPr lang="en-GB" baseline="0" dirty="0"/>
                        <a:t>Manipulate shapes</a:t>
                      </a:r>
                    </a:p>
                  </a:txBody>
                  <a:tcPr/>
                </a:tc>
                <a:tc>
                  <a:txBody>
                    <a:bodyPr/>
                    <a:lstStyle/>
                    <a:p>
                      <a:pPr marL="285750" indent="-285750">
                        <a:buFont typeface="Arial" panose="020B0604020202020204" pitchFamily="34" charset="0"/>
                        <a:buChar char="•"/>
                      </a:pPr>
                      <a:r>
                        <a:rPr lang="en-GB" dirty="0"/>
                        <a:t>Position and</a:t>
                      </a:r>
                      <a:r>
                        <a:rPr lang="en-GB" baseline="0" dirty="0"/>
                        <a:t> direction</a:t>
                      </a:r>
                    </a:p>
                    <a:p>
                      <a:pPr marL="285750" indent="-285750">
                        <a:buFont typeface="Arial" panose="020B0604020202020204" pitchFamily="34" charset="0"/>
                        <a:buChar char="•"/>
                      </a:pPr>
                      <a:r>
                        <a:rPr lang="en-GB" baseline="0" dirty="0"/>
                        <a:t>Time</a:t>
                      </a:r>
                      <a:endParaRPr lang="en-GB" dirty="0"/>
                    </a:p>
                  </a:txBody>
                  <a:tcPr/>
                </a:tc>
                <a:extLst>
                  <a:ext uri="{0D108BD9-81ED-4DB2-BD59-A6C34878D82A}">
                    <a16:rowId xmlns:a16="http://schemas.microsoft.com/office/drawing/2014/main" val="4228457805"/>
                  </a:ext>
                </a:extLst>
              </a:tr>
            </a:tbl>
          </a:graphicData>
        </a:graphic>
      </p:graphicFrame>
    </p:spTree>
    <p:extLst>
      <p:ext uri="{BB962C8B-B14F-4D97-AF65-F5344CB8AC3E}">
        <p14:creationId xmlns:p14="http://schemas.microsoft.com/office/powerpoint/2010/main" val="33824314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Maths Long Term Overview</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Year 2</a:t>
            </a: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8" name="Rectangle 7"/>
          <p:cNvSpPr/>
          <p:nvPr/>
        </p:nvSpPr>
        <p:spPr>
          <a:xfrm>
            <a:off x="1875099" y="1678328"/>
            <a:ext cx="7940233" cy="4965539"/>
          </a:xfrm>
          <a:prstGeom prst="rect">
            <a:avLst/>
          </a:prstGeom>
          <a:noFill/>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D83E6DFA-CF92-D6C0-62AA-CB0ABE98204C}"/>
              </a:ext>
            </a:extLst>
          </p:cNvPr>
          <p:cNvPicPr>
            <a:picLocks noChangeAspect="1"/>
          </p:cNvPicPr>
          <p:nvPr/>
        </p:nvPicPr>
        <p:blipFill>
          <a:blip r:embed="rId3"/>
          <a:stretch>
            <a:fillRect/>
          </a:stretch>
        </p:blipFill>
        <p:spPr>
          <a:xfrm>
            <a:off x="2051397" y="1768989"/>
            <a:ext cx="7587635" cy="4784215"/>
          </a:xfrm>
          <a:prstGeom prst="rect">
            <a:avLst/>
          </a:prstGeom>
        </p:spPr>
      </p:pic>
    </p:spTree>
    <p:extLst>
      <p:ext uri="{BB962C8B-B14F-4D97-AF65-F5344CB8AC3E}">
        <p14:creationId xmlns:p14="http://schemas.microsoft.com/office/powerpoint/2010/main" val="20848161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Maths Curriculum Overview</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Year 2</a:t>
            </a: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3" name="Table 2"/>
          <p:cNvGraphicFramePr>
            <a:graphicFrameLocks noGrp="1"/>
          </p:cNvGraphicFramePr>
          <p:nvPr>
            <p:extLst>
              <p:ext uri="{D42A27DB-BD31-4B8C-83A1-F6EECF244321}">
                <p14:modId xmlns:p14="http://schemas.microsoft.com/office/powerpoint/2010/main" val="3900618664"/>
              </p:ext>
            </p:extLst>
          </p:nvPr>
        </p:nvGraphicFramePr>
        <p:xfrm>
          <a:off x="318867" y="1686318"/>
          <a:ext cx="11307078" cy="5074920"/>
        </p:xfrm>
        <a:graphic>
          <a:graphicData uri="http://schemas.openxmlformats.org/drawingml/2006/table">
            <a:tbl>
              <a:tblPr firstRow="1" bandRow="1">
                <a:tableStyleId>{5C22544A-7EE6-4342-B048-85BDC9FD1C3A}</a:tableStyleId>
              </a:tblPr>
              <a:tblGrid>
                <a:gridCol w="1884513">
                  <a:extLst>
                    <a:ext uri="{9D8B030D-6E8A-4147-A177-3AD203B41FA5}">
                      <a16:colId xmlns:a16="http://schemas.microsoft.com/office/drawing/2014/main" val="1563211172"/>
                    </a:ext>
                  </a:extLst>
                </a:gridCol>
                <a:gridCol w="1884513">
                  <a:extLst>
                    <a:ext uri="{9D8B030D-6E8A-4147-A177-3AD203B41FA5}">
                      <a16:colId xmlns:a16="http://schemas.microsoft.com/office/drawing/2014/main" val="4024199340"/>
                    </a:ext>
                  </a:extLst>
                </a:gridCol>
                <a:gridCol w="1884513">
                  <a:extLst>
                    <a:ext uri="{9D8B030D-6E8A-4147-A177-3AD203B41FA5}">
                      <a16:colId xmlns:a16="http://schemas.microsoft.com/office/drawing/2014/main" val="1435907605"/>
                    </a:ext>
                  </a:extLst>
                </a:gridCol>
                <a:gridCol w="1884513">
                  <a:extLst>
                    <a:ext uri="{9D8B030D-6E8A-4147-A177-3AD203B41FA5}">
                      <a16:colId xmlns:a16="http://schemas.microsoft.com/office/drawing/2014/main" val="1387124152"/>
                    </a:ext>
                  </a:extLst>
                </a:gridCol>
                <a:gridCol w="1884513">
                  <a:extLst>
                    <a:ext uri="{9D8B030D-6E8A-4147-A177-3AD203B41FA5}">
                      <a16:colId xmlns:a16="http://schemas.microsoft.com/office/drawing/2014/main" val="2161662850"/>
                    </a:ext>
                  </a:extLst>
                </a:gridCol>
                <a:gridCol w="1884513">
                  <a:extLst>
                    <a:ext uri="{9D8B030D-6E8A-4147-A177-3AD203B41FA5}">
                      <a16:colId xmlns:a16="http://schemas.microsoft.com/office/drawing/2014/main" val="13183317"/>
                    </a:ext>
                  </a:extLst>
                </a:gridCol>
              </a:tblGrid>
              <a:tr h="587224">
                <a:tc>
                  <a:txBody>
                    <a:bodyPr/>
                    <a:lstStyle/>
                    <a:p>
                      <a:pPr algn="ctr"/>
                      <a:r>
                        <a:rPr lang="en-GB" dirty="0"/>
                        <a:t>Number and Place</a:t>
                      </a:r>
                      <a:r>
                        <a:rPr lang="en-GB" baseline="0" dirty="0"/>
                        <a:t> Value</a:t>
                      </a:r>
                      <a:endParaRPr lang="en-GB" dirty="0"/>
                    </a:p>
                  </a:txBody>
                  <a:tcPr/>
                </a:tc>
                <a:tc>
                  <a:txBody>
                    <a:bodyPr/>
                    <a:lstStyle/>
                    <a:p>
                      <a:pPr algn="ctr"/>
                      <a:r>
                        <a:rPr lang="en-GB" dirty="0"/>
                        <a:t>Number Facts</a:t>
                      </a:r>
                    </a:p>
                  </a:txBody>
                  <a:tcPr/>
                </a:tc>
                <a:tc>
                  <a:txBody>
                    <a:bodyPr/>
                    <a:lstStyle/>
                    <a:p>
                      <a:pPr algn="ctr"/>
                      <a:r>
                        <a:rPr lang="en-GB" dirty="0"/>
                        <a:t>Addition &amp; Subtraction</a:t>
                      </a:r>
                    </a:p>
                  </a:txBody>
                  <a:tcPr/>
                </a:tc>
                <a:tc>
                  <a:txBody>
                    <a:bodyPr/>
                    <a:lstStyle/>
                    <a:p>
                      <a:pPr algn="ctr"/>
                      <a:r>
                        <a:rPr lang="en-GB" dirty="0"/>
                        <a:t>Multiplication &amp; Division</a:t>
                      </a:r>
                    </a:p>
                  </a:txBody>
                  <a:tcPr/>
                </a:tc>
                <a:tc>
                  <a:txBody>
                    <a:bodyPr/>
                    <a:lstStyle/>
                    <a:p>
                      <a:pPr algn="ctr"/>
                      <a:r>
                        <a:rPr lang="en-GB" dirty="0"/>
                        <a:t>Geometry</a:t>
                      </a:r>
                    </a:p>
                  </a:txBody>
                  <a:tcPr/>
                </a:tc>
                <a:tc>
                  <a:txBody>
                    <a:bodyPr/>
                    <a:lstStyle/>
                    <a:p>
                      <a:pPr algn="ctr"/>
                      <a:r>
                        <a:rPr lang="en-GB" dirty="0"/>
                        <a:t>Other Topics</a:t>
                      </a:r>
                    </a:p>
                  </a:txBody>
                  <a:tcPr/>
                </a:tc>
                <a:extLst>
                  <a:ext uri="{0D108BD9-81ED-4DB2-BD59-A6C34878D82A}">
                    <a16:rowId xmlns:a16="http://schemas.microsoft.com/office/drawing/2014/main" val="2521370001"/>
                  </a:ext>
                </a:extLst>
              </a:tr>
              <a:tr h="587224">
                <a:tc>
                  <a:txBody>
                    <a:bodyPr/>
                    <a:lstStyle/>
                    <a:p>
                      <a:pPr marL="285750" indent="-285750">
                        <a:buFont typeface="Arial" panose="020B0604020202020204" pitchFamily="34" charset="0"/>
                        <a:buChar char="•"/>
                      </a:pPr>
                      <a:r>
                        <a:rPr lang="en-GB" sz="1500" dirty="0"/>
                        <a:t>Numbers</a:t>
                      </a:r>
                      <a:r>
                        <a:rPr lang="en-GB" sz="1500" baseline="0" dirty="0"/>
                        <a:t> 10-100</a:t>
                      </a:r>
                    </a:p>
                    <a:p>
                      <a:pPr marL="285750" indent="-285750">
                        <a:buFont typeface="Arial" panose="020B0604020202020204" pitchFamily="34" charset="0"/>
                        <a:buChar char="•"/>
                      </a:pPr>
                      <a:r>
                        <a:rPr lang="en-GB" sz="1500" baseline="0" dirty="0"/>
                        <a:t>Multiples of 10</a:t>
                      </a:r>
                    </a:p>
                    <a:p>
                      <a:pPr marL="285750" indent="-285750">
                        <a:buFont typeface="Arial" panose="020B0604020202020204" pitchFamily="34" charset="0"/>
                        <a:buChar char="•"/>
                      </a:pPr>
                      <a:r>
                        <a:rPr lang="en-GB" sz="1500" baseline="0" dirty="0"/>
                        <a:t>Compose and decompose 2 digit numbers in different ways</a:t>
                      </a:r>
                    </a:p>
                    <a:p>
                      <a:pPr marL="285750" indent="-285750">
                        <a:buFont typeface="Arial" panose="020B0604020202020204" pitchFamily="34" charset="0"/>
                        <a:buChar char="•"/>
                      </a:pPr>
                      <a:r>
                        <a:rPr lang="en-GB" sz="1500" baseline="0" dirty="0"/>
                        <a:t>Locate 2 digit numbers on a number line</a:t>
                      </a:r>
                    </a:p>
                    <a:p>
                      <a:pPr marL="285750" indent="-285750">
                        <a:buFont typeface="Arial" panose="020B0604020202020204" pitchFamily="34" charset="0"/>
                        <a:buChar char="•"/>
                      </a:pPr>
                      <a:r>
                        <a:rPr lang="en-GB" sz="1500" baseline="0" dirty="0"/>
                        <a:t>Identify previous and next multiples of 10</a:t>
                      </a:r>
                      <a:endParaRPr lang="en-GB" sz="1500" dirty="0"/>
                    </a:p>
                  </a:txBody>
                  <a:tcPr/>
                </a:tc>
                <a:tc>
                  <a:txBody>
                    <a:bodyPr/>
                    <a:lstStyle/>
                    <a:p>
                      <a:pPr marL="285750" indent="-285750">
                        <a:buFont typeface="Arial" panose="020B0604020202020204" pitchFamily="34" charset="0"/>
                        <a:buChar char="•"/>
                      </a:pPr>
                      <a:r>
                        <a:rPr lang="en-GB" sz="1500" dirty="0"/>
                        <a:t>Fluently add and subtract within 10</a:t>
                      </a:r>
                    </a:p>
                  </a:txBody>
                  <a:tcPr/>
                </a:tc>
                <a:tc>
                  <a:txBody>
                    <a:bodyPr/>
                    <a:lstStyle/>
                    <a:p>
                      <a:pPr marL="285750" indent="-285750">
                        <a:buFont typeface="Arial" panose="020B0604020202020204" pitchFamily="34" charset="0"/>
                        <a:buChar char="•"/>
                      </a:pPr>
                      <a:r>
                        <a:rPr lang="en-GB" sz="1500" dirty="0"/>
                        <a:t>Add and subtract across 10</a:t>
                      </a:r>
                    </a:p>
                    <a:p>
                      <a:pPr marL="285750" indent="-285750">
                        <a:buFont typeface="Arial" panose="020B0604020202020204" pitchFamily="34" charset="0"/>
                        <a:buChar char="•"/>
                      </a:pPr>
                      <a:r>
                        <a:rPr lang="en-GB" sz="1500" dirty="0"/>
                        <a:t>Find the difference</a:t>
                      </a:r>
                    </a:p>
                    <a:p>
                      <a:pPr marL="285750" indent="-285750">
                        <a:buFont typeface="Arial" panose="020B0604020202020204" pitchFamily="34" charset="0"/>
                        <a:buChar char="•"/>
                      </a:pPr>
                      <a:r>
                        <a:rPr lang="en-GB" sz="1500" dirty="0"/>
                        <a:t>Find</a:t>
                      </a:r>
                      <a:r>
                        <a:rPr lang="en-GB" sz="1500" baseline="0" dirty="0"/>
                        <a:t> ‘how many more?’</a:t>
                      </a:r>
                    </a:p>
                    <a:p>
                      <a:pPr marL="285750" indent="-285750">
                        <a:buFont typeface="Arial" panose="020B0604020202020204" pitchFamily="34" charset="0"/>
                        <a:buChar char="•"/>
                      </a:pPr>
                      <a:r>
                        <a:rPr lang="en-GB" sz="1500" baseline="0" dirty="0"/>
                        <a:t>Add and subtract within 100:</a:t>
                      </a:r>
                    </a:p>
                    <a:p>
                      <a:pPr marL="285750" indent="-285750">
                        <a:buFontTx/>
                        <a:buChar char="-"/>
                      </a:pPr>
                      <a:r>
                        <a:rPr lang="en-GB" sz="1500" baseline="0" dirty="0"/>
                        <a:t>Add/subtract ones to/from any 2 digit number</a:t>
                      </a:r>
                    </a:p>
                    <a:p>
                      <a:pPr marL="285750" indent="-285750">
                        <a:buFontTx/>
                        <a:buChar char="-"/>
                      </a:pPr>
                      <a:r>
                        <a:rPr lang="en-GB" sz="1500" baseline="0" dirty="0"/>
                        <a:t>Add/subtract tens to/from any 2 digit number</a:t>
                      </a:r>
                    </a:p>
                    <a:p>
                      <a:pPr marL="285750" indent="-285750">
                        <a:buFontTx/>
                        <a:buChar char="-"/>
                      </a:pPr>
                      <a:r>
                        <a:rPr lang="en-GB" sz="1500" baseline="0" dirty="0"/>
                        <a:t>Add two 2 digit numbers</a:t>
                      </a:r>
                    </a:p>
                    <a:p>
                      <a:pPr marL="285750" indent="-285750">
                        <a:buFontTx/>
                        <a:buChar char="-"/>
                      </a:pPr>
                      <a:r>
                        <a:rPr lang="en-GB" sz="1500" baseline="0" dirty="0"/>
                        <a:t>Subtract two 2 digit numbers</a:t>
                      </a:r>
                    </a:p>
                    <a:p>
                      <a:pPr marL="285750" indent="-285750">
                        <a:buFontTx/>
                        <a:buChar char="-"/>
                      </a:pPr>
                      <a:endParaRPr lang="en-GB" sz="1500" dirty="0"/>
                    </a:p>
                  </a:txBody>
                  <a:tcPr/>
                </a:tc>
                <a:tc>
                  <a:txBody>
                    <a:bodyPr/>
                    <a:lstStyle/>
                    <a:p>
                      <a:pPr marL="285750" indent="-285750">
                        <a:buFont typeface="Arial" panose="020B0604020202020204" pitchFamily="34" charset="0"/>
                        <a:buChar char="•"/>
                      </a:pPr>
                      <a:r>
                        <a:rPr lang="en-GB" sz="1500" dirty="0"/>
                        <a:t>Represent equal groups</a:t>
                      </a:r>
                    </a:p>
                    <a:p>
                      <a:pPr marL="285750" indent="-285750">
                        <a:buFont typeface="Arial" panose="020B0604020202020204" pitchFamily="34" charset="0"/>
                        <a:buChar char="•"/>
                      </a:pPr>
                      <a:r>
                        <a:rPr lang="en-GB" sz="1500" dirty="0"/>
                        <a:t>Times tables: 2, 5,</a:t>
                      </a:r>
                      <a:r>
                        <a:rPr lang="en-GB" sz="1500" baseline="0" dirty="0"/>
                        <a:t> 10</a:t>
                      </a:r>
                    </a:p>
                    <a:p>
                      <a:pPr marL="285750" indent="-285750">
                        <a:buFont typeface="Arial" panose="020B0604020202020204" pitchFamily="34" charset="0"/>
                        <a:buChar char="•"/>
                      </a:pPr>
                      <a:r>
                        <a:rPr lang="en-GB" sz="1500" dirty="0"/>
                        <a:t>Doubling and halving</a:t>
                      </a:r>
                    </a:p>
                    <a:p>
                      <a:pPr marL="285750" indent="-285750">
                        <a:buFont typeface="Arial" panose="020B0604020202020204" pitchFamily="34" charset="0"/>
                        <a:buChar char="•"/>
                      </a:pPr>
                      <a:r>
                        <a:rPr lang="en-GB" sz="1500" dirty="0"/>
                        <a:t>Use division to find a missing factor</a:t>
                      </a:r>
                    </a:p>
                    <a:p>
                      <a:pPr marL="285750" indent="-285750">
                        <a:buFont typeface="Arial" panose="020B0604020202020204" pitchFamily="34" charset="0"/>
                        <a:buChar char="•"/>
                      </a:pPr>
                      <a:r>
                        <a:rPr lang="en-GB" sz="1500" dirty="0"/>
                        <a:t>Quotitive and partitive division</a:t>
                      </a:r>
                    </a:p>
                  </a:txBody>
                  <a:tcPr/>
                </a:tc>
                <a:tc>
                  <a:txBody>
                    <a:bodyPr/>
                    <a:lstStyle/>
                    <a:p>
                      <a:pPr marL="285750" indent="-285750">
                        <a:buFont typeface="Arial" panose="020B0604020202020204" pitchFamily="34" charset="0"/>
                        <a:buChar char="•"/>
                      </a:pPr>
                      <a:r>
                        <a:rPr lang="en-GB" sz="1500" dirty="0"/>
                        <a:t>Describe 2D and 3D shapes</a:t>
                      </a:r>
                    </a:p>
                    <a:p>
                      <a:pPr marL="285750" indent="-285750">
                        <a:buFont typeface="Arial" panose="020B0604020202020204" pitchFamily="34" charset="0"/>
                        <a:buChar char="•"/>
                      </a:pPr>
                      <a:r>
                        <a:rPr lang="en-GB" sz="1500" dirty="0"/>
                        <a:t>Reason</a:t>
                      </a:r>
                      <a:r>
                        <a:rPr lang="en-GB" sz="1500" baseline="0" dirty="0"/>
                        <a:t> about the similarities and differences of shapes</a:t>
                      </a:r>
                      <a:endParaRPr lang="en-GB" sz="1500" dirty="0"/>
                    </a:p>
                  </a:txBody>
                  <a:tcPr/>
                </a:tc>
                <a:tc>
                  <a:txBody>
                    <a:bodyPr/>
                    <a:lstStyle/>
                    <a:p>
                      <a:pPr marL="285750" indent="-285750">
                        <a:buFont typeface="Arial" panose="020B0604020202020204" pitchFamily="34" charset="0"/>
                        <a:buChar char="•"/>
                      </a:pPr>
                      <a:r>
                        <a:rPr lang="en-GB" sz="1500" dirty="0"/>
                        <a:t>Money</a:t>
                      </a:r>
                    </a:p>
                    <a:p>
                      <a:pPr marL="285750" indent="-285750">
                        <a:buFont typeface="Arial" panose="020B0604020202020204" pitchFamily="34" charset="0"/>
                        <a:buChar char="•"/>
                      </a:pPr>
                      <a:r>
                        <a:rPr lang="en-GB" sz="1500" dirty="0"/>
                        <a:t>Fractions</a:t>
                      </a:r>
                    </a:p>
                    <a:p>
                      <a:pPr marL="285750" indent="-285750">
                        <a:buFont typeface="Arial" panose="020B0604020202020204" pitchFamily="34" charset="0"/>
                        <a:buChar char="•"/>
                      </a:pPr>
                      <a:r>
                        <a:rPr lang="en-GB" sz="1500" dirty="0"/>
                        <a:t>Time</a:t>
                      </a:r>
                    </a:p>
                    <a:p>
                      <a:pPr marL="285750" indent="-285750">
                        <a:buFont typeface="Arial" panose="020B0604020202020204" pitchFamily="34" charset="0"/>
                        <a:buChar char="•"/>
                      </a:pPr>
                      <a:r>
                        <a:rPr lang="en-GB" sz="1500" dirty="0"/>
                        <a:t>Position and direction</a:t>
                      </a:r>
                    </a:p>
                    <a:p>
                      <a:pPr marL="285750" indent="-285750">
                        <a:buFont typeface="Arial" panose="020B0604020202020204" pitchFamily="34" charset="0"/>
                        <a:buChar char="•"/>
                      </a:pPr>
                      <a:r>
                        <a:rPr lang="en-GB" sz="1500" dirty="0"/>
                        <a:t>Sense of measure (capacity, volume and mass)</a:t>
                      </a:r>
                    </a:p>
                  </a:txBody>
                  <a:tcPr/>
                </a:tc>
                <a:extLst>
                  <a:ext uri="{0D108BD9-81ED-4DB2-BD59-A6C34878D82A}">
                    <a16:rowId xmlns:a16="http://schemas.microsoft.com/office/drawing/2014/main" val="2125833603"/>
                  </a:ext>
                </a:extLst>
              </a:tr>
            </a:tbl>
          </a:graphicData>
        </a:graphic>
      </p:graphicFrame>
    </p:spTree>
    <p:extLst>
      <p:ext uri="{BB962C8B-B14F-4D97-AF65-F5344CB8AC3E}">
        <p14:creationId xmlns:p14="http://schemas.microsoft.com/office/powerpoint/2010/main" val="3613751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Maths Long Term Overview</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Year 3</a:t>
            </a: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7" name="Rectangle 6"/>
          <p:cNvSpPr/>
          <p:nvPr/>
        </p:nvSpPr>
        <p:spPr>
          <a:xfrm>
            <a:off x="2000550" y="1612446"/>
            <a:ext cx="7717880" cy="4777843"/>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A692F55B-F212-0F25-8720-37E88F3C5B7A}"/>
              </a:ext>
            </a:extLst>
          </p:cNvPr>
          <p:cNvPicPr>
            <a:picLocks noChangeAspect="1"/>
          </p:cNvPicPr>
          <p:nvPr/>
        </p:nvPicPr>
        <p:blipFill>
          <a:blip r:embed="rId3"/>
          <a:stretch>
            <a:fillRect/>
          </a:stretch>
        </p:blipFill>
        <p:spPr>
          <a:xfrm>
            <a:off x="2103925" y="1687974"/>
            <a:ext cx="7296085" cy="4626785"/>
          </a:xfrm>
          <a:prstGeom prst="rect">
            <a:avLst/>
          </a:prstGeom>
        </p:spPr>
      </p:pic>
    </p:spTree>
    <p:extLst>
      <p:ext uri="{BB962C8B-B14F-4D97-AF65-F5344CB8AC3E}">
        <p14:creationId xmlns:p14="http://schemas.microsoft.com/office/powerpoint/2010/main" val="40380638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Maths Curriculum Overview</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Year 3</a:t>
            </a: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3" name="Table 2"/>
          <p:cNvGraphicFramePr>
            <a:graphicFrameLocks noGrp="1"/>
          </p:cNvGraphicFramePr>
          <p:nvPr>
            <p:extLst>
              <p:ext uri="{D42A27DB-BD31-4B8C-83A1-F6EECF244321}">
                <p14:modId xmlns:p14="http://schemas.microsoft.com/office/powerpoint/2010/main" val="177152587"/>
              </p:ext>
            </p:extLst>
          </p:nvPr>
        </p:nvGraphicFramePr>
        <p:xfrm>
          <a:off x="318867" y="1712443"/>
          <a:ext cx="11474994" cy="5074920"/>
        </p:xfrm>
        <a:graphic>
          <a:graphicData uri="http://schemas.openxmlformats.org/drawingml/2006/table">
            <a:tbl>
              <a:tblPr firstRow="1" bandRow="1">
                <a:tableStyleId>{5C22544A-7EE6-4342-B048-85BDC9FD1C3A}</a:tableStyleId>
              </a:tblPr>
              <a:tblGrid>
                <a:gridCol w="1912499">
                  <a:extLst>
                    <a:ext uri="{9D8B030D-6E8A-4147-A177-3AD203B41FA5}">
                      <a16:colId xmlns:a16="http://schemas.microsoft.com/office/drawing/2014/main" val="3458765575"/>
                    </a:ext>
                  </a:extLst>
                </a:gridCol>
                <a:gridCol w="1912499">
                  <a:extLst>
                    <a:ext uri="{9D8B030D-6E8A-4147-A177-3AD203B41FA5}">
                      <a16:colId xmlns:a16="http://schemas.microsoft.com/office/drawing/2014/main" val="985599235"/>
                    </a:ext>
                  </a:extLst>
                </a:gridCol>
                <a:gridCol w="1912499">
                  <a:extLst>
                    <a:ext uri="{9D8B030D-6E8A-4147-A177-3AD203B41FA5}">
                      <a16:colId xmlns:a16="http://schemas.microsoft.com/office/drawing/2014/main" val="2153655623"/>
                    </a:ext>
                  </a:extLst>
                </a:gridCol>
                <a:gridCol w="1912499">
                  <a:extLst>
                    <a:ext uri="{9D8B030D-6E8A-4147-A177-3AD203B41FA5}">
                      <a16:colId xmlns:a16="http://schemas.microsoft.com/office/drawing/2014/main" val="2473527079"/>
                    </a:ext>
                  </a:extLst>
                </a:gridCol>
                <a:gridCol w="1912499">
                  <a:extLst>
                    <a:ext uri="{9D8B030D-6E8A-4147-A177-3AD203B41FA5}">
                      <a16:colId xmlns:a16="http://schemas.microsoft.com/office/drawing/2014/main" val="105737926"/>
                    </a:ext>
                  </a:extLst>
                </a:gridCol>
                <a:gridCol w="1912499">
                  <a:extLst>
                    <a:ext uri="{9D8B030D-6E8A-4147-A177-3AD203B41FA5}">
                      <a16:colId xmlns:a16="http://schemas.microsoft.com/office/drawing/2014/main" val="806286326"/>
                    </a:ext>
                  </a:extLst>
                </a:gridCol>
              </a:tblGrid>
              <a:tr h="554567">
                <a:tc>
                  <a:txBody>
                    <a:bodyPr/>
                    <a:lstStyle/>
                    <a:p>
                      <a:pPr algn="ctr"/>
                      <a:r>
                        <a:rPr lang="en-GB" dirty="0"/>
                        <a:t>Number and Place Value</a:t>
                      </a:r>
                    </a:p>
                  </a:txBody>
                  <a:tcPr/>
                </a:tc>
                <a:tc>
                  <a:txBody>
                    <a:bodyPr/>
                    <a:lstStyle/>
                    <a:p>
                      <a:pPr algn="ctr"/>
                      <a:r>
                        <a:rPr lang="en-GB" dirty="0"/>
                        <a:t>Number Facts</a:t>
                      </a:r>
                    </a:p>
                  </a:txBody>
                  <a:tcPr/>
                </a:tc>
                <a:tc>
                  <a:txBody>
                    <a:bodyPr/>
                    <a:lstStyle/>
                    <a:p>
                      <a:pPr algn="ctr"/>
                      <a:r>
                        <a:rPr lang="en-GB" dirty="0"/>
                        <a:t>Addition &amp;</a:t>
                      </a:r>
                      <a:r>
                        <a:rPr lang="en-GB" baseline="0" dirty="0"/>
                        <a:t> Subtraction</a:t>
                      </a:r>
                      <a:endParaRPr lang="en-GB" dirty="0"/>
                    </a:p>
                  </a:txBody>
                  <a:tcPr/>
                </a:tc>
                <a:tc>
                  <a:txBody>
                    <a:bodyPr/>
                    <a:lstStyle/>
                    <a:p>
                      <a:pPr algn="ctr"/>
                      <a:r>
                        <a:rPr lang="en-GB" dirty="0"/>
                        <a:t>Multiplication &amp; Division</a:t>
                      </a:r>
                    </a:p>
                  </a:txBody>
                  <a:tcPr/>
                </a:tc>
                <a:tc>
                  <a:txBody>
                    <a:bodyPr/>
                    <a:lstStyle/>
                    <a:p>
                      <a:pPr algn="ctr"/>
                      <a:r>
                        <a:rPr lang="en-GB" dirty="0"/>
                        <a:t>Fractions</a:t>
                      </a:r>
                    </a:p>
                  </a:txBody>
                  <a:tcPr/>
                </a:tc>
                <a:tc>
                  <a:txBody>
                    <a:bodyPr/>
                    <a:lstStyle/>
                    <a:p>
                      <a:pPr algn="ctr"/>
                      <a:r>
                        <a:rPr lang="en-GB" dirty="0"/>
                        <a:t>Other Topics</a:t>
                      </a:r>
                    </a:p>
                  </a:txBody>
                  <a:tcPr/>
                </a:tc>
                <a:extLst>
                  <a:ext uri="{0D108BD9-81ED-4DB2-BD59-A6C34878D82A}">
                    <a16:rowId xmlns:a16="http://schemas.microsoft.com/office/drawing/2014/main" val="2871601341"/>
                  </a:ext>
                </a:extLst>
              </a:tr>
              <a:tr h="554567">
                <a:tc>
                  <a:txBody>
                    <a:bodyPr/>
                    <a:lstStyle/>
                    <a:p>
                      <a:pPr marL="285750" indent="-285750">
                        <a:buFont typeface="Arial" panose="020B0604020202020204" pitchFamily="34" charset="0"/>
                        <a:buChar char="•"/>
                      </a:pPr>
                      <a:r>
                        <a:rPr lang="en-GB" sz="1500" dirty="0"/>
                        <a:t>Numbers to</a:t>
                      </a:r>
                      <a:r>
                        <a:rPr lang="en-GB" sz="1500" baseline="0" dirty="0"/>
                        <a:t> 1000</a:t>
                      </a:r>
                    </a:p>
                    <a:p>
                      <a:pPr marL="285750" indent="-285750">
                        <a:buFont typeface="Arial" panose="020B0604020202020204" pitchFamily="34" charset="0"/>
                        <a:buChar char="•"/>
                      </a:pPr>
                      <a:r>
                        <a:rPr lang="en-GB" sz="1500" baseline="0" dirty="0"/>
                        <a:t>Know 10 tens are equivalent to 100 and other equivalences</a:t>
                      </a:r>
                    </a:p>
                    <a:p>
                      <a:pPr marL="285750" indent="-285750">
                        <a:buFont typeface="Arial" panose="020B0604020202020204" pitchFamily="34" charset="0"/>
                        <a:buChar char="•"/>
                      </a:pPr>
                      <a:r>
                        <a:rPr lang="en-GB" sz="1500" dirty="0"/>
                        <a:t>Compose and decompose 3-digit</a:t>
                      </a:r>
                      <a:r>
                        <a:rPr lang="en-GB" sz="1500" baseline="0" dirty="0"/>
                        <a:t> numbers</a:t>
                      </a:r>
                    </a:p>
                    <a:p>
                      <a:pPr marL="285750" indent="-285750">
                        <a:buFont typeface="Arial" panose="020B0604020202020204" pitchFamily="34" charset="0"/>
                        <a:buChar char="•"/>
                      </a:pPr>
                      <a:r>
                        <a:rPr lang="en-GB" sz="1500" baseline="0" dirty="0"/>
                        <a:t>Locate numbers on a number line</a:t>
                      </a:r>
                    </a:p>
                    <a:p>
                      <a:pPr marL="285750" indent="-285750">
                        <a:buFont typeface="Arial" panose="020B0604020202020204" pitchFamily="34" charset="0"/>
                        <a:buChar char="•"/>
                      </a:pPr>
                      <a:r>
                        <a:rPr lang="en-GB" sz="1500" baseline="0" dirty="0"/>
                        <a:t>Divide 100 into 2, 4, 5 and 10 parts</a:t>
                      </a:r>
                      <a:endParaRPr lang="en-GB" sz="1500" dirty="0"/>
                    </a:p>
                  </a:txBody>
                  <a:tcPr/>
                </a:tc>
                <a:tc>
                  <a:txBody>
                    <a:bodyPr/>
                    <a:lstStyle/>
                    <a:p>
                      <a:pPr marL="285750" indent="-285750">
                        <a:buFont typeface="Arial" panose="020B0604020202020204" pitchFamily="34" charset="0"/>
                        <a:buChar char="•"/>
                      </a:pPr>
                      <a:r>
                        <a:rPr lang="en-GB" sz="1500" dirty="0"/>
                        <a:t>Add and subtract across</a:t>
                      </a:r>
                      <a:r>
                        <a:rPr lang="en-GB" sz="1500" baseline="0" dirty="0"/>
                        <a:t> 10</a:t>
                      </a:r>
                    </a:p>
                    <a:p>
                      <a:pPr marL="285750" indent="-285750">
                        <a:buFont typeface="Arial" panose="020B0604020202020204" pitchFamily="34" charset="0"/>
                        <a:buChar char="•"/>
                      </a:pPr>
                      <a:r>
                        <a:rPr lang="en-GB" sz="1500" baseline="0" dirty="0"/>
                        <a:t>Calculate compliments to 100</a:t>
                      </a:r>
                    </a:p>
                    <a:p>
                      <a:pPr marL="285750" indent="-285750">
                        <a:buFont typeface="Arial" panose="020B0604020202020204" pitchFamily="34" charset="0"/>
                        <a:buChar char="•"/>
                      </a:pPr>
                      <a:r>
                        <a:rPr lang="en-GB" sz="1500" baseline="0" dirty="0"/>
                        <a:t>Use known addition and subtraction facts to calculate</a:t>
                      </a:r>
                    </a:p>
                    <a:p>
                      <a:pPr marL="285750" indent="-285750">
                        <a:buFont typeface="Arial" panose="020B0604020202020204" pitchFamily="34" charset="0"/>
                        <a:buChar char="•"/>
                      </a:pPr>
                      <a:r>
                        <a:rPr lang="en-GB" sz="1500" baseline="0" dirty="0"/>
                        <a:t>Recall multiplication and division facts in the 10, 5, 2, 4 and 8 times tables.</a:t>
                      </a:r>
                      <a:endParaRPr lang="en-GB" sz="1500" dirty="0"/>
                    </a:p>
                  </a:txBody>
                  <a:tcPr/>
                </a:tc>
                <a:tc>
                  <a:txBody>
                    <a:bodyPr/>
                    <a:lstStyle/>
                    <a:p>
                      <a:pPr marL="285750" indent="-285750">
                        <a:buFont typeface="Arial" panose="020B0604020202020204" pitchFamily="34" charset="0"/>
                        <a:buChar char="•"/>
                      </a:pPr>
                      <a:r>
                        <a:rPr lang="en-GB" sz="1500" dirty="0"/>
                        <a:t>Understand that addition is the inverse of subtraction and subtraction is the inverse of addition</a:t>
                      </a:r>
                    </a:p>
                    <a:p>
                      <a:pPr marL="285750" indent="-285750">
                        <a:buFont typeface="Arial" panose="020B0604020202020204" pitchFamily="34" charset="0"/>
                        <a:buChar char="•"/>
                      </a:pPr>
                      <a:r>
                        <a:rPr lang="en-GB" sz="1500" dirty="0"/>
                        <a:t>Securing</a:t>
                      </a:r>
                      <a:r>
                        <a:rPr lang="en-GB" sz="1500" baseline="0" dirty="0"/>
                        <a:t> mental calculation strategies</a:t>
                      </a:r>
                    </a:p>
                    <a:p>
                      <a:pPr marL="285750" indent="-285750">
                        <a:buFont typeface="Arial" panose="020B0604020202020204" pitchFamily="34" charset="0"/>
                        <a:buChar char="•"/>
                      </a:pPr>
                      <a:r>
                        <a:rPr lang="en-GB" sz="1500" baseline="0" dirty="0"/>
                        <a:t>Add and subtract up to 3-digit numbers using columnar methods</a:t>
                      </a:r>
                    </a:p>
                    <a:p>
                      <a:pPr marL="285750" indent="-285750">
                        <a:buFont typeface="Arial" panose="020B0604020202020204" pitchFamily="34" charset="0"/>
                        <a:buChar char="•"/>
                      </a:pPr>
                      <a:endParaRPr lang="en-GB" sz="1500" dirty="0"/>
                    </a:p>
                  </a:txBody>
                  <a:tcPr/>
                </a:tc>
                <a:tc>
                  <a:txBody>
                    <a:bodyPr/>
                    <a:lstStyle/>
                    <a:p>
                      <a:pPr marL="285750" indent="-285750">
                        <a:buFont typeface="Arial" panose="020B0604020202020204" pitchFamily="34" charset="0"/>
                        <a:buChar char="•"/>
                      </a:pPr>
                      <a:r>
                        <a:rPr lang="en-GB" sz="1500" dirty="0"/>
                        <a:t>2, 4,</a:t>
                      </a:r>
                      <a:r>
                        <a:rPr lang="en-GB" sz="1500" baseline="0" dirty="0"/>
                        <a:t> 8 times tables</a:t>
                      </a:r>
                    </a:p>
                    <a:p>
                      <a:pPr marL="285750" indent="-285750">
                        <a:buFont typeface="Arial" panose="020B0604020202020204" pitchFamily="34" charset="0"/>
                        <a:buChar char="•"/>
                      </a:pPr>
                      <a:r>
                        <a:rPr lang="en-GB" sz="1500" baseline="0" dirty="0"/>
                        <a:t>Solve multiplication and division problems with different structures (partitive and </a:t>
                      </a:r>
                      <a:r>
                        <a:rPr lang="en-GB" sz="1500" baseline="0" dirty="0" err="1"/>
                        <a:t>quotitive</a:t>
                      </a:r>
                      <a:r>
                        <a:rPr lang="en-GB" sz="1500" baseline="0" dirty="0"/>
                        <a:t>)</a:t>
                      </a:r>
                    </a:p>
                    <a:p>
                      <a:pPr marL="285750" indent="-285750">
                        <a:buFont typeface="Arial" panose="020B0604020202020204" pitchFamily="34" charset="0"/>
                        <a:buChar char="•"/>
                      </a:pPr>
                      <a:r>
                        <a:rPr lang="en-GB" sz="1500" baseline="0" dirty="0"/>
                        <a:t>Understand terms ‘product’ and ‘multiple’</a:t>
                      </a:r>
                    </a:p>
                    <a:p>
                      <a:pPr marL="285750" indent="-285750">
                        <a:buFont typeface="Arial" panose="020B0604020202020204" pitchFamily="34" charset="0"/>
                        <a:buChar char="•"/>
                      </a:pPr>
                      <a:r>
                        <a:rPr lang="en-GB" sz="1500" baseline="0" dirty="0"/>
                        <a:t>Recall facts in 10, 5, 2, 4 and 8 times tables</a:t>
                      </a:r>
                    </a:p>
                    <a:p>
                      <a:pPr marL="285750" indent="-285750">
                        <a:buFont typeface="Arial" panose="020B0604020202020204" pitchFamily="34" charset="0"/>
                        <a:buChar char="•"/>
                      </a:pPr>
                      <a:r>
                        <a:rPr lang="en-GB" sz="1500" baseline="0" dirty="0"/>
                        <a:t>Use known facts to extend multiplication and division</a:t>
                      </a:r>
                      <a:endParaRPr lang="en-GB" sz="1500" dirty="0"/>
                    </a:p>
                  </a:txBody>
                  <a:tcPr/>
                </a:tc>
                <a:tc>
                  <a:txBody>
                    <a:bodyPr/>
                    <a:lstStyle/>
                    <a:p>
                      <a:r>
                        <a:rPr lang="en-GB" sz="1500" dirty="0"/>
                        <a:t>Unit Fractions:</a:t>
                      </a:r>
                    </a:p>
                    <a:p>
                      <a:pPr marL="285750" indent="-285750">
                        <a:buFont typeface="Arial" panose="020B0604020202020204" pitchFamily="34" charset="0"/>
                        <a:buChar char="•"/>
                      </a:pPr>
                      <a:r>
                        <a:rPr lang="en-GB" sz="1500" dirty="0"/>
                        <a:t>Interpret and write</a:t>
                      </a:r>
                      <a:r>
                        <a:rPr lang="en-GB" sz="1500" baseline="0" dirty="0"/>
                        <a:t> fractions which are one part  of a whole</a:t>
                      </a:r>
                    </a:p>
                    <a:p>
                      <a:pPr marL="285750" indent="-285750">
                        <a:buFont typeface="Arial" panose="020B0604020202020204" pitchFamily="34" charset="0"/>
                        <a:buChar char="•"/>
                      </a:pPr>
                      <a:r>
                        <a:rPr lang="en-GB" sz="1500" baseline="0" dirty="0"/>
                        <a:t>Find fractions of quantities</a:t>
                      </a:r>
                    </a:p>
                    <a:p>
                      <a:pPr marL="0" indent="0">
                        <a:buFont typeface="Arial" panose="020B0604020202020204" pitchFamily="34" charset="0"/>
                        <a:buNone/>
                      </a:pPr>
                      <a:endParaRPr lang="en-GB" sz="1500" baseline="0" dirty="0"/>
                    </a:p>
                    <a:p>
                      <a:pPr marL="0" indent="0">
                        <a:buFont typeface="Arial" panose="020B0604020202020204" pitchFamily="34" charset="0"/>
                        <a:buNone/>
                      </a:pPr>
                      <a:r>
                        <a:rPr lang="en-GB" sz="1500" baseline="0" dirty="0"/>
                        <a:t>Non-unit Fractions:</a:t>
                      </a:r>
                    </a:p>
                    <a:p>
                      <a:pPr marL="285750" indent="-285750">
                        <a:buFont typeface="Arial" panose="020B0604020202020204" pitchFamily="34" charset="0"/>
                        <a:buChar char="•"/>
                      </a:pPr>
                      <a:r>
                        <a:rPr lang="en-GB" sz="1500" dirty="0"/>
                        <a:t>Interpret</a:t>
                      </a:r>
                      <a:r>
                        <a:rPr lang="en-GB" sz="1500" baseline="0" dirty="0"/>
                        <a:t> and write fractions which are several parts of a whole</a:t>
                      </a:r>
                    </a:p>
                    <a:p>
                      <a:pPr marL="285750" indent="-285750">
                        <a:buFont typeface="Arial" panose="020B0604020202020204" pitchFamily="34" charset="0"/>
                        <a:buChar char="•"/>
                      </a:pPr>
                      <a:r>
                        <a:rPr lang="en-GB" sz="1500" baseline="0" dirty="0"/>
                        <a:t>Add and subtract fractions with the same denominator (within 1)</a:t>
                      </a:r>
                    </a:p>
                  </a:txBody>
                  <a:tcPr/>
                </a:tc>
                <a:tc>
                  <a:txBody>
                    <a:bodyPr/>
                    <a:lstStyle/>
                    <a:p>
                      <a:pPr marL="285750" indent="-285750">
                        <a:buFont typeface="Arial" panose="020B0604020202020204" pitchFamily="34" charset="0"/>
                        <a:buChar char="•"/>
                      </a:pPr>
                      <a:r>
                        <a:rPr lang="en-GB" sz="1500" dirty="0"/>
                        <a:t>Parallel</a:t>
                      </a:r>
                      <a:r>
                        <a:rPr lang="en-GB" sz="1500" baseline="0" dirty="0"/>
                        <a:t>  and perpendicular lines</a:t>
                      </a:r>
                    </a:p>
                    <a:p>
                      <a:pPr marL="285750" indent="-285750">
                        <a:buFont typeface="Arial" panose="020B0604020202020204" pitchFamily="34" charset="0"/>
                        <a:buChar char="•"/>
                      </a:pPr>
                      <a:r>
                        <a:rPr lang="en-GB" sz="1500" baseline="0" dirty="0"/>
                        <a:t>Drawing and describing polygons</a:t>
                      </a:r>
                    </a:p>
                    <a:p>
                      <a:pPr marL="285750" indent="-285750">
                        <a:buFont typeface="Arial" panose="020B0604020202020204" pitchFamily="34" charset="0"/>
                        <a:buChar char="•"/>
                      </a:pPr>
                      <a:r>
                        <a:rPr lang="en-GB" sz="1500" baseline="0" dirty="0"/>
                        <a:t>Right angles</a:t>
                      </a:r>
                    </a:p>
                    <a:p>
                      <a:pPr marL="285750" indent="-285750">
                        <a:buFont typeface="Arial" panose="020B0604020202020204" pitchFamily="34" charset="0"/>
                        <a:buChar char="•"/>
                      </a:pPr>
                      <a:r>
                        <a:rPr lang="en-GB" sz="1500" baseline="0" dirty="0"/>
                        <a:t>Time</a:t>
                      </a:r>
                      <a:endParaRPr lang="en-GB" sz="1500" dirty="0"/>
                    </a:p>
                  </a:txBody>
                  <a:tcPr/>
                </a:tc>
                <a:extLst>
                  <a:ext uri="{0D108BD9-81ED-4DB2-BD59-A6C34878D82A}">
                    <a16:rowId xmlns:a16="http://schemas.microsoft.com/office/drawing/2014/main" val="3238713969"/>
                  </a:ext>
                </a:extLst>
              </a:tr>
            </a:tbl>
          </a:graphicData>
        </a:graphic>
      </p:graphicFrame>
    </p:spTree>
    <p:extLst>
      <p:ext uri="{BB962C8B-B14F-4D97-AF65-F5344CB8AC3E}">
        <p14:creationId xmlns:p14="http://schemas.microsoft.com/office/powerpoint/2010/main" val="1739973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1337"/>
          </a:xfrm>
        </p:spPr>
        <p:txBody>
          <a:bodyPr>
            <a:normAutofit/>
          </a:bodyPr>
          <a:lstStyle/>
          <a:p>
            <a:pPr algn="ctr"/>
            <a:r>
              <a:rPr lang="en-GB" sz="2000" b="1" dirty="0">
                <a:latin typeface="+mn-lt"/>
              </a:rPr>
              <a:t>Maths at Holmes Chapel Primary School</a:t>
            </a:r>
          </a:p>
        </p:txBody>
      </p:sp>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4" name="Rectangle 3"/>
          <p:cNvSpPr/>
          <p:nvPr/>
        </p:nvSpPr>
        <p:spPr>
          <a:xfrm>
            <a:off x="331427" y="1471685"/>
            <a:ext cx="11529145" cy="5748881"/>
          </a:xfrm>
          <a:prstGeom prst="rect">
            <a:avLst/>
          </a:prstGeom>
        </p:spPr>
        <p:txBody>
          <a:bodyPr wrap="square">
            <a:spAutoFit/>
          </a:bodyPr>
          <a:lstStyle/>
          <a:p>
            <a:pPr>
              <a:lnSpc>
                <a:spcPct val="107000"/>
              </a:lnSpc>
              <a:spcAft>
                <a:spcPts val="800"/>
              </a:spcAft>
            </a:pPr>
            <a:r>
              <a:rPr lang="en-GB" sz="1600" b="1" u="sng" dirty="0">
                <a:ea typeface="Calibri" panose="020F0502020204030204" pitchFamily="34" charset="0"/>
                <a:cs typeface="Times New Roman" panose="02020603050405020304" pitchFamily="18" charset="0"/>
              </a:rPr>
              <a:t>Intent</a:t>
            </a:r>
          </a:p>
          <a:p>
            <a:pPr>
              <a:lnSpc>
                <a:spcPct val="107000"/>
              </a:lnSpc>
              <a:spcAft>
                <a:spcPts val="800"/>
              </a:spcAft>
            </a:pPr>
            <a:endParaRPr lang="en-GB" sz="1600" dirty="0">
              <a:ea typeface="Calibri" panose="020F0502020204030204" pitchFamily="34" charset="0"/>
              <a:cs typeface="Times New Roman" panose="02020603050405020304" pitchFamily="18" charset="0"/>
            </a:endParaRPr>
          </a:p>
          <a:p>
            <a:r>
              <a:rPr lang="en-GB" sz="1600" dirty="0"/>
              <a:t>At Holmes Chapel Primary School, we follow a curriculum that engineers success using a mastery approach. This enables all children to master the mathematics curriculum through careful curriculum sequencing and small-step progression. </a:t>
            </a:r>
          </a:p>
          <a:p>
            <a:endParaRPr lang="en-GB" sz="1600" dirty="0"/>
          </a:p>
          <a:p>
            <a:r>
              <a:rPr lang="en-GB" sz="1600"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Our aim is to develop a positive mindset of mathematics and ensure depth of conceptual understanding through progressive mathematical fluency, problem-solving and reasoning skills for all children. This helps our children to know more and remember more.  Our mathematics curriculum is planned and sequenced using the small step progression unit sequence from the </a:t>
            </a:r>
            <a:r>
              <a:rPr lang="en-GB" sz="1600" u="sng" kern="0"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3"/>
              </a:rPr>
              <a:t>Oak National Academy Curriculum Plans for KS1 and KS2</a:t>
            </a:r>
            <a:r>
              <a:rPr lang="en-GB" sz="1600"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  Children learn to build networks of connections in mathematics by constructing understanding of mathematical ideas and awareness of the relationships between concrete experiences, language, pictures, and mathematical symbols (</a:t>
            </a:r>
            <a:r>
              <a:rPr lang="en-GB" sz="1600" u="sng" kern="0" dirty="0">
                <a:solidFill>
                  <a:srgbClr val="225CA3"/>
                </a:solidFill>
                <a:effectLst/>
                <a:latin typeface="Arial" panose="020B0604020202020204" pitchFamily="34" charset="0"/>
                <a:ea typeface="Times New Roman" panose="02020603050405020304" pitchFamily="18" charset="0"/>
                <a:cs typeface="Times New Roman" panose="02020603050405020304" pitchFamily="18" charset="0"/>
                <a:hlinkClick r:id="rId4"/>
              </a:rPr>
              <a:t>Haylock</a:t>
            </a:r>
            <a:r>
              <a:rPr lang="en-GB" sz="1600" kern="0" dirty="0">
                <a:solidFill>
                  <a:srgbClr val="2F3335"/>
                </a:solidFill>
                <a:effectLst/>
                <a:latin typeface="Arial" panose="020B0604020202020204" pitchFamily="34" charset="0"/>
                <a:ea typeface="Times New Roman" panose="02020603050405020304" pitchFamily="18" charset="0"/>
                <a:cs typeface="Times New Roman" panose="02020603050405020304" pitchFamily="18" charset="0"/>
              </a:rPr>
              <a:t> and Thangata 2007). </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GB" sz="1600" dirty="0"/>
          </a:p>
          <a:p>
            <a:r>
              <a:rPr lang="en-GB" sz="1600" dirty="0"/>
              <a:t>In order to support our continuing development of teaching for mastery, we participate in our local Maths Hub - Cheshire and Wirral. This has supported our school through regular meetings and training. This has informed our vision for maths and has helped to identify areas for us to develop. </a:t>
            </a:r>
          </a:p>
          <a:p>
            <a:endParaRPr lang="en-GB" sz="1600" dirty="0"/>
          </a:p>
          <a:p>
            <a:r>
              <a:rPr lang="en-GB" sz="1600" dirty="0"/>
              <a:t>Lessons are designed around the </a:t>
            </a:r>
            <a:r>
              <a:rPr lang="en-GB" sz="1600" u="sng" dirty="0">
                <a:hlinkClick r:id="rId5"/>
              </a:rPr>
              <a:t>NCETM’s Five Big Ideas in teaching for Mastery</a:t>
            </a:r>
            <a:r>
              <a:rPr lang="en-GB" sz="1600" dirty="0"/>
              <a:t>. Teachers ensure a coherent progression through the curriculum. Representations are used to expose mathematical structure and children use precise mathematical language to describe their thinking. Tasks are carefully planned to ensure concepts are varied to draw attention to critical features. Fluency, the efficient and accurate recall of key number facts is built through recognising relationships and making connections. </a:t>
            </a:r>
          </a:p>
          <a:p>
            <a:endParaRPr lang="en-GB" sz="1600" dirty="0"/>
          </a:p>
          <a:p>
            <a:endParaRPr lang="en-GB" sz="1600" dirty="0"/>
          </a:p>
        </p:txBody>
      </p:sp>
      <p:sp>
        <p:nvSpPr>
          <p:cNvPr id="5" name="Title 1"/>
          <p:cNvSpPr txBox="1">
            <a:spLocks/>
          </p:cNvSpPr>
          <p:nvPr/>
        </p:nvSpPr>
        <p:spPr>
          <a:xfrm>
            <a:off x="2419642" y="413658"/>
            <a:ext cx="7244863" cy="824300"/>
          </a:xfrm>
          <a:prstGeom prst="rect">
            <a:avLst/>
          </a:prstGeom>
          <a:solidFill>
            <a:schemeClr val="accent1">
              <a:lumMod val="60000"/>
              <a:lumOff val="40000"/>
            </a:schemeClr>
          </a:solidFill>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b="1" u="sng" dirty="0">
                <a:latin typeface="+mn-lt"/>
              </a:rPr>
              <a:t/>
            </a:r>
            <a:br>
              <a:rPr lang="en-GB" sz="2800" b="1" u="sng" dirty="0">
                <a:latin typeface="+mn-lt"/>
              </a:rPr>
            </a:br>
            <a:r>
              <a:rPr lang="en-GB" sz="2800" b="1" u="sng" dirty="0">
                <a:latin typeface="+mn-lt"/>
              </a:rPr>
              <a:t>What does our learning in Maths look like?</a:t>
            </a:r>
            <a:r>
              <a:rPr lang="en-GB" sz="2800" b="1" dirty="0">
                <a:latin typeface="+mn-lt"/>
              </a:rPr>
              <a:t/>
            </a:r>
            <a:br>
              <a:rPr lang="en-GB" sz="2800" b="1" dirty="0">
                <a:latin typeface="+mn-lt"/>
              </a:rPr>
            </a:br>
            <a:endParaRPr lang="en-GB" sz="2800" b="1" dirty="0">
              <a:latin typeface="+mn-lt"/>
            </a:endParaRPr>
          </a:p>
        </p:txBody>
      </p:sp>
    </p:spTree>
    <p:extLst>
      <p:ext uri="{BB962C8B-B14F-4D97-AF65-F5344CB8AC3E}">
        <p14:creationId xmlns:p14="http://schemas.microsoft.com/office/powerpoint/2010/main" val="2114677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Maths Long Term Overview</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Year 4</a:t>
            </a: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9" name="Rectangle 8"/>
          <p:cNvSpPr/>
          <p:nvPr/>
        </p:nvSpPr>
        <p:spPr>
          <a:xfrm>
            <a:off x="2014046" y="1723479"/>
            <a:ext cx="7966638" cy="474345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EAB9F450-64B0-C3D5-715A-12C2C1A7BE12}"/>
              </a:ext>
            </a:extLst>
          </p:cNvPr>
          <p:cNvPicPr>
            <a:picLocks noChangeAspect="1"/>
          </p:cNvPicPr>
          <p:nvPr/>
        </p:nvPicPr>
        <p:blipFill>
          <a:blip r:embed="rId3"/>
          <a:stretch>
            <a:fillRect/>
          </a:stretch>
        </p:blipFill>
        <p:spPr>
          <a:xfrm>
            <a:off x="2473567" y="1817109"/>
            <a:ext cx="7027717" cy="4533685"/>
          </a:xfrm>
          <a:prstGeom prst="rect">
            <a:avLst/>
          </a:prstGeom>
        </p:spPr>
      </p:pic>
    </p:spTree>
    <p:extLst>
      <p:ext uri="{BB962C8B-B14F-4D97-AF65-F5344CB8AC3E}">
        <p14:creationId xmlns:p14="http://schemas.microsoft.com/office/powerpoint/2010/main" val="4194508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Maths Curriculum Overview</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Year 4</a:t>
            </a: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3" name="Table 2"/>
          <p:cNvGraphicFramePr>
            <a:graphicFrameLocks noGrp="1"/>
          </p:cNvGraphicFramePr>
          <p:nvPr>
            <p:extLst>
              <p:ext uri="{D42A27DB-BD31-4B8C-83A1-F6EECF244321}">
                <p14:modId xmlns:p14="http://schemas.microsoft.com/office/powerpoint/2010/main" val="2731952947"/>
              </p:ext>
            </p:extLst>
          </p:nvPr>
        </p:nvGraphicFramePr>
        <p:xfrm>
          <a:off x="318867" y="1634064"/>
          <a:ext cx="11450766" cy="4785360"/>
        </p:xfrm>
        <a:graphic>
          <a:graphicData uri="http://schemas.openxmlformats.org/drawingml/2006/table">
            <a:tbl>
              <a:tblPr firstRow="1" bandRow="1">
                <a:tableStyleId>{5C22544A-7EE6-4342-B048-85BDC9FD1C3A}</a:tableStyleId>
              </a:tblPr>
              <a:tblGrid>
                <a:gridCol w="1908461">
                  <a:extLst>
                    <a:ext uri="{9D8B030D-6E8A-4147-A177-3AD203B41FA5}">
                      <a16:colId xmlns:a16="http://schemas.microsoft.com/office/drawing/2014/main" val="2035360571"/>
                    </a:ext>
                  </a:extLst>
                </a:gridCol>
                <a:gridCol w="1908461">
                  <a:extLst>
                    <a:ext uri="{9D8B030D-6E8A-4147-A177-3AD203B41FA5}">
                      <a16:colId xmlns:a16="http://schemas.microsoft.com/office/drawing/2014/main" val="1630247680"/>
                    </a:ext>
                  </a:extLst>
                </a:gridCol>
                <a:gridCol w="1908461">
                  <a:extLst>
                    <a:ext uri="{9D8B030D-6E8A-4147-A177-3AD203B41FA5}">
                      <a16:colId xmlns:a16="http://schemas.microsoft.com/office/drawing/2014/main" val="3985875956"/>
                    </a:ext>
                  </a:extLst>
                </a:gridCol>
                <a:gridCol w="1908461">
                  <a:extLst>
                    <a:ext uri="{9D8B030D-6E8A-4147-A177-3AD203B41FA5}">
                      <a16:colId xmlns:a16="http://schemas.microsoft.com/office/drawing/2014/main" val="3067606097"/>
                    </a:ext>
                  </a:extLst>
                </a:gridCol>
                <a:gridCol w="1908461">
                  <a:extLst>
                    <a:ext uri="{9D8B030D-6E8A-4147-A177-3AD203B41FA5}">
                      <a16:colId xmlns:a16="http://schemas.microsoft.com/office/drawing/2014/main" val="2602288854"/>
                    </a:ext>
                  </a:extLst>
                </a:gridCol>
                <a:gridCol w="1908461">
                  <a:extLst>
                    <a:ext uri="{9D8B030D-6E8A-4147-A177-3AD203B41FA5}">
                      <a16:colId xmlns:a16="http://schemas.microsoft.com/office/drawing/2014/main" val="3605258115"/>
                    </a:ext>
                  </a:extLst>
                </a:gridCol>
              </a:tblGrid>
              <a:tr h="612747">
                <a:tc>
                  <a:txBody>
                    <a:bodyPr/>
                    <a:lstStyle/>
                    <a:p>
                      <a:pPr algn="ctr"/>
                      <a:r>
                        <a:rPr lang="en-GB" dirty="0"/>
                        <a:t>Number and Place Value</a:t>
                      </a:r>
                    </a:p>
                  </a:txBody>
                  <a:tcPr/>
                </a:tc>
                <a:tc>
                  <a:txBody>
                    <a:bodyPr/>
                    <a:lstStyle/>
                    <a:p>
                      <a:pPr algn="ctr"/>
                      <a:r>
                        <a:rPr lang="en-GB" dirty="0"/>
                        <a:t>Number Facts</a:t>
                      </a:r>
                    </a:p>
                  </a:txBody>
                  <a:tcPr/>
                </a:tc>
                <a:tc>
                  <a:txBody>
                    <a:bodyPr/>
                    <a:lstStyle/>
                    <a:p>
                      <a:pPr algn="ctr"/>
                      <a:r>
                        <a:rPr lang="en-GB" dirty="0"/>
                        <a:t>Addition &amp;</a:t>
                      </a:r>
                      <a:r>
                        <a:rPr lang="en-GB" baseline="0" dirty="0"/>
                        <a:t> Subtraction</a:t>
                      </a:r>
                      <a:endParaRPr lang="en-GB" dirty="0"/>
                    </a:p>
                  </a:txBody>
                  <a:tcPr/>
                </a:tc>
                <a:tc>
                  <a:txBody>
                    <a:bodyPr/>
                    <a:lstStyle/>
                    <a:p>
                      <a:pPr algn="ctr"/>
                      <a:r>
                        <a:rPr lang="en-GB" dirty="0"/>
                        <a:t>Multiplication &amp; Division</a:t>
                      </a:r>
                    </a:p>
                  </a:txBody>
                  <a:tcPr/>
                </a:tc>
                <a:tc>
                  <a:txBody>
                    <a:bodyPr/>
                    <a:lstStyle/>
                    <a:p>
                      <a:pPr algn="ctr"/>
                      <a:r>
                        <a:rPr lang="en-GB" dirty="0"/>
                        <a:t>Fractions</a:t>
                      </a:r>
                    </a:p>
                  </a:txBody>
                  <a:tcPr/>
                </a:tc>
                <a:tc>
                  <a:txBody>
                    <a:bodyPr/>
                    <a:lstStyle/>
                    <a:p>
                      <a:pPr algn="ctr"/>
                      <a:r>
                        <a:rPr lang="en-GB" dirty="0"/>
                        <a:t>Other Topics</a:t>
                      </a:r>
                    </a:p>
                  </a:txBody>
                  <a:tcPr/>
                </a:tc>
                <a:extLst>
                  <a:ext uri="{0D108BD9-81ED-4DB2-BD59-A6C34878D82A}">
                    <a16:rowId xmlns:a16="http://schemas.microsoft.com/office/drawing/2014/main" val="3648832636"/>
                  </a:ext>
                </a:extLst>
              </a:tr>
              <a:tr h="574163">
                <a:tc>
                  <a:txBody>
                    <a:bodyPr/>
                    <a:lstStyle/>
                    <a:p>
                      <a:pPr marL="285750" indent="-285750">
                        <a:buFont typeface="Arial" panose="020B0604020202020204" pitchFamily="34" charset="0"/>
                        <a:buChar char="•"/>
                      </a:pPr>
                      <a:r>
                        <a:rPr lang="en-GB" sz="1400" dirty="0"/>
                        <a:t>Numbers to 10,000</a:t>
                      </a:r>
                    </a:p>
                    <a:p>
                      <a:pPr marL="285750" indent="-285750">
                        <a:buFont typeface="Arial" panose="020B0604020202020204" pitchFamily="34" charset="0"/>
                        <a:buChar char="•"/>
                      </a:pPr>
                      <a:r>
                        <a:rPr lang="en-GB" sz="1400" dirty="0"/>
                        <a:t>Know that 10 hundreds</a:t>
                      </a:r>
                      <a:r>
                        <a:rPr lang="en-GB" sz="1400" baseline="0" dirty="0"/>
                        <a:t> are equivalent to 1,000 and other equivalences</a:t>
                      </a:r>
                    </a:p>
                    <a:p>
                      <a:pPr marL="285750" indent="-285750">
                        <a:buFont typeface="Arial" panose="020B0604020202020204" pitchFamily="34" charset="0"/>
                        <a:buChar char="•"/>
                      </a:pPr>
                      <a:r>
                        <a:rPr lang="en-GB" sz="1400" baseline="0" dirty="0"/>
                        <a:t>Compose and decompose 4-digit numbers</a:t>
                      </a:r>
                    </a:p>
                    <a:p>
                      <a:pPr marL="285750" indent="-285750">
                        <a:buFont typeface="Arial" panose="020B0604020202020204" pitchFamily="34" charset="0"/>
                        <a:buChar char="•"/>
                      </a:pPr>
                      <a:r>
                        <a:rPr lang="en-GB" sz="1400" baseline="0" dirty="0"/>
                        <a:t>Locate 4-digit numbers on a number line</a:t>
                      </a:r>
                    </a:p>
                    <a:p>
                      <a:pPr marL="285750" indent="-285750">
                        <a:buFont typeface="Arial" panose="020B0604020202020204" pitchFamily="34" charset="0"/>
                        <a:buChar char="•"/>
                      </a:pPr>
                      <a:r>
                        <a:rPr lang="en-GB" sz="1400" baseline="0" dirty="0"/>
                        <a:t>Round numbers to the nearest 1,000 and 100</a:t>
                      </a:r>
                    </a:p>
                    <a:p>
                      <a:pPr marL="285750" indent="-285750">
                        <a:buFont typeface="Arial" panose="020B0604020202020204" pitchFamily="34" charset="0"/>
                        <a:buChar char="•"/>
                      </a:pPr>
                      <a:r>
                        <a:rPr lang="en-GB" sz="1400" baseline="0" dirty="0"/>
                        <a:t>Divide 1,000 into 2, 4, 5 and 10 equal parts</a:t>
                      </a:r>
                    </a:p>
                    <a:p>
                      <a:pPr marL="285750" indent="-285750">
                        <a:buFont typeface="Arial" panose="020B0604020202020204" pitchFamily="34" charset="0"/>
                        <a:buChar char="•"/>
                      </a:pPr>
                      <a:r>
                        <a:rPr lang="en-GB" sz="1400" baseline="0" dirty="0"/>
                        <a:t>Read scales</a:t>
                      </a:r>
                    </a:p>
                  </a:txBody>
                  <a:tcPr/>
                </a:tc>
                <a:tc>
                  <a:txBody>
                    <a:bodyPr/>
                    <a:lstStyle/>
                    <a:p>
                      <a:pPr marL="285750" indent="-285750">
                        <a:buFont typeface="Arial" panose="020B0604020202020204" pitchFamily="34" charset="0"/>
                        <a:buChar char="•"/>
                      </a:pPr>
                      <a:r>
                        <a:rPr lang="en-GB" sz="1400" dirty="0"/>
                        <a:t>Times tables: 3, 6,  9 and 7</a:t>
                      </a:r>
                    </a:p>
                    <a:p>
                      <a:pPr marL="285750" indent="-285750">
                        <a:buFont typeface="Arial" panose="020B0604020202020204" pitchFamily="34" charset="0"/>
                        <a:buChar char="•"/>
                      </a:pPr>
                      <a:r>
                        <a:rPr lang="en-GB" sz="1400" dirty="0"/>
                        <a:t>Use known addition,</a:t>
                      </a:r>
                      <a:r>
                        <a:rPr lang="en-GB" sz="1400" baseline="0" dirty="0"/>
                        <a:t>  subtraction and multiplication facts to calculate </a:t>
                      </a:r>
                    </a:p>
                    <a:p>
                      <a:pPr marL="285750" indent="-285750">
                        <a:buFont typeface="Arial" panose="020B0604020202020204" pitchFamily="34" charset="0"/>
                        <a:buChar char="•"/>
                      </a:pPr>
                      <a:r>
                        <a:rPr lang="en-GB" sz="1400" baseline="0" dirty="0"/>
                        <a:t>Recall multiplication and division facts up to 12 x 12</a:t>
                      </a:r>
                    </a:p>
                    <a:p>
                      <a:pPr marL="0" indent="0">
                        <a:buFont typeface="Arial" panose="020B0604020202020204" pitchFamily="34" charset="0"/>
                        <a:buNone/>
                      </a:pPr>
                      <a:endParaRPr lang="en-GB" sz="1400" dirty="0"/>
                    </a:p>
                  </a:txBody>
                  <a:tcPr/>
                </a:tc>
                <a:tc>
                  <a:txBody>
                    <a:bodyPr/>
                    <a:lstStyle/>
                    <a:p>
                      <a:pPr marL="285750" indent="-285750">
                        <a:buFont typeface="Arial" panose="020B0604020202020204" pitchFamily="34" charset="0"/>
                        <a:buChar char="•"/>
                      </a:pPr>
                      <a:r>
                        <a:rPr lang="en-GB" sz="1400" dirty="0"/>
                        <a:t>Add and subtract up to 3-digit</a:t>
                      </a:r>
                      <a:r>
                        <a:rPr lang="en-GB" sz="1400" baseline="0" dirty="0"/>
                        <a:t> numbers using columnar method</a:t>
                      </a:r>
                      <a:endParaRPr lang="en-GB" sz="1400" dirty="0"/>
                    </a:p>
                  </a:txBody>
                  <a:tcPr/>
                </a:tc>
                <a:tc>
                  <a:txBody>
                    <a:bodyPr/>
                    <a:lstStyle/>
                    <a:p>
                      <a:pPr marL="285750" indent="-285750">
                        <a:buFont typeface="Arial" panose="020B0604020202020204" pitchFamily="34" charset="0"/>
                        <a:buChar char="•"/>
                      </a:pPr>
                      <a:r>
                        <a:rPr lang="en-GB" sz="1400" dirty="0"/>
                        <a:t>Times tables: 3, 6, 9 and 7</a:t>
                      </a:r>
                    </a:p>
                    <a:p>
                      <a:pPr marL="285750" indent="-285750">
                        <a:buFont typeface="Arial" panose="020B0604020202020204" pitchFamily="34" charset="0"/>
                        <a:buChar char="•"/>
                      </a:pPr>
                      <a:r>
                        <a:rPr lang="en-GB" sz="1400" dirty="0"/>
                        <a:t>Recall multiplication and division facts up to 12 x 12</a:t>
                      </a:r>
                    </a:p>
                    <a:p>
                      <a:pPr marL="285750" indent="-285750">
                        <a:buFont typeface="Arial" panose="020B0604020202020204" pitchFamily="34" charset="0"/>
                        <a:buChar char="•"/>
                      </a:pPr>
                      <a:r>
                        <a:rPr lang="en-GB" sz="1400" dirty="0"/>
                        <a:t>Multiply</a:t>
                      </a:r>
                      <a:r>
                        <a:rPr lang="en-GB" sz="1400" baseline="0" dirty="0"/>
                        <a:t> and divide whole numbers by 10 and 100</a:t>
                      </a:r>
                    </a:p>
                    <a:p>
                      <a:pPr marL="285750" indent="-285750">
                        <a:buFont typeface="Arial" panose="020B0604020202020204" pitchFamily="34" charset="0"/>
                        <a:buChar char="•"/>
                      </a:pPr>
                      <a:r>
                        <a:rPr lang="en-GB" sz="1400" baseline="0" dirty="0"/>
                        <a:t>Understand the commutative and distributive  properties of multiplication</a:t>
                      </a:r>
                    </a:p>
                    <a:p>
                      <a:pPr marL="285750" indent="-285750">
                        <a:buFont typeface="Arial" panose="020B0604020202020204" pitchFamily="34" charset="0"/>
                        <a:buChar char="•"/>
                      </a:pPr>
                      <a:r>
                        <a:rPr lang="en-GB" sz="1400" baseline="0" dirty="0"/>
                        <a:t>Division with remainders</a:t>
                      </a:r>
                      <a:endParaRPr lang="en-GB" sz="1400" dirty="0"/>
                    </a:p>
                  </a:txBody>
                  <a:tcPr/>
                </a:tc>
                <a:tc>
                  <a:txBody>
                    <a:bodyPr/>
                    <a:lstStyle/>
                    <a:p>
                      <a:pPr marL="285750" indent="-285750">
                        <a:buFont typeface="Arial" panose="020B0604020202020204" pitchFamily="34" charset="0"/>
                        <a:buChar char="•"/>
                      </a:pPr>
                      <a:r>
                        <a:rPr lang="en-GB" sz="1400" dirty="0"/>
                        <a:t>Interpret</a:t>
                      </a:r>
                      <a:r>
                        <a:rPr lang="en-GB" sz="1400" baseline="0" dirty="0"/>
                        <a:t> and write fractions which are one or several parts of a whole</a:t>
                      </a:r>
                    </a:p>
                    <a:p>
                      <a:pPr marL="285750" indent="-285750">
                        <a:buFont typeface="Arial" panose="020B0604020202020204" pitchFamily="34" charset="0"/>
                        <a:buChar char="•"/>
                      </a:pPr>
                      <a:endParaRPr lang="en-GB" sz="1400" baseline="0" dirty="0"/>
                    </a:p>
                    <a:p>
                      <a:pPr marL="0" indent="0">
                        <a:buFont typeface="Arial" panose="020B0604020202020204" pitchFamily="34" charset="0"/>
                        <a:buNone/>
                      </a:pPr>
                      <a:r>
                        <a:rPr lang="en-GB" sz="1400" baseline="0" dirty="0"/>
                        <a:t>Fractions greater than 1:</a:t>
                      </a:r>
                    </a:p>
                    <a:p>
                      <a:pPr marL="285750" indent="-285750">
                        <a:buFont typeface="Arial" panose="020B0604020202020204" pitchFamily="34" charset="0"/>
                        <a:buChar char="•"/>
                      </a:pPr>
                      <a:r>
                        <a:rPr lang="en-GB" sz="1400" baseline="0" dirty="0"/>
                        <a:t>Locate mixed numbers on a number line</a:t>
                      </a:r>
                    </a:p>
                    <a:p>
                      <a:pPr marL="285750" indent="-285750">
                        <a:buFont typeface="Arial" panose="020B0604020202020204" pitchFamily="34" charset="0"/>
                        <a:buChar char="•"/>
                      </a:pPr>
                      <a:r>
                        <a:rPr lang="en-GB" sz="1400" baseline="0" dirty="0"/>
                        <a:t>Convert mixed numbers to improper fractions</a:t>
                      </a:r>
                    </a:p>
                    <a:p>
                      <a:pPr marL="285750" indent="-285750">
                        <a:buFont typeface="Arial" panose="020B0604020202020204" pitchFamily="34" charset="0"/>
                        <a:buChar char="•"/>
                      </a:pPr>
                      <a:r>
                        <a:rPr lang="en-GB" sz="1400" baseline="0" dirty="0"/>
                        <a:t>Add and subtract improper fractions and mixed numbers with the same denominator </a:t>
                      </a:r>
                    </a:p>
                  </a:txBody>
                  <a:tcPr/>
                </a:tc>
                <a:tc>
                  <a:txBody>
                    <a:bodyPr/>
                    <a:lstStyle/>
                    <a:p>
                      <a:pPr marL="285750" indent="-285750">
                        <a:buFont typeface="Arial" panose="020B0604020202020204" pitchFamily="34" charset="0"/>
                        <a:buChar char="•"/>
                      </a:pPr>
                      <a:r>
                        <a:rPr lang="en-GB" sz="1400" dirty="0"/>
                        <a:t>Identify regular polygons</a:t>
                      </a:r>
                    </a:p>
                    <a:p>
                      <a:pPr marL="285750" indent="-285750">
                        <a:buFont typeface="Arial" panose="020B0604020202020204" pitchFamily="34" charset="0"/>
                        <a:buChar char="•"/>
                      </a:pPr>
                      <a:r>
                        <a:rPr lang="en-GB" sz="1400" dirty="0"/>
                        <a:t>Find the perimeter of regular and irregular polygons</a:t>
                      </a:r>
                    </a:p>
                    <a:p>
                      <a:pPr marL="285750" indent="-285750">
                        <a:buFont typeface="Arial" panose="020B0604020202020204" pitchFamily="34" charset="0"/>
                        <a:buChar char="•"/>
                      </a:pPr>
                      <a:r>
                        <a:rPr lang="en-GB" sz="1400" dirty="0"/>
                        <a:t>Identify</a:t>
                      </a:r>
                      <a:r>
                        <a:rPr lang="en-GB" sz="1400" baseline="0" dirty="0"/>
                        <a:t> lines of symmetry in 2D shapes</a:t>
                      </a:r>
                    </a:p>
                    <a:p>
                      <a:pPr marL="285750" indent="-285750">
                        <a:buFont typeface="Arial" panose="020B0604020202020204" pitchFamily="34" charset="0"/>
                        <a:buChar char="•"/>
                      </a:pPr>
                      <a:r>
                        <a:rPr lang="en-GB" sz="1400" baseline="0" dirty="0"/>
                        <a:t>Reflect shapes in a line of symmetry</a:t>
                      </a:r>
                    </a:p>
                    <a:p>
                      <a:pPr marL="285750" indent="-285750">
                        <a:buFont typeface="Arial" panose="020B0604020202020204" pitchFamily="34" charset="0"/>
                        <a:buChar char="•"/>
                      </a:pPr>
                      <a:r>
                        <a:rPr lang="en-GB" sz="1400" baseline="0" dirty="0"/>
                        <a:t>Complete a symmetric pattern</a:t>
                      </a:r>
                    </a:p>
                    <a:p>
                      <a:pPr marL="285750" indent="-285750">
                        <a:buFont typeface="Arial" panose="020B0604020202020204" pitchFamily="34" charset="0"/>
                        <a:buChar char="•"/>
                      </a:pPr>
                      <a:r>
                        <a:rPr lang="en-GB" sz="1400" baseline="0" dirty="0"/>
                        <a:t>Time</a:t>
                      </a:r>
                      <a:endParaRPr lang="en-GB" sz="1400" dirty="0"/>
                    </a:p>
                  </a:txBody>
                  <a:tcPr/>
                </a:tc>
                <a:extLst>
                  <a:ext uri="{0D108BD9-81ED-4DB2-BD59-A6C34878D82A}">
                    <a16:rowId xmlns:a16="http://schemas.microsoft.com/office/drawing/2014/main" val="1002909965"/>
                  </a:ext>
                </a:extLst>
              </a:tr>
            </a:tbl>
          </a:graphicData>
        </a:graphic>
      </p:graphicFrame>
    </p:spTree>
    <p:extLst>
      <p:ext uri="{BB962C8B-B14F-4D97-AF65-F5344CB8AC3E}">
        <p14:creationId xmlns:p14="http://schemas.microsoft.com/office/powerpoint/2010/main" val="13343178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Maths Long Term Overview</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Year 5</a:t>
            </a: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7" name="Rectangle 6"/>
          <p:cNvSpPr/>
          <p:nvPr/>
        </p:nvSpPr>
        <p:spPr>
          <a:xfrm>
            <a:off x="2017258" y="1658166"/>
            <a:ext cx="7896225" cy="474345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AD7E40AA-8980-05F4-C8C7-016985CDE7F3}"/>
              </a:ext>
            </a:extLst>
          </p:cNvPr>
          <p:cNvPicPr>
            <a:picLocks noChangeAspect="1"/>
          </p:cNvPicPr>
          <p:nvPr/>
        </p:nvPicPr>
        <p:blipFill>
          <a:blip r:embed="rId3"/>
          <a:stretch>
            <a:fillRect/>
          </a:stretch>
        </p:blipFill>
        <p:spPr>
          <a:xfrm>
            <a:off x="2363621" y="1713006"/>
            <a:ext cx="7203498" cy="4633769"/>
          </a:xfrm>
          <a:prstGeom prst="rect">
            <a:avLst/>
          </a:prstGeom>
        </p:spPr>
      </p:pic>
    </p:spTree>
    <p:extLst>
      <p:ext uri="{BB962C8B-B14F-4D97-AF65-F5344CB8AC3E}">
        <p14:creationId xmlns:p14="http://schemas.microsoft.com/office/powerpoint/2010/main" val="9002136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Maths Curriculum Content</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Year 5</a:t>
            </a: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3" name="Table 2"/>
          <p:cNvGraphicFramePr>
            <a:graphicFrameLocks noGrp="1"/>
          </p:cNvGraphicFramePr>
          <p:nvPr>
            <p:extLst>
              <p:ext uri="{D42A27DB-BD31-4B8C-83A1-F6EECF244321}">
                <p14:modId xmlns:p14="http://schemas.microsoft.com/office/powerpoint/2010/main" val="1567240602"/>
              </p:ext>
            </p:extLst>
          </p:nvPr>
        </p:nvGraphicFramePr>
        <p:xfrm>
          <a:off x="462055" y="1529563"/>
          <a:ext cx="11267886" cy="5212080"/>
        </p:xfrm>
        <a:graphic>
          <a:graphicData uri="http://schemas.openxmlformats.org/drawingml/2006/table">
            <a:tbl>
              <a:tblPr firstRow="1" bandRow="1">
                <a:tableStyleId>{5C22544A-7EE6-4342-B048-85BDC9FD1C3A}</a:tableStyleId>
              </a:tblPr>
              <a:tblGrid>
                <a:gridCol w="1877981">
                  <a:extLst>
                    <a:ext uri="{9D8B030D-6E8A-4147-A177-3AD203B41FA5}">
                      <a16:colId xmlns:a16="http://schemas.microsoft.com/office/drawing/2014/main" val="4223506484"/>
                    </a:ext>
                  </a:extLst>
                </a:gridCol>
                <a:gridCol w="1877981">
                  <a:extLst>
                    <a:ext uri="{9D8B030D-6E8A-4147-A177-3AD203B41FA5}">
                      <a16:colId xmlns:a16="http://schemas.microsoft.com/office/drawing/2014/main" val="1669685968"/>
                    </a:ext>
                  </a:extLst>
                </a:gridCol>
                <a:gridCol w="1877981">
                  <a:extLst>
                    <a:ext uri="{9D8B030D-6E8A-4147-A177-3AD203B41FA5}">
                      <a16:colId xmlns:a16="http://schemas.microsoft.com/office/drawing/2014/main" val="2826815322"/>
                    </a:ext>
                  </a:extLst>
                </a:gridCol>
                <a:gridCol w="1877981">
                  <a:extLst>
                    <a:ext uri="{9D8B030D-6E8A-4147-A177-3AD203B41FA5}">
                      <a16:colId xmlns:a16="http://schemas.microsoft.com/office/drawing/2014/main" val="2522444640"/>
                    </a:ext>
                  </a:extLst>
                </a:gridCol>
                <a:gridCol w="1877981">
                  <a:extLst>
                    <a:ext uri="{9D8B030D-6E8A-4147-A177-3AD203B41FA5}">
                      <a16:colId xmlns:a16="http://schemas.microsoft.com/office/drawing/2014/main" val="1567727365"/>
                    </a:ext>
                  </a:extLst>
                </a:gridCol>
                <a:gridCol w="1877981">
                  <a:extLst>
                    <a:ext uri="{9D8B030D-6E8A-4147-A177-3AD203B41FA5}">
                      <a16:colId xmlns:a16="http://schemas.microsoft.com/office/drawing/2014/main" val="1675467104"/>
                    </a:ext>
                  </a:extLst>
                </a:gridCol>
              </a:tblGrid>
              <a:tr h="370840">
                <a:tc>
                  <a:txBody>
                    <a:bodyPr/>
                    <a:lstStyle/>
                    <a:p>
                      <a:pPr algn="ctr"/>
                      <a:r>
                        <a:rPr lang="en-GB" dirty="0"/>
                        <a:t>Number and Place Value</a:t>
                      </a:r>
                    </a:p>
                  </a:txBody>
                  <a:tcPr/>
                </a:tc>
                <a:tc>
                  <a:txBody>
                    <a:bodyPr/>
                    <a:lstStyle/>
                    <a:p>
                      <a:pPr algn="ctr"/>
                      <a:r>
                        <a:rPr lang="en-GB" dirty="0"/>
                        <a:t>Number Facts</a:t>
                      </a:r>
                    </a:p>
                  </a:txBody>
                  <a:tcPr/>
                </a:tc>
                <a:tc>
                  <a:txBody>
                    <a:bodyPr/>
                    <a:lstStyle/>
                    <a:p>
                      <a:pPr algn="ctr"/>
                      <a:r>
                        <a:rPr lang="en-GB" dirty="0"/>
                        <a:t>Addition &amp;</a:t>
                      </a:r>
                      <a:r>
                        <a:rPr lang="en-GB" baseline="0" dirty="0"/>
                        <a:t> Subtraction</a:t>
                      </a:r>
                      <a:endParaRPr lang="en-GB" dirty="0"/>
                    </a:p>
                  </a:txBody>
                  <a:tcPr/>
                </a:tc>
                <a:tc>
                  <a:txBody>
                    <a:bodyPr/>
                    <a:lstStyle/>
                    <a:p>
                      <a:pPr algn="ctr"/>
                      <a:r>
                        <a:rPr lang="en-GB" dirty="0"/>
                        <a:t>Multiplication &amp; Division</a:t>
                      </a:r>
                    </a:p>
                  </a:txBody>
                  <a:tcPr/>
                </a:tc>
                <a:tc>
                  <a:txBody>
                    <a:bodyPr/>
                    <a:lstStyle/>
                    <a:p>
                      <a:pPr algn="ctr"/>
                      <a:r>
                        <a:rPr lang="en-GB" dirty="0"/>
                        <a:t>Fractions</a:t>
                      </a:r>
                    </a:p>
                  </a:txBody>
                  <a:tcPr/>
                </a:tc>
                <a:tc>
                  <a:txBody>
                    <a:bodyPr/>
                    <a:lstStyle/>
                    <a:p>
                      <a:pPr algn="ctr"/>
                      <a:r>
                        <a:rPr lang="en-GB" dirty="0"/>
                        <a:t>Other Topics</a:t>
                      </a:r>
                    </a:p>
                  </a:txBody>
                  <a:tcPr/>
                </a:tc>
                <a:extLst>
                  <a:ext uri="{0D108BD9-81ED-4DB2-BD59-A6C34878D82A}">
                    <a16:rowId xmlns:a16="http://schemas.microsoft.com/office/drawing/2014/main" val="3015197953"/>
                  </a:ext>
                </a:extLst>
              </a:tr>
              <a:tr h="370840">
                <a:tc>
                  <a:txBody>
                    <a:bodyPr/>
                    <a:lstStyle/>
                    <a:p>
                      <a:pPr marL="0" indent="0">
                        <a:buFont typeface="Arial" panose="020B0604020202020204" pitchFamily="34" charset="0"/>
                        <a:buNone/>
                      </a:pPr>
                      <a:r>
                        <a:rPr lang="en-GB" sz="1400" dirty="0"/>
                        <a:t>Decimal fractions</a:t>
                      </a:r>
                    </a:p>
                    <a:p>
                      <a:pPr marL="285750" indent="-285750">
                        <a:buFont typeface="Arial" panose="020B0604020202020204" pitchFamily="34" charset="0"/>
                        <a:buChar char="•"/>
                      </a:pPr>
                      <a:r>
                        <a:rPr lang="en-GB" sz="1400" dirty="0"/>
                        <a:t>Know that 10 tenths are equivalent to 1 one and other equivalences to hundredths</a:t>
                      </a:r>
                    </a:p>
                    <a:p>
                      <a:pPr marL="285750" indent="-285750">
                        <a:buFont typeface="Arial" panose="020B0604020202020204" pitchFamily="34" charset="0"/>
                        <a:buChar char="•"/>
                      </a:pPr>
                      <a:r>
                        <a:rPr lang="en-GB" sz="1400" dirty="0"/>
                        <a:t>Compose</a:t>
                      </a:r>
                      <a:r>
                        <a:rPr lang="en-GB" sz="1400" baseline="0" dirty="0"/>
                        <a:t> and decompose numbers with up to 2 decimal places</a:t>
                      </a:r>
                    </a:p>
                    <a:p>
                      <a:pPr marL="285750" indent="-285750">
                        <a:buFont typeface="Arial" panose="020B0604020202020204" pitchFamily="34" charset="0"/>
                        <a:buChar char="•"/>
                      </a:pPr>
                      <a:r>
                        <a:rPr lang="en-GB" sz="1400" baseline="0" dirty="0"/>
                        <a:t>Locate numbers with two decimal places on a number line</a:t>
                      </a:r>
                    </a:p>
                    <a:p>
                      <a:pPr marL="285750" indent="-285750">
                        <a:buFont typeface="Arial" panose="020B0604020202020204" pitchFamily="34" charset="0"/>
                        <a:buChar char="•"/>
                      </a:pPr>
                      <a:r>
                        <a:rPr lang="en-GB" sz="1400" baseline="0" dirty="0"/>
                        <a:t>Round numbers to the nearest 1 and 0.1</a:t>
                      </a:r>
                    </a:p>
                    <a:p>
                      <a:pPr marL="285750" indent="-285750">
                        <a:buFont typeface="Arial" panose="020B0604020202020204" pitchFamily="34" charset="0"/>
                        <a:buChar char="•"/>
                      </a:pPr>
                      <a:r>
                        <a:rPr lang="en-GB" sz="1400" baseline="0" dirty="0"/>
                        <a:t>Divide 1 into 2, 4, 5 and 10 into equal parts</a:t>
                      </a:r>
                      <a:endParaRPr lang="en-GB" sz="1400" dirty="0"/>
                    </a:p>
                  </a:txBody>
                  <a:tcPr/>
                </a:tc>
                <a:tc>
                  <a:txBody>
                    <a:bodyPr/>
                    <a:lstStyle/>
                    <a:p>
                      <a:pPr marL="285750" indent="-285750">
                        <a:buFont typeface="Arial" panose="020B0604020202020204" pitchFamily="34" charset="0"/>
                        <a:buChar char="•"/>
                      </a:pPr>
                      <a:r>
                        <a:rPr lang="en-GB" sz="1400" dirty="0"/>
                        <a:t>Use known addition,</a:t>
                      </a:r>
                      <a:r>
                        <a:rPr lang="en-GB" sz="1400" baseline="0" dirty="0"/>
                        <a:t> subtraction and multiplication facts to calculate</a:t>
                      </a:r>
                      <a:endParaRPr lang="en-GB" sz="1400" dirty="0"/>
                    </a:p>
                  </a:txBody>
                  <a:tcPr/>
                </a:tc>
                <a:tc>
                  <a:txBody>
                    <a:bodyPr/>
                    <a:lstStyle/>
                    <a:p>
                      <a:pPr marL="285750" indent="-285750">
                        <a:buFont typeface="Arial" panose="020B0604020202020204" pitchFamily="34" charset="0"/>
                        <a:buChar char="•"/>
                      </a:pPr>
                      <a:r>
                        <a:rPr lang="en-GB" sz="1400" dirty="0"/>
                        <a:t>Addition and subtraction of money</a:t>
                      </a:r>
                    </a:p>
                  </a:txBody>
                  <a:tcPr/>
                </a:tc>
                <a:tc>
                  <a:txBody>
                    <a:bodyPr/>
                    <a:lstStyle/>
                    <a:p>
                      <a:pPr marL="285750" indent="-285750">
                        <a:buFont typeface="Arial" panose="020B0604020202020204" pitchFamily="34" charset="0"/>
                        <a:buChar char="•"/>
                      </a:pPr>
                      <a:r>
                        <a:rPr lang="en-GB" sz="1400" dirty="0"/>
                        <a:t>Multiply</a:t>
                      </a:r>
                      <a:r>
                        <a:rPr lang="en-GB" sz="1400" baseline="0" dirty="0"/>
                        <a:t> a whole number with up to 4 digits by a 1 digit number using written method</a:t>
                      </a:r>
                    </a:p>
                    <a:p>
                      <a:pPr marL="285750" indent="-285750">
                        <a:buFont typeface="Arial" panose="020B0604020202020204" pitchFamily="34" charset="0"/>
                        <a:buChar char="•"/>
                      </a:pPr>
                      <a:r>
                        <a:rPr lang="en-GB" sz="1400" baseline="0" dirty="0"/>
                        <a:t>Multiply and divide numbers by 10 and 100</a:t>
                      </a:r>
                    </a:p>
                    <a:p>
                      <a:pPr marL="285750" indent="-285750">
                        <a:buFont typeface="Arial" panose="020B0604020202020204" pitchFamily="34" charset="0"/>
                        <a:buChar char="•"/>
                      </a:pPr>
                      <a:r>
                        <a:rPr lang="en-GB" sz="1400" baseline="0" dirty="0"/>
                        <a:t>Interpret remainders</a:t>
                      </a:r>
                    </a:p>
                    <a:p>
                      <a:pPr marL="285750" indent="-285750">
                        <a:buFont typeface="Arial" panose="020B0604020202020204" pitchFamily="34" charset="0"/>
                        <a:buChar char="•"/>
                      </a:pPr>
                      <a:r>
                        <a:rPr lang="en-GB" sz="1400" baseline="0" dirty="0"/>
                        <a:t>Find factors and multiples of whole numbers</a:t>
                      </a:r>
                    </a:p>
                    <a:p>
                      <a:pPr marL="285750" indent="-285750">
                        <a:buFont typeface="Arial" panose="020B0604020202020204" pitchFamily="34" charset="0"/>
                        <a:buChar char="•"/>
                      </a:pPr>
                      <a:r>
                        <a:rPr lang="en-GB" sz="1400" baseline="0" dirty="0"/>
                        <a:t>Find common factors and common multiples</a:t>
                      </a:r>
                      <a:endParaRPr lang="en-GB" sz="1400" dirty="0"/>
                    </a:p>
                  </a:txBody>
                  <a:tcPr/>
                </a:tc>
                <a:tc>
                  <a:txBody>
                    <a:bodyPr/>
                    <a:lstStyle/>
                    <a:p>
                      <a:pPr marL="285750" indent="-285750">
                        <a:buFont typeface="Arial" panose="020B0604020202020204" pitchFamily="34" charset="0"/>
                        <a:buChar char="•"/>
                      </a:pPr>
                      <a:r>
                        <a:rPr lang="en-GB" sz="1400" dirty="0"/>
                        <a:t>Find</a:t>
                      </a:r>
                      <a:r>
                        <a:rPr lang="en-GB" sz="1400" baseline="0" dirty="0"/>
                        <a:t> non-unit fractions of quantities</a:t>
                      </a:r>
                    </a:p>
                    <a:p>
                      <a:pPr marL="285750" indent="-285750">
                        <a:buFont typeface="Arial" panose="020B0604020202020204" pitchFamily="34" charset="0"/>
                        <a:buChar char="•"/>
                      </a:pPr>
                      <a:r>
                        <a:rPr lang="en-GB" sz="1400" baseline="0" dirty="0"/>
                        <a:t>Find equivalent fractions and position them on a number line</a:t>
                      </a:r>
                    </a:p>
                    <a:p>
                      <a:pPr marL="285750" indent="-285750">
                        <a:buFont typeface="Arial" panose="020B0604020202020204" pitchFamily="34" charset="0"/>
                        <a:buChar char="•"/>
                      </a:pPr>
                      <a:r>
                        <a:rPr lang="en-GB" sz="1400" baseline="0" dirty="0"/>
                        <a:t>Recall decimal fractions for ½ , 1/3, ¼ and 1/10 and multiples of these proper fractions.  </a:t>
                      </a:r>
                      <a:endParaRPr lang="en-GB" sz="1400" dirty="0"/>
                    </a:p>
                  </a:txBody>
                  <a:tcPr/>
                </a:tc>
                <a:tc>
                  <a:txBody>
                    <a:bodyPr/>
                    <a:lstStyle/>
                    <a:p>
                      <a:pPr marL="285750" indent="-285750">
                        <a:buFont typeface="Arial" panose="020B0604020202020204" pitchFamily="34" charset="0"/>
                        <a:buChar char="•"/>
                      </a:pPr>
                      <a:r>
                        <a:rPr lang="en-GB" sz="1400" dirty="0"/>
                        <a:t>Calculate the area of rectangles </a:t>
                      </a:r>
                    </a:p>
                    <a:p>
                      <a:pPr marL="285750" indent="-285750">
                        <a:buFont typeface="Arial" panose="020B0604020202020204" pitchFamily="34" charset="0"/>
                        <a:buChar char="•"/>
                      </a:pPr>
                      <a:r>
                        <a:rPr lang="en-GB" sz="1400" dirty="0"/>
                        <a:t>Use measure and comparison to understand</a:t>
                      </a:r>
                      <a:r>
                        <a:rPr lang="en-GB" sz="1400" baseline="0" dirty="0"/>
                        <a:t> scaling</a:t>
                      </a:r>
                    </a:p>
                    <a:p>
                      <a:pPr marL="285750" indent="-285750">
                        <a:buFont typeface="Arial" panose="020B0604020202020204" pitchFamily="34" charset="0"/>
                        <a:buChar char="•"/>
                      </a:pPr>
                      <a:r>
                        <a:rPr lang="en-GB" sz="1400" baseline="0" dirty="0"/>
                        <a:t>Convert between units of measure, including using common decimals and fractions</a:t>
                      </a:r>
                    </a:p>
                    <a:p>
                      <a:pPr marL="285750" indent="-285750">
                        <a:buFont typeface="Arial" panose="020B0604020202020204" pitchFamily="34" charset="0"/>
                        <a:buChar char="•"/>
                      </a:pPr>
                      <a:r>
                        <a:rPr lang="en-GB" sz="1400" baseline="0" dirty="0"/>
                        <a:t>Count,  compare and calculate with negative numbers</a:t>
                      </a:r>
                    </a:p>
                    <a:p>
                      <a:pPr marL="285750" indent="-285750">
                        <a:buFont typeface="Arial" panose="020B0604020202020204" pitchFamily="34" charset="0"/>
                        <a:buChar char="•"/>
                      </a:pPr>
                      <a:r>
                        <a:rPr lang="en-GB" sz="1400" baseline="0" dirty="0"/>
                        <a:t>Compare, estimate and measure angles in degrees</a:t>
                      </a:r>
                    </a:p>
                    <a:p>
                      <a:pPr marL="285750" indent="-285750">
                        <a:buFont typeface="Arial" panose="020B0604020202020204" pitchFamily="34" charset="0"/>
                        <a:buChar char="•"/>
                      </a:pPr>
                      <a:r>
                        <a:rPr lang="en-GB" sz="1400" baseline="0" dirty="0"/>
                        <a:t>Draw angles of a given size</a:t>
                      </a:r>
                      <a:endParaRPr lang="en-GB" sz="1400" dirty="0"/>
                    </a:p>
                  </a:txBody>
                  <a:tcPr/>
                </a:tc>
                <a:extLst>
                  <a:ext uri="{0D108BD9-81ED-4DB2-BD59-A6C34878D82A}">
                    <a16:rowId xmlns:a16="http://schemas.microsoft.com/office/drawing/2014/main" val="2860060666"/>
                  </a:ext>
                </a:extLst>
              </a:tr>
            </a:tbl>
          </a:graphicData>
        </a:graphic>
      </p:graphicFrame>
    </p:spTree>
    <p:extLst>
      <p:ext uri="{BB962C8B-B14F-4D97-AF65-F5344CB8AC3E}">
        <p14:creationId xmlns:p14="http://schemas.microsoft.com/office/powerpoint/2010/main" val="19989225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Maths Long Term Overview</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Year 6</a:t>
            </a: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5" name="Rectangle 4"/>
          <p:cNvSpPr/>
          <p:nvPr/>
        </p:nvSpPr>
        <p:spPr>
          <a:xfrm>
            <a:off x="2158678" y="1626744"/>
            <a:ext cx="7986773" cy="4837093"/>
          </a:xfrm>
          <a:prstGeom prst="rect">
            <a:avLst/>
          </a:prstGeom>
          <a:no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C9F9CC4B-F5B1-AAA1-5F2A-44152FD33D4D}"/>
              </a:ext>
            </a:extLst>
          </p:cNvPr>
          <p:cNvPicPr>
            <a:picLocks noChangeAspect="1"/>
          </p:cNvPicPr>
          <p:nvPr/>
        </p:nvPicPr>
        <p:blipFill>
          <a:blip r:embed="rId3"/>
          <a:stretch>
            <a:fillRect/>
          </a:stretch>
        </p:blipFill>
        <p:spPr>
          <a:xfrm>
            <a:off x="2324106" y="1755485"/>
            <a:ext cx="7543788" cy="4386696"/>
          </a:xfrm>
          <a:prstGeom prst="rect">
            <a:avLst/>
          </a:prstGeom>
        </p:spPr>
      </p:pic>
    </p:spTree>
    <p:extLst>
      <p:ext uri="{BB962C8B-B14F-4D97-AF65-F5344CB8AC3E}">
        <p14:creationId xmlns:p14="http://schemas.microsoft.com/office/powerpoint/2010/main" val="32510368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3567" y="305535"/>
            <a:ext cx="7244863" cy="526037"/>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Maths Curriculum Content</a:t>
            </a:r>
            <a:br>
              <a:rPr lang="en-GB" sz="2800" b="1" u="sng" dirty="0">
                <a:latin typeface="+mn-lt"/>
              </a:rPr>
            </a:br>
            <a:r>
              <a:rPr lang="en-GB" sz="2800" b="1" u="sng" dirty="0">
                <a:latin typeface="+mn-lt"/>
              </a:rPr>
              <a:t/>
            </a:r>
            <a:br>
              <a:rPr lang="en-GB" sz="2800" b="1" u="sng" dirty="0">
                <a:latin typeface="+mn-lt"/>
              </a:rPr>
            </a:br>
            <a:r>
              <a:rPr lang="en-GB" sz="2800" b="1" u="sng" dirty="0">
                <a:latin typeface="+mn-lt"/>
              </a:rPr>
              <a:t>Year 6</a:t>
            </a: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788742374"/>
              </p:ext>
            </p:extLst>
          </p:nvPr>
        </p:nvGraphicFramePr>
        <p:xfrm>
          <a:off x="175176" y="1493520"/>
          <a:ext cx="11529145" cy="4991100"/>
        </p:xfrm>
        <a:graphic>
          <a:graphicData uri="http://schemas.openxmlformats.org/drawingml/2006/table">
            <a:tbl>
              <a:tblPr firstRow="1" bandRow="1">
                <a:tableStyleId>{5C22544A-7EE6-4342-B048-85BDC9FD1C3A}</a:tableStyleId>
              </a:tblPr>
              <a:tblGrid>
                <a:gridCol w="2305829">
                  <a:extLst>
                    <a:ext uri="{9D8B030D-6E8A-4147-A177-3AD203B41FA5}">
                      <a16:colId xmlns:a16="http://schemas.microsoft.com/office/drawing/2014/main" val="3016654285"/>
                    </a:ext>
                  </a:extLst>
                </a:gridCol>
                <a:gridCol w="2305829">
                  <a:extLst>
                    <a:ext uri="{9D8B030D-6E8A-4147-A177-3AD203B41FA5}">
                      <a16:colId xmlns:a16="http://schemas.microsoft.com/office/drawing/2014/main" val="1370109026"/>
                    </a:ext>
                  </a:extLst>
                </a:gridCol>
                <a:gridCol w="2305829">
                  <a:extLst>
                    <a:ext uri="{9D8B030D-6E8A-4147-A177-3AD203B41FA5}">
                      <a16:colId xmlns:a16="http://schemas.microsoft.com/office/drawing/2014/main" val="1243935836"/>
                    </a:ext>
                  </a:extLst>
                </a:gridCol>
                <a:gridCol w="2305829">
                  <a:extLst>
                    <a:ext uri="{9D8B030D-6E8A-4147-A177-3AD203B41FA5}">
                      <a16:colId xmlns:a16="http://schemas.microsoft.com/office/drawing/2014/main" val="2873772823"/>
                    </a:ext>
                  </a:extLst>
                </a:gridCol>
                <a:gridCol w="2305829">
                  <a:extLst>
                    <a:ext uri="{9D8B030D-6E8A-4147-A177-3AD203B41FA5}">
                      <a16:colId xmlns:a16="http://schemas.microsoft.com/office/drawing/2014/main" val="107130307"/>
                    </a:ext>
                  </a:extLst>
                </a:gridCol>
              </a:tblGrid>
              <a:tr h="370840">
                <a:tc>
                  <a:txBody>
                    <a:bodyPr/>
                    <a:lstStyle/>
                    <a:p>
                      <a:pPr algn="ctr"/>
                      <a:r>
                        <a:rPr lang="en-GB" sz="1600" dirty="0"/>
                        <a:t>Number and Place Value</a:t>
                      </a:r>
                    </a:p>
                  </a:txBody>
                  <a:tcPr/>
                </a:tc>
                <a:tc>
                  <a:txBody>
                    <a:bodyPr/>
                    <a:lstStyle/>
                    <a:p>
                      <a:pPr algn="ctr"/>
                      <a:r>
                        <a:rPr lang="en-GB" sz="1600" dirty="0"/>
                        <a:t>Addition,</a:t>
                      </a:r>
                      <a:r>
                        <a:rPr lang="en-GB" sz="1600" baseline="0" dirty="0"/>
                        <a:t>  Subtraction, Multiplication &amp; Division</a:t>
                      </a:r>
                      <a:endParaRPr lang="en-GB"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600" dirty="0"/>
                        <a:t>Fractions</a:t>
                      </a:r>
                    </a:p>
                  </a:txBody>
                  <a:tcPr/>
                </a:tc>
                <a:tc>
                  <a:txBody>
                    <a:bodyPr/>
                    <a:lstStyle/>
                    <a:p>
                      <a:pPr algn="ctr"/>
                      <a:r>
                        <a:rPr lang="en-GB" sz="1600" dirty="0"/>
                        <a:t>Geometry</a:t>
                      </a:r>
                    </a:p>
                  </a:txBody>
                  <a:tcPr/>
                </a:tc>
                <a:tc>
                  <a:txBody>
                    <a:bodyPr/>
                    <a:lstStyle/>
                    <a:p>
                      <a:pPr algn="ctr"/>
                      <a:r>
                        <a:rPr lang="en-GB" sz="1600" dirty="0"/>
                        <a:t>Other Topics</a:t>
                      </a:r>
                    </a:p>
                  </a:txBody>
                  <a:tcPr/>
                </a:tc>
                <a:extLst>
                  <a:ext uri="{0D108BD9-81ED-4DB2-BD59-A6C34878D82A}">
                    <a16:rowId xmlns:a16="http://schemas.microsoft.com/office/drawing/2014/main" val="4026897474"/>
                  </a:ext>
                </a:extLst>
              </a:tr>
              <a:tr h="370840">
                <a:tc>
                  <a:txBody>
                    <a:bodyPr/>
                    <a:lstStyle/>
                    <a:p>
                      <a:pPr marL="285750" indent="-285750">
                        <a:buFont typeface="Arial" panose="020B0604020202020204" pitchFamily="34" charset="0"/>
                        <a:buChar char="•"/>
                      </a:pPr>
                      <a:r>
                        <a:rPr lang="en-GB" sz="1400" dirty="0"/>
                        <a:t>Numbers up to 10,000,000</a:t>
                      </a:r>
                    </a:p>
                    <a:p>
                      <a:pPr marL="285750" indent="-285750">
                        <a:buFont typeface="Arial" panose="020B0604020202020204" pitchFamily="34" charset="0"/>
                        <a:buChar char="•"/>
                      </a:pPr>
                      <a:r>
                        <a:rPr lang="en-GB" sz="1400" dirty="0"/>
                        <a:t>Understand the relationships between powers of 10</a:t>
                      </a:r>
                    </a:p>
                    <a:p>
                      <a:pPr marL="285750" indent="-285750">
                        <a:buFont typeface="Arial" panose="020B0604020202020204" pitchFamily="34" charset="0"/>
                        <a:buChar char="•"/>
                      </a:pPr>
                      <a:r>
                        <a:rPr lang="en-GB" sz="1400" dirty="0"/>
                        <a:t>Compose and decompose numbers to 10 million</a:t>
                      </a:r>
                    </a:p>
                    <a:p>
                      <a:pPr marL="285750" indent="-285750">
                        <a:buFont typeface="Arial" panose="020B0604020202020204" pitchFamily="34" charset="0"/>
                        <a:buChar char="•"/>
                      </a:pPr>
                      <a:r>
                        <a:rPr lang="en-GB" sz="1400" dirty="0"/>
                        <a:t>Locate numbers up to 10 million on a number line</a:t>
                      </a:r>
                    </a:p>
                    <a:p>
                      <a:pPr marL="285750" indent="-285750">
                        <a:buFont typeface="Arial" panose="020B0604020202020204" pitchFamily="34" charset="0"/>
                        <a:buChar char="•"/>
                      </a:pPr>
                      <a:r>
                        <a:rPr lang="en-GB" sz="1400" dirty="0"/>
                        <a:t>Round numbers</a:t>
                      </a:r>
                    </a:p>
                    <a:p>
                      <a:pPr marL="285750" indent="-285750">
                        <a:buFont typeface="Arial" panose="020B0604020202020204" pitchFamily="34" charset="0"/>
                        <a:buChar char="•"/>
                      </a:pPr>
                      <a:r>
                        <a:rPr lang="en-GB" sz="1400" dirty="0"/>
                        <a:t>Multiples of 1,000</a:t>
                      </a:r>
                      <a:r>
                        <a:rPr lang="en-GB" sz="1400" baseline="0" dirty="0"/>
                        <a:t> up to 1,000,000</a:t>
                      </a:r>
                    </a:p>
                    <a:p>
                      <a:pPr marL="285750" indent="-285750">
                        <a:buFont typeface="Arial" panose="020B0604020202020204" pitchFamily="34" charset="0"/>
                        <a:buChar char="•"/>
                      </a:pPr>
                      <a:r>
                        <a:rPr lang="en-GB" sz="1400" baseline="0" dirty="0"/>
                        <a:t>Divide powers of 10 into 2, 4, 5 and 10 equal parts</a:t>
                      </a:r>
                    </a:p>
                    <a:p>
                      <a:pPr marL="285750" indent="-285750">
                        <a:buFont typeface="Arial" panose="020B0604020202020204" pitchFamily="34" charset="0"/>
                        <a:buChar char="•"/>
                      </a:pPr>
                      <a:r>
                        <a:rPr lang="en-GB" sz="1400" baseline="0" dirty="0"/>
                        <a:t>Read scales</a:t>
                      </a:r>
                      <a:endParaRPr lang="en-GB" sz="1400" dirty="0"/>
                    </a:p>
                  </a:txBody>
                  <a:tcPr/>
                </a:tc>
                <a:tc>
                  <a:txBody>
                    <a:bodyPr/>
                    <a:lstStyle/>
                    <a:p>
                      <a:pPr marL="285750" indent="-285750">
                        <a:buFont typeface="Arial" panose="020B0604020202020204" pitchFamily="34" charset="0"/>
                        <a:buChar char="•"/>
                      </a:pPr>
                      <a:r>
                        <a:rPr lang="en-GB" sz="1350" dirty="0"/>
                        <a:t>Understand the relationships between addition and multiplication</a:t>
                      </a:r>
                    </a:p>
                    <a:p>
                      <a:pPr marL="285750" indent="-285750">
                        <a:buFont typeface="Arial" panose="020B0604020202020204" pitchFamily="34" charset="0"/>
                        <a:buChar char="•"/>
                      </a:pPr>
                      <a:r>
                        <a:rPr lang="en-GB" sz="1350" dirty="0"/>
                        <a:t>Use the part-part whole strategy to understand structures of multiplication and addition</a:t>
                      </a:r>
                    </a:p>
                    <a:p>
                      <a:pPr marL="285750" indent="-285750">
                        <a:buFont typeface="Arial" panose="020B0604020202020204" pitchFamily="34" charset="0"/>
                        <a:buChar char="•"/>
                      </a:pPr>
                      <a:r>
                        <a:rPr lang="en-GB" sz="1350" dirty="0"/>
                        <a:t>Derive related calculations</a:t>
                      </a:r>
                    </a:p>
                    <a:p>
                      <a:pPr marL="285750" indent="-285750">
                        <a:buFont typeface="Arial" panose="020B0604020202020204" pitchFamily="34" charset="0"/>
                        <a:buChar char="•"/>
                      </a:pPr>
                      <a:r>
                        <a:rPr lang="en-GB" sz="1350" dirty="0"/>
                        <a:t>Use equivalence and compensation</a:t>
                      </a:r>
                      <a:r>
                        <a:rPr lang="en-GB" sz="1350" baseline="0" dirty="0"/>
                        <a:t> to calculate </a:t>
                      </a:r>
                    </a:p>
                    <a:p>
                      <a:pPr marL="285750" indent="-285750">
                        <a:buFont typeface="Arial" panose="020B0604020202020204" pitchFamily="34" charset="0"/>
                        <a:buChar char="•"/>
                      </a:pPr>
                      <a:r>
                        <a:rPr lang="en-GB" sz="1350" baseline="0" dirty="0"/>
                        <a:t>Multiplying larger numbers</a:t>
                      </a:r>
                    </a:p>
                    <a:p>
                      <a:pPr marL="285750" indent="-285750">
                        <a:buFont typeface="Arial" panose="020B0604020202020204" pitchFamily="34" charset="0"/>
                        <a:buChar char="•"/>
                      </a:pPr>
                      <a:r>
                        <a:rPr lang="en-GB" sz="1350" baseline="0" dirty="0"/>
                        <a:t>Divide by 2-digit divisors</a:t>
                      </a:r>
                    </a:p>
                    <a:p>
                      <a:pPr marL="285750" indent="-285750">
                        <a:buFont typeface="Arial" panose="020B0604020202020204" pitchFamily="34" charset="0"/>
                        <a:buChar char="•"/>
                      </a:pPr>
                      <a:r>
                        <a:rPr lang="en-GB" sz="1350" baseline="0" dirty="0"/>
                        <a:t>Solve problems with two unknowns</a:t>
                      </a:r>
                    </a:p>
                    <a:p>
                      <a:pPr marL="285750" indent="-285750">
                        <a:buFont typeface="Arial" panose="020B0604020202020204" pitchFamily="34" charset="0"/>
                        <a:buChar char="•"/>
                      </a:pPr>
                      <a:r>
                        <a:rPr lang="en-GB" sz="1350" baseline="0" dirty="0"/>
                        <a:t>Combine multiplication and division with addition and subtraction</a:t>
                      </a:r>
                      <a:endParaRPr lang="en-GB" sz="1350" dirty="0"/>
                    </a:p>
                  </a:txBody>
                  <a:tcPr/>
                </a:tc>
                <a:tc>
                  <a:txBody>
                    <a:bodyPr/>
                    <a:lstStyle/>
                    <a:p>
                      <a:pPr marL="285750" indent="-285750">
                        <a:buFont typeface="Arial" panose="020B0604020202020204" pitchFamily="34" charset="0"/>
                        <a:buChar char="•"/>
                      </a:pPr>
                      <a:r>
                        <a:rPr lang="en-GB" sz="1400" dirty="0"/>
                        <a:t>Simplify fractions</a:t>
                      </a:r>
                    </a:p>
                    <a:p>
                      <a:pPr marL="285750" indent="-285750">
                        <a:buFont typeface="Arial" panose="020B0604020202020204" pitchFamily="34" charset="0"/>
                        <a:buChar char="•"/>
                      </a:pPr>
                      <a:r>
                        <a:rPr lang="en-GB" sz="1400" dirty="0"/>
                        <a:t>Compare</a:t>
                      </a:r>
                      <a:r>
                        <a:rPr lang="en-GB" sz="1400" baseline="0" dirty="0"/>
                        <a:t> fractions</a:t>
                      </a:r>
                    </a:p>
                    <a:p>
                      <a:pPr marL="285750" indent="-285750">
                        <a:buFont typeface="Arial" panose="020B0604020202020204" pitchFamily="34" charset="0"/>
                        <a:buChar char="•"/>
                      </a:pPr>
                      <a:r>
                        <a:rPr lang="en-GB" sz="1400" baseline="0" dirty="0"/>
                        <a:t>Find common denominators</a:t>
                      </a:r>
                    </a:p>
                    <a:p>
                      <a:pPr marL="285750" indent="-285750">
                        <a:buFont typeface="Arial" panose="020B0604020202020204" pitchFamily="34" charset="0"/>
                        <a:buChar char="•"/>
                      </a:pPr>
                      <a:r>
                        <a:rPr lang="en-GB" sz="1400" baseline="0" dirty="0"/>
                        <a:t>Add and subtract fractions</a:t>
                      </a:r>
                    </a:p>
                    <a:p>
                      <a:pPr marL="285750" indent="-285750">
                        <a:buFont typeface="Arial" panose="020B0604020202020204" pitchFamily="34" charset="0"/>
                        <a:buChar char="•"/>
                      </a:pPr>
                      <a:r>
                        <a:rPr lang="en-GB" sz="1400" baseline="0" dirty="0"/>
                        <a:t>Multiply and divide fractions by a whole number</a:t>
                      </a:r>
                    </a:p>
                    <a:p>
                      <a:pPr marL="285750" indent="-285750">
                        <a:buFont typeface="Arial" panose="020B0604020202020204" pitchFamily="34" charset="0"/>
                        <a:buChar char="•"/>
                      </a:pPr>
                      <a:r>
                        <a:rPr lang="en-GB" sz="1400" baseline="0" dirty="0"/>
                        <a:t>Connect fractions, decimals and percentages</a:t>
                      </a:r>
                      <a:endParaRPr lang="en-GB" sz="1400" dirty="0"/>
                    </a:p>
                  </a:txBody>
                  <a:tcPr/>
                </a:tc>
                <a:tc>
                  <a:txBody>
                    <a:bodyPr/>
                    <a:lstStyle/>
                    <a:p>
                      <a:pPr marL="285750" indent="-285750">
                        <a:buFont typeface="Arial" panose="020B0604020202020204" pitchFamily="34" charset="0"/>
                        <a:buChar char="•"/>
                      </a:pPr>
                      <a:r>
                        <a:rPr lang="en-GB" sz="1400" dirty="0"/>
                        <a:t>Draw shapes according to their properties</a:t>
                      </a:r>
                    </a:p>
                    <a:p>
                      <a:pPr marL="285750" indent="-285750">
                        <a:buFont typeface="Arial" panose="020B0604020202020204" pitchFamily="34" charset="0"/>
                        <a:buChar char="•"/>
                      </a:pPr>
                      <a:r>
                        <a:rPr lang="en-GB" sz="1400" dirty="0"/>
                        <a:t>Area and perimeter</a:t>
                      </a:r>
                    </a:p>
                    <a:p>
                      <a:pPr marL="285750" indent="-285750">
                        <a:buFont typeface="Arial" panose="020B0604020202020204" pitchFamily="34" charset="0"/>
                        <a:buChar char="•"/>
                      </a:pPr>
                      <a:r>
                        <a:rPr lang="en-GB" sz="1400" dirty="0"/>
                        <a:t>Angles</a:t>
                      </a:r>
                    </a:p>
                  </a:txBody>
                  <a:tcPr/>
                </a:tc>
                <a:tc>
                  <a:txBody>
                    <a:bodyPr/>
                    <a:lstStyle/>
                    <a:p>
                      <a:pPr marL="285750" indent="-285750">
                        <a:buFont typeface="Arial" panose="020B0604020202020204" pitchFamily="34" charset="0"/>
                        <a:buChar char="•"/>
                      </a:pPr>
                      <a:r>
                        <a:rPr lang="en-GB" sz="1400" dirty="0"/>
                        <a:t>Statistics</a:t>
                      </a:r>
                    </a:p>
                    <a:p>
                      <a:pPr marL="285750" indent="-285750">
                        <a:buFont typeface="Arial" panose="020B0604020202020204" pitchFamily="34" charset="0"/>
                        <a:buChar char="•"/>
                      </a:pPr>
                      <a:r>
                        <a:rPr lang="en-GB" sz="1400" dirty="0"/>
                        <a:t>Ratio</a:t>
                      </a:r>
                      <a:r>
                        <a:rPr lang="en-GB" sz="1400" baseline="0" dirty="0"/>
                        <a:t> and proportion</a:t>
                      </a:r>
                    </a:p>
                    <a:p>
                      <a:pPr marL="285750" indent="-285750">
                        <a:buFont typeface="Arial" panose="020B0604020202020204" pitchFamily="34" charset="0"/>
                        <a:buChar char="•"/>
                      </a:pPr>
                      <a:r>
                        <a:rPr lang="en-GB" sz="1400" baseline="0" dirty="0"/>
                        <a:t>Mean averages</a:t>
                      </a:r>
                      <a:endParaRPr lang="en-GB" sz="1400" dirty="0"/>
                    </a:p>
                  </a:txBody>
                  <a:tcPr/>
                </a:tc>
                <a:extLst>
                  <a:ext uri="{0D108BD9-81ED-4DB2-BD59-A6C34878D82A}">
                    <a16:rowId xmlns:a16="http://schemas.microsoft.com/office/drawing/2014/main" val="2563757295"/>
                  </a:ext>
                </a:extLst>
              </a:tr>
            </a:tbl>
          </a:graphicData>
        </a:graphic>
      </p:graphicFrame>
    </p:spTree>
    <p:extLst>
      <p:ext uri="{BB962C8B-B14F-4D97-AF65-F5344CB8AC3E}">
        <p14:creationId xmlns:p14="http://schemas.microsoft.com/office/powerpoint/2010/main" val="346098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1337"/>
          </a:xfrm>
        </p:spPr>
        <p:txBody>
          <a:bodyPr>
            <a:normAutofit/>
          </a:bodyPr>
          <a:lstStyle/>
          <a:p>
            <a:pPr algn="ctr"/>
            <a:r>
              <a:rPr lang="en-GB" sz="2000" b="1" dirty="0" smtClean="0">
                <a:latin typeface="+mn-lt"/>
              </a:rPr>
              <a:t>Maths at </a:t>
            </a:r>
            <a:r>
              <a:rPr lang="en-GB" sz="2000" b="1" dirty="0">
                <a:latin typeface="+mn-lt"/>
              </a:rPr>
              <a:t>Holmes Chapel Primary School</a:t>
            </a:r>
          </a:p>
        </p:txBody>
      </p:sp>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8" name="Table 7"/>
          <p:cNvGraphicFramePr>
            <a:graphicFrameLocks noGrp="1"/>
          </p:cNvGraphicFramePr>
          <p:nvPr>
            <p:extLst>
              <p:ext uri="{D42A27DB-BD31-4B8C-83A1-F6EECF244321}">
                <p14:modId xmlns:p14="http://schemas.microsoft.com/office/powerpoint/2010/main" val="3135274480"/>
              </p:ext>
            </p:extLst>
          </p:nvPr>
        </p:nvGraphicFramePr>
        <p:xfrm>
          <a:off x="591033" y="1271754"/>
          <a:ext cx="10607562" cy="4484686"/>
        </p:xfrm>
        <a:graphic>
          <a:graphicData uri="http://schemas.openxmlformats.org/drawingml/2006/table">
            <a:tbl>
              <a:tblPr firstRow="1" firstCol="1" bandRow="1">
                <a:tableStyleId>{3C2FFA5D-87B4-456A-9821-1D502468CF0F}</a:tableStyleId>
              </a:tblPr>
              <a:tblGrid>
                <a:gridCol w="2121367">
                  <a:extLst>
                    <a:ext uri="{9D8B030D-6E8A-4147-A177-3AD203B41FA5}">
                      <a16:colId xmlns:a16="http://schemas.microsoft.com/office/drawing/2014/main" val="1307422683"/>
                    </a:ext>
                  </a:extLst>
                </a:gridCol>
                <a:gridCol w="2121367">
                  <a:extLst>
                    <a:ext uri="{9D8B030D-6E8A-4147-A177-3AD203B41FA5}">
                      <a16:colId xmlns:a16="http://schemas.microsoft.com/office/drawing/2014/main" val="3623265674"/>
                    </a:ext>
                  </a:extLst>
                </a:gridCol>
                <a:gridCol w="2121367">
                  <a:extLst>
                    <a:ext uri="{9D8B030D-6E8A-4147-A177-3AD203B41FA5}">
                      <a16:colId xmlns:a16="http://schemas.microsoft.com/office/drawing/2014/main" val="3579346844"/>
                    </a:ext>
                  </a:extLst>
                </a:gridCol>
                <a:gridCol w="2121367">
                  <a:extLst>
                    <a:ext uri="{9D8B030D-6E8A-4147-A177-3AD203B41FA5}">
                      <a16:colId xmlns:a16="http://schemas.microsoft.com/office/drawing/2014/main" val="869724702"/>
                    </a:ext>
                  </a:extLst>
                </a:gridCol>
                <a:gridCol w="2122094">
                  <a:extLst>
                    <a:ext uri="{9D8B030D-6E8A-4147-A177-3AD203B41FA5}">
                      <a16:colId xmlns:a16="http://schemas.microsoft.com/office/drawing/2014/main" val="2612175712"/>
                    </a:ext>
                  </a:extLst>
                </a:gridCol>
              </a:tblGrid>
              <a:tr h="258327">
                <a:tc gridSpan="5">
                  <a:txBody>
                    <a:bodyPr/>
                    <a:lstStyle/>
                    <a:p>
                      <a:pPr>
                        <a:lnSpc>
                          <a:spcPct val="107000"/>
                        </a:lnSpc>
                        <a:spcAft>
                          <a:spcPts val="0"/>
                        </a:spcAft>
                      </a:pPr>
                      <a:r>
                        <a:rPr lang="en-GB" sz="1800" dirty="0">
                          <a:effectLst/>
                        </a:rPr>
                        <a:t>The </a:t>
                      </a:r>
                      <a:r>
                        <a:rPr lang="en-GB" sz="1800" dirty="0" smtClean="0">
                          <a:effectLst/>
                        </a:rPr>
                        <a:t>Maths Curriculum </a:t>
                      </a:r>
                      <a:r>
                        <a:rPr lang="en-GB" sz="1800" dirty="0">
                          <a:effectLst/>
                        </a:rPr>
                        <a:t>and Fundamental British Values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557118797"/>
                  </a:ext>
                </a:extLst>
              </a:tr>
              <a:tr h="258327">
                <a:tc>
                  <a:txBody>
                    <a:bodyPr/>
                    <a:lstStyle/>
                    <a:p>
                      <a:pPr>
                        <a:lnSpc>
                          <a:spcPct val="107000"/>
                        </a:lnSpc>
                        <a:spcAft>
                          <a:spcPts val="0"/>
                        </a:spcAft>
                      </a:pPr>
                      <a:r>
                        <a:rPr lang="en-GB" sz="1800" b="0" dirty="0">
                          <a:effectLst/>
                        </a:rPr>
                        <a:t>Democracy</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Rule of Law</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Individual Liberty</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Mutual Respect</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Tolerance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14790043"/>
                  </a:ext>
                </a:extLst>
              </a:tr>
              <a:tr h="600243">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48379364"/>
                  </a:ext>
                </a:extLst>
              </a:tr>
              <a:tr h="3323483">
                <a:tc>
                  <a:txBody>
                    <a:bodyPr/>
                    <a:lstStyle/>
                    <a:p>
                      <a:pPr fontAlgn="t">
                        <a:lnSpc>
                          <a:spcPct val="107000"/>
                        </a:lnSpc>
                        <a:spcAft>
                          <a:spcPts val="0"/>
                        </a:spcAft>
                      </a:pPr>
                      <a:r>
                        <a:rPr lang="en-GB"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 maths, children often work in pairs and groups which lead to class discussions; children take turns to listen to everyone speak and give their answers and explanations.</a:t>
                      </a:r>
                      <a:endParaRPr lang="en-GB" sz="1200" b="0" dirty="0">
                        <a:effectLst/>
                        <a:latin typeface="Calibri" panose="020F0502020204030204" pitchFamily="34" charset="0"/>
                        <a:ea typeface="Calibri" panose="020F0502020204030204" pitchFamily="34" charset="0"/>
                        <a:cs typeface="Times New Roman" panose="02020603050405020304" pitchFamily="18" charset="0"/>
                      </a:endParaRPr>
                    </a:p>
                    <a:p>
                      <a:pPr fontAlgn="t">
                        <a:lnSpc>
                          <a:spcPct val="107000"/>
                        </a:lnSpc>
                        <a:spcAft>
                          <a:spcPts val="0"/>
                        </a:spcAft>
                      </a:pPr>
                      <a:r>
                        <a:rPr lang="en-GB"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We take into account the views of others in shared activities. </a:t>
                      </a:r>
                      <a:r>
                        <a:rPr lang="en-GB" sz="1200" b="0" dirty="0">
                          <a:effectLst/>
                          <a:latin typeface="Calibri" panose="020F0502020204030204" pitchFamily="34" charset="0"/>
                          <a:ea typeface="Calibri" panose="020F0502020204030204" pitchFamily="34" charset="0"/>
                          <a:cs typeface="Calibri" panose="020F0502020204030204" pitchFamily="34" charset="0"/>
                        </a:rPr>
                        <a:t>All pupils know that their views count and we encourage everyone to value each other’s opinions and values.</a:t>
                      </a:r>
                      <a:endParaRPr lang="en-GB" sz="1200" b="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effectLst/>
                          <a:latin typeface="Calibri" panose="020F0502020204030204" pitchFamily="34" charset="0"/>
                          <a:ea typeface="Calibri" panose="020F0502020204030204" pitchFamily="34" charset="0"/>
                          <a:cs typeface="Calibri" panose="020F0502020204030204" pitchFamily="34" charset="0"/>
                        </a:rPr>
                        <a:t> </a:t>
                      </a:r>
                      <a:endParaRPr lang="en-GB"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200" b="0" dirty="0">
                          <a:effectLst/>
                          <a:latin typeface="Calibri" panose="020F0502020204030204" pitchFamily="34" charset="0"/>
                          <a:ea typeface="Calibri" panose="020F0502020204030204" pitchFamily="34" charset="0"/>
                          <a:cs typeface="Calibri" panose="020F0502020204030204" pitchFamily="34" charset="0"/>
                        </a:rPr>
                        <a:t>Within maths, there are opportunities to study areas where numerical data (statistics) is part of the rule of law. </a:t>
                      </a:r>
                      <a:endParaRPr lang="en-GB" sz="1200" b="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effectLst/>
                          <a:latin typeface="Calibri" panose="020F0502020204030204" pitchFamily="34" charset="0"/>
                          <a:ea typeface="Calibri" panose="020F0502020204030204" pitchFamily="34" charset="0"/>
                          <a:cs typeface="Calibri" panose="020F0502020204030204" pitchFamily="34" charset="0"/>
                        </a:rPr>
                        <a:t> </a:t>
                      </a:r>
                      <a:endParaRPr lang="en-GB" sz="1200" b="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The children learn how to apply rules in calculations, algebra and geometry.</a:t>
                      </a:r>
                      <a:endParaRPr lang="en-GB" sz="1200" b="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effectLst/>
                          <a:latin typeface="Calibri" panose="020F0502020204030204" pitchFamily="34" charset="0"/>
                          <a:ea typeface="Calibri" panose="020F0502020204030204" pitchFamily="34" charset="0"/>
                          <a:cs typeface="Calibri" panose="020F0502020204030204" pitchFamily="34" charset="0"/>
                        </a:rPr>
                        <a:t> </a:t>
                      </a:r>
                      <a:endParaRPr lang="en-GB"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200" b="0" dirty="0">
                          <a:effectLst/>
                          <a:latin typeface="Calibri" panose="020F0502020204030204" pitchFamily="34" charset="0"/>
                          <a:ea typeface="Calibri" panose="020F0502020204030204" pitchFamily="34" charset="0"/>
                          <a:cs typeface="Times New Roman" panose="02020603050405020304" pitchFamily="18" charset="0"/>
                        </a:rPr>
                        <a:t>We provide opportunities for all students to develop their self-knowledge, self-esteem and increase their confidence in their own abilities, for example, through allowing learners to 'take risks' and make mistakes in a lesson and talk through their ideas to help become ‘unstuck’.</a:t>
                      </a:r>
                    </a:p>
                    <a:p>
                      <a:pPr>
                        <a:lnSpc>
                          <a:spcPct val="107000"/>
                        </a:lnSpc>
                        <a:spcAft>
                          <a:spcPts val="0"/>
                        </a:spcAft>
                      </a:pPr>
                      <a:r>
                        <a:rPr lang="en-GB" sz="1200" b="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200" b="0" dirty="0">
                          <a:effectLst/>
                          <a:latin typeface="Calibri" panose="020F0502020204030204" pitchFamily="34" charset="0"/>
                          <a:ea typeface="Calibri" panose="020F0502020204030204" pitchFamily="34" charset="0"/>
                          <a:cs typeface="Times New Roman" panose="02020603050405020304" pitchFamily="18" charset="0"/>
                        </a:rPr>
                        <a:t> </a:t>
                      </a:r>
                    </a:p>
                    <a:p>
                      <a:pPr fontAlgn="t">
                        <a:lnSpc>
                          <a:spcPct val="107000"/>
                        </a:lnSpc>
                        <a:spcAft>
                          <a:spcPts val="0"/>
                        </a:spcAft>
                      </a:pPr>
                      <a:r>
                        <a:rPr lang="en-GB" sz="1200" b="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a:txBody>
                    <a:bodyPr/>
                    <a:lstStyle/>
                    <a:p>
                      <a:pPr>
                        <a:lnSpc>
                          <a:spcPct val="107000"/>
                        </a:lnSpc>
                        <a:spcAft>
                          <a:spcPts val="0"/>
                        </a:spcAft>
                      </a:pPr>
                      <a:r>
                        <a:rPr lang="en-GB" sz="1200" b="0" dirty="0">
                          <a:effectLst/>
                          <a:latin typeface="Calibri" panose="020F0502020204030204" pitchFamily="34" charset="0"/>
                          <a:ea typeface="Calibri" panose="020F0502020204030204" pitchFamily="34" charset="0"/>
                          <a:cs typeface="Times New Roman" panose="02020603050405020304" pitchFamily="18" charset="0"/>
                        </a:rPr>
                        <a:t>Our maths lessons include a lot of ‘maths talk’ where we use our </a:t>
                      </a:r>
                      <a:r>
                        <a:rPr lang="en-GB" sz="1200" b="0" dirty="0" err="1">
                          <a:effectLst/>
                          <a:latin typeface="Calibri" panose="020F0502020204030204" pitchFamily="34" charset="0"/>
                          <a:ea typeface="Calibri" panose="020F0502020204030204" pitchFamily="34" charset="0"/>
                          <a:cs typeface="Times New Roman" panose="02020603050405020304" pitchFamily="18" charset="0"/>
                        </a:rPr>
                        <a:t>oracy</a:t>
                      </a:r>
                      <a:r>
                        <a:rPr lang="en-GB" sz="1200" b="0" dirty="0">
                          <a:effectLst/>
                          <a:latin typeface="Calibri" panose="020F0502020204030204" pitchFamily="34" charset="0"/>
                          <a:ea typeface="Calibri" panose="020F0502020204030204" pitchFamily="34" charset="0"/>
                          <a:cs typeface="Times New Roman" panose="02020603050405020304" pitchFamily="18" charset="0"/>
                        </a:rPr>
                        <a:t> strategies of instigate, build and challenge. Children listen to and ‘build’ on each others’ ideas or  ‘respectfully challenge’ if they think something different – children are taught to use this language in their mathematical responses.</a:t>
                      </a:r>
                    </a:p>
                    <a:p>
                      <a:pPr>
                        <a:lnSpc>
                          <a:spcPct val="107000"/>
                        </a:lnSpc>
                        <a:spcAft>
                          <a:spcPts val="0"/>
                        </a:spcAft>
                      </a:pPr>
                      <a:r>
                        <a:rPr lang="en-GB" sz="1200" b="0" dirty="0">
                          <a:effectLst/>
                          <a:latin typeface="Calibri" panose="020F0502020204030204" pitchFamily="34" charset="0"/>
                          <a:ea typeface="Calibri" panose="020F0502020204030204" pitchFamily="34" charset="0"/>
                          <a:cs typeface="Times New Roman" panose="02020603050405020304" pitchFamily="18" charset="0"/>
                        </a:rPr>
                        <a:t>Children are taught to respect each others’ reviews, which may differ from their own, for example: the best strategy to solve a problem</a:t>
                      </a:r>
                      <a:r>
                        <a:rPr lang="en-GB" sz="1200" b="0" dirty="0" smtClean="0">
                          <a:effectLst/>
                          <a:latin typeface="Calibri" panose="020F0502020204030204" pitchFamily="34" charset="0"/>
                          <a:ea typeface="Calibri" panose="020F0502020204030204" pitchFamily="34" charset="0"/>
                          <a:cs typeface="Times New Roman" panose="02020603050405020304" pitchFamily="18" charset="0"/>
                        </a:rPr>
                        <a:t>.</a:t>
                      </a:r>
                      <a:endParaRPr lang="en-GB"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fontAlgn="t">
                        <a:lnSpc>
                          <a:spcPct val="107000"/>
                        </a:lnSpc>
                        <a:spcAft>
                          <a:spcPts val="0"/>
                        </a:spcAft>
                      </a:pPr>
                      <a:r>
                        <a:rPr lang="en-GB" sz="12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Through the curriculum, we can use maths to learn about different faiths and cultures around the world (e.g. looking at patterns/shapes within different religions and the Arabic roots of Algebra).</a:t>
                      </a:r>
                      <a:endParaRPr lang="en-GB" sz="1200" b="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1200" b="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GB"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13812526"/>
                  </a:ext>
                </a:extLst>
              </a:tr>
            </a:tbl>
          </a:graphicData>
        </a:graphic>
      </p:graphicFrame>
      <p:pic>
        <p:nvPicPr>
          <p:cNvPr id="10" name="Picture 9"/>
          <p:cNvPicPr>
            <a:picLocks noChangeAspect="1"/>
          </p:cNvPicPr>
          <p:nvPr/>
        </p:nvPicPr>
        <p:blipFill>
          <a:blip r:embed="rId3"/>
          <a:stretch>
            <a:fillRect/>
          </a:stretch>
        </p:blipFill>
        <p:spPr>
          <a:xfrm>
            <a:off x="1417723" y="1870931"/>
            <a:ext cx="498207" cy="472875"/>
          </a:xfrm>
          <a:prstGeom prst="rect">
            <a:avLst/>
          </a:prstGeom>
        </p:spPr>
      </p:pic>
      <p:pic>
        <p:nvPicPr>
          <p:cNvPr id="11" name="Picture 10"/>
          <p:cNvPicPr>
            <a:picLocks noChangeAspect="1"/>
          </p:cNvPicPr>
          <p:nvPr/>
        </p:nvPicPr>
        <p:blipFill>
          <a:blip r:embed="rId4"/>
          <a:stretch>
            <a:fillRect/>
          </a:stretch>
        </p:blipFill>
        <p:spPr>
          <a:xfrm>
            <a:off x="3406912" y="1866895"/>
            <a:ext cx="534468" cy="476911"/>
          </a:xfrm>
          <a:prstGeom prst="rect">
            <a:avLst/>
          </a:prstGeom>
        </p:spPr>
      </p:pic>
      <p:pic>
        <p:nvPicPr>
          <p:cNvPr id="12" name="Picture 11"/>
          <p:cNvPicPr>
            <a:picLocks noChangeAspect="1"/>
          </p:cNvPicPr>
          <p:nvPr/>
        </p:nvPicPr>
        <p:blipFill>
          <a:blip r:embed="rId5"/>
          <a:stretch>
            <a:fillRect/>
          </a:stretch>
        </p:blipFill>
        <p:spPr>
          <a:xfrm>
            <a:off x="5618707" y="1891196"/>
            <a:ext cx="552213" cy="476911"/>
          </a:xfrm>
          <a:prstGeom prst="rect">
            <a:avLst/>
          </a:prstGeom>
        </p:spPr>
      </p:pic>
      <p:pic>
        <p:nvPicPr>
          <p:cNvPr id="13" name="Picture 12"/>
          <p:cNvPicPr>
            <a:picLocks noChangeAspect="1"/>
          </p:cNvPicPr>
          <p:nvPr/>
        </p:nvPicPr>
        <p:blipFill>
          <a:blip r:embed="rId6"/>
          <a:stretch>
            <a:fillRect/>
          </a:stretch>
        </p:blipFill>
        <p:spPr>
          <a:xfrm>
            <a:off x="7848247" y="1833552"/>
            <a:ext cx="523764" cy="506305"/>
          </a:xfrm>
          <a:prstGeom prst="rect">
            <a:avLst/>
          </a:prstGeom>
        </p:spPr>
      </p:pic>
      <p:pic>
        <p:nvPicPr>
          <p:cNvPr id="14" name="Picture 13"/>
          <p:cNvPicPr>
            <a:picLocks noChangeAspect="1"/>
          </p:cNvPicPr>
          <p:nvPr/>
        </p:nvPicPr>
        <p:blipFill>
          <a:blip r:embed="rId7"/>
          <a:stretch>
            <a:fillRect/>
          </a:stretch>
        </p:blipFill>
        <p:spPr>
          <a:xfrm>
            <a:off x="9873697" y="1847027"/>
            <a:ext cx="564668" cy="527641"/>
          </a:xfrm>
          <a:prstGeom prst="rect">
            <a:avLst/>
          </a:prstGeom>
        </p:spPr>
      </p:pic>
    </p:spTree>
    <p:extLst>
      <p:ext uri="{BB962C8B-B14F-4D97-AF65-F5344CB8AC3E}">
        <p14:creationId xmlns:p14="http://schemas.microsoft.com/office/powerpoint/2010/main" val="13551297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1337"/>
          </a:xfrm>
        </p:spPr>
        <p:txBody>
          <a:bodyPr>
            <a:normAutofit/>
          </a:bodyPr>
          <a:lstStyle/>
          <a:p>
            <a:pPr algn="ctr"/>
            <a:r>
              <a:rPr lang="en-GB" sz="2000" b="1" dirty="0">
                <a:latin typeface="+mn-lt"/>
              </a:rPr>
              <a:t>Maths at Holmes Chapel Primary School</a:t>
            </a:r>
          </a:p>
        </p:txBody>
      </p:sp>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5" name="Title 1"/>
          <p:cNvSpPr txBox="1">
            <a:spLocks/>
          </p:cNvSpPr>
          <p:nvPr/>
        </p:nvSpPr>
        <p:spPr>
          <a:xfrm>
            <a:off x="2419642" y="413658"/>
            <a:ext cx="7244863" cy="824300"/>
          </a:xfrm>
          <a:prstGeom prst="rect">
            <a:avLst/>
          </a:prstGeom>
          <a:solidFill>
            <a:schemeClr val="accent1">
              <a:lumMod val="60000"/>
              <a:lumOff val="40000"/>
            </a:schemeClr>
          </a:solidFill>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800" b="1" u="sng" dirty="0">
                <a:latin typeface="+mn-lt"/>
              </a:rPr>
              <a:t/>
            </a:r>
            <a:br>
              <a:rPr lang="en-GB" sz="2800" b="1" u="sng" dirty="0">
                <a:latin typeface="+mn-lt"/>
              </a:rPr>
            </a:br>
            <a:r>
              <a:rPr lang="en-GB" sz="2800" b="1" u="sng" dirty="0">
                <a:latin typeface="+mn-lt"/>
              </a:rPr>
              <a:t>What does our learning in Maths look like?</a:t>
            </a:r>
            <a:r>
              <a:rPr lang="en-GB" sz="2800" b="1" dirty="0">
                <a:latin typeface="+mn-lt"/>
              </a:rPr>
              <a:t/>
            </a:r>
            <a:br>
              <a:rPr lang="en-GB" sz="2800" b="1" dirty="0">
                <a:latin typeface="+mn-lt"/>
              </a:rPr>
            </a:br>
            <a:endParaRPr lang="en-GB" sz="2800" b="1" dirty="0">
              <a:latin typeface="+mn-lt"/>
            </a:endParaRPr>
          </a:p>
        </p:txBody>
      </p:sp>
      <p:pic>
        <p:nvPicPr>
          <p:cNvPr id="6" name="Picture 5" descr="A diagram of different colored circles&#10;&#10;Description automatically generated"/>
          <p:cNvPicPr/>
          <p:nvPr/>
        </p:nvPicPr>
        <p:blipFill>
          <a:blip r:embed="rId3"/>
          <a:stretch>
            <a:fillRect/>
          </a:stretch>
        </p:blipFill>
        <p:spPr>
          <a:xfrm>
            <a:off x="2108935" y="1575402"/>
            <a:ext cx="7974129" cy="4747361"/>
          </a:xfrm>
          <a:prstGeom prst="rect">
            <a:avLst/>
          </a:prstGeom>
          <a:solidFill>
            <a:schemeClr val="accent1"/>
          </a:solidFill>
        </p:spPr>
      </p:pic>
    </p:spTree>
    <p:extLst>
      <p:ext uri="{BB962C8B-B14F-4D97-AF65-F5344CB8AC3E}">
        <p14:creationId xmlns:p14="http://schemas.microsoft.com/office/powerpoint/2010/main" val="2138204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9642" y="413658"/>
            <a:ext cx="7244863" cy="824300"/>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Maths look like?</a:t>
            </a:r>
            <a:r>
              <a:rPr lang="en-GB" sz="2800" b="1" dirty="0">
                <a:latin typeface="+mn-lt"/>
              </a:rPr>
              <a:t/>
            </a:r>
            <a:br>
              <a:rPr lang="en-GB" sz="2800" b="1" dirty="0">
                <a:latin typeface="+mn-lt"/>
              </a:rPr>
            </a:b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5" name="TextBox 4"/>
          <p:cNvSpPr txBox="1"/>
          <p:nvPr/>
        </p:nvSpPr>
        <p:spPr>
          <a:xfrm>
            <a:off x="172998" y="1533465"/>
            <a:ext cx="11738150" cy="5632311"/>
          </a:xfrm>
          <a:prstGeom prst="rect">
            <a:avLst/>
          </a:prstGeom>
          <a:noFill/>
        </p:spPr>
        <p:txBody>
          <a:bodyPr wrap="square" rtlCol="0">
            <a:spAutoFit/>
          </a:bodyPr>
          <a:lstStyle/>
          <a:p>
            <a:r>
              <a:rPr lang="en-GB" sz="2000" b="1" u="sng" dirty="0"/>
              <a:t>Implementation</a:t>
            </a:r>
          </a:p>
          <a:p>
            <a:endParaRPr lang="en-GB" sz="2000" b="1" u="sng" dirty="0"/>
          </a:p>
          <a:p>
            <a:r>
              <a:rPr lang="en-GB" sz="2000" dirty="0"/>
              <a:t>At Holmes Chapel Primary School, we the Oak National Academy maths curriculum to children’s learning. Children are taught in mixed attainment classes and are supported to reason and solve problems throughout their small steps of learning, </a:t>
            </a:r>
            <a:r>
              <a:rPr lang="en-GB" sz="2000" kern="0" dirty="0">
                <a:solidFill>
                  <a:srgbClr val="2F3335"/>
                </a:solidFill>
                <a:effectLst/>
                <a:ea typeface="Times New Roman" panose="02020603050405020304" pitchFamily="18" charset="0"/>
              </a:rPr>
              <a:t>using the prompts ‘What do you see? (How do you see it?) What do you notice? (Why is that happening?) What do you wonder? (How could you find that out?). </a:t>
            </a:r>
            <a:r>
              <a:rPr lang="en-GB" sz="2000" dirty="0"/>
              <a:t> Where necessary, adaptations are made to ensure that children can access the same learning as their peers through bespoke manipulatives and representations. Additionally, scaffolding and directed support are used to ensure children are mastering the small steps of progression at roughly the same rate.</a:t>
            </a:r>
          </a:p>
          <a:p>
            <a:endParaRPr lang="en-GB" sz="2000" dirty="0"/>
          </a:p>
          <a:p>
            <a:r>
              <a:rPr lang="en-GB" sz="2000" dirty="0"/>
              <a:t>We ensure challenge for all children by giving everyone the opportunity to develop fluency and </a:t>
            </a:r>
            <a:r>
              <a:rPr lang="en-GB" sz="2000" u="sng" dirty="0">
                <a:hlinkClick r:id="rId3"/>
              </a:rPr>
              <a:t>reasoning skills </a:t>
            </a:r>
            <a:r>
              <a:rPr lang="en-GB" sz="2000" dirty="0"/>
              <a:t>at an appropriate level across a range of contexts, including through targeted questioning.  Collaborative learning and dialogic teaching strategies support the use of rich mathematical talk, giving children the opportunity to explore mathematical concepts, resolve mistakes and identify misconceptions with growing independence. Mistakes in maths are valued and celebrated. Unpicking misconceptions so that children evaluate their thinking, and make changes and adaptations to future work, is vital in scaffolding them towards greater independent learning.</a:t>
            </a:r>
          </a:p>
          <a:p>
            <a:endParaRPr lang="en-GB" sz="2000" b="1" u="sng" dirty="0"/>
          </a:p>
        </p:txBody>
      </p:sp>
    </p:spTree>
    <p:extLst>
      <p:ext uri="{BB962C8B-B14F-4D97-AF65-F5344CB8AC3E}">
        <p14:creationId xmlns:p14="http://schemas.microsoft.com/office/powerpoint/2010/main" val="1552461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9642" y="413658"/>
            <a:ext cx="7244863" cy="824300"/>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Maths look like?</a:t>
            </a:r>
            <a:r>
              <a:rPr lang="en-GB" sz="2800" b="1" dirty="0">
                <a:latin typeface="+mn-lt"/>
              </a:rPr>
              <a:t/>
            </a:r>
            <a:br>
              <a:rPr lang="en-GB" sz="2800" b="1" dirty="0">
                <a:latin typeface="+mn-lt"/>
              </a:rPr>
            </a:b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5" name="TextBox 4"/>
          <p:cNvSpPr txBox="1"/>
          <p:nvPr/>
        </p:nvSpPr>
        <p:spPr>
          <a:xfrm>
            <a:off x="172998" y="1533465"/>
            <a:ext cx="11738150" cy="4339650"/>
          </a:xfrm>
          <a:prstGeom prst="rect">
            <a:avLst/>
          </a:prstGeom>
          <a:noFill/>
        </p:spPr>
        <p:txBody>
          <a:bodyPr wrap="square" rtlCol="0">
            <a:spAutoFit/>
          </a:bodyPr>
          <a:lstStyle/>
          <a:p>
            <a:r>
              <a:rPr lang="en-GB" sz="2000" b="1" u="sng" dirty="0"/>
              <a:t>Implementation</a:t>
            </a:r>
          </a:p>
          <a:p>
            <a:endParaRPr lang="en-GB" sz="2000" b="1" u="sng" dirty="0"/>
          </a:p>
          <a:p>
            <a:r>
              <a:rPr lang="en-GB" b="1" u="sng" dirty="0" smtClean="0"/>
              <a:t>Early Maths – EYFS</a:t>
            </a:r>
          </a:p>
          <a:p>
            <a:endParaRPr lang="en-GB" dirty="0"/>
          </a:p>
          <a:p>
            <a:r>
              <a:rPr lang="en-GB" dirty="0"/>
              <a:t>We understand that every child is unique and will join us in the Early Years with different experiences and at different stages of development. Through Reception, we work towards the end of year Early Learning Goals, which focus on Number and Pattern. Our curriculum is informed by the age related expectations in Development Matters, as well as </a:t>
            </a:r>
            <a:r>
              <a:rPr lang="en-GB" u="sng" dirty="0">
                <a:hlinkClick r:id="rId3"/>
              </a:rPr>
              <a:t>'Learning Trajectories</a:t>
            </a:r>
            <a:r>
              <a:rPr lang="en-GB" dirty="0"/>
              <a:t>’ and the </a:t>
            </a:r>
            <a:r>
              <a:rPr lang="en-GB" u="sng" dirty="0">
                <a:hlinkClick r:id="rId4"/>
              </a:rPr>
              <a:t>six key areas of early mathematics learning </a:t>
            </a:r>
            <a:r>
              <a:rPr lang="en-GB" dirty="0"/>
              <a:t>from the NCETM. These provide a platform for everything children will encounter as they progress through their maths learning at primary school. </a:t>
            </a:r>
          </a:p>
          <a:p>
            <a:r>
              <a:rPr lang="en-GB" dirty="0"/>
              <a:t>In Reception, children access their early maths curriculum through the NCETM </a:t>
            </a:r>
            <a:r>
              <a:rPr lang="en-GB" u="sng" dirty="0">
                <a:hlinkClick r:id="rId5"/>
              </a:rPr>
              <a:t>Mastering Number</a:t>
            </a:r>
            <a:r>
              <a:rPr lang="en-GB" dirty="0"/>
              <a:t> programme, which aims to secure firm foundations in the development of good number sense, patterns in number, confidence and flexibility.  </a:t>
            </a:r>
          </a:p>
          <a:p>
            <a:r>
              <a:rPr lang="en-GB" dirty="0"/>
              <a:t>Maths is taught daily, through whole class teaching. Learning is then consolidated through Continuous Provision activities, which children access through small group sessions, supported by an adult and independent activities where they can apply their learning in different contexts. </a:t>
            </a:r>
          </a:p>
          <a:p>
            <a:endParaRPr lang="en-GB" sz="2000" b="1" u="sng" dirty="0"/>
          </a:p>
        </p:txBody>
      </p:sp>
    </p:spTree>
    <p:extLst>
      <p:ext uri="{BB962C8B-B14F-4D97-AF65-F5344CB8AC3E}">
        <p14:creationId xmlns:p14="http://schemas.microsoft.com/office/powerpoint/2010/main" val="2603543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9642" y="413658"/>
            <a:ext cx="7244863" cy="824300"/>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Maths look like?</a:t>
            </a:r>
            <a:r>
              <a:rPr lang="en-GB" sz="2800" b="1" dirty="0">
                <a:latin typeface="+mn-lt"/>
              </a:rPr>
              <a:t/>
            </a:r>
            <a:br>
              <a:rPr lang="en-GB" sz="2800" b="1" dirty="0">
                <a:latin typeface="+mn-lt"/>
              </a:rPr>
            </a:b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5" name="TextBox 4"/>
          <p:cNvSpPr txBox="1"/>
          <p:nvPr/>
        </p:nvSpPr>
        <p:spPr>
          <a:xfrm>
            <a:off x="172998" y="1533465"/>
            <a:ext cx="11738150" cy="4401205"/>
          </a:xfrm>
          <a:prstGeom prst="rect">
            <a:avLst/>
          </a:prstGeom>
          <a:noFill/>
        </p:spPr>
        <p:txBody>
          <a:bodyPr wrap="square" rtlCol="0">
            <a:spAutoFit/>
          </a:bodyPr>
          <a:lstStyle/>
          <a:p>
            <a:r>
              <a:rPr lang="en-GB" sz="2000" b="1" u="sng" dirty="0"/>
              <a:t>Implementation</a:t>
            </a:r>
          </a:p>
          <a:p>
            <a:endParaRPr lang="en-GB" sz="2000" b="1" u="sng" dirty="0"/>
          </a:p>
          <a:p>
            <a:r>
              <a:rPr lang="en-GB" sz="2000" b="1" u="sng" dirty="0"/>
              <a:t>SEND</a:t>
            </a:r>
          </a:p>
          <a:p>
            <a:endParaRPr lang="en-GB" sz="2000" b="1" u="sng" dirty="0"/>
          </a:p>
          <a:p>
            <a:r>
              <a:rPr lang="en-GB" sz="2000" dirty="0"/>
              <a:t>Teachers have high expectations of all pupils, including pupils with SEND, and do not compromise on the requirement for overlearning to ensure automaticity. We strongly believe that all children can achieve in mathematics. Any gaps in learning are identified in a timely manner using the </a:t>
            </a:r>
            <a:r>
              <a:rPr lang="en-GB" sz="2000" dirty="0" err="1"/>
              <a:t>DfE's</a:t>
            </a:r>
            <a:r>
              <a:rPr lang="en-GB" sz="2000" dirty="0"/>
              <a:t> non-statutory </a:t>
            </a:r>
            <a:r>
              <a:rPr lang="en-GB" sz="2000" u="sng" dirty="0">
                <a:hlinkClick r:id="rId3"/>
              </a:rPr>
              <a:t>Maths Guidance: key stages 1 and 2</a:t>
            </a:r>
            <a:r>
              <a:rPr lang="en-GB" sz="2000" dirty="0"/>
              <a:t>, which sets out the essential 'ready to progress’ core criteria for each year group. Whenever possible, gaps are addressed through timely intervention to ensure children start each new unit of learning ‘lesson ready’.  Early identification of gaps is a key component of our approach to ensure that where possible children ‘keep-up’ so ‘catch-up’ interventions are not required. Diagnostic assessment tools, such as the Sandwell Early Numeracy Assessment are also used to ascertain the next small steps for the small proportion of pupils progressing outside the age-related expectations of their year group. </a:t>
            </a:r>
          </a:p>
          <a:p>
            <a:endParaRPr lang="en-GB" sz="2000" b="1" u="sng" dirty="0"/>
          </a:p>
        </p:txBody>
      </p:sp>
    </p:spTree>
    <p:extLst>
      <p:ext uri="{BB962C8B-B14F-4D97-AF65-F5344CB8AC3E}">
        <p14:creationId xmlns:p14="http://schemas.microsoft.com/office/powerpoint/2010/main" val="3051617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9642" y="413658"/>
            <a:ext cx="7244863" cy="824300"/>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Maths look like?</a:t>
            </a:r>
            <a:r>
              <a:rPr lang="en-GB" sz="2800" b="1" dirty="0">
                <a:latin typeface="+mn-lt"/>
              </a:rPr>
              <a:t/>
            </a:r>
            <a:br>
              <a:rPr lang="en-GB" sz="2800" b="1" dirty="0">
                <a:latin typeface="+mn-lt"/>
              </a:rPr>
            </a:b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5" name="TextBox 4"/>
          <p:cNvSpPr txBox="1"/>
          <p:nvPr/>
        </p:nvSpPr>
        <p:spPr>
          <a:xfrm>
            <a:off x="172998" y="1533465"/>
            <a:ext cx="11738150" cy="2677656"/>
          </a:xfrm>
          <a:prstGeom prst="rect">
            <a:avLst/>
          </a:prstGeom>
          <a:noFill/>
        </p:spPr>
        <p:txBody>
          <a:bodyPr wrap="square" rtlCol="0">
            <a:spAutoFit/>
          </a:bodyPr>
          <a:lstStyle/>
          <a:p>
            <a:r>
              <a:rPr lang="en-GB" sz="2000" b="1" u="sng" dirty="0"/>
              <a:t>Implementation</a:t>
            </a:r>
          </a:p>
          <a:p>
            <a:endParaRPr lang="en-GB" sz="2000" b="1" u="sng" dirty="0"/>
          </a:p>
          <a:p>
            <a:r>
              <a:rPr lang="en-GB" b="1" u="sng" dirty="0"/>
              <a:t>Mastering Number</a:t>
            </a:r>
            <a:endParaRPr lang="en-GB" u="sng" dirty="0"/>
          </a:p>
          <a:p>
            <a:endParaRPr lang="en-GB" dirty="0" smtClean="0"/>
          </a:p>
          <a:p>
            <a:r>
              <a:rPr lang="en-GB" dirty="0" smtClean="0"/>
              <a:t>We </a:t>
            </a:r>
            <a:r>
              <a:rPr lang="en-GB" dirty="0"/>
              <a:t>use the Mastering Number for Reception, KS1 and KS2 materials across school to secure firm foundations and develop good number sense for all children across school. All children participate in lessons, which are taught outside of the main maths lesson for 10 to 15 minutes, on four days each week. In these short sessions, children are encouraged to notice, explore and explain patterns and connections they see when exploring mathematical concepts. </a:t>
            </a:r>
          </a:p>
          <a:p>
            <a:endParaRPr lang="en-GB" sz="2000" b="1" u="sng" dirty="0"/>
          </a:p>
        </p:txBody>
      </p:sp>
    </p:spTree>
    <p:extLst>
      <p:ext uri="{BB962C8B-B14F-4D97-AF65-F5344CB8AC3E}">
        <p14:creationId xmlns:p14="http://schemas.microsoft.com/office/powerpoint/2010/main" val="221742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9642" y="413658"/>
            <a:ext cx="7244863" cy="824300"/>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Maths look like?</a:t>
            </a:r>
            <a:r>
              <a:rPr lang="en-GB" sz="2800" b="1" dirty="0">
                <a:latin typeface="+mn-lt"/>
              </a:rPr>
              <a:t/>
            </a:r>
            <a:br>
              <a:rPr lang="en-GB" sz="2800" b="1" dirty="0">
                <a:latin typeface="+mn-lt"/>
              </a:rPr>
            </a:br>
            <a:endParaRPr lang="en-GB" sz="2800" b="1" dirty="0">
              <a:latin typeface="+mn-lt"/>
            </a:endParaRPr>
          </a:p>
        </p:txBody>
      </p:sp>
      <p:pic>
        <p:nvPicPr>
          <p:cNvPr id="4" name="Picture 3">
            <a:extLst>
              <a:ext uri="{FF2B5EF4-FFF2-40B4-BE49-F238E27FC236}">
                <a16:creationId xmlns:a16="http://schemas.microsoft.com/office/drawing/2014/main" id="{F0AF5E37-ACC6-16B0-8CC7-B0B250D4F5E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
        <p:nvSpPr>
          <p:cNvPr id="5" name="TextBox 4"/>
          <p:cNvSpPr txBox="1"/>
          <p:nvPr/>
        </p:nvSpPr>
        <p:spPr>
          <a:xfrm>
            <a:off x="172998" y="1385981"/>
            <a:ext cx="11738150" cy="5016758"/>
          </a:xfrm>
          <a:prstGeom prst="rect">
            <a:avLst/>
          </a:prstGeom>
          <a:noFill/>
        </p:spPr>
        <p:txBody>
          <a:bodyPr wrap="square" rtlCol="0">
            <a:spAutoFit/>
          </a:bodyPr>
          <a:lstStyle/>
          <a:p>
            <a:r>
              <a:rPr lang="en-GB" sz="2000" b="1" u="sng" dirty="0"/>
              <a:t>Implementation</a:t>
            </a:r>
          </a:p>
          <a:p>
            <a:endParaRPr lang="en-GB" sz="2000" b="1" u="sng" dirty="0"/>
          </a:p>
          <a:p>
            <a:r>
              <a:rPr lang="en-GB" sz="2000" b="1" dirty="0"/>
              <a:t>Assessment</a:t>
            </a:r>
          </a:p>
          <a:p>
            <a:endParaRPr lang="en-GB" sz="2000" dirty="0"/>
          </a:p>
          <a:p>
            <a:r>
              <a:rPr lang="en-GB" sz="2000" dirty="0"/>
              <a:t>Before children start a new unit of learning, they will complete a pre-assessment using the ‘example assessment questions’ from the previous year/unit from the </a:t>
            </a:r>
            <a:r>
              <a:rPr lang="en-GB" sz="2000" u="sng" dirty="0">
                <a:hlinkClick r:id="rId3"/>
              </a:rPr>
              <a:t>Maths Guidance: key stages 1 and 2</a:t>
            </a:r>
            <a:r>
              <a:rPr lang="en-GB" sz="2000" dirty="0"/>
              <a:t>. This will focus on the essential skills, knowledge and understanding that children need from the previous year group(s) to enable the teacher to ascertain the starting points and any gaps in knowledge so that all children are ready to progress onto the new learning.</a:t>
            </a:r>
          </a:p>
          <a:p>
            <a:r>
              <a:rPr lang="en-GB" sz="2000" dirty="0"/>
              <a:t>At the end of the unit, children will complete a post-assessment using the ‘example assessment questions’ from the current year/unit. This will be used to provide pupils with information about their performance during the assessments, with the goal of helping them to improve their learning and as an opportunity for teachers to find out what a child can and cannot do or does and does not know as a tool to inform future ‘keep-up’ interventions. </a:t>
            </a:r>
          </a:p>
          <a:p>
            <a:r>
              <a:rPr lang="en-GB" sz="2000" dirty="0"/>
              <a:t>Children are then assessed at the end of each academic year, on all key areas from the </a:t>
            </a:r>
            <a:r>
              <a:rPr lang="en-GB" sz="2000" u="sng" dirty="0">
                <a:hlinkClick r:id="rId3"/>
              </a:rPr>
              <a:t>Maths Guidance: key stages 1 and 2</a:t>
            </a:r>
            <a:r>
              <a:rPr lang="en-GB" sz="2000" dirty="0"/>
              <a:t> for their year group. </a:t>
            </a:r>
            <a:endParaRPr lang="en-GB" sz="2000" b="1" u="sng" dirty="0"/>
          </a:p>
        </p:txBody>
      </p:sp>
    </p:spTree>
    <p:extLst>
      <p:ext uri="{BB962C8B-B14F-4D97-AF65-F5344CB8AC3E}">
        <p14:creationId xmlns:p14="http://schemas.microsoft.com/office/powerpoint/2010/main" val="6891538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2450</TotalTime>
  <Words>3423</Words>
  <Application>Microsoft Office PowerPoint</Application>
  <PresentationFormat>Widescreen</PresentationFormat>
  <Paragraphs>317</Paragraphs>
  <Slides>25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Aptos</vt:lpstr>
      <vt:lpstr>Arial</vt:lpstr>
      <vt:lpstr>Calibri</vt:lpstr>
      <vt:lpstr>Calibri Light</vt:lpstr>
      <vt:lpstr>Symbol</vt:lpstr>
      <vt:lpstr>Times New Roman</vt:lpstr>
      <vt:lpstr>Office Theme</vt:lpstr>
      <vt:lpstr>Holmes Chapel Primary School</vt:lpstr>
      <vt:lpstr>Maths at Holmes Chapel Primary School</vt:lpstr>
      <vt:lpstr>Maths at Holmes Chapel Primary School</vt:lpstr>
      <vt:lpstr>Maths at Holmes Chapel Primary School</vt:lpstr>
      <vt:lpstr> What does our learning in Maths look like? </vt:lpstr>
      <vt:lpstr> What does our learning in Maths look like? </vt:lpstr>
      <vt:lpstr> What does our learning in Maths look like? </vt:lpstr>
      <vt:lpstr> What does our learning in Maths look like? </vt:lpstr>
      <vt:lpstr> What does our learning in Maths look like? </vt:lpstr>
      <vt:lpstr> What does our learning in Maths look like? </vt:lpstr>
      <vt:lpstr> What does our learning in Maths look like? </vt:lpstr>
      <vt:lpstr>Maths at Holmes Chapel Primary School</vt:lpstr>
      <vt:lpstr> Maths Long Term Overview </vt:lpstr>
      <vt:lpstr>  Maths Long Term Overview  Year 1</vt:lpstr>
      <vt:lpstr>  Maths Curriculum Overview  Year 1</vt:lpstr>
      <vt:lpstr>  Maths Long Term Overview  Year 2</vt:lpstr>
      <vt:lpstr>  Maths Curriculum Overview  Year 2</vt:lpstr>
      <vt:lpstr>  Maths Long Term Overview  Year 3</vt:lpstr>
      <vt:lpstr>  Maths Curriculum Overview  Year 3</vt:lpstr>
      <vt:lpstr>  Maths Long Term Overview  Year 4</vt:lpstr>
      <vt:lpstr>  Maths Curriculum Overview  Year 4</vt:lpstr>
      <vt:lpstr>  Maths Long Term Overview  Year 5</vt:lpstr>
      <vt:lpstr>  Maths Curriculum Content  Year 5</vt:lpstr>
      <vt:lpstr>  Maths Long Term Overview  Year 6</vt:lpstr>
      <vt:lpstr>  Maths Curriculum Content  Year 6</vt:lpstr>
    </vt:vector>
  </TitlesOfParts>
  <Company>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at Holmes Chapel Primary School</dc:title>
  <dc:creator>Fiona.Gresty@RPTNet.Local</dc:creator>
  <cp:lastModifiedBy>Nicky.Waddington</cp:lastModifiedBy>
  <cp:revision>114</cp:revision>
  <cp:lastPrinted>2023-12-08T10:34:32Z</cp:lastPrinted>
  <dcterms:created xsi:type="dcterms:W3CDTF">2023-04-27T14:10:41Z</dcterms:created>
  <dcterms:modified xsi:type="dcterms:W3CDTF">2025-04-02T07:37:10Z</dcterms:modified>
</cp:coreProperties>
</file>