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7" r:id="rId4"/>
    <p:sldId id="272" r:id="rId5"/>
    <p:sldId id="259" r:id="rId6"/>
    <p:sldId id="265" r:id="rId7"/>
    <p:sldId id="275" r:id="rId8"/>
    <p:sldId id="276" r:id="rId9"/>
    <p:sldId id="270" r:id="rId10"/>
    <p:sldId id="264" r:id="rId11"/>
    <p:sldId id="267" r:id="rId12"/>
    <p:sldId id="271"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1" d="100"/>
          <a:sy n="91" d="100"/>
        </p:scale>
        <p:origin x="3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28/03/2025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28/03/2025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28/03/2025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28/03/2025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2458940"/>
            <a:ext cx="9144000" cy="1424439"/>
          </a:xfrm>
        </p:spPr>
        <p:txBody>
          <a:bodyPr>
            <a:normAutofit/>
          </a:bodyPr>
          <a:lstStyle/>
          <a:p>
            <a:r>
              <a:rPr lang="en-GB" sz="8000" b="1" dirty="0"/>
              <a:t>History 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1028" name="Picture 4">
            <a:extLst>
              <a:ext uri="{FF2B5EF4-FFF2-40B4-BE49-F238E27FC236}">
                <a16:creationId xmlns:a16="http://schemas.microsoft.com/office/drawing/2014/main" id="{C3B1B87D-138B-FCE6-4DDE-EBEFD916996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5844" y="4609503"/>
            <a:ext cx="2741776" cy="169990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32D12D7E-DF75-B45A-46B6-B4E700FAC7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4369" y="4246240"/>
            <a:ext cx="3386287" cy="210655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330083EB-D683-47F5-5056-99FA27AC08F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57405" y="4579086"/>
            <a:ext cx="3312560" cy="1695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88315"/>
          </a:xfrm>
        </p:spPr>
        <p:txBody>
          <a:bodyPr>
            <a:normAutofit/>
          </a:bodyPr>
          <a:lstStyle/>
          <a:p>
            <a:pPr algn="ctr"/>
            <a:r>
              <a:rPr lang="en-GB" sz="2000" b="1" dirty="0">
                <a:latin typeface="+mn-lt"/>
              </a:rPr>
              <a:t>Year </a:t>
            </a:r>
            <a:r>
              <a:rPr lang="en-GB" sz="2000" b="1" dirty="0" smtClean="0">
                <a:latin typeface="+mn-lt"/>
              </a:rPr>
              <a:t>3 </a:t>
            </a:r>
            <a:endParaRPr lang="en-GB" sz="2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2753944"/>
              </p:ext>
            </p:extLst>
          </p:nvPr>
        </p:nvGraphicFramePr>
        <p:xfrm>
          <a:off x="838200" y="787790"/>
          <a:ext cx="10515600" cy="2218598"/>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298961826"/>
                    </a:ext>
                  </a:extLst>
                </a:gridCol>
                <a:gridCol w="3505200">
                  <a:extLst>
                    <a:ext uri="{9D8B030D-6E8A-4147-A177-3AD203B41FA5}">
                      <a16:colId xmlns:a16="http://schemas.microsoft.com/office/drawing/2014/main" val="3770482266"/>
                    </a:ext>
                  </a:extLst>
                </a:gridCol>
                <a:gridCol w="3505200">
                  <a:extLst>
                    <a:ext uri="{9D8B030D-6E8A-4147-A177-3AD203B41FA5}">
                      <a16:colId xmlns:a16="http://schemas.microsoft.com/office/drawing/2014/main" val="1967667718"/>
                    </a:ext>
                  </a:extLst>
                </a:gridCol>
              </a:tblGrid>
              <a:tr h="633638">
                <a:tc>
                  <a:txBody>
                    <a:bodyPr/>
                    <a:lstStyle/>
                    <a:p>
                      <a:pPr algn="ctr"/>
                      <a:r>
                        <a:rPr lang="en-GB" sz="1400" dirty="0">
                          <a:solidFill>
                            <a:schemeClr val="tx1"/>
                          </a:solidFill>
                        </a:rPr>
                        <a:t>Chronology</a:t>
                      </a:r>
                    </a:p>
                  </a:txBody>
                  <a:tcPr/>
                </a:tc>
                <a:tc>
                  <a:txBody>
                    <a:bodyPr/>
                    <a:lstStyle/>
                    <a:p>
                      <a:pPr algn="ctr"/>
                      <a:r>
                        <a:rPr lang="en-GB" sz="1400" dirty="0">
                          <a:solidFill>
                            <a:schemeClr val="tx1"/>
                          </a:solidFill>
                        </a:rPr>
                        <a:t>Enquiry</a:t>
                      </a:r>
                      <a:r>
                        <a:rPr lang="en-GB" sz="1400" baseline="0" dirty="0">
                          <a:solidFill>
                            <a:schemeClr val="tx1"/>
                          </a:solidFill>
                        </a:rPr>
                        <a:t> and Interpreting</a:t>
                      </a:r>
                      <a:endParaRPr lang="en-GB" sz="1400" dirty="0">
                        <a:solidFill>
                          <a:schemeClr val="tx1"/>
                        </a:solidFill>
                      </a:endParaRPr>
                    </a:p>
                  </a:txBody>
                  <a:tcPr/>
                </a:tc>
                <a:tc>
                  <a:txBody>
                    <a:bodyPr/>
                    <a:lstStyle/>
                    <a:p>
                      <a:pPr algn="ctr"/>
                      <a:r>
                        <a:rPr lang="en-GB" sz="1400" dirty="0">
                          <a:solidFill>
                            <a:schemeClr val="tx1"/>
                          </a:solidFill>
                        </a:rPr>
                        <a:t>Knowledge and </a:t>
                      </a:r>
                      <a:r>
                        <a:rPr lang="en-GB" sz="1400" dirty="0" smtClean="0">
                          <a:solidFill>
                            <a:schemeClr val="tx1"/>
                          </a:solidFill>
                        </a:rPr>
                        <a:t>Understanding</a:t>
                      </a:r>
                    </a:p>
                    <a:p>
                      <a:pPr algn="ctr"/>
                      <a:endParaRPr lang="en-GB" sz="1400" dirty="0">
                        <a:solidFill>
                          <a:schemeClr val="tx1"/>
                        </a:solidFill>
                      </a:endParaRPr>
                    </a:p>
                  </a:txBody>
                  <a:tcPr/>
                </a:tc>
                <a:extLst>
                  <a:ext uri="{0D108BD9-81ED-4DB2-BD59-A6C34878D82A}">
                    <a16:rowId xmlns:a16="http://schemas.microsoft.com/office/drawing/2014/main" val="3894812733"/>
                  </a:ext>
                </a:extLst>
              </a:tr>
              <a:tr h="1416365">
                <a:tc>
                  <a:txBody>
                    <a:bodyPr/>
                    <a:lstStyle/>
                    <a:p>
                      <a:pPr algn="ctr"/>
                      <a:r>
                        <a:rPr lang="en-GB" sz="1400" dirty="0"/>
                        <a:t>Use dates</a:t>
                      </a:r>
                      <a:r>
                        <a:rPr lang="en-GB" sz="1400" baseline="0" dirty="0"/>
                        <a:t> to place historical figures, events and artefacts in order on timelines</a:t>
                      </a:r>
                      <a:endParaRPr lang="en-GB" sz="1400" dirty="0"/>
                    </a:p>
                  </a:txBody>
                  <a:tcPr/>
                </a:tc>
                <a:tc>
                  <a:txBody>
                    <a:bodyPr/>
                    <a:lstStyle/>
                    <a:p>
                      <a:pPr algn="ctr"/>
                      <a:r>
                        <a:rPr lang="en-GB" sz="1400" dirty="0"/>
                        <a:t>Use various sources</a:t>
                      </a:r>
                      <a:r>
                        <a:rPr lang="en-GB" sz="1400" baseline="0" dirty="0"/>
                        <a:t> of historical evidence to find out about the past</a:t>
                      </a:r>
                    </a:p>
                    <a:p>
                      <a:pPr algn="ctr"/>
                      <a:r>
                        <a:rPr lang="en-GB" sz="1400" baseline="0" dirty="0"/>
                        <a:t>Ask and answer relevant historical questions</a:t>
                      </a:r>
                    </a:p>
                    <a:p>
                      <a:pPr algn="ctr"/>
                      <a:r>
                        <a:rPr lang="en-GB" sz="1400" baseline="0" dirty="0"/>
                        <a:t>Begin to give reasons for opinions (using historical evidence</a:t>
                      </a:r>
                      <a:r>
                        <a:rPr lang="en-GB" sz="1400" baseline="0" dirty="0" smtClean="0"/>
                        <a:t>)</a:t>
                      </a:r>
                    </a:p>
                    <a:p>
                      <a:pPr algn="ctr"/>
                      <a:r>
                        <a:rPr lang="en-GB" sz="1400" baseline="0" dirty="0" smtClean="0"/>
                        <a:t>Begin to compare historical sources of evidence</a:t>
                      </a:r>
                      <a:endParaRPr lang="en-GB" sz="1400" dirty="0"/>
                    </a:p>
                  </a:txBody>
                  <a:tcPr/>
                </a:tc>
                <a:tc>
                  <a:txBody>
                    <a:bodyPr/>
                    <a:lstStyle/>
                    <a:p>
                      <a:pPr algn="ctr"/>
                      <a:r>
                        <a:rPr lang="en-GB" sz="1400" dirty="0"/>
                        <a:t>Describe features of periods studied </a:t>
                      </a:r>
                      <a:r>
                        <a:rPr lang="en-GB" sz="1400" dirty="0" err="1"/>
                        <a:t>eg</a:t>
                      </a:r>
                      <a:r>
                        <a:rPr lang="en-GB" sz="1400" dirty="0"/>
                        <a:t> clothes, beliefs, homes, attitudes</a:t>
                      </a:r>
                    </a:p>
                    <a:p>
                      <a:pPr algn="ctr"/>
                      <a:r>
                        <a:rPr lang="en-GB" sz="1400" dirty="0"/>
                        <a:t>Describe similarities and</a:t>
                      </a:r>
                      <a:r>
                        <a:rPr lang="en-GB" sz="1400" baseline="0" dirty="0"/>
                        <a:t> differences between people, events and actions over time</a:t>
                      </a:r>
                      <a:endParaRPr lang="en-GB" sz="1400" dirty="0"/>
                    </a:p>
                  </a:txBody>
                  <a:tcPr/>
                </a:tc>
                <a:extLst>
                  <a:ext uri="{0D108BD9-81ED-4DB2-BD59-A6C34878D82A}">
                    <a16:rowId xmlns:a16="http://schemas.microsoft.com/office/drawing/2014/main" val="246130654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52986753"/>
              </p:ext>
            </p:extLst>
          </p:nvPr>
        </p:nvGraphicFramePr>
        <p:xfrm>
          <a:off x="838200" y="3213490"/>
          <a:ext cx="10515600" cy="2753422"/>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5053774"/>
                    </a:ext>
                  </a:extLst>
                </a:gridCol>
                <a:gridCol w="5257800">
                  <a:extLst>
                    <a:ext uri="{9D8B030D-6E8A-4147-A177-3AD203B41FA5}">
                      <a16:colId xmlns:a16="http://schemas.microsoft.com/office/drawing/2014/main" val="3816708880"/>
                    </a:ext>
                  </a:extLst>
                </a:gridCol>
              </a:tblGrid>
              <a:tr h="812508">
                <a:tc>
                  <a:txBody>
                    <a:bodyPr/>
                    <a:lstStyle/>
                    <a:p>
                      <a:pPr algn="ctr"/>
                      <a:r>
                        <a:rPr lang="en-GB" sz="1400" dirty="0" smtClean="0">
                          <a:solidFill>
                            <a:schemeClr val="tx1"/>
                          </a:solidFill>
                        </a:rPr>
                        <a:t>Stone Age </a:t>
                      </a:r>
                      <a:r>
                        <a:rPr lang="en-GB" sz="1400" dirty="0">
                          <a:solidFill>
                            <a:schemeClr val="tx1"/>
                          </a:solidFill>
                        </a:rPr>
                        <a:t>to the Iron Age</a:t>
                      </a:r>
                    </a:p>
                    <a:p>
                      <a:pPr algn="ctr"/>
                      <a:r>
                        <a:rPr lang="en-GB" sz="1400" dirty="0" smtClean="0">
                          <a:solidFill>
                            <a:schemeClr val="tx1"/>
                          </a:solidFill>
                        </a:rPr>
                        <a:t> </a:t>
                      </a:r>
                      <a:r>
                        <a:rPr lang="en-GB" sz="1400" b="1" dirty="0">
                          <a:solidFill>
                            <a:schemeClr val="tx1"/>
                          </a:solidFill>
                        </a:rPr>
                        <a:t>How did Britain change </a:t>
                      </a:r>
                      <a:r>
                        <a:rPr lang="en-GB" sz="1400" b="1" dirty="0" smtClean="0">
                          <a:solidFill>
                            <a:schemeClr val="tx1"/>
                          </a:solidFill>
                        </a:rPr>
                        <a:t>during</a:t>
                      </a:r>
                      <a:r>
                        <a:rPr lang="en-GB" sz="1400" b="1" baseline="0" dirty="0" smtClean="0">
                          <a:solidFill>
                            <a:schemeClr val="tx1"/>
                          </a:solidFill>
                        </a:rPr>
                        <a:t> this period?</a:t>
                      </a:r>
                      <a:endParaRPr lang="en-GB" sz="1400" b="1" dirty="0">
                        <a:solidFill>
                          <a:schemeClr val="tx1"/>
                        </a:solidFill>
                      </a:endParaRPr>
                    </a:p>
                  </a:txBody>
                  <a:tcPr/>
                </a:tc>
                <a:tc>
                  <a:txBody>
                    <a:bodyPr/>
                    <a:lstStyle/>
                    <a:p>
                      <a:pPr algn="ctr"/>
                      <a:r>
                        <a:rPr lang="en-GB" sz="1400" dirty="0">
                          <a:solidFill>
                            <a:schemeClr val="tx1"/>
                          </a:solidFill>
                        </a:rPr>
                        <a:t>Ancient </a:t>
                      </a:r>
                      <a:r>
                        <a:rPr lang="en-GB" sz="1400" dirty="0" smtClean="0">
                          <a:solidFill>
                            <a:schemeClr val="tx1"/>
                          </a:solidFill>
                        </a:rPr>
                        <a:t>Egypt</a:t>
                      </a:r>
                      <a:endParaRPr lang="en-GB" sz="1400" dirty="0">
                        <a:solidFill>
                          <a:schemeClr val="tx1"/>
                        </a:solidFill>
                      </a:endParaRPr>
                    </a:p>
                    <a:p>
                      <a:pPr algn="ctr"/>
                      <a:r>
                        <a:rPr lang="en-GB" sz="1400" dirty="0" smtClean="0">
                          <a:solidFill>
                            <a:schemeClr val="tx1"/>
                          </a:solidFill>
                        </a:rPr>
                        <a:t>What were</a:t>
                      </a:r>
                      <a:r>
                        <a:rPr lang="en-GB" sz="1400" baseline="0" dirty="0" smtClean="0">
                          <a:solidFill>
                            <a:schemeClr val="tx1"/>
                          </a:solidFill>
                        </a:rPr>
                        <a:t> the achievements and how did they impact on</a:t>
                      </a:r>
                    </a:p>
                    <a:p>
                      <a:pPr algn="ctr"/>
                      <a:r>
                        <a:rPr lang="en-GB" sz="1400" baseline="0" dirty="0" smtClean="0">
                          <a:solidFill>
                            <a:schemeClr val="tx1"/>
                          </a:solidFill>
                        </a:rPr>
                        <a:t> Egyptian lives and the wider world?</a:t>
                      </a:r>
                      <a:endParaRPr lang="en-GB" sz="1400" dirty="0">
                        <a:solidFill>
                          <a:schemeClr val="tx1"/>
                        </a:solidFill>
                      </a:endParaRPr>
                    </a:p>
                  </a:txBody>
                  <a:tcPr/>
                </a:tc>
                <a:extLst>
                  <a:ext uri="{0D108BD9-81ED-4DB2-BD59-A6C34878D82A}">
                    <a16:rowId xmlns:a16="http://schemas.microsoft.com/office/drawing/2014/main" val="4122200056"/>
                  </a:ext>
                </a:extLst>
              </a:tr>
              <a:tr h="1940914">
                <a:tc>
                  <a:txBody>
                    <a:bodyPr/>
                    <a:lstStyle/>
                    <a:p>
                      <a:pPr marL="171450" indent="-171450">
                        <a:buFont typeface="Arial" panose="020B0604020202020204" pitchFamily="34" charset="0"/>
                        <a:buChar char="•"/>
                      </a:pPr>
                      <a:r>
                        <a:rPr lang="en-GB" sz="1400" dirty="0"/>
                        <a:t>Know what life might have been like for people during the Stone Age</a:t>
                      </a:r>
                    </a:p>
                    <a:p>
                      <a:pPr marL="171450" indent="-171450">
                        <a:buFont typeface="Arial" panose="020B0604020202020204" pitchFamily="34" charset="0"/>
                        <a:buChar char="•"/>
                      </a:pPr>
                      <a:r>
                        <a:rPr lang="en-GB" sz="1400" dirty="0"/>
                        <a:t>Know about the most important aspects of living in the Bronze Age (religion, technology and travel) and how inventions and changes impacted on everyday lives</a:t>
                      </a:r>
                    </a:p>
                  </a:txBody>
                  <a:tcPr/>
                </a:tc>
                <a:tc>
                  <a:txBody>
                    <a:bodyPr/>
                    <a:lstStyle/>
                    <a:p>
                      <a:pPr marL="285750" indent="-285750">
                        <a:buFont typeface="Arial" panose="020B0604020202020204" pitchFamily="34" charset="0"/>
                        <a:buChar char="•"/>
                      </a:pPr>
                      <a:r>
                        <a:rPr lang="en-GB" sz="1400" dirty="0"/>
                        <a:t>Know what everyday life might have been like for people in Ancient Egypt</a:t>
                      </a:r>
                    </a:p>
                    <a:p>
                      <a:pPr marL="285750" indent="-285750">
                        <a:buFont typeface="Arial" panose="020B0604020202020204" pitchFamily="34" charset="0"/>
                        <a:buChar char="•"/>
                      </a:pPr>
                      <a:r>
                        <a:rPr lang="en-GB" sz="1400" dirty="0"/>
                        <a:t>Know about Ancient Egyptian lifestyle including architecture, construction techniques, beliefs, technology</a:t>
                      </a:r>
                    </a:p>
                    <a:p>
                      <a:pPr marL="285750" indent="-285750">
                        <a:buFont typeface="Arial" panose="020B0604020202020204" pitchFamily="34" charset="0"/>
                        <a:buChar char="•"/>
                      </a:pPr>
                      <a:r>
                        <a:rPr lang="en-GB" sz="1400" dirty="0"/>
                        <a:t>Know why people settled along the River Nile and how trade and transport affected their lives and the wider world</a:t>
                      </a:r>
                    </a:p>
                  </a:txBody>
                  <a:tcPr/>
                </a:tc>
                <a:extLst>
                  <a:ext uri="{0D108BD9-81ED-4DB2-BD59-A6C34878D82A}">
                    <a16:rowId xmlns:a16="http://schemas.microsoft.com/office/drawing/2014/main" val="122914242"/>
                  </a:ext>
                </a:extLst>
              </a:tr>
            </a:tbl>
          </a:graphicData>
        </a:graphic>
      </p:graphicFrame>
      <p:pic>
        <p:nvPicPr>
          <p:cNvPr id="3" name="Picture 2">
            <a:extLst>
              <a:ext uri="{FF2B5EF4-FFF2-40B4-BE49-F238E27FC236}">
                <a16:creationId xmlns:a16="http://schemas.microsoft.com/office/drawing/2014/main" id="{8CFEE5D9-94DB-85DB-FF75-08957A80FA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434" y="164953"/>
            <a:ext cx="569742" cy="672612"/>
          </a:xfrm>
          <a:prstGeom prst="rect">
            <a:avLst/>
          </a:prstGeom>
          <a:noFill/>
          <a:ln>
            <a:noFill/>
          </a:ln>
        </p:spPr>
      </p:pic>
    </p:spTree>
    <p:extLst>
      <p:ext uri="{BB962C8B-B14F-4D97-AF65-F5344CB8AC3E}">
        <p14:creationId xmlns:p14="http://schemas.microsoft.com/office/powerpoint/2010/main" val="1481592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8E239-CA85-BD54-71BA-908FF53E9970}"/>
              </a:ext>
            </a:extLst>
          </p:cNvPr>
          <p:cNvSpPr>
            <a:spLocks noGrp="1"/>
          </p:cNvSpPr>
          <p:nvPr>
            <p:ph type="title"/>
          </p:nvPr>
        </p:nvSpPr>
        <p:spPr>
          <a:xfrm>
            <a:off x="3812345" y="365126"/>
            <a:ext cx="4164038" cy="468508"/>
          </a:xfrm>
        </p:spPr>
        <p:txBody>
          <a:bodyPr>
            <a:normAutofit/>
          </a:bodyPr>
          <a:lstStyle/>
          <a:p>
            <a:pPr algn="ctr"/>
            <a:r>
              <a:rPr lang="en-GB" sz="2000" b="1" dirty="0">
                <a:latin typeface="+mn-lt"/>
              </a:rPr>
              <a:t>Year </a:t>
            </a:r>
            <a:r>
              <a:rPr lang="en-GB" sz="2000" b="1" dirty="0" smtClean="0">
                <a:latin typeface="+mn-lt"/>
              </a:rPr>
              <a:t>4 </a:t>
            </a:r>
            <a:endParaRPr lang="en-US" sz="2000" b="1" dirty="0">
              <a:latin typeface="+mn-lt"/>
            </a:endParaRPr>
          </a:p>
        </p:txBody>
      </p:sp>
      <p:graphicFrame>
        <p:nvGraphicFramePr>
          <p:cNvPr id="4" name="Content Placeholder 3">
            <a:extLst>
              <a:ext uri="{FF2B5EF4-FFF2-40B4-BE49-F238E27FC236}">
                <a16:creationId xmlns:a16="http://schemas.microsoft.com/office/drawing/2014/main" id="{75174B16-C7B2-CD38-4B9F-EB8819999F09}"/>
              </a:ext>
            </a:extLst>
          </p:cNvPr>
          <p:cNvGraphicFramePr>
            <a:graphicFrameLocks noGrp="1"/>
          </p:cNvGraphicFramePr>
          <p:nvPr>
            <p:ph idx="1"/>
            <p:extLst>
              <p:ext uri="{D42A27DB-BD31-4B8C-83A1-F6EECF244321}">
                <p14:modId xmlns:p14="http://schemas.microsoft.com/office/powerpoint/2010/main" val="822474888"/>
              </p:ext>
            </p:extLst>
          </p:nvPr>
        </p:nvGraphicFramePr>
        <p:xfrm>
          <a:off x="838200" y="833634"/>
          <a:ext cx="10515600" cy="263478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298961826"/>
                    </a:ext>
                  </a:extLst>
                </a:gridCol>
                <a:gridCol w="3505200">
                  <a:extLst>
                    <a:ext uri="{9D8B030D-6E8A-4147-A177-3AD203B41FA5}">
                      <a16:colId xmlns:a16="http://schemas.microsoft.com/office/drawing/2014/main" val="3770482266"/>
                    </a:ext>
                  </a:extLst>
                </a:gridCol>
                <a:gridCol w="3505200">
                  <a:extLst>
                    <a:ext uri="{9D8B030D-6E8A-4147-A177-3AD203B41FA5}">
                      <a16:colId xmlns:a16="http://schemas.microsoft.com/office/drawing/2014/main" val="1967667718"/>
                    </a:ext>
                  </a:extLst>
                </a:gridCol>
              </a:tblGrid>
              <a:tr h="539654">
                <a:tc>
                  <a:txBody>
                    <a:bodyPr/>
                    <a:lstStyle/>
                    <a:p>
                      <a:pPr algn="ctr"/>
                      <a:r>
                        <a:rPr lang="en-GB" sz="1400" dirty="0">
                          <a:solidFill>
                            <a:schemeClr val="tx1"/>
                          </a:solidFill>
                        </a:rPr>
                        <a:t>Chronology</a:t>
                      </a:r>
                    </a:p>
                  </a:txBody>
                  <a:tcPr/>
                </a:tc>
                <a:tc>
                  <a:txBody>
                    <a:bodyPr/>
                    <a:lstStyle/>
                    <a:p>
                      <a:pPr algn="ctr"/>
                      <a:r>
                        <a:rPr lang="en-GB" sz="1400" dirty="0">
                          <a:solidFill>
                            <a:schemeClr val="tx1"/>
                          </a:solidFill>
                        </a:rPr>
                        <a:t>Enquiry</a:t>
                      </a:r>
                      <a:r>
                        <a:rPr lang="en-GB" sz="1400" baseline="0" dirty="0">
                          <a:solidFill>
                            <a:schemeClr val="tx1"/>
                          </a:solidFill>
                        </a:rPr>
                        <a:t> and Interpreting</a:t>
                      </a:r>
                      <a:endParaRPr lang="en-GB" sz="1400" dirty="0">
                        <a:solidFill>
                          <a:schemeClr val="tx1"/>
                        </a:solidFill>
                      </a:endParaRPr>
                    </a:p>
                  </a:txBody>
                  <a:tcPr/>
                </a:tc>
                <a:tc>
                  <a:txBody>
                    <a:bodyPr/>
                    <a:lstStyle/>
                    <a:p>
                      <a:pPr algn="ctr"/>
                      <a:r>
                        <a:rPr lang="en-GB" sz="1400" dirty="0">
                          <a:solidFill>
                            <a:schemeClr val="tx1"/>
                          </a:solidFill>
                        </a:rPr>
                        <a:t>Knowledge and </a:t>
                      </a:r>
                      <a:r>
                        <a:rPr lang="en-GB" sz="1400" dirty="0" smtClean="0">
                          <a:solidFill>
                            <a:schemeClr val="tx1"/>
                          </a:solidFill>
                        </a:rPr>
                        <a:t>Understanding</a:t>
                      </a:r>
                    </a:p>
                    <a:p>
                      <a:pPr algn="ctr"/>
                      <a:endParaRPr lang="en-GB" sz="1400" dirty="0">
                        <a:solidFill>
                          <a:schemeClr val="tx1"/>
                        </a:solidFill>
                      </a:endParaRPr>
                    </a:p>
                  </a:txBody>
                  <a:tcPr/>
                </a:tc>
                <a:extLst>
                  <a:ext uri="{0D108BD9-81ED-4DB2-BD59-A6C34878D82A}">
                    <a16:rowId xmlns:a16="http://schemas.microsoft.com/office/drawing/2014/main" val="3894812733"/>
                  </a:ext>
                </a:extLst>
              </a:tr>
              <a:tr h="2095126">
                <a:tc>
                  <a:txBody>
                    <a:bodyPr/>
                    <a:lstStyle/>
                    <a:p>
                      <a:pPr algn="ctr"/>
                      <a:r>
                        <a:rPr lang="en-GB" sz="1400" dirty="0"/>
                        <a:t>Begin to add evidence and dates to timelines to show an understanding that changes occur over time</a:t>
                      </a:r>
                    </a:p>
                    <a:p>
                      <a:pPr algn="ctr"/>
                      <a:r>
                        <a:rPr lang="en-GB" sz="1400" dirty="0"/>
                        <a:t>Use dates relating to significant events</a:t>
                      </a:r>
                    </a:p>
                  </a:txBody>
                  <a:tcPr/>
                </a:tc>
                <a:tc>
                  <a:txBody>
                    <a:bodyPr/>
                    <a:lstStyle/>
                    <a:p>
                      <a:pPr algn="ctr"/>
                      <a:r>
                        <a:rPr lang="en-GB" sz="1400" dirty="0"/>
                        <a:t>Use various sources</a:t>
                      </a:r>
                      <a:r>
                        <a:rPr lang="en-GB" sz="1400" baseline="0" dirty="0"/>
                        <a:t> of historical evidence to find out about the past</a:t>
                      </a:r>
                    </a:p>
                    <a:p>
                      <a:pPr algn="ctr"/>
                      <a:r>
                        <a:rPr lang="en-GB" sz="1400" baseline="0" dirty="0"/>
                        <a:t>Ask and answer relevant historical questions</a:t>
                      </a:r>
                    </a:p>
                    <a:p>
                      <a:pPr algn="ctr"/>
                      <a:r>
                        <a:rPr lang="en-GB" sz="1400" baseline="0" dirty="0"/>
                        <a:t>Give reasons for opinions </a:t>
                      </a:r>
                      <a:r>
                        <a:rPr lang="en-GB" sz="1400" baseline="0" dirty="0" smtClean="0"/>
                        <a:t>using </a:t>
                      </a:r>
                      <a:r>
                        <a:rPr lang="en-GB" sz="1400" baseline="0" dirty="0"/>
                        <a:t>historical </a:t>
                      </a:r>
                      <a:r>
                        <a:rPr lang="en-GB" sz="1400" baseline="0" dirty="0" smtClean="0"/>
                        <a:t>evidence</a:t>
                      </a:r>
                      <a:endParaRPr lang="en-GB" sz="1400" baseline="0" dirty="0"/>
                    </a:p>
                    <a:p>
                      <a:pPr algn="ctr"/>
                      <a:r>
                        <a:rPr lang="en-GB" sz="1400" baseline="0" dirty="0"/>
                        <a:t>Make comparisons between historical sources of evidence</a:t>
                      </a:r>
                    </a:p>
                    <a:p>
                      <a:pPr algn="ctr"/>
                      <a:r>
                        <a:rPr lang="en-GB" sz="1400" baseline="0" dirty="0"/>
                        <a:t>Explore causes and consequences of main events, situations and changes</a:t>
                      </a:r>
                      <a:endParaRPr lang="en-GB" sz="1400" dirty="0"/>
                    </a:p>
                  </a:txBody>
                  <a:tcPr/>
                </a:tc>
                <a:tc>
                  <a:txBody>
                    <a:bodyPr/>
                    <a:lstStyle/>
                    <a:p>
                      <a:pPr algn="ctr"/>
                      <a:r>
                        <a:rPr lang="en-GB" sz="1400" dirty="0"/>
                        <a:t>Give reasons for the changes in the features of the period studied </a:t>
                      </a:r>
                      <a:r>
                        <a:rPr lang="en-GB" sz="1400" dirty="0" err="1"/>
                        <a:t>eg.</a:t>
                      </a:r>
                      <a:r>
                        <a:rPr lang="en-GB" sz="1400" dirty="0"/>
                        <a:t> Clothes, beliefs, homes and attitudes</a:t>
                      </a:r>
                    </a:p>
                    <a:p>
                      <a:pPr algn="ctr"/>
                      <a:r>
                        <a:rPr lang="en-GB" sz="1400" dirty="0"/>
                        <a:t>Describe how past events and actions of people affect life today</a:t>
                      </a:r>
                    </a:p>
                  </a:txBody>
                  <a:tcPr/>
                </a:tc>
                <a:extLst>
                  <a:ext uri="{0D108BD9-81ED-4DB2-BD59-A6C34878D82A}">
                    <a16:rowId xmlns:a16="http://schemas.microsoft.com/office/drawing/2014/main" val="2461306544"/>
                  </a:ext>
                </a:extLst>
              </a:tr>
            </a:tbl>
          </a:graphicData>
        </a:graphic>
      </p:graphicFrame>
      <p:graphicFrame>
        <p:nvGraphicFramePr>
          <p:cNvPr id="5" name="Table 4">
            <a:extLst>
              <a:ext uri="{FF2B5EF4-FFF2-40B4-BE49-F238E27FC236}">
                <a16:creationId xmlns:a16="http://schemas.microsoft.com/office/drawing/2014/main" id="{0A540FE8-09B8-BCA8-1A92-E83DB7F7DDF2}"/>
              </a:ext>
            </a:extLst>
          </p:cNvPr>
          <p:cNvGraphicFramePr>
            <a:graphicFrameLocks noGrp="1"/>
          </p:cNvGraphicFramePr>
          <p:nvPr>
            <p:extLst>
              <p:ext uri="{D42A27DB-BD31-4B8C-83A1-F6EECF244321}">
                <p14:modId xmlns:p14="http://schemas.microsoft.com/office/powerpoint/2010/main" val="892061901"/>
              </p:ext>
            </p:extLst>
          </p:nvPr>
        </p:nvGraphicFramePr>
        <p:xfrm>
          <a:off x="838200" y="3640115"/>
          <a:ext cx="10515600" cy="276415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5053774"/>
                    </a:ext>
                  </a:extLst>
                </a:gridCol>
                <a:gridCol w="5257800">
                  <a:extLst>
                    <a:ext uri="{9D8B030D-6E8A-4147-A177-3AD203B41FA5}">
                      <a16:colId xmlns:a16="http://schemas.microsoft.com/office/drawing/2014/main" val="2170007996"/>
                    </a:ext>
                  </a:extLst>
                </a:gridCol>
              </a:tblGrid>
              <a:tr h="752478">
                <a:tc>
                  <a:txBody>
                    <a:bodyPr/>
                    <a:lstStyle/>
                    <a:p>
                      <a:pPr algn="ctr"/>
                      <a:r>
                        <a:rPr lang="en-GB" sz="1400" dirty="0">
                          <a:solidFill>
                            <a:schemeClr val="tx1"/>
                          </a:solidFill>
                        </a:rPr>
                        <a:t>Ancient Greece</a:t>
                      </a:r>
                    </a:p>
                    <a:p>
                      <a:pPr algn="ctr"/>
                      <a:endParaRPr lang="en-GB" sz="800" dirty="0">
                        <a:solidFill>
                          <a:schemeClr val="tx1"/>
                        </a:solidFill>
                      </a:endParaRPr>
                    </a:p>
                    <a:p>
                      <a:pPr algn="ctr"/>
                      <a:r>
                        <a:rPr lang="en-GB" sz="1400" dirty="0" smtClean="0">
                          <a:solidFill>
                            <a:schemeClr val="tx1"/>
                          </a:solidFill>
                        </a:rPr>
                        <a:t> </a:t>
                      </a:r>
                      <a:r>
                        <a:rPr lang="en-GB" sz="1400" dirty="0">
                          <a:solidFill>
                            <a:schemeClr val="tx1"/>
                          </a:solidFill>
                        </a:rPr>
                        <a:t>How did Ancient Greece influence the Western World?</a:t>
                      </a:r>
                    </a:p>
                  </a:txBody>
                  <a:tcPr/>
                </a:tc>
                <a:tc>
                  <a:txBody>
                    <a:bodyPr/>
                    <a:lstStyle/>
                    <a:p>
                      <a:pPr algn="ctr"/>
                      <a:r>
                        <a:rPr lang="en-GB" sz="1400" dirty="0">
                          <a:solidFill>
                            <a:schemeClr val="tx1"/>
                          </a:solidFill>
                        </a:rPr>
                        <a:t>The Roman Empire</a:t>
                      </a:r>
                    </a:p>
                    <a:p>
                      <a:pPr algn="ctr"/>
                      <a:endParaRPr lang="en-GB" sz="800" dirty="0">
                        <a:solidFill>
                          <a:schemeClr val="tx1"/>
                        </a:solidFill>
                      </a:endParaRPr>
                    </a:p>
                    <a:p>
                      <a:pPr algn="ctr"/>
                      <a:r>
                        <a:rPr lang="en-GB" sz="1400" dirty="0" smtClean="0">
                          <a:solidFill>
                            <a:schemeClr val="tx1"/>
                          </a:solidFill>
                        </a:rPr>
                        <a:t>How </a:t>
                      </a:r>
                      <a:r>
                        <a:rPr lang="en-GB" sz="1400" dirty="0">
                          <a:solidFill>
                            <a:schemeClr val="tx1"/>
                          </a:solidFill>
                        </a:rPr>
                        <a:t>did the </a:t>
                      </a:r>
                      <a:r>
                        <a:rPr lang="en-GB" sz="1400" dirty="0" smtClean="0">
                          <a:solidFill>
                            <a:schemeClr val="tx1"/>
                          </a:solidFill>
                        </a:rPr>
                        <a:t>Romans </a:t>
                      </a:r>
                      <a:r>
                        <a:rPr lang="en-GB" sz="1400" dirty="0">
                          <a:solidFill>
                            <a:schemeClr val="tx1"/>
                          </a:solidFill>
                        </a:rPr>
                        <a:t>impact Britain?</a:t>
                      </a:r>
                    </a:p>
                  </a:txBody>
                  <a:tcPr/>
                </a:tc>
                <a:extLst>
                  <a:ext uri="{0D108BD9-81ED-4DB2-BD59-A6C34878D82A}">
                    <a16:rowId xmlns:a16="http://schemas.microsoft.com/office/drawing/2014/main" val="4122200056"/>
                  </a:ext>
                </a:extLst>
              </a:tr>
              <a:tr h="1665455">
                <a:tc>
                  <a:txBody>
                    <a:bodyPr/>
                    <a:lstStyle/>
                    <a:p>
                      <a:pPr marL="171450" indent="-171450">
                        <a:buFont typeface="Arial" panose="020B0604020202020204" pitchFamily="34" charset="0"/>
                        <a:buChar char="•"/>
                      </a:pPr>
                      <a:r>
                        <a:rPr lang="en-GB" sz="1400" dirty="0"/>
                        <a:t>Know what life was like for people living in Ancient Greece</a:t>
                      </a:r>
                    </a:p>
                    <a:p>
                      <a:pPr marL="171450" indent="-171450">
                        <a:buFont typeface="Arial" panose="020B0604020202020204" pitchFamily="34" charset="0"/>
                        <a:buChar char="•"/>
                      </a:pPr>
                      <a:r>
                        <a:rPr lang="en-GB" sz="1400" dirty="0"/>
                        <a:t>Know how Ancient Greek achievements in democracy influenced the rest of the world</a:t>
                      </a:r>
                    </a:p>
                    <a:p>
                      <a:pPr marL="171450" indent="-171450">
                        <a:buFont typeface="Arial" panose="020B0604020202020204" pitchFamily="34" charset="0"/>
                        <a:buChar char="•"/>
                      </a:pPr>
                      <a:r>
                        <a:rPr lang="en-GB" sz="1400" dirty="0"/>
                        <a:t>Know how the legacy of the Olympics has impacted modern day</a:t>
                      </a:r>
                    </a:p>
                    <a:p>
                      <a:pPr marL="171450" indent="-171450">
                        <a:buFont typeface="Arial" panose="020B0604020202020204" pitchFamily="34" charset="0"/>
                        <a:buChar char="•"/>
                      </a:pPr>
                      <a:r>
                        <a:rPr lang="en-GB" sz="1400" dirty="0"/>
                        <a:t>Know some of the differences between the city states of Athens and Sparta</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smtClean="0"/>
                        <a:t>Know the</a:t>
                      </a:r>
                      <a:r>
                        <a:rPr lang="en-GB" sz="1400" baseline="0" dirty="0" smtClean="0"/>
                        <a:t> names of significant people who ruled and their achievements</a:t>
                      </a:r>
                      <a:endParaRPr lang="en-GB" sz="14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the reasons for Ancient Romans invading and settling in </a:t>
                      </a:r>
                      <a:r>
                        <a:rPr lang="en-GB" sz="1400" dirty="0" smtClean="0"/>
                        <a:t>Britain</a:t>
                      </a:r>
                      <a:endParaRPr lang="en-GB" sz="14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the invasions and about British resistance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tactics and equipment used by the Roman army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the impact of and the legacy of Roman culture on later periods in British history (including art, architecture, technology)</a:t>
                      </a:r>
                    </a:p>
                    <a:p>
                      <a:pPr marL="171450" indent="-171450">
                        <a:buFont typeface="Arial" panose="020B0604020202020204" pitchFamily="34" charset="0"/>
                        <a:buChar char="•"/>
                      </a:pPr>
                      <a:endParaRPr lang="en-GB" sz="1400" dirty="0"/>
                    </a:p>
                  </a:txBody>
                  <a:tcPr/>
                </a:tc>
                <a:extLst>
                  <a:ext uri="{0D108BD9-81ED-4DB2-BD59-A6C34878D82A}">
                    <a16:rowId xmlns:a16="http://schemas.microsoft.com/office/drawing/2014/main" val="122914242"/>
                  </a:ext>
                </a:extLst>
              </a:tr>
            </a:tbl>
          </a:graphicData>
        </a:graphic>
      </p:graphicFrame>
      <p:pic>
        <p:nvPicPr>
          <p:cNvPr id="6" name="Picture 5">
            <a:extLst>
              <a:ext uri="{FF2B5EF4-FFF2-40B4-BE49-F238E27FC236}">
                <a16:creationId xmlns:a16="http://schemas.microsoft.com/office/drawing/2014/main" id="{C94BA6D2-534C-4318-29D6-35FC66268C0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0057" y="161022"/>
            <a:ext cx="569742" cy="672612"/>
          </a:xfrm>
          <a:prstGeom prst="rect">
            <a:avLst/>
          </a:prstGeom>
          <a:noFill/>
          <a:ln>
            <a:noFill/>
          </a:ln>
        </p:spPr>
      </p:pic>
    </p:spTree>
    <p:extLst>
      <p:ext uri="{BB962C8B-B14F-4D97-AF65-F5344CB8AC3E}">
        <p14:creationId xmlns:p14="http://schemas.microsoft.com/office/powerpoint/2010/main" val="39242672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C3C-334F-CD39-C0C3-FDCDBFAE43D7}"/>
              </a:ext>
            </a:extLst>
          </p:cNvPr>
          <p:cNvSpPr>
            <a:spLocks noGrp="1"/>
          </p:cNvSpPr>
          <p:nvPr>
            <p:ph type="title"/>
          </p:nvPr>
        </p:nvSpPr>
        <p:spPr>
          <a:xfrm>
            <a:off x="4716841" y="249525"/>
            <a:ext cx="3404382" cy="369332"/>
          </a:xfrm>
          <a:solidFill>
            <a:schemeClr val="accent1">
              <a:lumMod val="60000"/>
              <a:lumOff val="40000"/>
            </a:schemeClr>
          </a:solidFill>
        </p:spPr>
        <p:txBody>
          <a:bodyPr>
            <a:normAutofit/>
          </a:bodyPr>
          <a:lstStyle/>
          <a:p>
            <a:pPr algn="ctr"/>
            <a:r>
              <a:rPr lang="en-US" sz="1800" b="1" dirty="0">
                <a:latin typeface="+mn-lt"/>
              </a:rPr>
              <a:t>Upper Key Stage 2 </a:t>
            </a:r>
            <a:r>
              <a:rPr lang="en-US" sz="1800" b="1" dirty="0" smtClean="0">
                <a:latin typeface="+mn-lt"/>
              </a:rPr>
              <a:t>Curriculum</a:t>
            </a:r>
            <a:endParaRPr lang="en-US" sz="1800" b="1" dirty="0">
              <a:latin typeface="+mn-lt"/>
            </a:endParaRPr>
          </a:p>
        </p:txBody>
      </p:sp>
      <p:graphicFrame>
        <p:nvGraphicFramePr>
          <p:cNvPr id="5" name="Table 5">
            <a:extLst>
              <a:ext uri="{FF2B5EF4-FFF2-40B4-BE49-F238E27FC236}">
                <a16:creationId xmlns:a16="http://schemas.microsoft.com/office/drawing/2014/main" id="{1856F237-D7A0-49D0-BDCF-A0B922EDE615}"/>
              </a:ext>
            </a:extLst>
          </p:cNvPr>
          <p:cNvGraphicFramePr>
            <a:graphicFrameLocks noGrp="1"/>
          </p:cNvGraphicFramePr>
          <p:nvPr>
            <p:extLst>
              <p:ext uri="{D42A27DB-BD31-4B8C-83A1-F6EECF244321}">
                <p14:modId xmlns:p14="http://schemas.microsoft.com/office/powerpoint/2010/main" val="2306902859"/>
              </p:ext>
            </p:extLst>
          </p:nvPr>
        </p:nvGraphicFramePr>
        <p:xfrm>
          <a:off x="888609" y="1027953"/>
          <a:ext cx="10706296" cy="2316480"/>
        </p:xfrm>
        <a:graphic>
          <a:graphicData uri="http://schemas.openxmlformats.org/drawingml/2006/table">
            <a:tbl>
              <a:tblPr firstRow="1" bandRow="1">
                <a:tableStyleId>{5C22544A-7EE6-4342-B048-85BDC9FD1C3A}</a:tableStyleId>
              </a:tblPr>
              <a:tblGrid>
                <a:gridCol w="5353148">
                  <a:extLst>
                    <a:ext uri="{9D8B030D-6E8A-4147-A177-3AD203B41FA5}">
                      <a16:colId xmlns:a16="http://schemas.microsoft.com/office/drawing/2014/main" val="1904314985"/>
                    </a:ext>
                  </a:extLst>
                </a:gridCol>
                <a:gridCol w="5353148">
                  <a:extLst>
                    <a:ext uri="{9D8B030D-6E8A-4147-A177-3AD203B41FA5}">
                      <a16:colId xmlns:a16="http://schemas.microsoft.com/office/drawing/2014/main" val="753850751"/>
                    </a:ext>
                  </a:extLst>
                </a:gridCol>
              </a:tblGrid>
              <a:tr h="0">
                <a:tc>
                  <a:txBody>
                    <a:bodyPr/>
                    <a:lstStyle/>
                    <a:p>
                      <a:pPr algn="ctr"/>
                      <a:r>
                        <a:rPr lang="en-US" sz="1600" dirty="0"/>
                        <a:t>Areas of </a:t>
                      </a:r>
                      <a:r>
                        <a:rPr lang="en-US" sz="1600" dirty="0" smtClean="0"/>
                        <a:t>study</a:t>
                      </a:r>
                      <a:endParaRPr lang="en-US" sz="1600" dirty="0"/>
                    </a:p>
                  </a:txBody>
                  <a:tcPr/>
                </a:tc>
                <a:tc>
                  <a:txBody>
                    <a:bodyPr/>
                    <a:lstStyle/>
                    <a:p>
                      <a:pPr algn="ctr"/>
                      <a:r>
                        <a:rPr lang="en-US" sz="1600" dirty="0"/>
                        <a:t>Key Vocabulary</a:t>
                      </a:r>
                    </a:p>
                  </a:txBody>
                  <a:tcPr/>
                </a:tc>
                <a:extLst>
                  <a:ext uri="{0D108BD9-81ED-4DB2-BD59-A6C34878D82A}">
                    <a16:rowId xmlns:a16="http://schemas.microsoft.com/office/drawing/2014/main" val="4170962924"/>
                  </a:ext>
                </a:extLst>
              </a:tr>
              <a:tr h="518160">
                <a:tc>
                  <a:txBody>
                    <a:bodyPr/>
                    <a:lstStyle/>
                    <a:p>
                      <a:pPr algn="ctr"/>
                      <a:r>
                        <a:rPr lang="en-GB" sz="1400" b="1" dirty="0">
                          <a:solidFill>
                            <a:schemeClr val="tx1"/>
                          </a:solidFill>
                        </a:rPr>
                        <a:t>Anglo-Saxons and Scots - What was the impact on Britain of the settlement of Anglo-Saxons and Scots?</a:t>
                      </a:r>
                    </a:p>
                  </a:txBody>
                  <a:tcPr/>
                </a:tc>
                <a:tc>
                  <a:txBody>
                    <a:bodyPr/>
                    <a:lstStyle/>
                    <a:p>
                      <a:r>
                        <a:rPr lang="en-US" sz="1400" dirty="0"/>
                        <a:t>Roman, withdrawal, empire, dark ages, invasion, settlements, kingdoms, Christian conversion, Canterbury, Lindisfarne, Sutton </a:t>
                      </a:r>
                      <a:r>
                        <a:rPr lang="en-US" sz="1400" dirty="0" err="1"/>
                        <a:t>Hoo</a:t>
                      </a:r>
                      <a:endParaRPr lang="en-US" sz="1400" dirty="0"/>
                    </a:p>
                  </a:txBody>
                  <a:tcPr/>
                </a:tc>
                <a:extLst>
                  <a:ext uri="{0D108BD9-81ED-4DB2-BD59-A6C34878D82A}">
                    <a16:rowId xmlns:a16="http://schemas.microsoft.com/office/drawing/2014/main" val="311442533"/>
                  </a:ext>
                </a:extLst>
              </a:tr>
              <a:tr h="370840">
                <a:tc>
                  <a:txBody>
                    <a:bodyPr/>
                    <a:lstStyle/>
                    <a:p>
                      <a:pPr algn="ctr"/>
                      <a:r>
                        <a:rPr lang="en-GB" sz="1400" b="1" dirty="0">
                          <a:solidFill>
                            <a:schemeClr val="tx1"/>
                          </a:solidFill>
                        </a:rPr>
                        <a:t>Vikings - How </a:t>
                      </a:r>
                      <a:r>
                        <a:rPr lang="en-GB" sz="1400" b="1" dirty="0" smtClean="0">
                          <a:solidFill>
                            <a:schemeClr val="tx1"/>
                          </a:solidFill>
                        </a:rPr>
                        <a:t>and why did </a:t>
                      </a:r>
                      <a:r>
                        <a:rPr lang="en-GB" sz="1400" b="1" dirty="0">
                          <a:solidFill>
                            <a:schemeClr val="tx1"/>
                          </a:solidFill>
                        </a:rPr>
                        <a:t>the Vikings invade </a:t>
                      </a:r>
                      <a:r>
                        <a:rPr lang="en-GB" sz="1400" b="1" dirty="0" smtClean="0">
                          <a:solidFill>
                            <a:schemeClr val="tx1"/>
                          </a:solidFill>
                        </a:rPr>
                        <a:t>Britain?</a:t>
                      </a:r>
                      <a:endParaRPr lang="en-GB" sz="1400" b="1" dirty="0">
                        <a:solidFill>
                          <a:schemeClr val="tx1"/>
                        </a:solidFill>
                      </a:endParaRPr>
                    </a:p>
                  </a:txBody>
                  <a:tcPr/>
                </a:tc>
                <a:tc>
                  <a:txBody>
                    <a:bodyPr/>
                    <a:lstStyle/>
                    <a:p>
                      <a:r>
                        <a:rPr lang="en-US" sz="1400" dirty="0"/>
                        <a:t>Viking, raids, invasion, society, resistance, Alfred the Great, Athelstan, Danegeld, Edward the Confessor</a:t>
                      </a:r>
                    </a:p>
                  </a:txBody>
                  <a:tcPr/>
                </a:tc>
                <a:extLst>
                  <a:ext uri="{0D108BD9-81ED-4DB2-BD59-A6C34878D82A}">
                    <a16:rowId xmlns:a16="http://schemas.microsoft.com/office/drawing/2014/main" val="1588300878"/>
                  </a:ext>
                </a:extLst>
              </a:tr>
              <a:tr h="370840">
                <a:tc>
                  <a:txBody>
                    <a:bodyPr/>
                    <a:lstStyle/>
                    <a:p>
                      <a:pPr algn="ctr"/>
                      <a:r>
                        <a:rPr lang="en-GB" sz="1400" b="1" dirty="0" smtClean="0">
                          <a:solidFill>
                            <a:schemeClr val="tx1"/>
                          </a:solidFill>
                        </a:rPr>
                        <a:t>Baghdad c.AD900 </a:t>
                      </a:r>
                    </a:p>
                    <a:p>
                      <a:pPr algn="ctr"/>
                      <a:r>
                        <a:rPr lang="en-GB" sz="1400" b="1" dirty="0" smtClean="0">
                          <a:solidFill>
                            <a:schemeClr val="tx1"/>
                          </a:solidFill>
                        </a:rPr>
                        <a:t>A non-European Society – which provides contrasts</a:t>
                      </a:r>
                      <a:r>
                        <a:rPr lang="en-GB" sz="1400" b="1" baseline="0" dirty="0" smtClean="0">
                          <a:solidFill>
                            <a:schemeClr val="tx1"/>
                          </a:solidFill>
                        </a:rPr>
                        <a:t> </a:t>
                      </a:r>
                    </a:p>
                    <a:p>
                      <a:pPr algn="ctr"/>
                      <a:r>
                        <a:rPr lang="en-GB" sz="1400" b="1" dirty="0" smtClean="0">
                          <a:solidFill>
                            <a:schemeClr val="tx1"/>
                          </a:solidFill>
                        </a:rPr>
                        <a:t>with British history</a:t>
                      </a:r>
                      <a:endParaRPr lang="en-GB" sz="1400" b="1" dirty="0">
                        <a:solidFill>
                          <a:schemeClr val="tx1"/>
                        </a:solidFill>
                      </a:endParaRPr>
                    </a:p>
                    <a:p>
                      <a:pPr algn="ctr"/>
                      <a:endParaRPr lang="en-GB" sz="1400" dirty="0">
                        <a:solidFill>
                          <a:schemeClr val="tx1"/>
                        </a:solidFill>
                      </a:endParaRPr>
                    </a:p>
                  </a:txBody>
                  <a:tcPr/>
                </a:tc>
                <a:tc>
                  <a:txBody>
                    <a:bodyPr/>
                    <a:lstStyle/>
                    <a:p>
                      <a:r>
                        <a:rPr lang="en-US" sz="1400" dirty="0"/>
                        <a:t>Islam, Prophet Muhammad, Muslim, mosque, caliphs, Golden Age, astrolabes</a:t>
                      </a:r>
                    </a:p>
                  </a:txBody>
                  <a:tcPr/>
                </a:tc>
                <a:extLst>
                  <a:ext uri="{0D108BD9-81ED-4DB2-BD59-A6C34878D82A}">
                    <a16:rowId xmlns:a16="http://schemas.microsoft.com/office/drawing/2014/main" val="27013107"/>
                  </a:ext>
                </a:extLst>
              </a:tr>
            </a:tbl>
          </a:graphicData>
        </a:graphic>
      </p:graphicFrame>
      <p:sp>
        <p:nvSpPr>
          <p:cNvPr id="6" name="TextBox 5">
            <a:extLst>
              <a:ext uri="{FF2B5EF4-FFF2-40B4-BE49-F238E27FC236}">
                <a16:creationId xmlns:a16="http://schemas.microsoft.com/office/drawing/2014/main" id="{BD0B7BC2-C02F-1FAA-4471-D471A4722C19}"/>
              </a:ext>
            </a:extLst>
          </p:cNvPr>
          <p:cNvSpPr txBox="1"/>
          <p:nvPr/>
        </p:nvSpPr>
        <p:spPr>
          <a:xfrm>
            <a:off x="5926663" y="669160"/>
            <a:ext cx="2194560" cy="369332"/>
          </a:xfrm>
          <a:prstGeom prst="rect">
            <a:avLst/>
          </a:prstGeom>
          <a:noFill/>
        </p:spPr>
        <p:txBody>
          <a:bodyPr wrap="square" rtlCol="0">
            <a:spAutoFit/>
          </a:bodyPr>
          <a:lstStyle/>
          <a:p>
            <a:r>
              <a:rPr lang="en-US" b="1" dirty="0"/>
              <a:t>Year 5</a:t>
            </a:r>
          </a:p>
        </p:txBody>
      </p:sp>
      <p:graphicFrame>
        <p:nvGraphicFramePr>
          <p:cNvPr id="7" name="Table 7">
            <a:extLst>
              <a:ext uri="{FF2B5EF4-FFF2-40B4-BE49-F238E27FC236}">
                <a16:creationId xmlns:a16="http://schemas.microsoft.com/office/drawing/2014/main" id="{4EB3E97C-0A2F-5817-D7E5-2A9C7A9246A2}"/>
              </a:ext>
            </a:extLst>
          </p:cNvPr>
          <p:cNvGraphicFramePr>
            <a:graphicFrameLocks noGrp="1"/>
          </p:cNvGraphicFramePr>
          <p:nvPr>
            <p:extLst>
              <p:ext uri="{D42A27DB-BD31-4B8C-83A1-F6EECF244321}">
                <p14:modId xmlns:p14="http://schemas.microsoft.com/office/powerpoint/2010/main" val="1136150568"/>
              </p:ext>
            </p:extLst>
          </p:nvPr>
        </p:nvGraphicFramePr>
        <p:xfrm>
          <a:off x="888609" y="3770281"/>
          <a:ext cx="10706296" cy="1331733"/>
        </p:xfrm>
        <a:graphic>
          <a:graphicData uri="http://schemas.openxmlformats.org/drawingml/2006/table">
            <a:tbl>
              <a:tblPr firstRow="1" bandRow="1">
                <a:tableStyleId>{5C22544A-7EE6-4342-B048-85BDC9FD1C3A}</a:tableStyleId>
              </a:tblPr>
              <a:tblGrid>
                <a:gridCol w="5353148">
                  <a:extLst>
                    <a:ext uri="{9D8B030D-6E8A-4147-A177-3AD203B41FA5}">
                      <a16:colId xmlns:a16="http://schemas.microsoft.com/office/drawing/2014/main" val="710334974"/>
                    </a:ext>
                  </a:extLst>
                </a:gridCol>
                <a:gridCol w="5353148">
                  <a:extLst>
                    <a:ext uri="{9D8B030D-6E8A-4147-A177-3AD203B41FA5}">
                      <a16:colId xmlns:a16="http://schemas.microsoft.com/office/drawing/2014/main" val="2873591247"/>
                    </a:ext>
                  </a:extLst>
                </a:gridCol>
              </a:tblGrid>
              <a:tr h="0">
                <a:tc>
                  <a:txBody>
                    <a:bodyPr/>
                    <a:lstStyle/>
                    <a:p>
                      <a:pPr algn="ctr"/>
                      <a:r>
                        <a:rPr lang="en-US" sz="1600" dirty="0"/>
                        <a:t>Areas of </a:t>
                      </a:r>
                      <a:r>
                        <a:rPr lang="en-US" sz="1600" dirty="0" smtClean="0"/>
                        <a:t>study</a:t>
                      </a:r>
                      <a:endParaRPr lang="en-US" sz="1600" dirty="0"/>
                    </a:p>
                  </a:txBody>
                  <a:tcPr/>
                </a:tc>
                <a:tc>
                  <a:txBody>
                    <a:bodyPr/>
                    <a:lstStyle/>
                    <a:p>
                      <a:pPr algn="ctr"/>
                      <a:r>
                        <a:rPr lang="en-US" sz="1600" dirty="0"/>
                        <a:t>Key Vocabulary</a:t>
                      </a:r>
                    </a:p>
                  </a:txBody>
                  <a:tcPr/>
                </a:tc>
                <a:extLst>
                  <a:ext uri="{0D108BD9-81ED-4DB2-BD59-A6C34878D82A}">
                    <a16:rowId xmlns:a16="http://schemas.microsoft.com/office/drawing/2014/main" val="4044781154"/>
                  </a:ext>
                </a:extLst>
              </a:tr>
              <a:tr h="996453">
                <a:tc>
                  <a:txBody>
                    <a:bodyPr/>
                    <a:lstStyle/>
                    <a:p>
                      <a:pPr algn="ctr"/>
                      <a:r>
                        <a:rPr lang="en-GB" sz="1400" b="1" dirty="0" smtClean="0">
                          <a:solidFill>
                            <a:schemeClr val="tx1"/>
                          </a:solidFill>
                        </a:rPr>
                        <a:t>Local </a:t>
                      </a:r>
                      <a:r>
                        <a:rPr lang="en-GB" sz="1400" b="1" dirty="0">
                          <a:solidFill>
                            <a:schemeClr val="tx1"/>
                          </a:solidFill>
                        </a:rPr>
                        <a:t>study </a:t>
                      </a:r>
                      <a:r>
                        <a:rPr lang="en-GB" sz="1400" b="1" dirty="0" smtClean="0">
                          <a:solidFill>
                            <a:schemeClr val="tx1"/>
                          </a:solidFill>
                        </a:rPr>
                        <a:t>– Transport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1"/>
                          </a:solidFill>
                        </a:rPr>
                        <a:t>(With a focus on the influences of transport developments.)</a:t>
                      </a:r>
                    </a:p>
                    <a:p>
                      <a:pPr algn="ctr"/>
                      <a:endParaRPr lang="en-GB" sz="1400" b="1" dirty="0">
                        <a:solidFill>
                          <a:schemeClr val="tx1"/>
                        </a:solidFill>
                      </a:endParaRPr>
                    </a:p>
                    <a:p>
                      <a:pPr algn="ctr"/>
                      <a:r>
                        <a:rPr lang="en-GB" sz="1400" b="1" dirty="0">
                          <a:solidFill>
                            <a:schemeClr val="tx1"/>
                          </a:solidFill>
                        </a:rPr>
                        <a:t>How </a:t>
                      </a:r>
                      <a:r>
                        <a:rPr lang="en-GB" sz="1400" b="1" dirty="0" smtClean="0">
                          <a:solidFill>
                            <a:schemeClr val="tx1"/>
                          </a:solidFill>
                        </a:rPr>
                        <a:t>has Holmes </a:t>
                      </a:r>
                      <a:r>
                        <a:rPr lang="en-GB" sz="1400" b="1" dirty="0">
                          <a:solidFill>
                            <a:schemeClr val="tx1"/>
                          </a:solidFill>
                        </a:rPr>
                        <a:t>Chapel changed over </a:t>
                      </a:r>
                      <a:r>
                        <a:rPr lang="en-GB" sz="1400" b="1" dirty="0" smtClean="0">
                          <a:solidFill>
                            <a:schemeClr val="tx1"/>
                          </a:solidFill>
                        </a:rPr>
                        <a:t>time?</a:t>
                      </a:r>
                      <a:r>
                        <a:rPr lang="en-GB" sz="1400" b="1" baseline="0" dirty="0" smtClean="0">
                          <a:solidFill>
                            <a:schemeClr val="tx1"/>
                          </a:solidFill>
                        </a:rPr>
                        <a:t> </a:t>
                      </a:r>
                    </a:p>
                  </a:txBody>
                  <a:tcPr/>
                </a:tc>
                <a:tc>
                  <a:txBody>
                    <a:bodyPr/>
                    <a:lstStyle/>
                    <a:p>
                      <a:pPr algn="l"/>
                      <a:r>
                        <a:rPr lang="en-US" sz="1400" dirty="0"/>
                        <a:t>Merchant, Industrial Revolution, commerce, modes of transport, trade, economy, settlement, port, trade routes</a:t>
                      </a:r>
                    </a:p>
                  </a:txBody>
                  <a:tcPr/>
                </a:tc>
                <a:extLst>
                  <a:ext uri="{0D108BD9-81ED-4DB2-BD59-A6C34878D82A}">
                    <a16:rowId xmlns:a16="http://schemas.microsoft.com/office/drawing/2014/main" val="473590192"/>
                  </a:ext>
                </a:extLst>
              </a:tr>
            </a:tbl>
          </a:graphicData>
        </a:graphic>
      </p:graphicFrame>
      <p:graphicFrame>
        <p:nvGraphicFramePr>
          <p:cNvPr id="8" name="Table 8">
            <a:extLst>
              <a:ext uri="{FF2B5EF4-FFF2-40B4-BE49-F238E27FC236}">
                <a16:creationId xmlns:a16="http://schemas.microsoft.com/office/drawing/2014/main" id="{892AA823-75BA-5390-0AEC-72165626B1BE}"/>
              </a:ext>
            </a:extLst>
          </p:cNvPr>
          <p:cNvGraphicFramePr>
            <a:graphicFrameLocks noGrp="1"/>
          </p:cNvGraphicFramePr>
          <p:nvPr>
            <p:extLst>
              <p:ext uri="{D42A27DB-BD31-4B8C-83A1-F6EECF244321}">
                <p14:modId xmlns:p14="http://schemas.microsoft.com/office/powerpoint/2010/main" val="2932532118"/>
              </p:ext>
            </p:extLst>
          </p:nvPr>
        </p:nvGraphicFramePr>
        <p:xfrm>
          <a:off x="888609" y="5202620"/>
          <a:ext cx="10811804" cy="945931"/>
        </p:xfrm>
        <a:graphic>
          <a:graphicData uri="http://schemas.openxmlformats.org/drawingml/2006/table">
            <a:tbl>
              <a:tblPr firstRow="1" bandRow="1">
                <a:tableStyleId>{5C22544A-7EE6-4342-B048-85BDC9FD1C3A}</a:tableStyleId>
              </a:tblPr>
              <a:tblGrid>
                <a:gridCol w="1681873">
                  <a:extLst>
                    <a:ext uri="{9D8B030D-6E8A-4147-A177-3AD203B41FA5}">
                      <a16:colId xmlns:a16="http://schemas.microsoft.com/office/drawing/2014/main" val="3350111975"/>
                    </a:ext>
                  </a:extLst>
                </a:gridCol>
                <a:gridCol w="9129931">
                  <a:extLst>
                    <a:ext uri="{9D8B030D-6E8A-4147-A177-3AD203B41FA5}">
                      <a16:colId xmlns:a16="http://schemas.microsoft.com/office/drawing/2014/main" val="4051979248"/>
                    </a:ext>
                  </a:extLst>
                </a:gridCol>
              </a:tblGrid>
              <a:tr h="945931">
                <a:tc>
                  <a:txBody>
                    <a:bodyPr/>
                    <a:lstStyle/>
                    <a:p>
                      <a:pPr algn="ctr"/>
                      <a:r>
                        <a:rPr lang="en-US" sz="1600" b="1" dirty="0" smtClean="0">
                          <a:solidFill>
                            <a:schemeClr val="tx1"/>
                          </a:solidFill>
                        </a:rPr>
                        <a:t>Vocabulary</a:t>
                      </a:r>
                      <a:endParaRPr lang="en-US" sz="1600" b="1" dirty="0">
                        <a:solidFill>
                          <a:schemeClr val="tx1"/>
                        </a:solidFill>
                      </a:endParaRPr>
                    </a:p>
                  </a:txBody>
                  <a:tcPr/>
                </a:tc>
                <a:tc>
                  <a:txBody>
                    <a:bodyPr/>
                    <a:lstStyle/>
                    <a:p>
                      <a:r>
                        <a:rPr lang="en-US" sz="1400" b="0" dirty="0">
                          <a:solidFill>
                            <a:schemeClr val="tx1"/>
                          </a:solidFill>
                        </a:rPr>
                        <a:t>As per lower KS2, plus –  cause and effect, propaganda, bias, society, empire, point of view, objectivity, subjectivity, legacy, modern British values, perspective, judgement, symbolic, social history, community, economy, expansion</a:t>
                      </a:r>
                    </a:p>
                  </a:txBody>
                  <a:tcPr/>
                </a:tc>
                <a:extLst>
                  <a:ext uri="{0D108BD9-81ED-4DB2-BD59-A6C34878D82A}">
                    <a16:rowId xmlns:a16="http://schemas.microsoft.com/office/drawing/2014/main" val="1200573080"/>
                  </a:ext>
                </a:extLst>
              </a:tr>
            </a:tbl>
          </a:graphicData>
        </a:graphic>
      </p:graphicFrame>
      <p:sp>
        <p:nvSpPr>
          <p:cNvPr id="9" name="TextBox 8">
            <a:extLst>
              <a:ext uri="{FF2B5EF4-FFF2-40B4-BE49-F238E27FC236}">
                <a16:creationId xmlns:a16="http://schemas.microsoft.com/office/drawing/2014/main" id="{52211E08-0F4E-28DD-67DE-D60F49A87275}"/>
              </a:ext>
            </a:extLst>
          </p:cNvPr>
          <p:cNvSpPr txBox="1"/>
          <p:nvPr/>
        </p:nvSpPr>
        <p:spPr>
          <a:xfrm>
            <a:off x="5926663" y="3445039"/>
            <a:ext cx="1434905" cy="369332"/>
          </a:xfrm>
          <a:prstGeom prst="rect">
            <a:avLst/>
          </a:prstGeom>
          <a:noFill/>
        </p:spPr>
        <p:txBody>
          <a:bodyPr wrap="square" rtlCol="0">
            <a:spAutoFit/>
          </a:bodyPr>
          <a:lstStyle/>
          <a:p>
            <a:r>
              <a:rPr lang="en-US" b="1" dirty="0"/>
              <a:t>Year 6</a:t>
            </a:r>
          </a:p>
        </p:txBody>
      </p:sp>
      <p:pic>
        <p:nvPicPr>
          <p:cNvPr id="10" name="Picture 9">
            <a:extLst>
              <a:ext uri="{FF2B5EF4-FFF2-40B4-BE49-F238E27FC236}">
                <a16:creationId xmlns:a16="http://schemas.microsoft.com/office/drawing/2014/main" id="{5EAB58B5-FB4E-863B-A846-44289F68305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38357726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5613C-2C25-5E40-1350-94CD556F3E01}"/>
              </a:ext>
            </a:extLst>
          </p:cNvPr>
          <p:cNvSpPr>
            <a:spLocks noGrp="1"/>
          </p:cNvSpPr>
          <p:nvPr>
            <p:ph type="title"/>
          </p:nvPr>
        </p:nvSpPr>
        <p:spPr>
          <a:xfrm>
            <a:off x="838200" y="365126"/>
            <a:ext cx="10515600" cy="422666"/>
          </a:xfrm>
        </p:spPr>
        <p:txBody>
          <a:bodyPr>
            <a:normAutofit/>
          </a:bodyPr>
          <a:lstStyle/>
          <a:p>
            <a:pPr algn="ctr"/>
            <a:r>
              <a:rPr lang="en-US" sz="1800" b="1" dirty="0" smtClean="0">
                <a:latin typeface="+mn-lt"/>
              </a:rPr>
              <a:t>Year </a:t>
            </a:r>
            <a:r>
              <a:rPr lang="en-US" sz="1800" b="1" dirty="0">
                <a:latin typeface="+mn-lt"/>
              </a:rPr>
              <a:t>5</a:t>
            </a:r>
          </a:p>
        </p:txBody>
      </p:sp>
      <p:graphicFrame>
        <p:nvGraphicFramePr>
          <p:cNvPr id="4" name="Content Placeholder 3">
            <a:extLst>
              <a:ext uri="{FF2B5EF4-FFF2-40B4-BE49-F238E27FC236}">
                <a16:creationId xmlns:a16="http://schemas.microsoft.com/office/drawing/2014/main" id="{8906A7F8-D17D-3BF5-0242-A6DAFD4175C1}"/>
              </a:ext>
            </a:extLst>
          </p:cNvPr>
          <p:cNvGraphicFramePr>
            <a:graphicFrameLocks noGrp="1"/>
          </p:cNvGraphicFramePr>
          <p:nvPr>
            <p:ph idx="1"/>
            <p:extLst>
              <p:ext uri="{D42A27DB-BD31-4B8C-83A1-F6EECF244321}">
                <p14:modId xmlns:p14="http://schemas.microsoft.com/office/powerpoint/2010/main" val="895730367"/>
              </p:ext>
            </p:extLst>
          </p:nvPr>
        </p:nvGraphicFramePr>
        <p:xfrm>
          <a:off x="838200" y="787793"/>
          <a:ext cx="10515600" cy="2764031"/>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298961826"/>
                    </a:ext>
                  </a:extLst>
                </a:gridCol>
                <a:gridCol w="3505200">
                  <a:extLst>
                    <a:ext uri="{9D8B030D-6E8A-4147-A177-3AD203B41FA5}">
                      <a16:colId xmlns:a16="http://schemas.microsoft.com/office/drawing/2014/main" val="3770482266"/>
                    </a:ext>
                  </a:extLst>
                </a:gridCol>
                <a:gridCol w="3505200">
                  <a:extLst>
                    <a:ext uri="{9D8B030D-6E8A-4147-A177-3AD203B41FA5}">
                      <a16:colId xmlns:a16="http://schemas.microsoft.com/office/drawing/2014/main" val="1967667718"/>
                    </a:ext>
                  </a:extLst>
                </a:gridCol>
              </a:tblGrid>
              <a:tr h="397583">
                <a:tc>
                  <a:txBody>
                    <a:bodyPr/>
                    <a:lstStyle/>
                    <a:p>
                      <a:pPr algn="ctr"/>
                      <a:r>
                        <a:rPr lang="en-GB" sz="1400" dirty="0">
                          <a:solidFill>
                            <a:schemeClr val="tx1"/>
                          </a:solidFill>
                        </a:rPr>
                        <a:t>Chronology</a:t>
                      </a:r>
                    </a:p>
                  </a:txBody>
                  <a:tcPr/>
                </a:tc>
                <a:tc>
                  <a:txBody>
                    <a:bodyPr/>
                    <a:lstStyle/>
                    <a:p>
                      <a:pPr algn="ctr"/>
                      <a:r>
                        <a:rPr lang="en-GB" sz="1400" dirty="0">
                          <a:solidFill>
                            <a:schemeClr val="tx1"/>
                          </a:solidFill>
                        </a:rPr>
                        <a:t>Enquiry</a:t>
                      </a:r>
                      <a:r>
                        <a:rPr lang="en-GB" sz="1400" baseline="0" dirty="0">
                          <a:solidFill>
                            <a:schemeClr val="tx1"/>
                          </a:solidFill>
                        </a:rPr>
                        <a:t> and Interpreting</a:t>
                      </a:r>
                      <a:endParaRPr lang="en-GB" sz="1400" dirty="0">
                        <a:solidFill>
                          <a:schemeClr val="tx1"/>
                        </a:solidFill>
                      </a:endParaRPr>
                    </a:p>
                  </a:txBody>
                  <a:tcPr/>
                </a:tc>
                <a:tc>
                  <a:txBody>
                    <a:bodyPr/>
                    <a:lstStyle/>
                    <a:p>
                      <a:pPr algn="ctr"/>
                      <a:r>
                        <a:rPr lang="en-GB" sz="1400" dirty="0">
                          <a:solidFill>
                            <a:schemeClr val="tx1"/>
                          </a:solidFill>
                        </a:rPr>
                        <a:t>Knowledge and </a:t>
                      </a:r>
                      <a:r>
                        <a:rPr lang="en-GB" sz="1400" dirty="0" smtClean="0">
                          <a:solidFill>
                            <a:schemeClr val="tx1"/>
                          </a:solidFill>
                        </a:rPr>
                        <a:t>Understanding</a:t>
                      </a:r>
                    </a:p>
                    <a:p>
                      <a:pPr algn="ctr"/>
                      <a:endParaRPr lang="en-GB" sz="1400" dirty="0">
                        <a:solidFill>
                          <a:schemeClr val="tx1"/>
                        </a:solidFill>
                      </a:endParaRPr>
                    </a:p>
                  </a:txBody>
                  <a:tcPr/>
                </a:tc>
                <a:extLst>
                  <a:ext uri="{0D108BD9-81ED-4DB2-BD59-A6C34878D82A}">
                    <a16:rowId xmlns:a16="http://schemas.microsoft.com/office/drawing/2014/main" val="3894812733"/>
                  </a:ext>
                </a:extLst>
              </a:tr>
              <a:tr h="2245871">
                <a:tc>
                  <a:txBody>
                    <a:bodyPr/>
                    <a:lstStyle/>
                    <a:p>
                      <a:pPr algn="ctr"/>
                      <a:r>
                        <a:rPr lang="en-GB" sz="1400" dirty="0"/>
                        <a:t>Add evidence and dates to timelines to show an understanding that change and continuity occurs over time</a:t>
                      </a:r>
                    </a:p>
                    <a:p>
                      <a:pPr algn="ctr"/>
                      <a:r>
                        <a:rPr lang="en-GB" sz="1400" dirty="0"/>
                        <a:t>Identify significant changes within and across historical periods</a:t>
                      </a:r>
                    </a:p>
                  </a:txBody>
                  <a:tcPr/>
                </a:tc>
                <a:tc>
                  <a:txBody>
                    <a:bodyPr/>
                    <a:lstStyle/>
                    <a:p>
                      <a:pPr algn="ctr"/>
                      <a:r>
                        <a:rPr lang="en-GB" sz="1400" dirty="0"/>
                        <a:t>Begin to independently select and use reliable sources of historical evidence to find out about the past</a:t>
                      </a:r>
                    </a:p>
                    <a:p>
                      <a:pPr algn="ctr"/>
                      <a:r>
                        <a:rPr lang="en-GB" sz="1400" dirty="0"/>
                        <a:t>Ask and answer relevant historical questions and give reasons for opinions</a:t>
                      </a:r>
                    </a:p>
                    <a:p>
                      <a:pPr algn="ctr"/>
                      <a:r>
                        <a:rPr lang="en-GB" sz="1400" dirty="0"/>
                        <a:t>Use given sources to support a viewpoint</a:t>
                      </a:r>
                    </a:p>
                    <a:p>
                      <a:pPr algn="ctr"/>
                      <a:r>
                        <a:rPr lang="en-GB" sz="1400" dirty="0"/>
                        <a:t>Compare historical sources and begin to form opinions about historical events</a:t>
                      </a:r>
                    </a:p>
                    <a:p>
                      <a:pPr algn="ctr"/>
                      <a:r>
                        <a:rPr lang="en-GB" sz="1400" dirty="0"/>
                        <a:t>Describe causes and consequences of main events, situations and changes</a:t>
                      </a:r>
                    </a:p>
                  </a:txBody>
                  <a:tcPr/>
                </a:tc>
                <a:tc>
                  <a:txBody>
                    <a:bodyPr/>
                    <a:lstStyle/>
                    <a:p>
                      <a:pPr algn="ctr"/>
                      <a:r>
                        <a:rPr lang="en-GB" sz="1400" dirty="0"/>
                        <a:t>Begin to use evidence to show an awareness of social, cultural, religious and ethnic diversities of societies studied in </a:t>
                      </a:r>
                      <a:r>
                        <a:rPr lang="en-GB" sz="1400" dirty="0" smtClean="0"/>
                        <a:t>Britain </a:t>
                      </a:r>
                      <a:r>
                        <a:rPr lang="en-GB" sz="1400" dirty="0"/>
                        <a:t>and wider world</a:t>
                      </a:r>
                    </a:p>
                    <a:p>
                      <a:pPr algn="ctr"/>
                      <a:r>
                        <a:rPr lang="en-GB" sz="1400" dirty="0"/>
                        <a:t>Identify links and changes within and across the time periods and localities studied</a:t>
                      </a:r>
                    </a:p>
                  </a:txBody>
                  <a:tcPr/>
                </a:tc>
                <a:extLst>
                  <a:ext uri="{0D108BD9-81ED-4DB2-BD59-A6C34878D82A}">
                    <a16:rowId xmlns:a16="http://schemas.microsoft.com/office/drawing/2014/main" val="2461306544"/>
                  </a:ext>
                </a:extLst>
              </a:tr>
            </a:tbl>
          </a:graphicData>
        </a:graphic>
      </p:graphicFrame>
      <p:graphicFrame>
        <p:nvGraphicFramePr>
          <p:cNvPr id="5" name="Table 4">
            <a:extLst>
              <a:ext uri="{FF2B5EF4-FFF2-40B4-BE49-F238E27FC236}">
                <a16:creationId xmlns:a16="http://schemas.microsoft.com/office/drawing/2014/main" id="{E3E1775F-74F5-9D3A-69A4-72CEF220ED9D}"/>
              </a:ext>
            </a:extLst>
          </p:cNvPr>
          <p:cNvGraphicFramePr>
            <a:graphicFrameLocks noGrp="1"/>
          </p:cNvGraphicFramePr>
          <p:nvPr>
            <p:extLst>
              <p:ext uri="{D42A27DB-BD31-4B8C-83A1-F6EECF244321}">
                <p14:modId xmlns:p14="http://schemas.microsoft.com/office/powerpoint/2010/main" val="3150165495"/>
              </p:ext>
            </p:extLst>
          </p:nvPr>
        </p:nvGraphicFramePr>
        <p:xfrm>
          <a:off x="838200" y="3536314"/>
          <a:ext cx="10515600" cy="29565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5053774"/>
                    </a:ext>
                  </a:extLst>
                </a:gridCol>
                <a:gridCol w="3505200">
                  <a:extLst>
                    <a:ext uri="{9D8B030D-6E8A-4147-A177-3AD203B41FA5}">
                      <a16:colId xmlns:a16="http://schemas.microsoft.com/office/drawing/2014/main" val="2170007996"/>
                    </a:ext>
                  </a:extLst>
                </a:gridCol>
                <a:gridCol w="3505200">
                  <a:extLst>
                    <a:ext uri="{9D8B030D-6E8A-4147-A177-3AD203B41FA5}">
                      <a16:colId xmlns:a16="http://schemas.microsoft.com/office/drawing/2014/main" val="3816708880"/>
                    </a:ext>
                  </a:extLst>
                </a:gridCol>
              </a:tblGrid>
              <a:tr h="891152">
                <a:tc>
                  <a:txBody>
                    <a:bodyPr/>
                    <a:lstStyle/>
                    <a:p>
                      <a:pPr algn="ctr"/>
                      <a:r>
                        <a:rPr lang="en-GB" sz="1400" dirty="0">
                          <a:solidFill>
                            <a:schemeClr val="tx1"/>
                          </a:solidFill>
                        </a:rPr>
                        <a:t>Anglo-Saxons and Scots</a:t>
                      </a:r>
                    </a:p>
                    <a:p>
                      <a:pPr algn="ctr"/>
                      <a:r>
                        <a:rPr lang="en-GB" sz="1400" dirty="0" smtClean="0">
                          <a:solidFill>
                            <a:schemeClr val="tx1"/>
                          </a:solidFill>
                        </a:rPr>
                        <a:t>What </a:t>
                      </a:r>
                      <a:r>
                        <a:rPr lang="en-GB" sz="1400" dirty="0">
                          <a:solidFill>
                            <a:schemeClr val="tx1"/>
                          </a:solidFill>
                        </a:rPr>
                        <a:t>was the impact on Britain of the settlement of Anglo-Saxons and Scots?</a:t>
                      </a:r>
                    </a:p>
                  </a:txBody>
                  <a:tcPr/>
                </a:tc>
                <a:tc>
                  <a:txBody>
                    <a:bodyPr/>
                    <a:lstStyle/>
                    <a:p>
                      <a:pPr algn="ctr"/>
                      <a:r>
                        <a:rPr lang="en-GB" sz="1400" dirty="0">
                          <a:solidFill>
                            <a:schemeClr val="tx1"/>
                          </a:solidFill>
                        </a:rPr>
                        <a:t>Vikings</a:t>
                      </a:r>
                    </a:p>
                    <a:p>
                      <a:pPr algn="ctr"/>
                      <a:r>
                        <a:rPr lang="en-GB" sz="1400" dirty="0" smtClean="0">
                          <a:solidFill>
                            <a:schemeClr val="tx1"/>
                          </a:solidFill>
                        </a:rPr>
                        <a:t> </a:t>
                      </a:r>
                      <a:r>
                        <a:rPr lang="en-GB" sz="1400" dirty="0">
                          <a:solidFill>
                            <a:schemeClr val="tx1"/>
                          </a:solidFill>
                        </a:rPr>
                        <a:t>How </a:t>
                      </a:r>
                      <a:r>
                        <a:rPr lang="en-GB" sz="1400" dirty="0" smtClean="0">
                          <a:solidFill>
                            <a:schemeClr val="tx1"/>
                          </a:solidFill>
                        </a:rPr>
                        <a:t>and why did </a:t>
                      </a:r>
                      <a:r>
                        <a:rPr lang="en-GB" sz="1400" dirty="0">
                          <a:solidFill>
                            <a:schemeClr val="tx1"/>
                          </a:solidFill>
                        </a:rPr>
                        <a:t>the </a:t>
                      </a:r>
                      <a:r>
                        <a:rPr lang="en-GB" sz="1400" dirty="0" smtClean="0">
                          <a:solidFill>
                            <a:schemeClr val="tx1"/>
                          </a:solidFill>
                        </a:rPr>
                        <a:t>Vikings</a:t>
                      </a:r>
                    </a:p>
                    <a:p>
                      <a:pPr algn="ctr"/>
                      <a:r>
                        <a:rPr lang="en-GB" sz="1400" dirty="0" smtClean="0">
                          <a:solidFill>
                            <a:schemeClr val="tx1"/>
                          </a:solidFill>
                        </a:rPr>
                        <a:t> </a:t>
                      </a:r>
                      <a:r>
                        <a:rPr lang="en-GB" sz="1400" dirty="0">
                          <a:solidFill>
                            <a:schemeClr val="tx1"/>
                          </a:solidFill>
                        </a:rPr>
                        <a:t>invade </a:t>
                      </a:r>
                      <a:r>
                        <a:rPr lang="en-GB" sz="1400" dirty="0" smtClean="0">
                          <a:solidFill>
                            <a:schemeClr val="tx1"/>
                          </a:solidFill>
                        </a:rPr>
                        <a:t>Britain?</a:t>
                      </a:r>
                      <a:endParaRPr lang="en-GB" sz="1400" dirty="0">
                        <a:solidFill>
                          <a:schemeClr val="tx1"/>
                        </a:solidFill>
                      </a:endParaRPr>
                    </a:p>
                  </a:txBody>
                  <a:tcPr/>
                </a:tc>
                <a:tc>
                  <a:txBody>
                    <a:bodyPr/>
                    <a:lstStyle/>
                    <a:p>
                      <a:pPr algn="ctr"/>
                      <a:r>
                        <a:rPr lang="en-GB" sz="1400" b="1" dirty="0" smtClean="0">
                          <a:solidFill>
                            <a:schemeClr val="tx1"/>
                          </a:solidFill>
                        </a:rPr>
                        <a:t>Baghdad c.AD900 </a:t>
                      </a:r>
                    </a:p>
                    <a:p>
                      <a:pPr algn="ctr"/>
                      <a:r>
                        <a:rPr lang="en-GB" sz="1400" b="1" dirty="0" smtClean="0">
                          <a:solidFill>
                            <a:schemeClr val="tx1"/>
                          </a:solidFill>
                        </a:rPr>
                        <a:t>A non-European Society – </a:t>
                      </a:r>
                    </a:p>
                    <a:p>
                      <a:pPr algn="ctr"/>
                      <a:r>
                        <a:rPr lang="en-GB" sz="1400" b="1" dirty="0" smtClean="0">
                          <a:solidFill>
                            <a:schemeClr val="tx1"/>
                          </a:solidFill>
                        </a:rPr>
                        <a:t>which provides contrasts</a:t>
                      </a:r>
                      <a:r>
                        <a:rPr lang="en-GB" sz="1400" b="1" baseline="0" dirty="0" smtClean="0">
                          <a:solidFill>
                            <a:schemeClr val="tx1"/>
                          </a:solidFill>
                        </a:rPr>
                        <a:t> </a:t>
                      </a:r>
                      <a:r>
                        <a:rPr lang="en-GB" sz="1400" b="1" dirty="0" smtClean="0">
                          <a:solidFill>
                            <a:schemeClr val="tx1"/>
                          </a:solidFill>
                        </a:rPr>
                        <a:t>with British history</a:t>
                      </a:r>
                    </a:p>
                    <a:p>
                      <a:pPr algn="ctr"/>
                      <a:endParaRPr lang="en-GB" sz="1400" dirty="0">
                        <a:solidFill>
                          <a:schemeClr val="tx1"/>
                        </a:solidFill>
                      </a:endParaRPr>
                    </a:p>
                  </a:txBody>
                  <a:tcPr/>
                </a:tc>
                <a:extLst>
                  <a:ext uri="{0D108BD9-81ED-4DB2-BD59-A6C34878D82A}">
                    <a16:rowId xmlns:a16="http://schemas.microsoft.com/office/drawing/2014/main" val="4122200056"/>
                  </a:ext>
                </a:extLst>
              </a:tr>
              <a:tr h="1906162">
                <a:tc>
                  <a:txBody>
                    <a:bodyPr/>
                    <a:lstStyle/>
                    <a:p>
                      <a:pPr marL="171450" indent="-171450">
                        <a:buFont typeface="Arial" panose="020B0604020202020204" pitchFamily="34" charset="0"/>
                        <a:buChar char="•"/>
                      </a:pPr>
                      <a:r>
                        <a:rPr lang="en-GB" sz="1400" dirty="0"/>
                        <a:t>Know where the Angles, Jutes, Frisians came from and in which parts of England they settled</a:t>
                      </a:r>
                    </a:p>
                    <a:p>
                      <a:pPr marL="171450" indent="-171450">
                        <a:buFont typeface="Arial" panose="020B0604020202020204" pitchFamily="34" charset="0"/>
                        <a:buChar char="•"/>
                      </a:pPr>
                      <a:r>
                        <a:rPr lang="en-GB" sz="1400" dirty="0"/>
                        <a:t>Know and describe what life may have been like in Anglo-Saxon Britain</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Viking raids and invasion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the daily life of Vikings, the structure of their society and beliefs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the resistance of Alfred the Great and Athelstan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Anglo-Saxon laws and justice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t>Know about Edward the Confessor and his death in 1066</a:t>
                      </a:r>
                    </a:p>
                    <a:p>
                      <a:pPr marL="171450" indent="-171450">
                        <a:buFont typeface="Arial" panose="020B0604020202020204" pitchFamily="34" charset="0"/>
                        <a:buChar char="•"/>
                      </a:pPr>
                      <a:endParaRPr lang="en-GB" sz="1400" dirty="0"/>
                    </a:p>
                  </a:txBody>
                  <a:tcPr/>
                </a:tc>
                <a:tc>
                  <a:txBody>
                    <a:bodyPr/>
                    <a:lstStyle/>
                    <a:p>
                      <a:pPr marL="285750" indent="-285750">
                        <a:buFont typeface="Arial" panose="020B0604020202020204" pitchFamily="34" charset="0"/>
                        <a:buChar char="•"/>
                      </a:pPr>
                      <a:r>
                        <a:rPr lang="en-GB" sz="1400" dirty="0"/>
                        <a:t>Know what life may have been like in Baghdad during the Dark Ages</a:t>
                      </a:r>
                    </a:p>
                    <a:p>
                      <a:pPr marL="285750" indent="-285750">
                        <a:buFont typeface="Arial" panose="020B0604020202020204" pitchFamily="34" charset="0"/>
                        <a:buChar char="•"/>
                      </a:pPr>
                      <a:r>
                        <a:rPr lang="en-GB" sz="1400" dirty="0"/>
                        <a:t>Know about the House of </a:t>
                      </a:r>
                      <a:r>
                        <a:rPr lang="en-GB" sz="1400" dirty="0" smtClean="0"/>
                        <a:t>Wisdom it’s innovations and </a:t>
                      </a:r>
                      <a:r>
                        <a:rPr lang="en-GB" sz="1400" dirty="0"/>
                        <a:t>why it </a:t>
                      </a:r>
                      <a:r>
                        <a:rPr lang="en-GB" sz="1400" dirty="0" smtClean="0"/>
                        <a:t>was</a:t>
                      </a:r>
                      <a:r>
                        <a:rPr lang="en-GB" sz="1400" baseline="0" dirty="0" smtClean="0"/>
                        <a:t> significant</a:t>
                      </a:r>
                      <a:r>
                        <a:rPr lang="en-GB" sz="1400" dirty="0" smtClean="0"/>
                        <a:t> </a:t>
                      </a:r>
                      <a:r>
                        <a:rPr lang="en-GB" sz="1400" dirty="0"/>
                        <a:t>in this time period</a:t>
                      </a:r>
                    </a:p>
                    <a:p>
                      <a:pPr marL="285750" indent="-285750">
                        <a:buFont typeface="Arial" panose="020B0604020202020204" pitchFamily="34" charset="0"/>
                        <a:buChar char="•"/>
                      </a:pPr>
                      <a:r>
                        <a:rPr lang="en-GB" sz="1400" dirty="0"/>
                        <a:t>Know what the Silk Road was used </a:t>
                      </a:r>
                      <a:r>
                        <a:rPr lang="en-GB" sz="1400" dirty="0" smtClean="0"/>
                        <a:t>for</a:t>
                      </a:r>
                    </a:p>
                    <a:p>
                      <a:pPr marL="285750" indent="-285750">
                        <a:buFont typeface="Arial" panose="020B0604020202020204" pitchFamily="34" charset="0"/>
                        <a:buChar char="•"/>
                      </a:pPr>
                      <a:r>
                        <a:rPr lang="en-GB" sz="1400" dirty="0" smtClean="0"/>
                        <a:t>Know</a:t>
                      </a:r>
                      <a:r>
                        <a:rPr lang="en-GB" sz="1400" baseline="0" dirty="0" smtClean="0"/>
                        <a:t> how Baghdad’s achievements have influenced the world (past and present)</a:t>
                      </a:r>
                      <a:endParaRPr lang="en-GB" sz="1400" dirty="0"/>
                    </a:p>
                  </a:txBody>
                  <a:tcPr/>
                </a:tc>
                <a:extLst>
                  <a:ext uri="{0D108BD9-81ED-4DB2-BD59-A6C34878D82A}">
                    <a16:rowId xmlns:a16="http://schemas.microsoft.com/office/drawing/2014/main" val="122914242"/>
                  </a:ext>
                </a:extLst>
              </a:tr>
            </a:tbl>
          </a:graphicData>
        </a:graphic>
      </p:graphicFrame>
      <p:pic>
        <p:nvPicPr>
          <p:cNvPr id="6" name="Picture 5">
            <a:extLst>
              <a:ext uri="{FF2B5EF4-FFF2-40B4-BE49-F238E27FC236}">
                <a16:creationId xmlns:a16="http://schemas.microsoft.com/office/drawing/2014/main" id="{AA91D336-E405-B5A0-032F-0533BBB7B28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722" y="240153"/>
            <a:ext cx="569742" cy="672612"/>
          </a:xfrm>
          <a:prstGeom prst="rect">
            <a:avLst/>
          </a:prstGeom>
          <a:noFill/>
          <a:ln>
            <a:noFill/>
          </a:ln>
        </p:spPr>
      </p:pic>
    </p:spTree>
    <p:extLst>
      <p:ext uri="{BB962C8B-B14F-4D97-AF65-F5344CB8AC3E}">
        <p14:creationId xmlns:p14="http://schemas.microsoft.com/office/powerpoint/2010/main" val="36285347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3CC6D-D5AA-D6A4-BD06-02D264552FF3}"/>
              </a:ext>
            </a:extLst>
          </p:cNvPr>
          <p:cNvSpPr>
            <a:spLocks noGrp="1"/>
          </p:cNvSpPr>
          <p:nvPr>
            <p:ph type="title"/>
          </p:nvPr>
        </p:nvSpPr>
        <p:spPr>
          <a:xfrm>
            <a:off x="838200" y="365125"/>
            <a:ext cx="10515600" cy="450801"/>
          </a:xfrm>
        </p:spPr>
        <p:txBody>
          <a:bodyPr>
            <a:normAutofit/>
          </a:bodyPr>
          <a:lstStyle/>
          <a:p>
            <a:pPr algn="ctr"/>
            <a:r>
              <a:rPr lang="en-US" sz="1800" b="1" dirty="0" smtClean="0">
                <a:latin typeface="+mn-lt"/>
              </a:rPr>
              <a:t>Year </a:t>
            </a:r>
            <a:r>
              <a:rPr lang="en-US" sz="1800" b="1" dirty="0">
                <a:latin typeface="+mn-lt"/>
              </a:rPr>
              <a:t>6</a:t>
            </a:r>
          </a:p>
        </p:txBody>
      </p:sp>
      <p:graphicFrame>
        <p:nvGraphicFramePr>
          <p:cNvPr id="4" name="Content Placeholder 3">
            <a:extLst>
              <a:ext uri="{FF2B5EF4-FFF2-40B4-BE49-F238E27FC236}">
                <a16:creationId xmlns:a16="http://schemas.microsoft.com/office/drawing/2014/main" id="{B19EBD00-10ED-A927-77DC-CD6C0618C64D}"/>
              </a:ext>
            </a:extLst>
          </p:cNvPr>
          <p:cNvGraphicFramePr>
            <a:graphicFrameLocks noGrp="1"/>
          </p:cNvGraphicFramePr>
          <p:nvPr>
            <p:ph idx="1"/>
            <p:extLst>
              <p:ext uri="{D42A27DB-BD31-4B8C-83A1-F6EECF244321}">
                <p14:modId xmlns:p14="http://schemas.microsoft.com/office/powerpoint/2010/main" val="2228997469"/>
              </p:ext>
            </p:extLst>
          </p:nvPr>
        </p:nvGraphicFramePr>
        <p:xfrm>
          <a:off x="838200" y="787793"/>
          <a:ext cx="10515600" cy="359664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298961826"/>
                    </a:ext>
                  </a:extLst>
                </a:gridCol>
                <a:gridCol w="3505200">
                  <a:extLst>
                    <a:ext uri="{9D8B030D-6E8A-4147-A177-3AD203B41FA5}">
                      <a16:colId xmlns:a16="http://schemas.microsoft.com/office/drawing/2014/main" val="3770482266"/>
                    </a:ext>
                  </a:extLst>
                </a:gridCol>
                <a:gridCol w="3505200">
                  <a:extLst>
                    <a:ext uri="{9D8B030D-6E8A-4147-A177-3AD203B41FA5}">
                      <a16:colId xmlns:a16="http://schemas.microsoft.com/office/drawing/2014/main" val="1967667718"/>
                    </a:ext>
                  </a:extLst>
                </a:gridCol>
              </a:tblGrid>
              <a:tr h="397583">
                <a:tc>
                  <a:txBody>
                    <a:bodyPr/>
                    <a:lstStyle/>
                    <a:p>
                      <a:pPr algn="ctr"/>
                      <a:r>
                        <a:rPr lang="en-GB" sz="1400" dirty="0">
                          <a:solidFill>
                            <a:schemeClr val="tx1"/>
                          </a:solidFill>
                        </a:rPr>
                        <a:t>Chronology</a:t>
                      </a:r>
                    </a:p>
                  </a:txBody>
                  <a:tcPr/>
                </a:tc>
                <a:tc>
                  <a:txBody>
                    <a:bodyPr/>
                    <a:lstStyle/>
                    <a:p>
                      <a:pPr algn="ctr"/>
                      <a:r>
                        <a:rPr lang="en-GB" sz="1400" dirty="0">
                          <a:solidFill>
                            <a:schemeClr val="tx1"/>
                          </a:solidFill>
                        </a:rPr>
                        <a:t>Enquiry</a:t>
                      </a:r>
                      <a:r>
                        <a:rPr lang="en-GB" sz="1400" baseline="0" dirty="0">
                          <a:solidFill>
                            <a:schemeClr val="tx1"/>
                          </a:solidFill>
                        </a:rPr>
                        <a:t> and Interpreting</a:t>
                      </a:r>
                      <a:endParaRPr lang="en-GB" sz="1400" dirty="0">
                        <a:solidFill>
                          <a:schemeClr val="tx1"/>
                        </a:solidFill>
                      </a:endParaRPr>
                    </a:p>
                  </a:txBody>
                  <a:tcPr/>
                </a:tc>
                <a:tc>
                  <a:txBody>
                    <a:bodyPr/>
                    <a:lstStyle/>
                    <a:p>
                      <a:pPr algn="ctr"/>
                      <a:r>
                        <a:rPr lang="en-GB" sz="1400" dirty="0">
                          <a:solidFill>
                            <a:schemeClr val="tx1"/>
                          </a:solidFill>
                        </a:rPr>
                        <a:t>Knowledge and </a:t>
                      </a:r>
                      <a:r>
                        <a:rPr lang="en-GB" sz="1400" dirty="0" smtClean="0">
                          <a:solidFill>
                            <a:schemeClr val="tx1"/>
                          </a:solidFill>
                        </a:rPr>
                        <a:t>Understanding</a:t>
                      </a:r>
                    </a:p>
                    <a:p>
                      <a:pPr algn="ctr"/>
                      <a:endParaRPr lang="en-GB" sz="1400" dirty="0">
                        <a:solidFill>
                          <a:schemeClr val="tx1"/>
                        </a:solidFill>
                      </a:endParaRPr>
                    </a:p>
                  </a:txBody>
                  <a:tcPr/>
                </a:tc>
                <a:extLst>
                  <a:ext uri="{0D108BD9-81ED-4DB2-BD59-A6C34878D82A}">
                    <a16:rowId xmlns:a16="http://schemas.microsoft.com/office/drawing/2014/main" val="3894812733"/>
                  </a:ext>
                </a:extLst>
              </a:tr>
              <a:tr h="2245871">
                <a:tc>
                  <a:txBody>
                    <a:bodyPr/>
                    <a:lstStyle/>
                    <a:p>
                      <a:pPr algn="ctr"/>
                      <a:r>
                        <a:rPr lang="en-GB" sz="1400" dirty="0"/>
                        <a:t>Use a timeline to identify and related significant changes within and across historical periods and make comparisons</a:t>
                      </a:r>
                    </a:p>
                    <a:p>
                      <a:pPr algn="ctr"/>
                      <a:r>
                        <a:rPr lang="en-GB" sz="1400" dirty="0"/>
                        <a:t>Describe and explain key changes in historical periods (begin to refer to political, cultural, social, religious and technological changes)</a:t>
                      </a:r>
                    </a:p>
                  </a:txBody>
                  <a:tcPr/>
                </a:tc>
                <a:tc>
                  <a:txBody>
                    <a:bodyPr/>
                    <a:lstStyle/>
                    <a:p>
                      <a:pPr algn="ctr"/>
                      <a:r>
                        <a:rPr lang="en-GB" sz="1400" dirty="0"/>
                        <a:t>Independently select and use reliable sources of historical evidence</a:t>
                      </a:r>
                    </a:p>
                    <a:p>
                      <a:pPr algn="ctr"/>
                      <a:r>
                        <a:rPr lang="en-GB" sz="1400" dirty="0"/>
                        <a:t>Ask and answer relevant historical questions and give reasons for opinions</a:t>
                      </a:r>
                    </a:p>
                    <a:p>
                      <a:pPr algn="ctr"/>
                      <a:r>
                        <a:rPr lang="en-GB" sz="1400" dirty="0"/>
                        <a:t>Independently choose relevant sources to support a viewpoint, and give reasons for choices</a:t>
                      </a:r>
                    </a:p>
                    <a:p>
                      <a:pPr algn="ctr"/>
                      <a:r>
                        <a:rPr lang="en-GB" sz="1400" dirty="0"/>
                        <a:t>Independently compare historical sources and begin to form opinions</a:t>
                      </a:r>
                    </a:p>
                    <a:p>
                      <a:pPr algn="ctr"/>
                      <a:r>
                        <a:rPr lang="en-GB" sz="1400" dirty="0"/>
                        <a:t>Begin to evaluate the usefulness and accuracy of different sources of evidence</a:t>
                      </a:r>
                    </a:p>
                    <a:p>
                      <a:pPr algn="ctr"/>
                      <a:r>
                        <a:rPr lang="en-GB" sz="1400" dirty="0"/>
                        <a:t>Show an understanding that some evidence is propaganda, opinion or misinformation and that this effects interpretations</a:t>
                      </a:r>
                    </a:p>
                  </a:txBody>
                  <a:tcPr/>
                </a:tc>
                <a:tc>
                  <a:txBody>
                    <a:bodyPr/>
                    <a:lstStyle/>
                    <a:p>
                      <a:pPr algn="ctr"/>
                      <a:r>
                        <a:rPr lang="en-GB" sz="1400" dirty="0"/>
                        <a:t>Use research evidence to show an awareness of social, cultural, religious and ethnic diversities of societies studied in Britain and wider world</a:t>
                      </a:r>
                    </a:p>
                    <a:p>
                      <a:pPr algn="ctr"/>
                      <a:r>
                        <a:rPr lang="en-GB" sz="1400" dirty="0"/>
                        <a:t>Explain and evaluate causes and consequences of main events, situations and changes across time periods studied</a:t>
                      </a:r>
                    </a:p>
                  </a:txBody>
                  <a:tcPr/>
                </a:tc>
                <a:extLst>
                  <a:ext uri="{0D108BD9-81ED-4DB2-BD59-A6C34878D82A}">
                    <a16:rowId xmlns:a16="http://schemas.microsoft.com/office/drawing/2014/main" val="2461306544"/>
                  </a:ext>
                </a:extLst>
              </a:tr>
            </a:tbl>
          </a:graphicData>
        </a:graphic>
      </p:graphicFrame>
      <p:graphicFrame>
        <p:nvGraphicFramePr>
          <p:cNvPr id="5" name="Table 4">
            <a:extLst>
              <a:ext uri="{FF2B5EF4-FFF2-40B4-BE49-F238E27FC236}">
                <a16:creationId xmlns:a16="http://schemas.microsoft.com/office/drawing/2014/main" id="{1BC1BB30-1E03-892B-2041-AE215E36B38B}"/>
              </a:ext>
            </a:extLst>
          </p:cNvPr>
          <p:cNvGraphicFramePr>
            <a:graphicFrameLocks noGrp="1"/>
          </p:cNvGraphicFramePr>
          <p:nvPr>
            <p:extLst>
              <p:ext uri="{D42A27DB-BD31-4B8C-83A1-F6EECF244321}">
                <p14:modId xmlns:p14="http://schemas.microsoft.com/office/powerpoint/2010/main" val="4240982900"/>
              </p:ext>
            </p:extLst>
          </p:nvPr>
        </p:nvGraphicFramePr>
        <p:xfrm>
          <a:off x="838200" y="4473526"/>
          <a:ext cx="10515600" cy="235123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5053774"/>
                    </a:ext>
                  </a:extLst>
                </a:gridCol>
              </a:tblGrid>
              <a:tr h="664257">
                <a:tc>
                  <a:txBody>
                    <a:bodyPr/>
                    <a:lstStyle/>
                    <a:p>
                      <a:pPr algn="ctr"/>
                      <a:r>
                        <a:rPr lang="en-GB" sz="1400" dirty="0" smtClean="0">
                          <a:solidFill>
                            <a:schemeClr val="tx1"/>
                          </a:solidFill>
                        </a:rPr>
                        <a:t>Local </a:t>
                      </a:r>
                      <a:r>
                        <a:rPr lang="en-GB" sz="1400" dirty="0">
                          <a:solidFill>
                            <a:schemeClr val="tx1"/>
                          </a:solidFill>
                        </a:rPr>
                        <a:t>study </a:t>
                      </a:r>
                      <a:r>
                        <a:rPr lang="en-GB" sz="1400" dirty="0" smtClean="0">
                          <a:solidFill>
                            <a:schemeClr val="tx1"/>
                          </a:solidFill>
                        </a:rPr>
                        <a:t>- Transport</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1"/>
                          </a:solidFill>
                        </a:rPr>
                        <a:t>(With a focus on the influences of transport developments.)</a:t>
                      </a:r>
                    </a:p>
                    <a:p>
                      <a:pPr algn="ctr"/>
                      <a:endParaRPr lang="en-GB" sz="1400" dirty="0" smtClean="0">
                        <a:solidFill>
                          <a:schemeClr val="tx1"/>
                        </a:solidFill>
                      </a:endParaRPr>
                    </a:p>
                    <a:p>
                      <a:pPr algn="ctr"/>
                      <a:r>
                        <a:rPr lang="en-GB" sz="1400" b="1" dirty="0" smtClean="0">
                          <a:solidFill>
                            <a:schemeClr val="tx1"/>
                          </a:solidFill>
                        </a:rPr>
                        <a:t>How has Holmes Chapel changed over time?</a:t>
                      </a:r>
                      <a:r>
                        <a:rPr lang="en-GB" sz="1400" b="1" baseline="0" dirty="0" smtClean="0">
                          <a:solidFill>
                            <a:schemeClr val="tx1"/>
                          </a:solidFill>
                        </a:rPr>
                        <a:t> </a:t>
                      </a:r>
                    </a:p>
                  </a:txBody>
                  <a:tcPr/>
                </a:tc>
                <a:extLst>
                  <a:ext uri="{0D108BD9-81ED-4DB2-BD59-A6C34878D82A}">
                    <a16:rowId xmlns:a16="http://schemas.microsoft.com/office/drawing/2014/main" val="4122200056"/>
                  </a:ext>
                </a:extLst>
              </a:tr>
              <a:tr h="1406350">
                <a:tc>
                  <a:txBody>
                    <a:bodyPr/>
                    <a:lstStyle/>
                    <a:p>
                      <a:pPr marL="171450" indent="-171450">
                        <a:buFont typeface="Arial" panose="020B0604020202020204" pitchFamily="34" charset="0"/>
                        <a:buChar char="•"/>
                      </a:pPr>
                      <a:r>
                        <a:rPr lang="en-GB" sz="1400" dirty="0"/>
                        <a:t>Know that transport changes over time due to need (related to finance, commerce, people, geography)</a:t>
                      </a:r>
                    </a:p>
                    <a:p>
                      <a:pPr marL="171450" indent="-171450">
                        <a:buFont typeface="Arial" panose="020B0604020202020204" pitchFamily="34" charset="0"/>
                        <a:buChar char="•"/>
                      </a:pPr>
                      <a:r>
                        <a:rPr lang="en-GB" sz="1400" dirty="0"/>
                        <a:t>Know and understand why Holmes Chapel is located where it is and why it has certain modes of transport and not others</a:t>
                      </a:r>
                    </a:p>
                    <a:p>
                      <a:pPr marL="171450" indent="-171450">
                        <a:buFont typeface="Arial" panose="020B0604020202020204" pitchFamily="34" charset="0"/>
                        <a:buChar char="•"/>
                      </a:pPr>
                      <a:r>
                        <a:rPr lang="en-GB" sz="1400" dirty="0"/>
                        <a:t>Know what commodities were transported in and out of Cheshire and the North West, and how salt, cattle and cheese were all affected by different modes of transport (pottery from Staffordshire by canal, first passenger railway from port of Liverpool to Manchester – cotton/textiles)</a:t>
                      </a:r>
                    </a:p>
                    <a:p>
                      <a:pPr marL="171450" indent="-171450">
                        <a:buFont typeface="Arial" panose="020B0604020202020204" pitchFamily="34" charset="0"/>
                        <a:buChar char="•"/>
                      </a:pPr>
                      <a:r>
                        <a:rPr lang="en-GB" sz="1400" dirty="0"/>
                        <a:t>Know the impact of the Industrial Revolution </a:t>
                      </a:r>
                      <a:r>
                        <a:rPr lang="en-GB" sz="1400" dirty="0" smtClean="0"/>
                        <a:t>on</a:t>
                      </a:r>
                      <a:r>
                        <a:rPr lang="en-GB" sz="1400" baseline="0" dirty="0" smtClean="0"/>
                        <a:t> </a:t>
                      </a:r>
                      <a:r>
                        <a:rPr lang="en-GB" sz="1400" dirty="0" smtClean="0"/>
                        <a:t>modes </a:t>
                      </a:r>
                      <a:r>
                        <a:rPr lang="en-GB" sz="1400" dirty="0"/>
                        <a:t>of transport</a:t>
                      </a:r>
                    </a:p>
                  </a:txBody>
                  <a:tcPr/>
                </a:tc>
                <a:extLst>
                  <a:ext uri="{0D108BD9-81ED-4DB2-BD59-A6C34878D82A}">
                    <a16:rowId xmlns:a16="http://schemas.microsoft.com/office/drawing/2014/main" val="122914242"/>
                  </a:ext>
                </a:extLst>
              </a:tr>
            </a:tbl>
          </a:graphicData>
        </a:graphic>
      </p:graphicFrame>
      <p:pic>
        <p:nvPicPr>
          <p:cNvPr id="6" name="Picture 5">
            <a:extLst>
              <a:ext uri="{FF2B5EF4-FFF2-40B4-BE49-F238E27FC236}">
                <a16:creationId xmlns:a16="http://schemas.microsoft.com/office/drawing/2014/main" id="{E6421B12-5F87-962B-9D36-DB72B8FDA85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169" y="388091"/>
            <a:ext cx="569742" cy="672612"/>
          </a:xfrm>
          <a:prstGeom prst="rect">
            <a:avLst/>
          </a:prstGeom>
          <a:noFill/>
          <a:ln>
            <a:noFill/>
          </a:ln>
        </p:spPr>
      </p:pic>
    </p:spTree>
    <p:extLst>
      <p:ext uri="{BB962C8B-B14F-4D97-AF65-F5344CB8AC3E}">
        <p14:creationId xmlns:p14="http://schemas.microsoft.com/office/powerpoint/2010/main" val="30293768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a:latin typeface="+mn-lt"/>
              </a:rPr>
              <a:t>History 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5111624"/>
              </p:ext>
            </p:extLst>
          </p:nvPr>
        </p:nvGraphicFramePr>
        <p:xfrm>
          <a:off x="838200" y="904860"/>
          <a:ext cx="10515600" cy="5581444"/>
        </p:xfrm>
        <a:graphic>
          <a:graphicData uri="http://schemas.openxmlformats.org/drawingml/2006/table">
            <a:tbl>
              <a:tblPr firstRow="1" bandRow="1">
                <a:tableStyleId>{5C22544A-7EE6-4342-B048-85BDC9FD1C3A}</a:tableStyleId>
              </a:tblPr>
              <a:tblGrid>
                <a:gridCol w="1511105">
                  <a:extLst>
                    <a:ext uri="{9D8B030D-6E8A-4147-A177-3AD203B41FA5}">
                      <a16:colId xmlns:a16="http://schemas.microsoft.com/office/drawing/2014/main" val="2629444592"/>
                    </a:ext>
                  </a:extLst>
                </a:gridCol>
                <a:gridCol w="9004495">
                  <a:extLst>
                    <a:ext uri="{9D8B030D-6E8A-4147-A177-3AD203B41FA5}">
                      <a16:colId xmlns:a16="http://schemas.microsoft.com/office/drawing/2014/main" val="4264307025"/>
                    </a:ext>
                  </a:extLst>
                </a:gridCol>
              </a:tblGrid>
              <a:tr h="1778069">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pPr>
                        <a:lnSpc>
                          <a:spcPct val="107000"/>
                        </a:lnSpc>
                        <a:spcAft>
                          <a:spcPts val="0"/>
                        </a:spcAft>
                        <a:tabLst>
                          <a:tab pos="139700" algn="l"/>
                          <a:tab pos="457200" algn="l"/>
                        </a:tabLst>
                      </a:pPr>
                      <a:r>
                        <a:rPr lang="en-GB" sz="1200" b="1" dirty="0">
                          <a:solidFill>
                            <a:schemeClr val="tx1"/>
                          </a:solidFill>
                          <a:effectLst/>
                          <a:latin typeface="+mn-lt"/>
                          <a:ea typeface="Calibri" panose="020F0502020204030204" pitchFamily="34" charset="0"/>
                          <a:cs typeface="Calibri" panose="020F0502020204030204" pitchFamily="34" charset="0"/>
                        </a:rPr>
                        <a:t>At Holmes Chapel Primary School, we aim for all our children to develop a love of history and to be inspired, curious and knowledgeable about the past. Through rich memorable historical learning experiences, our children develop an understanding of their locality, its place within history and they gain a coherent knowledge about Britain’s past and that of the wider world. Children discover how people’s lives have shaped the nation and how Britain has influenced and been influenced by the wider world. Through working as historians, and knowing how historians work, our children develop independence to ask and answer historically valid questions; think critically about changes, causes and consequences and they use a range of sources of evidence from the past, to make comparisons and give reasons for their own opinions using historical vocabulary. Children also apply their deepening knowledge and understanding of local, British and world history by creating their own structured historical accounts, including written narratives within and across historical periods studied. </a:t>
                      </a:r>
                      <a:endParaRPr lang="en-GB" sz="1200" b="1" dirty="0" smtClean="0">
                        <a:solidFill>
                          <a:schemeClr val="tx1"/>
                        </a:solidFill>
                        <a:effectLst/>
                        <a:latin typeface="+mn-lt"/>
                        <a:ea typeface="Calibri" panose="020F0502020204030204" pitchFamily="34" charset="0"/>
                        <a:cs typeface="Calibri" panose="020F050202020403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2433426">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a:lnSpc>
                          <a:spcPct val="107000"/>
                        </a:lnSpc>
                        <a:spcAft>
                          <a:spcPts val="0"/>
                        </a:spcAft>
                      </a:pPr>
                      <a:r>
                        <a:rPr lang="en-GB" sz="1200" b="1" dirty="0">
                          <a:solidFill>
                            <a:schemeClr val="tx1"/>
                          </a:solidFill>
                          <a:effectLst/>
                          <a:latin typeface="+mn-lt"/>
                          <a:ea typeface="Calibri" panose="020F0502020204030204" pitchFamily="34" charset="0"/>
                          <a:cs typeface="Times New Roman" panose="02020603050405020304" pitchFamily="18" charset="0"/>
                        </a:rPr>
                        <a:t>Children are encouraged to work as historians, through exposure to a variety of sources – including visits and fieldwork - developing their ability to ask perceptive questions, critically interpret and question the past, and understand the chronology of events in Britain and the wider world. As children move through school, they begin to recognise that different things were happening in different places in the world at the same time. Every unit of work includes a focus on chronology, to help children understand where the period of history they are studying fits within their knowledge to date of the past.  We use an enquiry-based approach through which they are taught key historical knowledge in a variety of ways. First hand sources, or where not possible replicas or pictures are used in all units of work to support the children in being historians, developing the skills to find out about the past.  Children learn and explicitly use key historical vocabulary which is planned and developed </a:t>
                      </a:r>
                      <a:r>
                        <a:rPr lang="en-GB" sz="1200" b="1" dirty="0" smtClean="0">
                          <a:solidFill>
                            <a:schemeClr val="tx1"/>
                          </a:solidFill>
                          <a:effectLst/>
                          <a:latin typeface="+mn-lt"/>
                          <a:ea typeface="Calibri" panose="020F0502020204030204" pitchFamily="34" charset="0"/>
                          <a:cs typeface="Times New Roman" panose="02020603050405020304" pitchFamily="18" charset="0"/>
                        </a:rPr>
                        <a:t>with </a:t>
                      </a:r>
                      <a:r>
                        <a:rPr lang="en-GB" sz="1200" b="1" dirty="0">
                          <a:solidFill>
                            <a:schemeClr val="tx1"/>
                          </a:solidFill>
                          <a:effectLst/>
                          <a:latin typeface="+mn-lt"/>
                          <a:ea typeface="Calibri" panose="020F0502020204030204" pitchFamily="34" charset="0"/>
                          <a:cs typeface="Times New Roman" panose="02020603050405020304" pitchFamily="18" charset="0"/>
                        </a:rPr>
                        <a:t>regular opportunities to be revised and </a:t>
                      </a:r>
                      <a:r>
                        <a:rPr lang="en-GB" sz="1200" b="1" dirty="0" smtClean="0">
                          <a:solidFill>
                            <a:schemeClr val="tx1"/>
                          </a:solidFill>
                          <a:effectLst/>
                          <a:latin typeface="+mn-lt"/>
                          <a:ea typeface="Calibri" panose="020F0502020204030204" pitchFamily="34" charset="0"/>
                          <a:cs typeface="Times New Roman" panose="02020603050405020304" pitchFamily="18" charset="0"/>
                        </a:rPr>
                        <a:t>reapplied. </a:t>
                      </a:r>
                      <a:r>
                        <a:rPr lang="en-GB" sz="1200" b="1" dirty="0">
                          <a:solidFill>
                            <a:schemeClr val="tx1"/>
                          </a:solidFill>
                          <a:effectLst/>
                          <a:latin typeface="+mn-lt"/>
                          <a:ea typeface="Calibri" panose="020F0502020204030204" pitchFamily="34" charset="0"/>
                          <a:cs typeface="Times New Roman" panose="02020603050405020304" pitchFamily="18" charset="0"/>
                        </a:rPr>
                        <a:t>Cross-curricular learning, where appropriate, is implemented in order to support and deepen historical knowledge. Children are challenged to undertake high quality research using a range of mediums and present their findings confidently, both orally and in exercise books. They gain an ability to think, reflect, debate, discuss and evaluate the past by formulating and refining questions and lines of enquiry. </a:t>
                      </a:r>
                      <a:endParaRPr lang="en-GB" sz="1200" b="1"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1277595">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dirty="0" smtClean="0">
                          <a:effectLst/>
                          <a:latin typeface="+mn-lt"/>
                          <a:ea typeface="Calibri" panose="020F0502020204030204" pitchFamily="34" charset="0"/>
                          <a:cs typeface="Times New Roman" panose="02020603050405020304" pitchFamily="18" charset="0"/>
                        </a:rPr>
                        <a:t>Children will</a:t>
                      </a:r>
                      <a:r>
                        <a:rPr lang="en-GB" sz="1200" b="1" baseline="0" dirty="0" smtClean="0">
                          <a:effectLst/>
                          <a:latin typeface="+mn-lt"/>
                          <a:ea typeface="Calibri" panose="020F0502020204030204" pitchFamily="34" charset="0"/>
                          <a:cs typeface="Times New Roman" panose="02020603050405020304" pitchFamily="18" charset="0"/>
                        </a:rPr>
                        <a:t> understand and be able to demonstrate the skills needed to </a:t>
                      </a:r>
                      <a:r>
                        <a:rPr lang="en-GB" sz="1200" b="1" dirty="0" smtClean="0">
                          <a:effectLst/>
                          <a:latin typeface="+mn-lt"/>
                          <a:ea typeface="Calibri" panose="020F0502020204030204" pitchFamily="34" charset="0"/>
                          <a:cs typeface="Times New Roman" panose="02020603050405020304" pitchFamily="18" charset="0"/>
                        </a:rPr>
                        <a:t>work as a historian</a:t>
                      </a:r>
                      <a:r>
                        <a:rPr lang="en-GB" sz="1200" b="1" baseline="0" dirty="0" smtClean="0">
                          <a:effectLst/>
                          <a:latin typeface="+mn-lt"/>
                          <a:ea typeface="Calibri" panose="020F0502020204030204" pitchFamily="34" charset="0"/>
                          <a:cs typeface="Times New Roman" panose="02020603050405020304" pitchFamily="18" charset="0"/>
                        </a:rPr>
                        <a:t> </a:t>
                      </a:r>
                      <a:r>
                        <a:rPr lang="en-GB" sz="1200" b="1" dirty="0" smtClean="0">
                          <a:effectLst/>
                          <a:latin typeface="+mn-lt"/>
                          <a:ea typeface="Calibri" panose="020F0502020204030204" pitchFamily="34" charset="0"/>
                          <a:cs typeface="Times New Roman" panose="02020603050405020304" pitchFamily="18" charset="0"/>
                        </a:rPr>
                        <a:t>by: using historical vocabulary orally and in writing; interpreting</a:t>
                      </a:r>
                      <a:r>
                        <a:rPr lang="en-GB" sz="1200" b="1" baseline="0" dirty="0" smtClean="0">
                          <a:effectLst/>
                          <a:latin typeface="+mn-lt"/>
                          <a:ea typeface="Calibri" panose="020F0502020204030204" pitchFamily="34" charset="0"/>
                          <a:cs typeface="Times New Roman" panose="02020603050405020304" pitchFamily="18" charset="0"/>
                        </a:rPr>
                        <a:t> </a:t>
                      </a:r>
                      <a:r>
                        <a:rPr lang="en-GB" sz="1200" b="1" dirty="0" smtClean="0">
                          <a:effectLst/>
                          <a:latin typeface="+mn-lt"/>
                          <a:ea typeface="Calibri" panose="020F0502020204030204" pitchFamily="34" charset="0"/>
                          <a:cs typeface="Times New Roman" panose="02020603050405020304" pitchFamily="18" charset="0"/>
                        </a:rPr>
                        <a:t>and evaluating sources of evidence; constructing arguments</a:t>
                      </a:r>
                      <a:r>
                        <a:rPr lang="en-GB" sz="1200" b="1" baseline="0" dirty="0" smtClean="0">
                          <a:effectLst/>
                          <a:latin typeface="+mn-lt"/>
                          <a:ea typeface="Calibri" panose="020F0502020204030204" pitchFamily="34" charset="0"/>
                          <a:cs typeface="Times New Roman" panose="02020603050405020304" pitchFamily="18" charset="0"/>
                        </a:rPr>
                        <a:t> and giving valid reasons to support opinions. </a:t>
                      </a:r>
                      <a:r>
                        <a:rPr lang="en-GB" sz="1200" b="1" dirty="0" smtClean="0">
                          <a:effectLst/>
                          <a:latin typeface="+mn-lt"/>
                          <a:ea typeface="Calibri" panose="020F0502020204030204" pitchFamily="34" charset="0"/>
                          <a:cs typeface="Times New Roman" panose="02020603050405020304" pitchFamily="18" charset="0"/>
                        </a:rPr>
                        <a:t>Pupils</a:t>
                      </a:r>
                      <a:r>
                        <a:rPr lang="en-GB" sz="1200" b="1" baseline="0" dirty="0" smtClean="0">
                          <a:effectLst/>
                          <a:latin typeface="+mn-lt"/>
                          <a:ea typeface="Calibri" panose="020F0502020204030204" pitchFamily="34" charset="0"/>
                          <a:cs typeface="Times New Roman" panose="02020603050405020304" pitchFamily="18" charset="0"/>
                        </a:rPr>
                        <a:t> will be able to talk</a:t>
                      </a:r>
                      <a:r>
                        <a:rPr lang="en-GB" sz="1200" b="1" dirty="0" smtClean="0">
                          <a:effectLst/>
                          <a:latin typeface="+mn-lt"/>
                          <a:ea typeface="Calibri" panose="020F0502020204030204" pitchFamily="34" charset="0"/>
                          <a:cs typeface="Times New Roman" panose="02020603050405020304" pitchFamily="18" charset="0"/>
                        </a:rPr>
                        <a:t> about and</a:t>
                      </a:r>
                      <a:r>
                        <a:rPr lang="en-GB" sz="1200" b="1" baseline="0" dirty="0" smtClean="0">
                          <a:effectLst/>
                          <a:latin typeface="+mn-lt"/>
                          <a:ea typeface="Calibri" panose="020F0502020204030204" pitchFamily="34" charset="0"/>
                          <a:cs typeface="Times New Roman" panose="02020603050405020304" pitchFamily="18" charset="0"/>
                        </a:rPr>
                        <a:t> share their learning </a:t>
                      </a:r>
                      <a:r>
                        <a:rPr lang="en-GB" sz="1200" b="1" dirty="0" smtClean="0">
                          <a:effectLst/>
                          <a:latin typeface="+mn-lt"/>
                          <a:ea typeface="Calibri" panose="020F0502020204030204" pitchFamily="34" charset="0"/>
                          <a:cs typeface="Times New Roman" panose="02020603050405020304" pitchFamily="18" charset="0"/>
                        </a:rPr>
                        <a:t>which</a:t>
                      </a:r>
                      <a:r>
                        <a:rPr lang="en-GB" sz="1200" b="1" baseline="0" dirty="0" smtClean="0">
                          <a:effectLst/>
                          <a:latin typeface="+mn-lt"/>
                          <a:ea typeface="Calibri" panose="020F0502020204030204" pitchFamily="34" charset="0"/>
                          <a:cs typeface="Times New Roman" panose="02020603050405020304" pitchFamily="18" charset="0"/>
                        </a:rPr>
                        <a:t> will </a:t>
                      </a:r>
                      <a:r>
                        <a:rPr lang="en-GB" sz="1200" b="1" dirty="0" smtClean="0">
                          <a:effectLst/>
                          <a:latin typeface="+mn-lt"/>
                          <a:ea typeface="Calibri" panose="020F0502020204030204" pitchFamily="34" charset="0"/>
                          <a:cs typeface="Times New Roman" panose="02020603050405020304" pitchFamily="18" charset="0"/>
                        </a:rPr>
                        <a:t>provide the subject leader with the information required to measure historical knowledge</a:t>
                      </a:r>
                      <a:r>
                        <a:rPr lang="en-GB" sz="1200" b="1" baseline="0" dirty="0" smtClean="0">
                          <a:effectLst/>
                          <a:latin typeface="+mn-lt"/>
                          <a:ea typeface="Calibri" panose="020F0502020204030204" pitchFamily="34" charset="0"/>
                          <a:cs typeface="Times New Roman" panose="02020603050405020304" pitchFamily="18" charset="0"/>
                        </a:rPr>
                        <a:t> and understanding and the application of core vocabulary. </a:t>
                      </a:r>
                      <a:r>
                        <a:rPr lang="en-GB" sz="1200" b="1" dirty="0" smtClean="0">
                          <a:effectLst/>
                          <a:latin typeface="+mn-lt"/>
                          <a:ea typeface="Calibri" panose="020F0502020204030204" pitchFamily="34" charset="0"/>
                          <a:cs typeface="Times New Roman" panose="02020603050405020304" pitchFamily="18" charset="0"/>
                        </a:rPr>
                        <a:t>Pupils</a:t>
                      </a:r>
                      <a:r>
                        <a:rPr lang="en-GB" sz="1200" b="1" dirty="0">
                          <a:effectLst/>
                          <a:latin typeface="+mn-lt"/>
                          <a:ea typeface="Calibri" panose="020F0502020204030204" pitchFamily="34" charset="0"/>
                          <a:cs typeface="Times New Roman" panose="02020603050405020304" pitchFamily="18" charset="0"/>
                        </a:rPr>
                        <a:t>’ work, in written and photographic forms, </a:t>
                      </a:r>
                      <a:r>
                        <a:rPr lang="en-GB" sz="1200" b="1" dirty="0" smtClean="0">
                          <a:effectLst/>
                          <a:latin typeface="+mn-lt"/>
                          <a:ea typeface="Calibri" panose="020F0502020204030204" pitchFamily="34" charset="0"/>
                          <a:cs typeface="Times New Roman" panose="02020603050405020304" pitchFamily="18" charset="0"/>
                        </a:rPr>
                        <a:t>will</a:t>
                      </a:r>
                      <a:r>
                        <a:rPr lang="en-GB" sz="1200" b="1" baseline="0" dirty="0" smtClean="0">
                          <a:effectLst/>
                          <a:latin typeface="+mn-lt"/>
                          <a:ea typeface="Calibri" panose="020F0502020204030204" pitchFamily="34" charset="0"/>
                          <a:cs typeface="Times New Roman" panose="02020603050405020304" pitchFamily="18" charset="0"/>
                        </a:rPr>
                        <a:t> </a:t>
                      </a:r>
                      <a:r>
                        <a:rPr lang="en-GB" sz="1200" b="1" dirty="0" smtClean="0">
                          <a:effectLst/>
                          <a:latin typeface="+mn-lt"/>
                          <a:ea typeface="Calibri" panose="020F0502020204030204" pitchFamily="34" charset="0"/>
                          <a:cs typeface="Times New Roman" panose="02020603050405020304" pitchFamily="18" charset="0"/>
                        </a:rPr>
                        <a:t>demonstrate </a:t>
                      </a:r>
                      <a:r>
                        <a:rPr lang="en-GB" sz="1200" b="1" dirty="0">
                          <a:effectLst/>
                          <a:latin typeface="+mn-lt"/>
                          <a:ea typeface="Calibri" panose="020F0502020204030204" pitchFamily="34" charset="0"/>
                          <a:cs typeface="Times New Roman" panose="02020603050405020304" pitchFamily="18" charset="0"/>
                        </a:rPr>
                        <a:t>children’s </a:t>
                      </a:r>
                      <a:r>
                        <a:rPr lang="en-GB" sz="1200" b="1" dirty="0" smtClean="0">
                          <a:effectLst/>
                          <a:latin typeface="+mn-lt"/>
                          <a:ea typeface="Calibri" panose="020F0502020204030204" pitchFamily="34" charset="0"/>
                          <a:cs typeface="Times New Roman" panose="02020603050405020304" pitchFamily="18" charset="0"/>
                        </a:rPr>
                        <a:t>knowledge</a:t>
                      </a:r>
                      <a:r>
                        <a:rPr lang="en-GB" sz="1200" b="1" baseline="0" dirty="0" smtClean="0">
                          <a:effectLst/>
                          <a:latin typeface="+mn-lt"/>
                          <a:ea typeface="Calibri" panose="020F0502020204030204" pitchFamily="34" charset="0"/>
                          <a:cs typeface="Times New Roman" panose="02020603050405020304" pitchFamily="18" charset="0"/>
                        </a:rPr>
                        <a:t> of historical periods studied and their understanding of historical concepts. This evidence is used to</a:t>
                      </a:r>
                      <a:r>
                        <a:rPr lang="en-GB" sz="1200" b="1" dirty="0" smtClean="0">
                          <a:effectLst/>
                          <a:latin typeface="+mn-lt"/>
                          <a:ea typeface="Calibri" panose="020F0502020204030204" pitchFamily="34" charset="0"/>
                          <a:cs typeface="Times New Roman" panose="02020603050405020304" pitchFamily="18" charset="0"/>
                        </a:rPr>
                        <a:t> inform</a:t>
                      </a:r>
                      <a:r>
                        <a:rPr lang="en-GB" sz="1200" b="1" baseline="0" dirty="0" smtClean="0">
                          <a:effectLst/>
                          <a:latin typeface="+mn-lt"/>
                          <a:ea typeface="Calibri" panose="020F0502020204030204" pitchFamily="34" charset="0"/>
                          <a:cs typeface="Times New Roman" panose="02020603050405020304" pitchFamily="18" charset="0"/>
                        </a:rPr>
                        <a:t> </a:t>
                      </a:r>
                      <a:r>
                        <a:rPr lang="en-GB" sz="1200" b="1" dirty="0" smtClean="0">
                          <a:effectLst/>
                          <a:latin typeface="+mn-lt"/>
                          <a:ea typeface="Calibri" panose="020F0502020204030204" pitchFamily="34" charset="0"/>
                          <a:cs typeface="Times New Roman" panose="02020603050405020304" pitchFamily="18" charset="0"/>
                        </a:rPr>
                        <a:t>teacher </a:t>
                      </a:r>
                      <a:r>
                        <a:rPr lang="en-GB" sz="1200" b="1" dirty="0">
                          <a:effectLst/>
                          <a:latin typeface="+mn-lt"/>
                          <a:ea typeface="Calibri" panose="020F0502020204030204" pitchFamily="34" charset="0"/>
                          <a:cs typeface="Times New Roman" panose="02020603050405020304" pitchFamily="18" charset="0"/>
                        </a:rPr>
                        <a:t>assessment, both formative and </a:t>
                      </a:r>
                      <a:r>
                        <a:rPr lang="en-GB" sz="1200" b="1" dirty="0" smtClean="0">
                          <a:effectLst/>
                          <a:latin typeface="+mn-lt"/>
                          <a:ea typeface="Calibri" panose="020F0502020204030204" pitchFamily="34" charset="0"/>
                          <a:cs typeface="Times New Roman" panose="02020603050405020304" pitchFamily="18" charset="0"/>
                        </a:rPr>
                        <a:t>summative</a:t>
                      </a:r>
                      <a:r>
                        <a:rPr lang="en-GB" sz="1200" b="1" baseline="0" dirty="0" smtClean="0">
                          <a:effectLst/>
                          <a:latin typeface="+mn-lt"/>
                          <a:ea typeface="Calibri" panose="020F0502020204030204" pitchFamily="34" charset="0"/>
                          <a:cs typeface="Times New Roman" panose="02020603050405020304" pitchFamily="18" charset="0"/>
                        </a:rPr>
                        <a:t>, </a:t>
                      </a:r>
                      <a:r>
                        <a:rPr lang="en-GB" sz="1200" b="1" dirty="0" smtClean="0">
                          <a:effectLst/>
                          <a:latin typeface="+mn-lt"/>
                          <a:ea typeface="Calibri" panose="020F0502020204030204" pitchFamily="34" charset="0"/>
                          <a:cs typeface="Times New Roman" panose="02020603050405020304" pitchFamily="18" charset="0"/>
                        </a:rPr>
                        <a:t>and </a:t>
                      </a:r>
                      <a:r>
                        <a:rPr lang="en-GB" sz="1200" b="1" baseline="0" dirty="0" smtClean="0">
                          <a:effectLst/>
                          <a:latin typeface="+mn-lt"/>
                          <a:ea typeface="Calibri" panose="020F0502020204030204" pitchFamily="34" charset="0"/>
                          <a:cs typeface="Times New Roman" panose="02020603050405020304" pitchFamily="18" charset="0"/>
                        </a:rPr>
                        <a:t>the subject leader as </a:t>
                      </a:r>
                      <a:r>
                        <a:rPr lang="en-GB" sz="1200" b="1" dirty="0" smtClean="0">
                          <a:effectLst/>
                          <a:latin typeface="+mn-lt"/>
                          <a:ea typeface="Calibri" panose="020F0502020204030204" pitchFamily="34" charset="0"/>
                          <a:cs typeface="Times New Roman" panose="02020603050405020304" pitchFamily="18" charset="0"/>
                        </a:rPr>
                        <a:t>part </a:t>
                      </a:r>
                      <a:r>
                        <a:rPr lang="en-GB" sz="1200" b="1" dirty="0">
                          <a:effectLst/>
                          <a:latin typeface="+mn-lt"/>
                          <a:ea typeface="Calibri" panose="020F0502020204030204" pitchFamily="34" charset="0"/>
                          <a:cs typeface="Times New Roman" panose="02020603050405020304" pitchFamily="18" charset="0"/>
                        </a:rPr>
                        <a:t>of the monitoring process. </a:t>
                      </a:r>
                      <a:endParaRPr lang="en-GB" sz="1200" b="1" dirty="0" smtClean="0">
                        <a:effectLst/>
                        <a:latin typeface="+mn-l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1" dirty="0">
                        <a:effectLst/>
                        <a:latin typeface="+mn-lt"/>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History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3115349471"/>
              </p:ext>
            </p:extLst>
          </p:nvPr>
        </p:nvGraphicFramePr>
        <p:xfrm>
          <a:off x="591033" y="1271753"/>
          <a:ext cx="10607562" cy="5245530"/>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29978">
                <a:tc gridSpan="5">
                  <a:txBody>
                    <a:bodyPr/>
                    <a:lstStyle/>
                    <a:p>
                      <a:pPr>
                        <a:lnSpc>
                          <a:spcPct val="107000"/>
                        </a:lnSpc>
                        <a:spcAft>
                          <a:spcPts val="0"/>
                        </a:spcAft>
                      </a:pPr>
                      <a:r>
                        <a:rPr lang="en-GB" sz="1800" dirty="0">
                          <a:effectLst/>
                        </a:rPr>
                        <a:t>The </a:t>
                      </a:r>
                      <a:r>
                        <a:rPr lang="en-GB" sz="1800" dirty="0" smtClean="0">
                          <a:effectLst/>
                        </a:rPr>
                        <a:t>History 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29978">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559547">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2069798">
                <a:tc>
                  <a:txBody>
                    <a:bodyPr/>
                    <a:lstStyle/>
                    <a:p>
                      <a:pPr>
                        <a:lnSpc>
                          <a:spcPct val="107000"/>
                        </a:lnSpc>
                        <a:spcAft>
                          <a:spcPts val="0"/>
                        </a:spcAft>
                      </a:pPr>
                      <a:r>
                        <a:rPr lang="en-GB" sz="1400" b="0" dirty="0">
                          <a:effectLst/>
                          <a:latin typeface="Calibri" panose="020F0502020204030204" pitchFamily="34" charset="0"/>
                          <a:ea typeface="Calibri" panose="020F0502020204030204" pitchFamily="34" charset="0"/>
                          <a:cs typeface="Times New Roman" panose="02020603050405020304" pitchFamily="18" charset="0"/>
                        </a:rPr>
                        <a:t>Democracy is learnt through a historical lens as </a:t>
                      </a:r>
                      <a:r>
                        <a:rPr lang="en-GB" sz="1400" b="0" dirty="0" smtClean="0">
                          <a:effectLst/>
                          <a:latin typeface="Calibri" panose="020F0502020204030204" pitchFamily="34" charset="0"/>
                          <a:ea typeface="Calibri" panose="020F0502020204030204" pitchFamily="34" charset="0"/>
                          <a:cs typeface="Times New Roman" panose="02020603050405020304" pitchFamily="18" charset="0"/>
                        </a:rPr>
                        <a:t>the children </a:t>
                      </a:r>
                      <a:r>
                        <a:rPr lang="en-GB" sz="1400" b="0" dirty="0">
                          <a:effectLst/>
                          <a:latin typeface="Calibri" panose="020F0502020204030204" pitchFamily="34" charset="0"/>
                          <a:ea typeface="Calibri" panose="020F0502020204030204" pitchFamily="34" charset="0"/>
                          <a:cs typeface="Times New Roman" panose="02020603050405020304" pitchFamily="18" charset="0"/>
                        </a:rPr>
                        <a:t>explore the impact of change over time by considering  local, national and global issues. We encourage a </a:t>
                      </a:r>
                      <a:r>
                        <a:rPr lang="en-GB" sz="1400" b="0" dirty="0" smtClean="0">
                          <a:effectLst/>
                          <a:latin typeface="Calibri" panose="020F0502020204030204" pitchFamily="34" charset="0"/>
                          <a:ea typeface="Calibri" panose="020F0502020204030204" pitchFamily="34" charset="0"/>
                          <a:cs typeface="Times New Roman" panose="02020603050405020304" pitchFamily="18" charset="0"/>
                        </a:rPr>
                        <a:t>democratic </a:t>
                      </a:r>
                      <a:r>
                        <a:rPr lang="en-GB" sz="1400" b="0" dirty="0">
                          <a:effectLst/>
                          <a:latin typeface="Calibri" panose="020F0502020204030204" pitchFamily="34" charset="0"/>
                          <a:ea typeface="Calibri" panose="020F0502020204030204" pitchFamily="34" charset="0"/>
                          <a:cs typeface="Times New Roman" panose="02020603050405020304" pitchFamily="18" charset="0"/>
                        </a:rPr>
                        <a:t>classroom where all children have an equal right to be heard. </a:t>
                      </a:r>
                      <a:r>
                        <a:rPr lang="en-GB" sz="1400" b="0" dirty="0" smtClean="0">
                          <a:effectLst/>
                          <a:latin typeface="Calibri" panose="020F0502020204030204" pitchFamily="34" charset="0"/>
                          <a:ea typeface="Calibri" panose="020F0502020204030204" pitchFamily="34" charset="0"/>
                          <a:cs typeface="Times New Roman" panose="02020603050405020304" pitchFamily="18" charset="0"/>
                        </a:rPr>
                        <a:t>The</a:t>
                      </a:r>
                      <a:r>
                        <a:rPr lang="en-GB" sz="1400" b="0" baseline="0" dirty="0" smtClean="0">
                          <a:effectLst/>
                          <a:latin typeface="Calibri" panose="020F0502020204030204" pitchFamily="34" charset="0"/>
                          <a:ea typeface="Calibri" panose="020F0502020204030204" pitchFamily="34" charset="0"/>
                          <a:cs typeface="Times New Roman" panose="02020603050405020304" pitchFamily="18" charset="0"/>
                        </a:rPr>
                        <a:t> c</a:t>
                      </a:r>
                      <a:r>
                        <a:rPr lang="en-GB" sz="1400" b="0" dirty="0" smtClean="0">
                          <a:effectLst/>
                          <a:latin typeface="Calibri" panose="020F0502020204030204" pitchFamily="34" charset="0"/>
                          <a:ea typeface="Calibri" panose="020F0502020204030204" pitchFamily="34" charset="0"/>
                          <a:cs typeface="Times New Roman" panose="02020603050405020304" pitchFamily="18" charset="0"/>
                        </a:rPr>
                        <a:t>hildren </a:t>
                      </a:r>
                      <a:r>
                        <a:rPr lang="en-GB" sz="1400" b="0" dirty="0">
                          <a:effectLst/>
                          <a:latin typeface="Calibri" panose="020F0502020204030204" pitchFamily="34" charset="0"/>
                          <a:ea typeface="Calibri" panose="020F0502020204030204" pitchFamily="34" charset="0"/>
                          <a:cs typeface="Times New Roman" panose="02020603050405020304" pitchFamily="18" charset="0"/>
                        </a:rPr>
                        <a:t>gain an understanding of the concept of fairness, they learn to consider different perspectives and respect the views of others.</a:t>
                      </a:r>
                    </a:p>
                  </a:txBody>
                  <a:tcPr marL="68580" marR="68580" marT="0" marB="0"/>
                </a:tc>
                <a:tc>
                  <a:txBody>
                    <a:bodyPr/>
                    <a:lstStyle/>
                    <a:p>
                      <a:pPr>
                        <a:lnSpc>
                          <a:spcPct val="107000"/>
                        </a:lnSpc>
                        <a:spcAft>
                          <a:spcPts val="0"/>
                        </a:spcAft>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Our</a:t>
                      </a:r>
                      <a:r>
                        <a:rPr lang="en-GB" sz="1400" baseline="0" dirty="0" smtClean="0">
                          <a:effectLst/>
                          <a:latin typeface="Calibri" panose="020F0502020204030204" pitchFamily="34" charset="0"/>
                          <a:ea typeface="Calibri" panose="020F0502020204030204" pitchFamily="34" charset="0"/>
                          <a:cs typeface="Times New Roman" panose="02020603050405020304" pitchFamily="18" charset="0"/>
                        </a:rPr>
                        <a:t> c</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hildren </a:t>
                      </a:r>
                      <a:r>
                        <a:rPr lang="en-GB" sz="1400" dirty="0">
                          <a:effectLst/>
                          <a:latin typeface="Calibri" panose="020F0502020204030204" pitchFamily="34" charset="0"/>
                          <a:ea typeface="Calibri" panose="020F0502020204030204" pitchFamily="34" charset="0"/>
                          <a:cs typeface="Times New Roman" panose="02020603050405020304" pitchFamily="18" charset="0"/>
                        </a:rPr>
                        <a:t>explore the rule of law through cause and effect.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Opportunities </a:t>
                      </a:r>
                      <a:r>
                        <a:rPr lang="en-GB" sz="1400">
                          <a:effectLst/>
                          <a:latin typeface="Calibri" panose="020F0502020204030204" pitchFamily="34" charset="0"/>
                          <a:ea typeface="Calibri" panose="020F0502020204030204" pitchFamily="34" charset="0"/>
                          <a:cs typeface="Times New Roman" panose="02020603050405020304" pitchFamily="18" charset="0"/>
                        </a:rPr>
                        <a:t>enable </a:t>
                      </a:r>
                      <a:r>
                        <a:rPr lang="en-GB" sz="1400" smtClean="0">
                          <a:effectLst/>
                          <a:latin typeface="Calibri" panose="020F0502020204030204" pitchFamily="34" charset="0"/>
                          <a:ea typeface="Calibri" panose="020F0502020204030204" pitchFamily="34" charset="0"/>
                          <a:cs typeface="Times New Roman" panose="02020603050405020304" pitchFamily="18" charset="0"/>
                        </a:rPr>
                        <a:t>them to </a:t>
                      </a:r>
                      <a:r>
                        <a:rPr lang="en-GB" sz="1400" dirty="0">
                          <a:effectLst/>
                          <a:latin typeface="Calibri" panose="020F0502020204030204" pitchFamily="34" charset="0"/>
                          <a:ea typeface="Calibri" panose="020F0502020204030204" pitchFamily="34" charset="0"/>
                          <a:cs typeface="Times New Roman" panose="02020603050405020304" pitchFamily="18" charset="0"/>
                        </a:rPr>
                        <a:t>learn about laws that were created as a result of a historical event and past civilisations. They use a range of sources and reflect upon why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historical </a:t>
                      </a:r>
                      <a:r>
                        <a:rPr lang="en-GB" sz="1400" dirty="0">
                          <a:effectLst/>
                          <a:latin typeface="Calibri" panose="020F0502020204030204" pitchFamily="34" charset="0"/>
                          <a:ea typeface="Calibri" panose="020F0502020204030204" pitchFamily="34" charset="0"/>
                          <a:cs typeface="Times New Roman" panose="02020603050405020304" pitchFamily="18" charset="0"/>
                        </a:rPr>
                        <a:t>accounts may differ and evaluate the views of opposing sides</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The children </a:t>
                      </a:r>
                      <a:r>
                        <a:rPr lang="en-GB" sz="1400" dirty="0">
                          <a:effectLst/>
                          <a:latin typeface="Calibri" panose="020F0502020204030204" pitchFamily="34" charset="0"/>
                          <a:ea typeface="Calibri" panose="020F0502020204030204" pitchFamily="34" charset="0"/>
                          <a:cs typeface="Times New Roman" panose="02020603050405020304" pitchFamily="18" charset="0"/>
                        </a:rPr>
                        <a:t>also gain an understanding about how this value was fundamental in the past and why it is in society today.</a:t>
                      </a:r>
                    </a:p>
                  </a:txBody>
                  <a:tcPr marL="68580" marR="68580" marT="0" marB="0"/>
                </a:tc>
                <a:tc>
                  <a:txBody>
                    <a:bodyPr/>
                    <a:lstStyle/>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In History,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the children </a:t>
                      </a:r>
                      <a:r>
                        <a:rPr lang="en-GB" sz="1400" dirty="0">
                          <a:effectLst/>
                          <a:latin typeface="Calibri" panose="020F0502020204030204" pitchFamily="34" charset="0"/>
                          <a:ea typeface="Calibri" panose="020F0502020204030204" pitchFamily="34" charset="0"/>
                          <a:cs typeface="Times New Roman" panose="02020603050405020304" pitchFamily="18" charset="0"/>
                        </a:rPr>
                        <a:t>compare similarities and differences between their lives and those of others. </a:t>
                      </a:r>
                    </a:p>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By using a range of historical sources of evidence,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they </a:t>
                      </a:r>
                      <a:r>
                        <a:rPr lang="en-GB" sz="1400" dirty="0">
                          <a:effectLst/>
                          <a:latin typeface="Calibri" panose="020F0502020204030204" pitchFamily="34" charset="0"/>
                          <a:ea typeface="Calibri" panose="020F0502020204030204" pitchFamily="34" charset="0"/>
                          <a:cs typeface="Times New Roman" panose="02020603050405020304" pitchFamily="18" charset="0"/>
                        </a:rPr>
                        <a:t>learn to consider how the actions of people impact on others. They find out about significant people and historical role models who stood by their beliefs.</a:t>
                      </a:r>
                    </a:p>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Through discussion and debate,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the children </a:t>
                      </a:r>
                      <a:r>
                        <a:rPr lang="en-GB" sz="1400" dirty="0">
                          <a:effectLst/>
                          <a:latin typeface="Calibri" panose="020F0502020204030204" pitchFamily="34" charset="0"/>
                          <a:ea typeface="Calibri" panose="020F0502020204030204" pitchFamily="34" charset="0"/>
                          <a:cs typeface="Times New Roman" panose="02020603050405020304" pitchFamily="18" charset="0"/>
                        </a:rPr>
                        <a:t>learn how to voice their opinion in a safe and supportive environment. </a:t>
                      </a:r>
                    </a:p>
                  </a:txBody>
                  <a:tcPr marL="68580" marR="68580" marT="0" marB="0"/>
                </a:tc>
                <a:tc>
                  <a:txBody>
                    <a:bodyPr/>
                    <a:lstStyle/>
                    <a:p>
                      <a:pPr>
                        <a:lnSpc>
                          <a:spcPct val="107000"/>
                        </a:lnSpc>
                        <a:spcAft>
                          <a:spcPts val="0"/>
                        </a:spcAft>
                      </a:pP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Our</a:t>
                      </a:r>
                      <a:r>
                        <a:rPr lang="en-GB" sz="1400" baseline="0" dirty="0" smtClean="0">
                          <a:effectLst/>
                          <a:latin typeface="Calibri" panose="020F0502020204030204" pitchFamily="34" charset="0"/>
                          <a:ea typeface="Calibri" panose="020F0502020204030204" pitchFamily="34" charset="0"/>
                          <a:cs typeface="Times New Roman" panose="02020603050405020304" pitchFamily="18" charset="0"/>
                        </a:rPr>
                        <a:t> c</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hildren </a:t>
                      </a:r>
                      <a:r>
                        <a:rPr lang="en-GB" sz="1400" dirty="0">
                          <a:effectLst/>
                          <a:latin typeface="Calibri" panose="020F0502020204030204" pitchFamily="34" charset="0"/>
                          <a:ea typeface="Calibri" panose="020F0502020204030204" pitchFamily="34" charset="0"/>
                          <a:cs typeface="Times New Roman" panose="02020603050405020304" pitchFamily="18" charset="0"/>
                        </a:rPr>
                        <a:t>learn the value of mutual respect by expressing  their own opinions and beliefs about different historical periods of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time. Opportunities enable</a:t>
                      </a:r>
                      <a:r>
                        <a:rPr lang="en-GB" sz="1400" baseline="0" dirty="0" smtClean="0">
                          <a:effectLst/>
                          <a:latin typeface="Calibri" panose="020F0502020204030204" pitchFamily="34" charset="0"/>
                          <a:ea typeface="Calibri" panose="020F0502020204030204" pitchFamily="34" charset="0"/>
                          <a:cs typeface="Times New Roman" panose="02020603050405020304" pitchFamily="18" charset="0"/>
                        </a:rPr>
                        <a:t> t</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hem to </a:t>
                      </a:r>
                      <a:r>
                        <a:rPr lang="en-GB" sz="1400" dirty="0">
                          <a:effectLst/>
                          <a:latin typeface="Calibri" panose="020F0502020204030204" pitchFamily="34" charset="0"/>
                          <a:ea typeface="Calibri" panose="020F0502020204030204" pitchFamily="34" charset="0"/>
                          <a:cs typeface="Times New Roman" panose="02020603050405020304" pitchFamily="18" charset="0"/>
                        </a:rPr>
                        <a:t>explore different views through narrative, debate and discussion.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They</a:t>
                      </a:r>
                      <a:r>
                        <a:rPr lang="en-GB" sz="14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are </a:t>
                      </a:r>
                      <a:r>
                        <a:rPr lang="en-GB" sz="1400" dirty="0">
                          <a:effectLst/>
                          <a:latin typeface="Calibri" panose="020F0502020204030204" pitchFamily="34" charset="0"/>
                          <a:ea typeface="Calibri" panose="020F0502020204030204" pitchFamily="34" charset="0"/>
                          <a:cs typeface="Times New Roman" panose="02020603050405020304" pitchFamily="18" charset="0"/>
                        </a:rPr>
                        <a:t>guided and encouraged to show respect to each other’s beliefs, feelings and opinions and share these, with the expectation that they must be listened to.</a:t>
                      </a:r>
                    </a:p>
                    <a:p>
                      <a:pPr>
                        <a:lnSpc>
                          <a:spcPct val="107000"/>
                        </a:lnSpc>
                        <a:spcAft>
                          <a:spcPts val="0"/>
                        </a:spcAft>
                      </a:pPr>
                      <a:r>
                        <a:rPr lang="en-GB"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Tolerance is fostered throughout the history curriculum.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The</a:t>
                      </a:r>
                      <a:r>
                        <a:rPr lang="en-GB" sz="1400" baseline="0" dirty="0" smtClean="0">
                          <a:effectLst/>
                          <a:latin typeface="Calibri" panose="020F0502020204030204" pitchFamily="34" charset="0"/>
                          <a:ea typeface="Calibri" panose="020F0502020204030204" pitchFamily="34" charset="0"/>
                          <a:cs typeface="Times New Roman" panose="02020603050405020304" pitchFamily="18" charset="0"/>
                        </a:rPr>
                        <a:t> c</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hildren </a:t>
                      </a:r>
                      <a:r>
                        <a:rPr lang="en-GB" sz="1400" dirty="0">
                          <a:effectLst/>
                          <a:latin typeface="Calibri" panose="020F0502020204030204" pitchFamily="34" charset="0"/>
                          <a:ea typeface="Calibri" panose="020F0502020204030204" pitchFamily="34" charset="0"/>
                          <a:cs typeface="Times New Roman" panose="02020603050405020304" pitchFamily="18" charset="0"/>
                        </a:rPr>
                        <a:t>have opportunities to discuss identity and belonging when learning about different beliefs throughout historical time periods.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They </a:t>
                      </a:r>
                      <a:r>
                        <a:rPr lang="en-GB" sz="1400" dirty="0">
                          <a:effectLst/>
                          <a:latin typeface="Calibri" panose="020F0502020204030204" pitchFamily="34" charset="0"/>
                          <a:ea typeface="Calibri" panose="020F0502020204030204" pitchFamily="34" charset="0"/>
                          <a:cs typeface="Times New Roman" panose="02020603050405020304" pitchFamily="18" charset="0"/>
                        </a:rPr>
                        <a:t>learn to understand other viewpoints, make comparisons and consider the impact on the lives of people in past societies. </a:t>
                      </a:r>
                    </a:p>
                    <a:p>
                      <a:pPr>
                        <a:lnSpc>
                          <a:spcPct val="107000"/>
                        </a:lnSpc>
                        <a:spcAft>
                          <a:spcPts val="0"/>
                        </a:spcAft>
                      </a:pPr>
                      <a:r>
                        <a:rPr lang="en-GB"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1534933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Substantive Threads and Historical Concepts</a:t>
            </a:r>
            <a:endParaRPr lang="en-GB" sz="2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8490493"/>
              </p:ext>
            </p:extLst>
          </p:nvPr>
        </p:nvGraphicFramePr>
        <p:xfrm>
          <a:off x="999821" y="851936"/>
          <a:ext cx="9960622" cy="5968313"/>
        </p:xfrm>
        <a:graphic>
          <a:graphicData uri="http://schemas.openxmlformats.org/drawingml/2006/table">
            <a:tbl>
              <a:tblPr firstRow="1" bandRow="1">
                <a:tableStyleId>{5C22544A-7EE6-4342-B048-85BDC9FD1C3A}</a:tableStyleId>
              </a:tblPr>
              <a:tblGrid>
                <a:gridCol w="9960622">
                  <a:extLst>
                    <a:ext uri="{9D8B030D-6E8A-4147-A177-3AD203B41FA5}">
                      <a16:colId xmlns:a16="http://schemas.microsoft.com/office/drawing/2014/main" val="4264307025"/>
                    </a:ext>
                  </a:extLst>
                </a:gridCol>
              </a:tblGrid>
              <a:tr h="2644489">
                <a:tc>
                  <a:txBody>
                    <a:bodyPr/>
                    <a:lstStyle/>
                    <a:p>
                      <a:pPr algn="ctr"/>
                      <a:endParaRPr lang="en-GB" sz="1600" dirty="0" smtClean="0">
                        <a:solidFill>
                          <a:schemeClr val="tx1"/>
                        </a:solidFill>
                        <a:latin typeface="+mn-lt"/>
                        <a:cs typeface="Calibri" panose="020F0502020204030204" pitchFamily="34" charset="0"/>
                      </a:endParaRPr>
                    </a:p>
                    <a:p>
                      <a:pPr algn="ctr"/>
                      <a:r>
                        <a:rPr lang="en-GB" sz="1600" dirty="0" smtClean="0">
                          <a:solidFill>
                            <a:schemeClr val="tx1"/>
                          </a:solidFill>
                          <a:latin typeface="+mn-lt"/>
                          <a:cs typeface="Calibri" panose="020F0502020204030204" pitchFamily="34" charset="0"/>
                        </a:rPr>
                        <a:t>Substantive</a:t>
                      </a:r>
                      <a:r>
                        <a:rPr lang="en-GB" sz="1600" baseline="0" dirty="0" smtClean="0">
                          <a:solidFill>
                            <a:schemeClr val="tx1"/>
                          </a:solidFill>
                          <a:latin typeface="+mn-lt"/>
                          <a:cs typeface="Calibri" panose="020F0502020204030204" pitchFamily="34" charset="0"/>
                        </a:rPr>
                        <a:t> threads are taught explicitly, where appropriate, within the periods of history studied: </a:t>
                      </a:r>
                    </a:p>
                    <a:p>
                      <a:pPr algn="ctr"/>
                      <a:endParaRPr lang="en-GB" sz="1600"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dirty="0" smtClean="0">
                          <a:solidFill>
                            <a:schemeClr val="tx1"/>
                          </a:solidFill>
                          <a:latin typeface="+mn-lt"/>
                          <a:cs typeface="Calibri" panose="020F0502020204030204" pitchFamily="34" charset="0"/>
                        </a:rPr>
                        <a:t>Homes and Settlements</a:t>
                      </a:r>
                    </a:p>
                    <a:p>
                      <a:pPr algn="l"/>
                      <a:endParaRPr lang="en-GB" sz="1400"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dirty="0" smtClean="0">
                          <a:solidFill>
                            <a:schemeClr val="tx1"/>
                          </a:solidFill>
                          <a:latin typeface="+mn-lt"/>
                          <a:cs typeface="Calibri" panose="020F0502020204030204" pitchFamily="34" charset="0"/>
                        </a:rPr>
                        <a:t>Trade and</a:t>
                      </a:r>
                      <a:r>
                        <a:rPr lang="en-GB" sz="1400" baseline="0" dirty="0" smtClean="0">
                          <a:solidFill>
                            <a:schemeClr val="tx1"/>
                          </a:solidFill>
                          <a:latin typeface="+mn-lt"/>
                          <a:cs typeface="Calibri" panose="020F0502020204030204" pitchFamily="34" charset="0"/>
                        </a:rPr>
                        <a:t> </a:t>
                      </a:r>
                      <a:r>
                        <a:rPr lang="en-GB" sz="1400" dirty="0" smtClean="0">
                          <a:solidFill>
                            <a:schemeClr val="tx1"/>
                          </a:solidFill>
                          <a:latin typeface="+mn-lt"/>
                          <a:cs typeface="Calibri" panose="020F0502020204030204" pitchFamily="34" charset="0"/>
                        </a:rPr>
                        <a:t>Transport</a:t>
                      </a:r>
                    </a:p>
                    <a:p>
                      <a:pPr algn="ctr"/>
                      <a:endParaRPr lang="en-GB" sz="1400"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dirty="0" smtClean="0">
                          <a:solidFill>
                            <a:schemeClr val="tx1"/>
                          </a:solidFill>
                          <a:latin typeface="+mn-lt"/>
                          <a:cs typeface="Calibri" panose="020F0502020204030204" pitchFamily="34" charset="0"/>
                        </a:rPr>
                        <a:t>Innovations and Achievements</a:t>
                      </a:r>
                    </a:p>
                    <a:p>
                      <a:pPr marL="0" indent="0" algn="ctr">
                        <a:buNone/>
                      </a:pPr>
                      <a:endParaRPr lang="en-GB" sz="1400"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dirty="0" smtClean="0">
                          <a:solidFill>
                            <a:schemeClr val="tx1"/>
                          </a:solidFill>
                          <a:latin typeface="+mn-lt"/>
                          <a:cs typeface="Calibri" panose="020F0502020204030204" pitchFamily="34" charset="0"/>
                        </a:rPr>
                        <a:t>Governance</a:t>
                      </a: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3323824">
                <a:tc>
                  <a:txBody>
                    <a:bodyPr/>
                    <a:lstStyle/>
                    <a:p>
                      <a:pPr algn="ctr"/>
                      <a:endParaRPr lang="en-GB" sz="1600" b="1" baseline="0" dirty="0" smtClean="0">
                        <a:solidFill>
                          <a:schemeClr val="tx1"/>
                        </a:solidFill>
                        <a:latin typeface="+mn-lt"/>
                        <a:cs typeface="Calibri" panose="020F0502020204030204" pitchFamily="34" charset="0"/>
                      </a:endParaRPr>
                    </a:p>
                    <a:p>
                      <a:pPr algn="ctr"/>
                      <a:r>
                        <a:rPr lang="en-GB" sz="1600" b="1" baseline="0" dirty="0" smtClean="0">
                          <a:solidFill>
                            <a:schemeClr val="tx1"/>
                          </a:solidFill>
                          <a:latin typeface="+mn-lt"/>
                          <a:cs typeface="Calibri" panose="020F0502020204030204" pitchFamily="34" charset="0"/>
                        </a:rPr>
                        <a:t>Historical concepts are taught and progressively embedded within each year group:</a:t>
                      </a:r>
                    </a:p>
                    <a:p>
                      <a:pPr algn="ctr"/>
                      <a:endParaRPr lang="en-GB" sz="1600" b="1" baseline="0" dirty="0" smtClean="0">
                        <a:solidFill>
                          <a:schemeClr val="tx1"/>
                        </a:solidFill>
                        <a:latin typeface="+mn-lt"/>
                        <a:cs typeface="Calibri" panose="020F0502020204030204" pitchFamily="34" charset="0"/>
                      </a:endParaRPr>
                    </a:p>
                    <a:p>
                      <a:pPr algn="ctr"/>
                      <a:endParaRPr lang="en-GB" sz="1600" b="1"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b="1" dirty="0" smtClean="0">
                          <a:solidFill>
                            <a:schemeClr val="tx1"/>
                          </a:solidFill>
                          <a:latin typeface="+mn-lt"/>
                          <a:cs typeface="Calibri" panose="020F0502020204030204" pitchFamily="34" charset="0"/>
                        </a:rPr>
                        <a:t>Continuity and Change</a:t>
                      </a:r>
                    </a:p>
                    <a:p>
                      <a:pPr algn="ctr"/>
                      <a:endParaRPr lang="en-GB" sz="1400" b="1"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b="1" dirty="0" smtClean="0">
                          <a:solidFill>
                            <a:schemeClr val="tx1"/>
                          </a:solidFill>
                          <a:latin typeface="+mn-lt"/>
                          <a:cs typeface="Calibri" panose="020F0502020204030204" pitchFamily="34" charset="0"/>
                        </a:rPr>
                        <a:t>Cause and Consequence</a:t>
                      </a:r>
                    </a:p>
                    <a:p>
                      <a:pPr algn="ctr"/>
                      <a:endParaRPr lang="en-GB" sz="1400" b="1"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b="1" dirty="0" smtClean="0">
                          <a:solidFill>
                            <a:schemeClr val="tx1"/>
                          </a:solidFill>
                          <a:latin typeface="+mn-lt"/>
                          <a:cs typeface="Calibri" panose="020F0502020204030204" pitchFamily="34" charset="0"/>
                        </a:rPr>
                        <a:t>Similarity</a:t>
                      </a:r>
                      <a:r>
                        <a:rPr lang="en-GB" sz="1400" b="1" baseline="0" dirty="0" smtClean="0">
                          <a:solidFill>
                            <a:schemeClr val="tx1"/>
                          </a:solidFill>
                          <a:latin typeface="+mn-lt"/>
                          <a:cs typeface="Calibri" panose="020F0502020204030204" pitchFamily="34" charset="0"/>
                        </a:rPr>
                        <a:t> and </a:t>
                      </a:r>
                      <a:r>
                        <a:rPr lang="en-GB" sz="1400" b="1" dirty="0" smtClean="0">
                          <a:solidFill>
                            <a:schemeClr val="tx1"/>
                          </a:solidFill>
                          <a:latin typeface="+mn-lt"/>
                          <a:cs typeface="Calibri" panose="020F0502020204030204" pitchFamily="34" charset="0"/>
                        </a:rPr>
                        <a:t>Difference</a:t>
                      </a:r>
                    </a:p>
                    <a:p>
                      <a:pPr algn="ctr"/>
                      <a:endParaRPr lang="en-GB" sz="1400" b="1"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b="1" dirty="0" smtClean="0">
                          <a:solidFill>
                            <a:schemeClr val="tx1"/>
                          </a:solidFill>
                          <a:latin typeface="+mn-lt"/>
                          <a:cs typeface="Calibri" panose="020F0502020204030204" pitchFamily="34" charset="0"/>
                        </a:rPr>
                        <a:t>Significance</a:t>
                      </a:r>
                    </a:p>
                    <a:p>
                      <a:pPr algn="ctr"/>
                      <a:endParaRPr lang="en-GB" sz="1400" b="1" dirty="0" smtClean="0">
                        <a:solidFill>
                          <a:schemeClr val="tx1"/>
                        </a:solidFill>
                        <a:latin typeface="+mn-lt"/>
                        <a:cs typeface="Calibri" panose="020F0502020204030204" pitchFamily="34" charset="0"/>
                      </a:endParaRPr>
                    </a:p>
                    <a:p>
                      <a:pPr marL="285750" indent="-285750" algn="ctr">
                        <a:buFont typeface="Wingdings" panose="05000000000000000000" pitchFamily="2" charset="2"/>
                        <a:buChar char="v"/>
                      </a:pPr>
                      <a:r>
                        <a:rPr lang="en-GB" sz="1400" b="1" baseline="0" dirty="0" smtClean="0">
                          <a:solidFill>
                            <a:schemeClr val="tx1"/>
                          </a:solidFill>
                          <a:latin typeface="+mn-lt"/>
                          <a:cs typeface="Calibri" panose="020F0502020204030204" pitchFamily="34" charset="0"/>
                        </a:rPr>
                        <a:t>Evidence and Interpretation</a:t>
                      </a:r>
                      <a:endParaRPr lang="en-GB" sz="1400" b="1" dirty="0" smtClean="0">
                        <a:solidFill>
                          <a:schemeClr val="tx1"/>
                        </a:solidFill>
                        <a:latin typeface="+mn-lt"/>
                        <a:cs typeface="Calibri" panose="020F0502020204030204" pitchFamily="34"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4001852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49275"/>
          </a:xfrm>
        </p:spPr>
        <p:txBody>
          <a:bodyPr>
            <a:normAutofit fontScale="90000"/>
          </a:bodyPr>
          <a:lstStyle/>
          <a:p>
            <a:pPr algn="ctr"/>
            <a:r>
              <a:rPr lang="en-GB" sz="2200" b="1" dirty="0" smtClean="0">
                <a:latin typeface="+mn-lt"/>
              </a:rPr>
              <a:t> Early Years Curriculum </a:t>
            </a:r>
            <a:r>
              <a:rPr lang="en-GB" sz="2000" b="1" dirty="0" smtClean="0">
                <a:latin typeface="+mn-lt"/>
              </a:rPr>
              <a:t/>
            </a:r>
            <a:br>
              <a:rPr lang="en-GB" sz="2000" b="1" dirty="0" smtClean="0">
                <a:latin typeface="+mn-lt"/>
              </a:rPr>
            </a:br>
            <a:endParaRPr lang="en-GB" sz="2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9502342"/>
              </p:ext>
            </p:extLst>
          </p:nvPr>
        </p:nvGraphicFramePr>
        <p:xfrm>
          <a:off x="462456" y="766282"/>
          <a:ext cx="11328491" cy="3480064"/>
        </p:xfrm>
        <a:graphic>
          <a:graphicData uri="http://schemas.openxmlformats.org/drawingml/2006/table">
            <a:tbl>
              <a:tblPr firstRow="1" bandRow="1">
                <a:tableStyleId>{5C22544A-7EE6-4342-B048-85BDC9FD1C3A}</a:tableStyleId>
              </a:tblPr>
              <a:tblGrid>
                <a:gridCol w="2309622">
                  <a:extLst>
                    <a:ext uri="{9D8B030D-6E8A-4147-A177-3AD203B41FA5}">
                      <a16:colId xmlns:a16="http://schemas.microsoft.com/office/drawing/2014/main" val="735679498"/>
                    </a:ext>
                  </a:extLst>
                </a:gridCol>
                <a:gridCol w="2254717">
                  <a:extLst>
                    <a:ext uri="{9D8B030D-6E8A-4147-A177-3AD203B41FA5}">
                      <a16:colId xmlns:a16="http://schemas.microsoft.com/office/drawing/2014/main" val="1453541229"/>
                    </a:ext>
                  </a:extLst>
                </a:gridCol>
                <a:gridCol w="2254717">
                  <a:extLst>
                    <a:ext uri="{9D8B030D-6E8A-4147-A177-3AD203B41FA5}">
                      <a16:colId xmlns:a16="http://schemas.microsoft.com/office/drawing/2014/main" val="1428405544"/>
                    </a:ext>
                  </a:extLst>
                </a:gridCol>
                <a:gridCol w="2254717">
                  <a:extLst>
                    <a:ext uri="{9D8B030D-6E8A-4147-A177-3AD203B41FA5}">
                      <a16:colId xmlns:a16="http://schemas.microsoft.com/office/drawing/2014/main" val="1539238647"/>
                    </a:ext>
                  </a:extLst>
                </a:gridCol>
                <a:gridCol w="2254718">
                  <a:extLst>
                    <a:ext uri="{9D8B030D-6E8A-4147-A177-3AD203B41FA5}">
                      <a16:colId xmlns:a16="http://schemas.microsoft.com/office/drawing/2014/main" val="230174469"/>
                    </a:ext>
                  </a:extLst>
                </a:gridCol>
              </a:tblGrid>
              <a:tr h="1212409">
                <a:tc>
                  <a:txBody>
                    <a:bodyPr/>
                    <a:lstStyle/>
                    <a:p>
                      <a:pPr algn="ctr">
                        <a:spcAft>
                          <a:spcPts val="0"/>
                        </a:spcAft>
                      </a:pPr>
                      <a:r>
                        <a:rPr lang="en-GB" sz="1400" b="1" dirty="0">
                          <a:solidFill>
                            <a:schemeClr val="tx1"/>
                          </a:solidFill>
                          <a:effectLst/>
                          <a:latin typeface="+mn-lt"/>
                          <a:ea typeface="Imprima"/>
                          <a:cs typeface="Imprima"/>
                        </a:rPr>
                        <a:t>Historical significance of people, places and events </a:t>
                      </a:r>
                      <a:endParaRPr lang="en-GB" sz="1400" b="1" dirty="0">
                        <a:solidFill>
                          <a:schemeClr val="tx1"/>
                        </a:solidFill>
                        <a:effectLst/>
                        <a:latin typeface="+mn-lt"/>
                        <a:ea typeface="Calibri" panose="020F0502020204030204" pitchFamily="34" charset="0"/>
                        <a:cs typeface="Times New Roman" panose="02020603050405020304" pitchFamily="18" charset="0"/>
                      </a:endParaRPr>
                    </a:p>
                    <a:p>
                      <a:pPr algn="ctr">
                        <a:spcAft>
                          <a:spcPts val="0"/>
                        </a:spcAft>
                      </a:pPr>
                      <a:r>
                        <a:rPr lang="en-GB" sz="1400" b="1" dirty="0" smtClean="0">
                          <a:solidFill>
                            <a:schemeClr val="tx1"/>
                          </a:solidFill>
                          <a:effectLst/>
                          <a:latin typeface="+mn-lt"/>
                          <a:ea typeface="Imprima"/>
                          <a:cs typeface="Imprima"/>
                        </a:rPr>
                        <a:t>Legacy </a:t>
                      </a:r>
                      <a:r>
                        <a:rPr lang="en-GB" sz="1400" b="1" dirty="0">
                          <a:solidFill>
                            <a:schemeClr val="tx1"/>
                          </a:solidFill>
                          <a:effectLst/>
                          <a:latin typeface="+mn-lt"/>
                          <a:ea typeface="Imprima"/>
                          <a:cs typeface="Imprima"/>
                        </a:rPr>
                        <a:t>and Impact </a:t>
                      </a:r>
                      <a:endParaRPr lang="en-GB" sz="1400" b="1" dirty="0" smtClean="0">
                        <a:solidFill>
                          <a:schemeClr val="tx1"/>
                        </a:solidFill>
                        <a:effectLst/>
                        <a:latin typeface="+mn-lt"/>
                        <a:ea typeface="Imprima"/>
                        <a:cs typeface="Imprima"/>
                      </a:endParaRPr>
                    </a:p>
                    <a:p>
                      <a:pPr algn="ctr">
                        <a:spcAft>
                          <a:spcPts val="0"/>
                        </a:spcAft>
                      </a:pPr>
                      <a:endParaRPr lang="en-GB" sz="1400" b="1" dirty="0">
                        <a:solidFill>
                          <a:schemeClr val="tx1"/>
                        </a:solidFill>
                        <a:effectLst/>
                        <a:latin typeface="+mn-lt"/>
                        <a:ea typeface="Calibri" panose="020F0502020204030204" pitchFamily="34" charset="0"/>
                        <a:cs typeface="Times New Roman" panose="02020603050405020304" pitchFamily="18" charset="0"/>
                      </a:endParaRPr>
                    </a:p>
                    <a:p>
                      <a:pPr algn="ctr">
                        <a:spcAft>
                          <a:spcPts val="0"/>
                        </a:spcAft>
                      </a:pPr>
                      <a:r>
                        <a:rPr lang="en-GB" sz="1400" b="1" dirty="0">
                          <a:solidFill>
                            <a:schemeClr val="tx1"/>
                          </a:solidFill>
                          <a:effectLst/>
                          <a:latin typeface="+mn-lt"/>
                          <a:ea typeface="Imprima"/>
                          <a:cs typeface="Imprima"/>
                        </a:rPr>
                        <a:t>(what changed as a result of</a:t>
                      </a:r>
                      <a:r>
                        <a:rPr lang="en-GB" sz="1400" b="1" dirty="0" smtClean="0">
                          <a:solidFill>
                            <a:schemeClr val="tx1"/>
                          </a:solidFill>
                          <a:effectLst/>
                          <a:latin typeface="+mn-lt"/>
                          <a:ea typeface="Imprima"/>
                          <a:cs typeface="Imprima"/>
                        </a:rPr>
                        <a:t>…</a:t>
                      </a:r>
                    </a:p>
                  </a:txBody>
                  <a:tcPr marL="68580" marR="68580" marT="0" marB="0"/>
                </a:tc>
                <a:tc>
                  <a:txBody>
                    <a:bodyPr/>
                    <a:lstStyle/>
                    <a:p>
                      <a:pPr algn="ctr">
                        <a:spcAft>
                          <a:spcPts val="0"/>
                        </a:spcAft>
                      </a:pPr>
                      <a:r>
                        <a:rPr lang="en-GB" sz="1400" b="1" dirty="0" smtClean="0">
                          <a:solidFill>
                            <a:schemeClr val="tx1"/>
                          </a:solidFill>
                          <a:effectLst/>
                          <a:latin typeface="+mn-lt"/>
                          <a:ea typeface="Imprima"/>
                          <a:cs typeface="Imprima"/>
                        </a:rPr>
                        <a:t>Chronological</a:t>
                      </a:r>
                      <a:r>
                        <a:rPr lang="en-GB" sz="1400" b="1" baseline="0" dirty="0" smtClean="0">
                          <a:solidFill>
                            <a:schemeClr val="tx1"/>
                          </a:solidFill>
                          <a:effectLst/>
                          <a:latin typeface="+mn-lt"/>
                          <a:ea typeface="Imprima"/>
                          <a:cs typeface="Imprima"/>
                        </a:rPr>
                        <a:t> understanding</a:t>
                      </a:r>
                    </a:p>
                    <a:p>
                      <a:pPr algn="ctr">
                        <a:spcAft>
                          <a:spcPts val="0"/>
                        </a:spcAft>
                      </a:pPr>
                      <a:r>
                        <a:rPr lang="en-GB" sz="1400" b="1" dirty="0" smtClean="0">
                          <a:solidFill>
                            <a:schemeClr val="tx1"/>
                          </a:solidFill>
                          <a:effectLst/>
                          <a:latin typeface="+mn-lt"/>
                          <a:ea typeface="Imprima"/>
                          <a:cs typeface="Imprima"/>
                        </a:rPr>
                        <a:t>(</a:t>
                      </a:r>
                      <a:r>
                        <a:rPr lang="en-GB" sz="1400" b="1" dirty="0">
                          <a:solidFill>
                            <a:schemeClr val="tx1"/>
                          </a:solidFill>
                          <a:effectLst/>
                          <a:latin typeface="+mn-lt"/>
                          <a:ea typeface="Imprima"/>
                          <a:cs typeface="Imprima"/>
                        </a:rPr>
                        <a:t>Where does it </a:t>
                      </a:r>
                      <a:r>
                        <a:rPr lang="en-GB" sz="1400" b="1" dirty="0" smtClean="0">
                          <a:solidFill>
                            <a:schemeClr val="tx1"/>
                          </a:solidFill>
                          <a:effectLst/>
                          <a:latin typeface="+mn-lt"/>
                          <a:ea typeface="Imprima"/>
                          <a:cs typeface="Imprima"/>
                        </a:rPr>
                        <a:t>fit </a:t>
                      </a:r>
                      <a:r>
                        <a:rPr lang="en-GB" sz="1400" b="1" dirty="0">
                          <a:solidFill>
                            <a:schemeClr val="tx1"/>
                          </a:solidFill>
                          <a:effectLst/>
                          <a:latin typeface="+mn-lt"/>
                          <a:ea typeface="Imprima"/>
                          <a:cs typeface="Imprima"/>
                        </a:rPr>
                        <a:t>in time?) </a:t>
                      </a:r>
                      <a:endParaRPr lang="en-GB"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b="1" dirty="0">
                          <a:solidFill>
                            <a:schemeClr val="tx1"/>
                          </a:solidFill>
                          <a:effectLst/>
                          <a:latin typeface="+mn-lt"/>
                          <a:ea typeface="Imprima"/>
                          <a:cs typeface="Imprima"/>
                        </a:rPr>
                        <a:t>Historical </a:t>
                      </a:r>
                      <a:r>
                        <a:rPr lang="en-GB" sz="1400" b="1" dirty="0" smtClean="0">
                          <a:solidFill>
                            <a:schemeClr val="tx1"/>
                          </a:solidFill>
                          <a:effectLst/>
                          <a:latin typeface="+mn-lt"/>
                          <a:ea typeface="Imprima"/>
                          <a:cs typeface="Imprima"/>
                        </a:rPr>
                        <a:t>Enquiry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1"/>
                          </a:solidFill>
                          <a:effectLst/>
                          <a:latin typeface="+mn-lt"/>
                          <a:ea typeface="Imprima"/>
                          <a:cs typeface="Imprima"/>
                        </a:rPr>
                        <a:t>(How do we know?)  </a:t>
                      </a:r>
                      <a:endParaRPr lang="en-GB" sz="1400" b="1" dirty="0" smtClean="0">
                        <a:solidFill>
                          <a:schemeClr val="tx1"/>
                        </a:solidFill>
                        <a:effectLst/>
                        <a:latin typeface="+mn-lt"/>
                        <a:ea typeface="Calibri" panose="020F0502020204030204" pitchFamily="34" charset="0"/>
                        <a:cs typeface="Times New Roman" panose="02020603050405020304" pitchFamily="18" charset="0"/>
                      </a:endParaRPr>
                    </a:p>
                    <a:p>
                      <a:pPr algn="ctr">
                        <a:spcAft>
                          <a:spcPts val="0"/>
                        </a:spcAft>
                      </a:pPr>
                      <a:endParaRPr lang="en-GB" sz="1400" b="1" dirty="0" smtClean="0">
                        <a:solidFill>
                          <a:schemeClr val="tx1"/>
                        </a:solidFill>
                        <a:effectLst/>
                        <a:latin typeface="+mn-lt"/>
                        <a:ea typeface="Imprima"/>
                        <a:cs typeface="Imprima"/>
                      </a:endParaRPr>
                    </a:p>
                    <a:p>
                      <a:pPr algn="ctr">
                        <a:spcAft>
                          <a:spcPts val="0"/>
                        </a:spcAft>
                      </a:pPr>
                      <a:r>
                        <a:rPr lang="en-GB" sz="1400" b="1" dirty="0" smtClean="0">
                          <a:solidFill>
                            <a:schemeClr val="tx1"/>
                          </a:solidFill>
                          <a:effectLst/>
                          <a:latin typeface="+mn-lt"/>
                          <a:ea typeface="Imprima"/>
                          <a:cs typeface="Imprima"/>
                        </a:rPr>
                        <a:t>Sources</a:t>
                      </a:r>
                    </a:p>
                    <a:p>
                      <a:pPr algn="ctr">
                        <a:spcAft>
                          <a:spcPts val="0"/>
                        </a:spcAft>
                      </a:pPr>
                      <a:r>
                        <a:rPr lang="en-GB" sz="1400" b="1" dirty="0" smtClean="0">
                          <a:solidFill>
                            <a:schemeClr val="tx1"/>
                          </a:solidFill>
                          <a:effectLst/>
                          <a:latin typeface="+mn-lt"/>
                          <a:ea typeface="Imprima"/>
                          <a:cs typeface="Imprima"/>
                        </a:rPr>
                        <a:t>Evidence </a:t>
                      </a:r>
                      <a:r>
                        <a:rPr lang="en-GB" sz="1400" b="1" dirty="0">
                          <a:solidFill>
                            <a:schemeClr val="tx1"/>
                          </a:solidFill>
                          <a:effectLst/>
                          <a:latin typeface="+mn-lt"/>
                          <a:ea typeface="Imprima"/>
                          <a:cs typeface="Imprima"/>
                        </a:rPr>
                        <a:t>and </a:t>
                      </a:r>
                      <a:r>
                        <a:rPr lang="en-GB" sz="1400" b="1" dirty="0" smtClean="0">
                          <a:solidFill>
                            <a:schemeClr val="tx1"/>
                          </a:solidFill>
                          <a:effectLst/>
                          <a:latin typeface="+mn-lt"/>
                          <a:ea typeface="Imprima"/>
                          <a:cs typeface="Imprima"/>
                        </a:rPr>
                        <a:t>Interpretation</a:t>
                      </a:r>
                      <a:endParaRPr lang="en-GB"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b="1" dirty="0">
                          <a:solidFill>
                            <a:schemeClr val="tx1"/>
                          </a:solidFill>
                          <a:effectLst/>
                          <a:latin typeface="+mn-lt"/>
                          <a:ea typeface="Imprima"/>
                          <a:cs typeface="Imprima"/>
                        </a:rPr>
                        <a:t>Similarity and </a:t>
                      </a:r>
                      <a:r>
                        <a:rPr lang="en-GB" sz="1400" b="1" dirty="0" smtClean="0">
                          <a:solidFill>
                            <a:schemeClr val="tx1"/>
                          </a:solidFill>
                          <a:effectLst/>
                          <a:latin typeface="+mn-lt"/>
                          <a:ea typeface="Imprima"/>
                          <a:cs typeface="Imprima"/>
                        </a:rPr>
                        <a:t>Difference</a:t>
                      </a:r>
                      <a:r>
                        <a:rPr lang="en-GB" sz="1400" b="1" baseline="0" dirty="0" smtClean="0">
                          <a:solidFill>
                            <a:schemeClr val="tx1"/>
                          </a:solidFill>
                          <a:effectLst/>
                          <a:latin typeface="+mn-lt"/>
                          <a:ea typeface="Imprima"/>
                          <a:cs typeface="Imprima"/>
                        </a:rPr>
                        <a:t> </a:t>
                      </a:r>
                    </a:p>
                    <a:p>
                      <a:pPr algn="ctr">
                        <a:spcAft>
                          <a:spcPts val="0"/>
                        </a:spcAft>
                      </a:pPr>
                      <a:r>
                        <a:rPr lang="en-GB" sz="1400" b="1" baseline="0" dirty="0" smtClean="0">
                          <a:solidFill>
                            <a:schemeClr val="tx1"/>
                          </a:solidFill>
                          <a:effectLst/>
                          <a:latin typeface="+mn-lt"/>
                          <a:ea typeface="Imprima"/>
                          <a:cs typeface="Imprima"/>
                        </a:rPr>
                        <a:t>C</a:t>
                      </a:r>
                      <a:r>
                        <a:rPr lang="en-GB" sz="1400" b="1" dirty="0" smtClean="0">
                          <a:solidFill>
                            <a:schemeClr val="tx1"/>
                          </a:solidFill>
                          <a:effectLst/>
                          <a:latin typeface="+mn-lt"/>
                          <a:ea typeface="Imprima"/>
                          <a:cs typeface="Imprima"/>
                        </a:rPr>
                        <a:t>hange </a:t>
                      </a:r>
                      <a:r>
                        <a:rPr lang="en-GB" sz="1400" b="1" dirty="0">
                          <a:solidFill>
                            <a:schemeClr val="tx1"/>
                          </a:solidFill>
                          <a:effectLst/>
                          <a:latin typeface="+mn-lt"/>
                          <a:ea typeface="Imprima"/>
                          <a:cs typeface="Imprima"/>
                        </a:rPr>
                        <a:t>and </a:t>
                      </a:r>
                      <a:r>
                        <a:rPr lang="en-GB" sz="1400" b="1" dirty="0" smtClean="0">
                          <a:solidFill>
                            <a:schemeClr val="tx1"/>
                          </a:solidFill>
                          <a:effectLst/>
                          <a:latin typeface="+mn-lt"/>
                          <a:ea typeface="Imprima"/>
                          <a:cs typeface="Imprima"/>
                        </a:rPr>
                        <a:t>Continuity </a:t>
                      </a:r>
                    </a:p>
                    <a:p>
                      <a:pPr algn="ctr">
                        <a:spcAft>
                          <a:spcPts val="0"/>
                        </a:spcAft>
                      </a:pPr>
                      <a:endParaRPr lang="en-GB"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400" b="1" dirty="0" smtClean="0">
                          <a:solidFill>
                            <a:schemeClr val="tx1"/>
                          </a:solidFill>
                          <a:effectLst/>
                          <a:latin typeface="+mn-lt"/>
                          <a:ea typeface="Imprima"/>
                          <a:cs typeface="Imprima"/>
                        </a:rPr>
                        <a:t>Vocabulary</a:t>
                      </a:r>
                      <a:endParaRPr lang="en-GB" sz="14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6036303"/>
                  </a:ext>
                </a:extLst>
              </a:tr>
              <a:tr h="2199904">
                <a:tc>
                  <a:txBody>
                    <a:bodyPr/>
                    <a:lstStyle/>
                    <a:p>
                      <a:pPr>
                        <a:spcAft>
                          <a:spcPts val="0"/>
                        </a:spcAft>
                      </a:pPr>
                      <a:r>
                        <a:rPr lang="en-GB" sz="1200" dirty="0" smtClean="0">
                          <a:effectLst/>
                          <a:latin typeface="+mn-lt"/>
                          <a:ea typeface="Imprima"/>
                          <a:cs typeface="Imprima"/>
                        </a:rPr>
                        <a:t>Recognise </a:t>
                      </a:r>
                      <a:r>
                        <a:rPr lang="en-GB" sz="1200" dirty="0">
                          <a:effectLst/>
                          <a:latin typeface="+mn-lt"/>
                          <a:ea typeface="Imprima"/>
                          <a:cs typeface="Imprima"/>
                        </a:rPr>
                        <a:t>and describe special times or events for family or friends </a:t>
                      </a:r>
                      <a:endParaRPr lang="en-GB" sz="12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effectLst/>
                          <a:latin typeface="+mn-lt"/>
                          <a:ea typeface="Imprima"/>
                          <a:cs typeface="Imprima"/>
                        </a:rPr>
                        <a:t>Understand chronology within their own living memory</a:t>
                      </a:r>
                      <a:endParaRPr lang="en-GB" sz="1200" dirty="0">
                        <a:effectLst/>
                        <a:latin typeface="+mn-lt"/>
                        <a:ea typeface="Calibri" panose="020F0502020204030204" pitchFamily="34" charset="0"/>
                        <a:cs typeface="Times New Roman" panose="02020603050405020304" pitchFamily="18" charset="0"/>
                      </a:endParaRPr>
                    </a:p>
                    <a:p>
                      <a:pPr>
                        <a:spcAft>
                          <a:spcPts val="0"/>
                        </a:spcAft>
                      </a:pPr>
                      <a:r>
                        <a:rPr lang="en-GB" sz="1200" dirty="0" smtClean="0">
                          <a:effectLst/>
                          <a:latin typeface="+mn-lt"/>
                          <a:ea typeface="Imprima"/>
                          <a:cs typeface="Imprima"/>
                        </a:rPr>
                        <a:t> </a:t>
                      </a:r>
                      <a:endParaRPr lang="en-GB" sz="1200" dirty="0" smtClean="0">
                        <a:effectLst/>
                        <a:latin typeface="+mn-lt"/>
                        <a:ea typeface="Calibri" panose="020F0502020204030204" pitchFamily="34" charset="0"/>
                        <a:cs typeface="Times New Roman" panose="02020603050405020304" pitchFamily="18" charset="0"/>
                      </a:endParaRPr>
                    </a:p>
                    <a:p>
                      <a:pPr>
                        <a:spcAft>
                          <a:spcPts val="0"/>
                        </a:spcAft>
                      </a:pPr>
                      <a:r>
                        <a:rPr lang="en-GB" sz="1200" dirty="0" smtClean="0">
                          <a:effectLst/>
                          <a:latin typeface="+mn-lt"/>
                          <a:ea typeface="Imprima"/>
                          <a:cs typeface="Imprima"/>
                        </a:rPr>
                        <a:t>Order and sequence familiar events </a:t>
                      </a:r>
                      <a:endParaRPr lang="en-GB" sz="12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effectLst/>
                          <a:latin typeface="+mn-lt"/>
                          <a:ea typeface="Imprima"/>
                          <a:cs typeface="Imprima"/>
                        </a:rPr>
                        <a:t>Compare and comment on images from the past </a:t>
                      </a:r>
                      <a:endParaRPr lang="en-GB" sz="1200" dirty="0">
                        <a:effectLst/>
                        <a:latin typeface="+mn-lt"/>
                        <a:ea typeface="Calibri" panose="020F0502020204030204" pitchFamily="34" charset="0"/>
                        <a:cs typeface="Times New Roman" panose="02020603050405020304" pitchFamily="18" charset="0"/>
                      </a:endParaRPr>
                    </a:p>
                    <a:p>
                      <a:pPr>
                        <a:spcAft>
                          <a:spcPts val="0"/>
                        </a:spcAft>
                      </a:pPr>
                      <a:r>
                        <a:rPr lang="en-GB" sz="1200" dirty="0">
                          <a:effectLst/>
                          <a:latin typeface="+mn-lt"/>
                          <a:ea typeface="Imprima"/>
                          <a:cs typeface="Imprima"/>
                        </a:rPr>
                        <a:t> </a:t>
                      </a:r>
                      <a:endParaRPr lang="en-GB" sz="1200" dirty="0">
                        <a:effectLst/>
                        <a:latin typeface="+mn-lt"/>
                        <a:ea typeface="Calibri" panose="020F0502020204030204" pitchFamily="34" charset="0"/>
                        <a:cs typeface="Times New Roman" panose="02020603050405020304" pitchFamily="18" charset="0"/>
                      </a:endParaRPr>
                    </a:p>
                    <a:p>
                      <a:pPr>
                        <a:spcAft>
                          <a:spcPts val="0"/>
                        </a:spcAft>
                      </a:pPr>
                      <a:r>
                        <a:rPr lang="en-GB" sz="1200" dirty="0">
                          <a:effectLst/>
                          <a:latin typeface="+mn-lt"/>
                          <a:ea typeface="Imprima"/>
                          <a:cs typeface="Imprima"/>
                        </a:rPr>
                        <a:t>Ask appropriate questions based on own knowledge </a:t>
                      </a:r>
                      <a:endParaRPr lang="en-GB" sz="12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smtClean="0">
                          <a:effectLst/>
                          <a:latin typeface="+mn-lt"/>
                          <a:ea typeface="Imprima"/>
                          <a:cs typeface="Imprima"/>
                        </a:rPr>
                        <a:t>Comment </a:t>
                      </a:r>
                      <a:r>
                        <a:rPr lang="en-GB" sz="1200" dirty="0">
                          <a:effectLst/>
                          <a:latin typeface="+mn-lt"/>
                          <a:ea typeface="Imprima"/>
                          <a:cs typeface="Imprima"/>
                        </a:rPr>
                        <a:t>on images of familiar situations in the past</a:t>
                      </a:r>
                      <a:endParaRPr lang="en-GB" sz="1200" dirty="0">
                        <a:effectLst/>
                        <a:latin typeface="+mn-lt"/>
                        <a:ea typeface="Calibri" panose="020F0502020204030204" pitchFamily="34" charset="0"/>
                        <a:cs typeface="Times New Roman" panose="02020603050405020304" pitchFamily="18" charset="0"/>
                      </a:endParaRPr>
                    </a:p>
                    <a:p>
                      <a:pPr>
                        <a:spcAft>
                          <a:spcPts val="0"/>
                        </a:spcAft>
                      </a:pPr>
                      <a:r>
                        <a:rPr lang="en-GB" sz="1200" dirty="0">
                          <a:effectLst/>
                          <a:latin typeface="+mn-lt"/>
                          <a:ea typeface="Imprima"/>
                          <a:cs typeface="Imprima"/>
                        </a:rPr>
                        <a:t> </a:t>
                      </a:r>
                      <a:endParaRPr lang="en-GB" sz="1200" dirty="0">
                        <a:effectLst/>
                        <a:latin typeface="+mn-lt"/>
                        <a:ea typeface="Calibri" panose="020F0502020204030204" pitchFamily="34" charset="0"/>
                        <a:cs typeface="Times New Roman" panose="02020603050405020304" pitchFamily="18" charset="0"/>
                      </a:endParaRPr>
                    </a:p>
                    <a:p>
                      <a:pPr>
                        <a:spcAft>
                          <a:spcPts val="0"/>
                        </a:spcAft>
                      </a:pPr>
                      <a:r>
                        <a:rPr lang="en-GB" sz="1200" dirty="0" smtClean="0">
                          <a:effectLst/>
                          <a:latin typeface="+mn-lt"/>
                          <a:ea typeface="Imprima"/>
                          <a:cs typeface="Imprima"/>
                        </a:rPr>
                        <a:t>Talk </a:t>
                      </a:r>
                      <a:r>
                        <a:rPr lang="en-GB" sz="1200" dirty="0">
                          <a:effectLst/>
                          <a:latin typeface="+mn-lt"/>
                          <a:ea typeface="Imprima"/>
                          <a:cs typeface="Imprima"/>
                        </a:rPr>
                        <a:t>about their immediate family and begin to understand what the past was like</a:t>
                      </a:r>
                      <a:endParaRPr lang="en-GB" sz="1200" dirty="0">
                        <a:effectLst/>
                        <a:latin typeface="+mn-lt"/>
                        <a:ea typeface="Calibri" panose="020F0502020204030204" pitchFamily="34" charset="0"/>
                        <a:cs typeface="Times New Roman" panose="02020603050405020304" pitchFamily="18" charset="0"/>
                      </a:endParaRPr>
                    </a:p>
                    <a:p>
                      <a:pPr>
                        <a:spcAft>
                          <a:spcPts val="0"/>
                        </a:spcAft>
                      </a:pPr>
                      <a:r>
                        <a:rPr lang="en-GB" sz="1200" dirty="0">
                          <a:effectLst/>
                          <a:latin typeface="+mn-lt"/>
                          <a:ea typeface="Imprima"/>
                          <a:cs typeface="Imprima"/>
                        </a:rPr>
                        <a:t> </a:t>
                      </a:r>
                      <a:endParaRPr lang="en-GB" sz="1200" dirty="0">
                        <a:effectLst/>
                        <a:latin typeface="+mn-lt"/>
                        <a:ea typeface="Imprima"/>
                        <a:cs typeface="Times New Roman" panose="02020603050405020304" pitchFamily="18" charset="0"/>
                      </a:endParaRPr>
                    </a:p>
                    <a:p>
                      <a:pPr>
                        <a:spcAft>
                          <a:spcPts val="0"/>
                        </a:spcAft>
                      </a:pPr>
                      <a:r>
                        <a:rPr lang="en-GB" sz="1200" dirty="0" smtClean="0">
                          <a:effectLst/>
                          <a:latin typeface="+mn-lt"/>
                          <a:ea typeface="Imprima"/>
                          <a:cs typeface="Imprima"/>
                        </a:rPr>
                        <a:t>Know </a:t>
                      </a:r>
                      <a:r>
                        <a:rPr lang="en-GB" sz="1200" dirty="0">
                          <a:effectLst/>
                          <a:latin typeface="+mn-lt"/>
                          <a:ea typeface="Imprima"/>
                          <a:cs typeface="Imprima"/>
                        </a:rPr>
                        <a:t>about similarities and differences between themselves and others</a:t>
                      </a:r>
                      <a:endParaRPr lang="en-GB" sz="12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200" dirty="0">
                          <a:effectLst/>
                          <a:latin typeface="+mn-lt"/>
                          <a:ea typeface="Calibri" panose="020F0502020204030204" pitchFamily="34" charset="0"/>
                          <a:cs typeface="Times New Roman" panose="02020603050405020304" pitchFamily="18" charset="0"/>
                        </a:rPr>
                        <a:t>Long ago</a:t>
                      </a:r>
                    </a:p>
                    <a:p>
                      <a:pPr>
                        <a:spcAft>
                          <a:spcPts val="0"/>
                        </a:spcAft>
                      </a:pPr>
                      <a:r>
                        <a:rPr lang="en-GB" sz="1200" dirty="0">
                          <a:effectLst/>
                          <a:latin typeface="+mn-lt"/>
                          <a:ea typeface="Calibri" panose="020F0502020204030204" pitchFamily="34" charset="0"/>
                          <a:cs typeface="Times New Roman" panose="02020603050405020304" pitchFamily="18" charset="0"/>
                        </a:rPr>
                        <a:t>Same/ different</a:t>
                      </a:r>
                    </a:p>
                    <a:p>
                      <a:pPr>
                        <a:spcAft>
                          <a:spcPts val="0"/>
                        </a:spcAft>
                      </a:pPr>
                      <a:r>
                        <a:rPr lang="en-GB" sz="1200" dirty="0">
                          <a:effectLst/>
                          <a:latin typeface="+mn-lt"/>
                          <a:ea typeface="Calibri" panose="020F0502020204030204" pitchFamily="34" charset="0"/>
                          <a:cs typeface="Times New Roman" panose="02020603050405020304" pitchFamily="18" charset="0"/>
                        </a:rPr>
                        <a:t>Change</a:t>
                      </a:r>
                    </a:p>
                    <a:p>
                      <a:pPr>
                        <a:spcAft>
                          <a:spcPts val="0"/>
                        </a:spcAft>
                      </a:pPr>
                      <a:r>
                        <a:rPr lang="en-GB" sz="1200" dirty="0">
                          <a:effectLst/>
                          <a:latin typeface="+mn-lt"/>
                          <a:ea typeface="Calibri" panose="020F0502020204030204" pitchFamily="34" charset="0"/>
                          <a:cs typeface="Times New Roman" panose="02020603050405020304" pitchFamily="18" charset="0"/>
                        </a:rPr>
                        <a:t>People  </a:t>
                      </a:r>
                    </a:p>
                    <a:p>
                      <a:pPr>
                        <a:spcAft>
                          <a:spcPts val="0"/>
                        </a:spcAft>
                      </a:pPr>
                      <a:r>
                        <a:rPr lang="en-GB" sz="1200" dirty="0">
                          <a:effectLst/>
                          <a:latin typeface="+mn-lt"/>
                          <a:ea typeface="Calibri" panose="020F0502020204030204" pitchFamily="34" charset="0"/>
                          <a:cs typeface="Times New Roman" panose="02020603050405020304" pitchFamily="18" charset="0"/>
                        </a:rPr>
                        <a:t>Lives</a:t>
                      </a:r>
                    </a:p>
                    <a:p>
                      <a:pPr>
                        <a:spcAft>
                          <a:spcPts val="0"/>
                        </a:spcAft>
                      </a:pPr>
                      <a:r>
                        <a:rPr lang="en-GB" sz="1200" dirty="0">
                          <a:effectLst/>
                          <a:latin typeface="+mn-lt"/>
                          <a:ea typeface="Calibri" panose="020F0502020204030204" pitchFamily="34" charset="0"/>
                          <a:cs typeface="Times New Roman" panose="02020603050405020304" pitchFamily="18" charset="0"/>
                        </a:rPr>
                        <a:t>Past/ now</a:t>
                      </a:r>
                    </a:p>
                    <a:p>
                      <a:pPr>
                        <a:spcAft>
                          <a:spcPts val="0"/>
                        </a:spcAft>
                      </a:pPr>
                      <a:r>
                        <a:rPr lang="en-GB" sz="1200" dirty="0">
                          <a:effectLst/>
                          <a:latin typeface="+mn-lt"/>
                          <a:ea typeface="Calibri" panose="020F0502020204030204" pitchFamily="34" charset="0"/>
                          <a:cs typeface="Times New Roman" panose="02020603050405020304" pitchFamily="18" charset="0"/>
                        </a:rPr>
                        <a:t>Modern</a:t>
                      </a:r>
                    </a:p>
                    <a:p>
                      <a:pPr>
                        <a:spcAft>
                          <a:spcPts val="0"/>
                        </a:spcAft>
                      </a:pPr>
                      <a:r>
                        <a:rPr lang="en-GB" sz="1200" dirty="0">
                          <a:effectLst/>
                          <a:latin typeface="+mn-lt"/>
                          <a:ea typeface="Calibri" panose="020F0502020204030204" pitchFamily="34" charset="0"/>
                          <a:cs typeface="Times New Roman" panose="02020603050405020304" pitchFamily="18" charset="0"/>
                        </a:rPr>
                        <a:t>Old</a:t>
                      </a:r>
                    </a:p>
                    <a:p>
                      <a:pPr>
                        <a:spcAft>
                          <a:spcPts val="0"/>
                        </a:spcAft>
                      </a:pPr>
                      <a:r>
                        <a:rPr lang="en-GB" sz="1200" dirty="0">
                          <a:effectLst/>
                          <a:latin typeface="+mn-lt"/>
                          <a:ea typeface="Calibri" panose="020F0502020204030204" pitchFamily="34" charset="0"/>
                          <a:cs typeface="Times New Roman" panose="02020603050405020304" pitchFamily="18" charset="0"/>
                        </a:rPr>
                        <a:t>New</a:t>
                      </a:r>
                    </a:p>
                    <a:p>
                      <a:pPr>
                        <a:spcAft>
                          <a:spcPts val="0"/>
                        </a:spcAft>
                      </a:pPr>
                      <a:r>
                        <a:rPr lang="en-GB" sz="1200" dirty="0">
                          <a:effectLst/>
                          <a:latin typeface="+mn-lt"/>
                          <a:ea typeface="Calibri" panose="020F0502020204030204" pitchFamily="34" charset="0"/>
                          <a:cs typeface="Times New Roman" panose="02020603050405020304" pitchFamily="18" charset="0"/>
                        </a:rPr>
                        <a:t>Yesterday</a:t>
                      </a:r>
                    </a:p>
                    <a:p>
                      <a:pPr>
                        <a:spcAft>
                          <a:spcPts val="0"/>
                        </a:spcAft>
                      </a:pPr>
                      <a:r>
                        <a:rPr lang="en-GB" sz="1200" dirty="0" smtClean="0">
                          <a:effectLst/>
                          <a:latin typeface="+mn-lt"/>
                          <a:ea typeface="Calibri" panose="020F0502020204030204" pitchFamily="34" charset="0"/>
                          <a:cs typeface="Times New Roman" panose="02020603050405020304" pitchFamily="18" charset="0"/>
                        </a:rPr>
                        <a:t>Discuss</a:t>
                      </a:r>
                      <a:endParaRPr lang="en-GB" sz="12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593563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33143368"/>
              </p:ext>
            </p:extLst>
          </p:nvPr>
        </p:nvGraphicFramePr>
        <p:xfrm>
          <a:off x="459207" y="4110251"/>
          <a:ext cx="11273586" cy="2891974"/>
        </p:xfrm>
        <a:graphic>
          <a:graphicData uri="http://schemas.openxmlformats.org/drawingml/2006/table">
            <a:tbl>
              <a:tblPr firstRow="1" bandRow="1">
                <a:tableStyleId>{5C22544A-7EE6-4342-B048-85BDC9FD1C3A}</a:tableStyleId>
              </a:tblPr>
              <a:tblGrid>
                <a:gridCol w="3757862">
                  <a:extLst>
                    <a:ext uri="{9D8B030D-6E8A-4147-A177-3AD203B41FA5}">
                      <a16:colId xmlns:a16="http://schemas.microsoft.com/office/drawing/2014/main" val="1686581469"/>
                    </a:ext>
                  </a:extLst>
                </a:gridCol>
                <a:gridCol w="3757862">
                  <a:extLst>
                    <a:ext uri="{9D8B030D-6E8A-4147-A177-3AD203B41FA5}">
                      <a16:colId xmlns:a16="http://schemas.microsoft.com/office/drawing/2014/main" val="4201836552"/>
                    </a:ext>
                  </a:extLst>
                </a:gridCol>
                <a:gridCol w="3757862">
                  <a:extLst>
                    <a:ext uri="{9D8B030D-6E8A-4147-A177-3AD203B41FA5}">
                      <a16:colId xmlns:a16="http://schemas.microsoft.com/office/drawing/2014/main" val="3358093303"/>
                    </a:ext>
                  </a:extLst>
                </a:gridCol>
              </a:tblGrid>
              <a:tr h="398071">
                <a:tc gridSpan="3">
                  <a:txBody>
                    <a:bodyPr/>
                    <a:lstStyle/>
                    <a:p>
                      <a:pPr algn="ctr"/>
                      <a:r>
                        <a:rPr lang="en-GB" sz="1800" dirty="0" smtClean="0">
                          <a:solidFill>
                            <a:schemeClr val="tx1"/>
                          </a:solidFill>
                        </a:rPr>
                        <a:t>Early Years Themes</a:t>
                      </a:r>
                      <a:endParaRPr lang="en-GB" sz="1800" dirty="0">
                        <a:solidFill>
                          <a:schemeClr val="tx1"/>
                        </a:solidFill>
                      </a:endParaRPr>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348333051"/>
                  </a:ext>
                </a:extLst>
              </a:tr>
              <a:tr h="423289">
                <a:tc>
                  <a:txBody>
                    <a:bodyPr/>
                    <a:lstStyle/>
                    <a:p>
                      <a:pPr algn="ctr"/>
                      <a:r>
                        <a:rPr lang="en-GB" sz="1400" b="1" dirty="0"/>
                        <a:t>Autumn </a:t>
                      </a:r>
                      <a:r>
                        <a:rPr lang="en-GB" sz="1400" b="1" dirty="0" smtClean="0"/>
                        <a:t>Term</a:t>
                      </a:r>
                      <a:endParaRPr lang="en-GB" sz="1400" b="1" dirty="0"/>
                    </a:p>
                  </a:txBody>
                  <a:tcPr/>
                </a:tc>
                <a:tc>
                  <a:txBody>
                    <a:bodyPr/>
                    <a:lstStyle/>
                    <a:p>
                      <a:pPr algn="ctr"/>
                      <a:r>
                        <a:rPr lang="en-GB" sz="1400" b="1" dirty="0" smtClean="0"/>
                        <a:t>Spring Term</a:t>
                      </a:r>
                      <a:endParaRPr lang="en-GB" sz="1400" b="1" dirty="0"/>
                    </a:p>
                  </a:txBody>
                  <a:tcPr/>
                </a:tc>
                <a:tc>
                  <a:txBody>
                    <a:bodyPr/>
                    <a:lstStyle/>
                    <a:p>
                      <a:pPr algn="ctr"/>
                      <a:r>
                        <a:rPr lang="en-GB" sz="1400" b="1" dirty="0"/>
                        <a:t>Summer </a:t>
                      </a:r>
                      <a:r>
                        <a:rPr lang="en-GB" sz="1400" b="1" dirty="0" smtClean="0"/>
                        <a:t>Term</a:t>
                      </a:r>
                      <a:endParaRPr lang="en-GB" sz="1400" b="1" dirty="0"/>
                    </a:p>
                  </a:txBody>
                  <a:tcPr/>
                </a:tc>
                <a:extLst>
                  <a:ext uri="{0D108BD9-81ED-4DB2-BD59-A6C34878D82A}">
                    <a16:rowId xmlns:a16="http://schemas.microsoft.com/office/drawing/2014/main" val="3341602790"/>
                  </a:ext>
                </a:extLst>
              </a:tr>
              <a:tr h="2070614">
                <a:tc>
                  <a:txBody>
                    <a:bodyPr/>
                    <a:lstStyle/>
                    <a:p>
                      <a:pPr marL="171450" indent="-171450" algn="ctr">
                        <a:lnSpc>
                          <a:spcPct val="107000"/>
                        </a:lnSpc>
                        <a:spcAft>
                          <a:spcPts val="800"/>
                        </a:spcAft>
                        <a:buFont typeface="Wingdings" panose="05000000000000000000" pitchFamily="2" charset="2"/>
                        <a:buChar char="v"/>
                      </a:pPr>
                      <a:r>
                        <a:rPr lang="en-GB" sz="1200" b="1" dirty="0">
                          <a:effectLst/>
                          <a:latin typeface="+mn-lt"/>
                          <a:ea typeface="Calibri" panose="020F0502020204030204" pitchFamily="34" charset="0"/>
                          <a:cs typeface="Calibri" panose="020F0502020204030204" pitchFamily="34" charset="0"/>
                        </a:rPr>
                        <a:t>Marvellous </a:t>
                      </a:r>
                      <a:r>
                        <a:rPr lang="en-GB" sz="1200" b="1" dirty="0" smtClean="0">
                          <a:effectLst/>
                          <a:latin typeface="+mn-lt"/>
                          <a:ea typeface="Calibri" panose="020F0502020204030204" pitchFamily="34" charset="0"/>
                          <a:cs typeface="Calibri" panose="020F0502020204030204" pitchFamily="34" charset="0"/>
                        </a:rPr>
                        <a:t>Me</a:t>
                      </a:r>
                      <a:endParaRPr lang="en-GB" sz="1200" dirty="0">
                        <a:effectLst/>
                        <a:latin typeface="+mn-lt"/>
                        <a:ea typeface="Calibri" panose="020F0502020204030204" pitchFamily="34" charset="0"/>
                        <a:cs typeface="Times New Roman" panose="02020603050405020304" pitchFamily="18" charset="0"/>
                      </a:endParaRPr>
                    </a:p>
                    <a:p>
                      <a:pPr marL="171450" indent="-171450" algn="ctr">
                        <a:lnSpc>
                          <a:spcPct val="107000"/>
                        </a:lnSpc>
                        <a:spcAft>
                          <a:spcPts val="800"/>
                        </a:spcAft>
                        <a:buFont typeface="Wingdings" panose="05000000000000000000" pitchFamily="2" charset="2"/>
                        <a:buChar char="v"/>
                      </a:pPr>
                      <a:r>
                        <a:rPr lang="en-GB" sz="1200" b="1" dirty="0">
                          <a:effectLst/>
                          <a:latin typeface="+mn-lt"/>
                          <a:ea typeface="Calibri" panose="020F0502020204030204" pitchFamily="34" charset="0"/>
                          <a:cs typeface="Calibri" panose="020F0502020204030204" pitchFamily="34" charset="0"/>
                        </a:rPr>
                        <a:t>Fabulous Festivals</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0"/>
                        </a:spcAft>
                        <a:buFont typeface="Symbol" panose="05050102010706020507" pitchFamily="18" charset="2"/>
                        <a:buNone/>
                      </a:pPr>
                      <a:r>
                        <a:rPr lang="en-GB" sz="1200" dirty="0" smtClean="0">
                          <a:effectLst/>
                          <a:latin typeface="+mn-lt"/>
                          <a:ea typeface="Calibri" panose="020F0502020204030204" pitchFamily="34" charset="0"/>
                          <a:cs typeface="Calibri" panose="020F0502020204030204" pitchFamily="34" charset="0"/>
                        </a:rPr>
                        <a:t>Explore </a:t>
                      </a:r>
                      <a:r>
                        <a:rPr lang="en-GB" sz="1200" dirty="0">
                          <a:effectLst/>
                          <a:latin typeface="+mn-lt"/>
                          <a:ea typeface="Calibri" panose="020F0502020204030204" pitchFamily="34" charset="0"/>
                          <a:cs typeface="Calibri" panose="020F0502020204030204" pitchFamily="34" charset="0"/>
                        </a:rPr>
                        <a:t>family links</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0"/>
                        </a:spcAft>
                        <a:buFont typeface="Symbol" panose="05050102010706020507" pitchFamily="18" charset="2"/>
                        <a:buNone/>
                      </a:pPr>
                      <a:r>
                        <a:rPr lang="en-GB" sz="1200" dirty="0">
                          <a:effectLst/>
                          <a:latin typeface="+mn-lt"/>
                          <a:ea typeface="Calibri" panose="020F0502020204030204" pitchFamily="34" charset="0"/>
                          <a:cs typeface="Calibri" panose="020F0502020204030204" pitchFamily="34" charset="0"/>
                        </a:rPr>
                        <a:t>How we change as we grow</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0"/>
                        </a:spcAft>
                        <a:buFont typeface="Symbol" panose="05050102010706020507" pitchFamily="18" charset="2"/>
                        <a:buNone/>
                      </a:pPr>
                      <a:r>
                        <a:rPr lang="en-GB" sz="1200" dirty="0">
                          <a:effectLst/>
                          <a:latin typeface="+mn-lt"/>
                          <a:ea typeface="Calibri" panose="020F0502020204030204" pitchFamily="34" charset="0"/>
                          <a:cs typeface="Calibri" panose="020F0502020204030204" pitchFamily="34" charset="0"/>
                        </a:rPr>
                        <a:t>Family tree</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0"/>
                        </a:spcAft>
                        <a:buFont typeface="Symbol" panose="05050102010706020507" pitchFamily="18" charset="2"/>
                        <a:buNone/>
                      </a:pPr>
                      <a:r>
                        <a:rPr lang="en-GB" sz="1200" dirty="0">
                          <a:effectLst/>
                          <a:latin typeface="+mn-lt"/>
                          <a:ea typeface="Calibri" panose="020F0502020204030204" pitchFamily="34" charset="0"/>
                          <a:cs typeface="Calibri" panose="020F0502020204030204" pitchFamily="34" charset="0"/>
                        </a:rPr>
                        <a:t>Guy Fawkes</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0"/>
                        </a:spcAft>
                        <a:buFont typeface="Symbol" panose="05050102010706020507" pitchFamily="18" charset="2"/>
                        <a:buNone/>
                      </a:pPr>
                      <a:r>
                        <a:rPr lang="en-GB" sz="1200" dirty="0">
                          <a:effectLst/>
                          <a:latin typeface="+mn-lt"/>
                          <a:ea typeface="Calibri" panose="020F0502020204030204" pitchFamily="34" charset="0"/>
                          <a:cs typeface="Calibri" panose="020F0502020204030204" pitchFamily="34" charset="0"/>
                        </a:rPr>
                        <a:t>Black History Month</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0"/>
                        </a:spcAft>
                        <a:buFont typeface="Symbol" panose="05050102010706020507" pitchFamily="18" charset="2"/>
                        <a:buNone/>
                      </a:pPr>
                      <a:r>
                        <a:rPr lang="en-GB" sz="1200" dirty="0">
                          <a:effectLst/>
                          <a:latin typeface="+mn-lt"/>
                          <a:ea typeface="Calibri" panose="020F0502020204030204" pitchFamily="34" charset="0"/>
                          <a:cs typeface="Calibri" panose="020F0502020204030204" pitchFamily="34" charset="0"/>
                        </a:rPr>
                        <a:t>Remembrance</a:t>
                      </a:r>
                      <a:endParaRPr lang="en-GB" sz="1200" dirty="0">
                        <a:effectLst/>
                        <a:latin typeface="+mn-lt"/>
                        <a:ea typeface="Calibri" panose="020F0502020204030204" pitchFamily="34" charset="0"/>
                        <a:cs typeface="Times New Roman" panose="02020603050405020304" pitchFamily="18" charset="0"/>
                      </a:endParaRPr>
                    </a:p>
                    <a:p>
                      <a:pPr marL="0" lvl="0" indent="0" algn="ctr">
                        <a:lnSpc>
                          <a:spcPct val="107000"/>
                        </a:lnSpc>
                        <a:spcAft>
                          <a:spcPts val="800"/>
                        </a:spcAft>
                        <a:buFont typeface="Symbol" panose="05050102010706020507" pitchFamily="18" charset="2"/>
                        <a:buNone/>
                      </a:pPr>
                      <a:r>
                        <a:rPr lang="en-GB" sz="1200" dirty="0">
                          <a:effectLst/>
                          <a:latin typeface="+mn-lt"/>
                          <a:ea typeface="Calibri" panose="020F0502020204030204" pitchFamily="34" charset="0"/>
                          <a:cs typeface="Calibri" panose="020F0502020204030204" pitchFamily="34" charset="0"/>
                        </a:rPr>
                        <a:t>Toys from the past (Christmas)</a:t>
                      </a:r>
                      <a:endParaRPr lang="en-GB" sz="1200" dirty="0">
                        <a:effectLst/>
                        <a:latin typeface="+mn-lt"/>
                        <a:ea typeface="Calibri" panose="020F0502020204030204" pitchFamily="34" charset="0"/>
                        <a:cs typeface="Times New Roman" panose="02020603050405020304" pitchFamily="18" charset="0"/>
                      </a:endParaRPr>
                    </a:p>
                  </a:txBody>
                  <a:tcPr marL="114300" marR="114300" marT="0" marB="0"/>
                </a:tc>
                <a:tc>
                  <a:txBody>
                    <a:bodyPr/>
                    <a:lstStyle/>
                    <a:p>
                      <a:pPr marL="171450" indent="-171450" algn="ctr">
                        <a:lnSpc>
                          <a:spcPct val="107000"/>
                        </a:lnSpc>
                        <a:spcAft>
                          <a:spcPts val="800"/>
                        </a:spcAft>
                        <a:buFont typeface="Wingdings" panose="05000000000000000000" pitchFamily="2" charset="2"/>
                        <a:buChar char="v"/>
                      </a:pPr>
                      <a:r>
                        <a:rPr lang="en-GB" sz="1200" b="1" dirty="0">
                          <a:effectLst/>
                          <a:latin typeface="+mn-lt"/>
                          <a:ea typeface="Calibri" panose="020F0502020204030204" pitchFamily="34" charset="0"/>
                          <a:cs typeface="Times New Roman" panose="02020603050405020304" pitchFamily="18" charset="0"/>
                        </a:rPr>
                        <a:t>Space and </a:t>
                      </a:r>
                      <a:r>
                        <a:rPr lang="en-GB" sz="1200" b="1" dirty="0" smtClean="0">
                          <a:effectLst/>
                          <a:latin typeface="+mn-lt"/>
                          <a:ea typeface="Calibri" panose="020F0502020204030204" pitchFamily="34" charset="0"/>
                          <a:cs typeface="Times New Roman" panose="02020603050405020304" pitchFamily="18" charset="0"/>
                        </a:rPr>
                        <a:t>Sky</a:t>
                      </a:r>
                      <a:endParaRPr lang="en-GB" sz="1200" b="1" dirty="0">
                        <a:effectLst/>
                        <a:latin typeface="+mn-lt"/>
                        <a:ea typeface="Calibri" panose="020F0502020204030204" pitchFamily="34" charset="0"/>
                        <a:cs typeface="Times New Roman" panose="02020603050405020304" pitchFamily="18" charset="0"/>
                      </a:endParaRPr>
                    </a:p>
                    <a:p>
                      <a:pPr marL="171450" indent="-171450" algn="ctr">
                        <a:lnSpc>
                          <a:spcPct val="107000"/>
                        </a:lnSpc>
                        <a:spcAft>
                          <a:spcPts val="800"/>
                        </a:spcAft>
                        <a:buFont typeface="Wingdings" panose="05000000000000000000" pitchFamily="2" charset="2"/>
                        <a:buChar char="v"/>
                      </a:pPr>
                      <a:r>
                        <a:rPr lang="en-GB" sz="1200" b="1" dirty="0" smtClean="0">
                          <a:effectLst/>
                          <a:latin typeface="+mn-lt"/>
                          <a:ea typeface="Calibri" panose="020F0502020204030204" pitchFamily="34" charset="0"/>
                          <a:cs typeface="Times New Roman" panose="02020603050405020304" pitchFamily="18" charset="0"/>
                        </a:rPr>
                        <a:t>Julia Donaldson</a:t>
                      </a:r>
                    </a:p>
                    <a:p>
                      <a:pPr marL="0" indent="0" algn="ctr">
                        <a:lnSpc>
                          <a:spcPct val="107000"/>
                        </a:lnSpc>
                        <a:spcAft>
                          <a:spcPts val="800"/>
                        </a:spcAft>
                        <a:buFont typeface="Wingdings" panose="05000000000000000000" pitchFamily="2" charset="2"/>
                        <a:buNone/>
                      </a:pPr>
                      <a:endParaRPr lang="en-GB" sz="1200" b="0" dirty="0" smtClean="0">
                        <a:effectLst/>
                        <a:latin typeface="+mn-lt"/>
                        <a:ea typeface="Calibri" panose="020F0502020204030204" pitchFamily="34" charset="0"/>
                        <a:cs typeface="Times New Roman" panose="02020603050405020304" pitchFamily="18" charset="0"/>
                      </a:endParaRPr>
                    </a:p>
                    <a:p>
                      <a:pPr algn="ctr">
                        <a:lnSpc>
                          <a:spcPct val="107000"/>
                        </a:lnSpc>
                        <a:spcAft>
                          <a:spcPts val="800"/>
                        </a:spcAft>
                      </a:pPr>
                      <a:r>
                        <a:rPr lang="en-GB" sz="1200" b="0" dirty="0" smtClean="0">
                          <a:effectLst/>
                          <a:latin typeface="+mn-lt"/>
                          <a:ea typeface="Calibri" panose="020F0502020204030204" pitchFamily="34" charset="0"/>
                          <a:cs typeface="Times New Roman" panose="02020603050405020304" pitchFamily="18" charset="0"/>
                        </a:rPr>
                        <a:t> Chinese New Year </a:t>
                      </a:r>
                    </a:p>
                    <a:p>
                      <a:pPr algn="ctr">
                        <a:lnSpc>
                          <a:spcPct val="107000"/>
                        </a:lnSpc>
                        <a:spcAft>
                          <a:spcPts val="800"/>
                        </a:spcAft>
                      </a:pPr>
                      <a:r>
                        <a:rPr lang="en-GB" sz="1200" b="0" dirty="0" smtClean="0">
                          <a:effectLst/>
                          <a:latin typeface="+mn-lt"/>
                          <a:ea typeface="Calibri" panose="020F0502020204030204" pitchFamily="34" charset="0"/>
                          <a:cs typeface="Times New Roman" panose="02020603050405020304" pitchFamily="18" charset="0"/>
                        </a:rPr>
                        <a:t>Moon landing</a:t>
                      </a:r>
                      <a:endParaRPr lang="en-GB" sz="1200" b="0" dirty="0">
                        <a:effectLst/>
                        <a:latin typeface="+mn-lt"/>
                        <a:ea typeface="Calibri" panose="020F0502020204030204" pitchFamily="34" charset="0"/>
                        <a:cs typeface="Times New Roman" panose="02020603050405020304" pitchFamily="18" charset="0"/>
                      </a:endParaRPr>
                    </a:p>
                  </a:txBody>
                  <a:tcPr marL="114300" marR="114300" marT="0" marB="0"/>
                </a:tc>
                <a:tc>
                  <a:txBody>
                    <a:bodyPr/>
                    <a:lstStyle/>
                    <a:p>
                      <a:pPr marL="171450" indent="-171450" algn="ctr">
                        <a:lnSpc>
                          <a:spcPct val="107000"/>
                        </a:lnSpc>
                        <a:spcAft>
                          <a:spcPts val="800"/>
                        </a:spcAft>
                        <a:buFont typeface="Wingdings" panose="05000000000000000000" pitchFamily="2" charset="2"/>
                        <a:buChar char="v"/>
                      </a:pPr>
                      <a:r>
                        <a:rPr lang="en-GB" sz="1200" b="1" dirty="0">
                          <a:effectLst/>
                          <a:latin typeface="+mn-lt"/>
                          <a:ea typeface="Calibri" panose="020F0502020204030204" pitchFamily="34" charset="0"/>
                          <a:cs typeface="Times New Roman" panose="02020603050405020304" pitchFamily="18" charset="0"/>
                        </a:rPr>
                        <a:t>Journeys</a:t>
                      </a:r>
                    </a:p>
                    <a:p>
                      <a:pPr marL="171450" indent="-171450" algn="ctr">
                        <a:lnSpc>
                          <a:spcPct val="107000"/>
                        </a:lnSpc>
                        <a:spcAft>
                          <a:spcPts val="800"/>
                        </a:spcAft>
                        <a:buFont typeface="Wingdings" panose="05000000000000000000" pitchFamily="2" charset="2"/>
                        <a:buChar char="v"/>
                      </a:pPr>
                      <a:r>
                        <a:rPr lang="en-GB" sz="1200" b="1" dirty="0">
                          <a:effectLst/>
                          <a:latin typeface="+mn-lt"/>
                          <a:ea typeface="Calibri" panose="020F0502020204030204" pitchFamily="34" charset="0"/>
                          <a:cs typeface="Times New Roman" panose="02020603050405020304" pitchFamily="18" charset="0"/>
                        </a:rPr>
                        <a:t>The Olympics (</a:t>
                      </a:r>
                      <a:r>
                        <a:rPr lang="en-GB" sz="1200" b="1" dirty="0" smtClean="0">
                          <a:effectLst/>
                          <a:latin typeface="+mn-lt"/>
                          <a:ea typeface="Calibri" panose="020F0502020204030204" pitchFamily="34" charset="0"/>
                          <a:cs typeface="Times New Roman" panose="02020603050405020304" pitchFamily="18" charset="0"/>
                        </a:rPr>
                        <a:t>including</a:t>
                      </a:r>
                      <a:r>
                        <a:rPr lang="en-GB" sz="1200" b="1" baseline="0" dirty="0" smtClean="0">
                          <a:effectLst/>
                          <a:latin typeface="+mn-lt"/>
                          <a:ea typeface="Calibri" panose="020F0502020204030204" pitchFamily="34" charset="0"/>
                          <a:cs typeface="Times New Roman" panose="02020603050405020304" pitchFamily="18" charset="0"/>
                        </a:rPr>
                        <a:t> </a:t>
                      </a:r>
                      <a:r>
                        <a:rPr lang="en-GB" sz="1200" b="1" dirty="0" smtClean="0">
                          <a:effectLst/>
                          <a:latin typeface="+mn-lt"/>
                          <a:ea typeface="Calibri" panose="020F0502020204030204" pitchFamily="34" charset="0"/>
                          <a:cs typeface="Times New Roman" panose="02020603050405020304" pitchFamily="18" charset="0"/>
                        </a:rPr>
                        <a:t>transport)</a:t>
                      </a:r>
                    </a:p>
                    <a:p>
                      <a:pPr marL="0" indent="0" algn="ctr">
                        <a:lnSpc>
                          <a:spcPct val="107000"/>
                        </a:lnSpc>
                        <a:spcAft>
                          <a:spcPts val="800"/>
                        </a:spcAft>
                        <a:buFont typeface="Wingdings" panose="05000000000000000000" pitchFamily="2" charset="2"/>
                        <a:buNone/>
                      </a:pPr>
                      <a:endParaRPr lang="en-GB" sz="1200" b="1" dirty="0" smtClean="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buFont typeface="Wingdings" panose="05000000000000000000" pitchFamily="2" charset="2"/>
                        <a:buNone/>
                      </a:pPr>
                      <a:r>
                        <a:rPr lang="en-GB" sz="1200" b="1" dirty="0">
                          <a:effectLst/>
                          <a:latin typeface="+mn-lt"/>
                          <a:ea typeface="Calibri" panose="020F0502020204030204" pitchFamily="34" charset="0"/>
                          <a:cs typeface="Times New Roman" panose="02020603050405020304" pitchFamily="18" charset="0"/>
                        </a:rPr>
                        <a:t> </a:t>
                      </a:r>
                      <a:r>
                        <a:rPr lang="en-GB" sz="1200" b="0" dirty="0" smtClean="0">
                          <a:effectLst/>
                          <a:latin typeface="+mn-lt"/>
                          <a:ea typeface="Calibri" panose="020F0502020204030204" pitchFamily="34" charset="0"/>
                          <a:cs typeface="Times New Roman" panose="02020603050405020304" pitchFamily="18" charset="0"/>
                        </a:rPr>
                        <a:t>The </a:t>
                      </a:r>
                      <a:r>
                        <a:rPr lang="en-GB" sz="1200" b="0" dirty="0">
                          <a:effectLst/>
                          <a:latin typeface="+mn-lt"/>
                          <a:ea typeface="Calibri" panose="020F0502020204030204" pitchFamily="34" charset="0"/>
                          <a:cs typeface="Times New Roman" panose="02020603050405020304" pitchFamily="18" charset="0"/>
                        </a:rPr>
                        <a:t>history of the </a:t>
                      </a:r>
                      <a:r>
                        <a:rPr lang="en-GB" sz="1200" b="0" dirty="0" smtClean="0">
                          <a:effectLst/>
                          <a:latin typeface="+mn-lt"/>
                          <a:ea typeface="Calibri" panose="020F0502020204030204" pitchFamily="34" charset="0"/>
                          <a:cs typeface="Times New Roman" panose="02020603050405020304" pitchFamily="18" charset="0"/>
                        </a:rPr>
                        <a:t>Olympics</a:t>
                      </a:r>
                    </a:p>
                    <a:p>
                      <a:pPr marL="0" indent="0" algn="ctr">
                        <a:lnSpc>
                          <a:spcPct val="107000"/>
                        </a:lnSpc>
                        <a:spcAft>
                          <a:spcPts val="800"/>
                        </a:spcAft>
                        <a:buFont typeface="Wingdings" panose="05000000000000000000" pitchFamily="2" charset="2"/>
                        <a:buNone/>
                      </a:pPr>
                      <a:r>
                        <a:rPr lang="en-GB" sz="1200" b="0" kern="1200" dirty="0" smtClean="0">
                          <a:solidFill>
                            <a:schemeClr val="dk1"/>
                          </a:solidFill>
                          <a:effectLst/>
                          <a:latin typeface="+mn-lt"/>
                          <a:ea typeface="+mn-ea"/>
                          <a:cs typeface="+mn-cs"/>
                        </a:rPr>
                        <a:t>How transport has changed over time</a:t>
                      </a:r>
                      <a:endParaRPr lang="en-GB" sz="1200" b="0" dirty="0">
                        <a:effectLst/>
                        <a:latin typeface="+mn-lt"/>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984979549"/>
                  </a:ext>
                </a:extLst>
              </a:tr>
            </a:tbl>
          </a:graphicData>
        </a:graphic>
      </p:graphicFrame>
      <p:pic>
        <p:nvPicPr>
          <p:cNvPr id="3" name="Picture 2">
            <a:extLst>
              <a:ext uri="{FF2B5EF4-FFF2-40B4-BE49-F238E27FC236}">
                <a16:creationId xmlns:a16="http://schemas.microsoft.com/office/drawing/2014/main" id="{DB463DF4-69E2-990D-9FC1-DF27102BC2E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183" y="28820"/>
            <a:ext cx="569742" cy="672612"/>
          </a:xfrm>
          <a:prstGeom prst="rect">
            <a:avLst/>
          </a:prstGeom>
          <a:noFill/>
          <a:ln>
            <a:noFill/>
          </a:ln>
        </p:spPr>
      </p:pic>
    </p:spTree>
    <p:extLst>
      <p:ext uri="{BB962C8B-B14F-4D97-AF65-F5344CB8AC3E}">
        <p14:creationId xmlns:p14="http://schemas.microsoft.com/office/powerpoint/2010/main" val="1232190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C3C-334F-CD39-C0C3-FDCDBFAE43D7}"/>
              </a:ext>
            </a:extLst>
          </p:cNvPr>
          <p:cNvSpPr>
            <a:spLocks noGrp="1"/>
          </p:cNvSpPr>
          <p:nvPr>
            <p:ph type="title"/>
          </p:nvPr>
        </p:nvSpPr>
        <p:spPr>
          <a:xfrm>
            <a:off x="4759568" y="173739"/>
            <a:ext cx="2654105" cy="394815"/>
          </a:xfrm>
          <a:solidFill>
            <a:schemeClr val="accent1">
              <a:lumMod val="60000"/>
              <a:lumOff val="40000"/>
            </a:schemeClr>
          </a:solidFill>
        </p:spPr>
        <p:txBody>
          <a:bodyPr>
            <a:normAutofit/>
          </a:bodyPr>
          <a:lstStyle/>
          <a:p>
            <a:pPr algn="ctr"/>
            <a:r>
              <a:rPr lang="en-US" sz="2000" b="1" dirty="0">
                <a:latin typeface="+mn-lt"/>
              </a:rPr>
              <a:t>Key Stage 1 </a:t>
            </a:r>
            <a:r>
              <a:rPr lang="en-US" sz="2000" b="1" dirty="0" smtClean="0">
                <a:latin typeface="+mn-lt"/>
              </a:rPr>
              <a:t>Curriculum</a:t>
            </a:r>
            <a:endParaRPr lang="en-US" sz="2000" b="1" dirty="0">
              <a:latin typeface="+mn-lt"/>
            </a:endParaRPr>
          </a:p>
        </p:txBody>
      </p:sp>
      <p:graphicFrame>
        <p:nvGraphicFramePr>
          <p:cNvPr id="5" name="Table 5">
            <a:extLst>
              <a:ext uri="{FF2B5EF4-FFF2-40B4-BE49-F238E27FC236}">
                <a16:creationId xmlns:a16="http://schemas.microsoft.com/office/drawing/2014/main" id="{1856F237-D7A0-49D0-BDCF-A0B922EDE615}"/>
              </a:ext>
            </a:extLst>
          </p:cNvPr>
          <p:cNvGraphicFramePr>
            <a:graphicFrameLocks noGrp="1"/>
          </p:cNvGraphicFramePr>
          <p:nvPr>
            <p:extLst>
              <p:ext uri="{D42A27DB-BD31-4B8C-83A1-F6EECF244321}">
                <p14:modId xmlns:p14="http://schemas.microsoft.com/office/powerpoint/2010/main" val="2582369054"/>
              </p:ext>
            </p:extLst>
          </p:nvPr>
        </p:nvGraphicFramePr>
        <p:xfrm>
          <a:off x="888609" y="857631"/>
          <a:ext cx="10600788" cy="2426852"/>
        </p:xfrm>
        <a:graphic>
          <a:graphicData uri="http://schemas.openxmlformats.org/drawingml/2006/table">
            <a:tbl>
              <a:tblPr firstRow="1" bandRow="1">
                <a:tableStyleId>{5C22544A-7EE6-4342-B048-85BDC9FD1C3A}</a:tableStyleId>
              </a:tblPr>
              <a:tblGrid>
                <a:gridCol w="5300394">
                  <a:extLst>
                    <a:ext uri="{9D8B030D-6E8A-4147-A177-3AD203B41FA5}">
                      <a16:colId xmlns:a16="http://schemas.microsoft.com/office/drawing/2014/main" val="1904314985"/>
                    </a:ext>
                  </a:extLst>
                </a:gridCol>
                <a:gridCol w="5300394">
                  <a:extLst>
                    <a:ext uri="{9D8B030D-6E8A-4147-A177-3AD203B41FA5}">
                      <a16:colId xmlns:a16="http://schemas.microsoft.com/office/drawing/2014/main" val="753850751"/>
                    </a:ext>
                  </a:extLst>
                </a:gridCol>
              </a:tblGrid>
              <a:tr h="445652">
                <a:tc>
                  <a:txBody>
                    <a:bodyPr/>
                    <a:lstStyle/>
                    <a:p>
                      <a:pPr algn="ctr"/>
                      <a:r>
                        <a:rPr lang="en-US" sz="1600" dirty="0"/>
                        <a:t>Areas of </a:t>
                      </a:r>
                      <a:r>
                        <a:rPr lang="en-US" sz="1600" dirty="0" smtClean="0"/>
                        <a:t>Study</a:t>
                      </a:r>
                      <a:endParaRPr lang="en-US" sz="1600" dirty="0"/>
                    </a:p>
                  </a:txBody>
                  <a:tcPr/>
                </a:tc>
                <a:tc>
                  <a:txBody>
                    <a:bodyPr/>
                    <a:lstStyle/>
                    <a:p>
                      <a:pPr algn="ctr"/>
                      <a:r>
                        <a:rPr lang="en-US" sz="1600" dirty="0"/>
                        <a:t>Key </a:t>
                      </a:r>
                      <a:r>
                        <a:rPr lang="en-US" sz="1600" dirty="0" smtClean="0"/>
                        <a:t>Vocabulary</a:t>
                      </a:r>
                    </a:p>
                  </a:txBody>
                  <a:tcPr/>
                </a:tc>
                <a:extLst>
                  <a:ext uri="{0D108BD9-81ED-4DB2-BD59-A6C34878D82A}">
                    <a16:rowId xmlns:a16="http://schemas.microsoft.com/office/drawing/2014/main" val="4170962924"/>
                  </a:ext>
                </a:extLst>
              </a:tr>
              <a:tr h="679221">
                <a:tc>
                  <a:txBody>
                    <a:bodyPr/>
                    <a:lstStyle/>
                    <a:p>
                      <a:pPr algn="ctr"/>
                      <a:r>
                        <a:rPr lang="en-GB" sz="1400" b="1" dirty="0" smtClean="0">
                          <a:solidFill>
                            <a:schemeClr val="tx1"/>
                          </a:solidFill>
                        </a:rPr>
                        <a:t>Local</a:t>
                      </a:r>
                      <a:r>
                        <a:rPr lang="en-GB" sz="1400" b="1" baseline="0" dirty="0" smtClean="0">
                          <a:solidFill>
                            <a:schemeClr val="tx1"/>
                          </a:solidFill>
                        </a:rPr>
                        <a:t> Study- </a:t>
                      </a:r>
                      <a:r>
                        <a:rPr lang="en-GB" sz="1400" b="1" dirty="0" smtClean="0">
                          <a:solidFill>
                            <a:schemeClr val="tx1"/>
                          </a:solidFill>
                        </a:rPr>
                        <a:t>Changes within living memory:</a:t>
                      </a:r>
                    </a:p>
                    <a:p>
                      <a:pPr algn="ctr"/>
                      <a:r>
                        <a:rPr lang="en-GB" sz="1400" b="1" dirty="0" smtClean="0">
                          <a:solidFill>
                            <a:schemeClr val="tx1"/>
                          </a:solidFill>
                        </a:rPr>
                        <a:t>Holmes</a:t>
                      </a:r>
                      <a:r>
                        <a:rPr lang="en-GB" sz="1400" b="1" baseline="0" dirty="0" smtClean="0">
                          <a:solidFill>
                            <a:schemeClr val="tx1"/>
                          </a:solidFill>
                        </a:rPr>
                        <a:t> Chapel and Houses</a:t>
                      </a:r>
                      <a:r>
                        <a:rPr lang="en-GB" sz="1400" b="1" dirty="0" smtClean="0">
                          <a:solidFill>
                            <a:schemeClr val="tx1"/>
                          </a:solidFill>
                        </a:rPr>
                        <a:t> Over Time</a:t>
                      </a:r>
                    </a:p>
                    <a:p>
                      <a:pPr algn="l"/>
                      <a:endParaRPr lang="en-US" sz="1400" dirty="0"/>
                    </a:p>
                  </a:txBody>
                  <a:tcPr/>
                </a:tc>
                <a:tc>
                  <a:txBody>
                    <a:bodyPr/>
                    <a:lstStyle/>
                    <a:p>
                      <a:r>
                        <a:rPr lang="en-US" sz="1400" dirty="0"/>
                        <a:t>People, lives, way of life, home life, parents, grandparents, great grandparents, transport, materials, leisure</a:t>
                      </a:r>
                    </a:p>
                  </a:txBody>
                  <a:tcPr/>
                </a:tc>
                <a:extLst>
                  <a:ext uri="{0D108BD9-81ED-4DB2-BD59-A6C34878D82A}">
                    <a16:rowId xmlns:a16="http://schemas.microsoft.com/office/drawing/2014/main" val="311442533"/>
                  </a:ext>
                </a:extLst>
              </a:tr>
              <a:tr h="481115">
                <a:tc>
                  <a:txBody>
                    <a:bodyPr/>
                    <a:lstStyle/>
                    <a:p>
                      <a:pPr algn="ctr"/>
                      <a:r>
                        <a:rPr lang="en-GB" sz="1400" b="1" dirty="0">
                          <a:solidFill>
                            <a:schemeClr val="tx1"/>
                          </a:solidFill>
                        </a:rPr>
                        <a:t>Significant historical events,</a:t>
                      </a:r>
                      <a:r>
                        <a:rPr lang="en-GB" sz="1400" b="1" baseline="0" dirty="0">
                          <a:solidFill>
                            <a:schemeClr val="tx1"/>
                          </a:solidFill>
                        </a:rPr>
                        <a:t> people, places beyond living </a:t>
                      </a:r>
                      <a:r>
                        <a:rPr lang="en-GB" sz="1400" b="1" baseline="0" dirty="0" smtClean="0">
                          <a:solidFill>
                            <a:schemeClr val="tx1"/>
                          </a:solidFill>
                        </a:rPr>
                        <a:t>memory: </a:t>
                      </a:r>
                    </a:p>
                    <a:p>
                      <a:pPr algn="ctr"/>
                      <a:r>
                        <a:rPr lang="en-GB" sz="1400" b="1" baseline="0" dirty="0" smtClean="0">
                          <a:solidFill>
                            <a:schemeClr val="tx1"/>
                          </a:solidFill>
                        </a:rPr>
                        <a:t>The </a:t>
                      </a:r>
                      <a:r>
                        <a:rPr lang="en-GB" sz="1400" b="1" baseline="0" dirty="0">
                          <a:solidFill>
                            <a:schemeClr val="tx1"/>
                          </a:solidFill>
                        </a:rPr>
                        <a:t>Great Fire of </a:t>
                      </a:r>
                      <a:r>
                        <a:rPr lang="en-GB" sz="1400" b="1" baseline="0" dirty="0" smtClean="0">
                          <a:solidFill>
                            <a:schemeClr val="tx1"/>
                          </a:solidFill>
                        </a:rPr>
                        <a:t>London</a:t>
                      </a:r>
                      <a:endParaRPr lang="en-GB" sz="1400" b="1" dirty="0">
                        <a:solidFill>
                          <a:schemeClr val="tx1"/>
                        </a:solidFill>
                      </a:endParaRPr>
                    </a:p>
                  </a:txBody>
                  <a:tcPr>
                    <a:solidFill>
                      <a:schemeClr val="accent1">
                        <a:lumMod val="20000"/>
                        <a:lumOff val="80000"/>
                      </a:schemeClr>
                    </a:solidFill>
                  </a:tcPr>
                </a:tc>
                <a:tc rowSpan="2">
                  <a:txBody>
                    <a:bodyPr/>
                    <a:lstStyle/>
                    <a:p>
                      <a:r>
                        <a:rPr lang="en-US" sz="1400" dirty="0"/>
                        <a:t>London, Houses of Parliament, fire, Pudding Lane, bakery, St Paul’s Cathedral, Samuel Pepys, water, firebreak, extinguish</a:t>
                      </a:r>
                    </a:p>
                    <a:p>
                      <a:r>
                        <a:rPr lang="en-US" sz="1400" dirty="0" smtClean="0"/>
                        <a:t>Local, buildings, architecture</a:t>
                      </a:r>
                      <a:endParaRPr lang="en-US" sz="1400" dirty="0"/>
                    </a:p>
                  </a:txBody>
                  <a:tcPr>
                    <a:solidFill>
                      <a:schemeClr val="accent1">
                        <a:lumMod val="20000"/>
                        <a:lumOff val="80000"/>
                      </a:schemeClr>
                    </a:solidFill>
                  </a:tcPr>
                </a:tc>
                <a:extLst>
                  <a:ext uri="{0D108BD9-81ED-4DB2-BD59-A6C34878D82A}">
                    <a16:rowId xmlns:a16="http://schemas.microsoft.com/office/drawing/2014/main" val="1588300878"/>
                  </a:ext>
                </a:extLst>
              </a:tr>
              <a:tr h="679221">
                <a:tc>
                  <a:txBody>
                    <a:bodyPr/>
                    <a:lstStyle/>
                    <a:p>
                      <a:pPr algn="ctr"/>
                      <a:endParaRPr lang="en-GB" sz="1400" b="1" dirty="0" smtClean="0">
                        <a:solidFill>
                          <a:schemeClr val="tx1"/>
                        </a:solidFill>
                      </a:endParaRPr>
                    </a:p>
                    <a:p>
                      <a:pPr algn="ctr"/>
                      <a:r>
                        <a:rPr lang="en-GB" sz="1400" b="1" dirty="0" smtClean="0">
                          <a:solidFill>
                            <a:schemeClr val="tx1"/>
                          </a:solidFill>
                        </a:rPr>
                        <a:t>Changes over time nationally:</a:t>
                      </a:r>
                    </a:p>
                    <a:p>
                      <a:pPr algn="ctr"/>
                      <a:r>
                        <a:rPr lang="en-GB" sz="1400" b="1" dirty="0" smtClean="0">
                          <a:solidFill>
                            <a:schemeClr val="tx1"/>
                          </a:solidFill>
                        </a:rPr>
                        <a:t>Homes and life in London</a:t>
                      </a:r>
                    </a:p>
                  </a:txBody>
                  <a:tcPr>
                    <a:solidFill>
                      <a:schemeClr val="accent5">
                        <a:lumMod val="20000"/>
                        <a:lumOff val="80000"/>
                      </a:schemeClr>
                    </a:solidFill>
                  </a:tcPr>
                </a:tc>
                <a:tc vMerge="1">
                  <a:txBody>
                    <a:bodyPr/>
                    <a:lstStyle/>
                    <a:p>
                      <a:endParaRPr lang="en-US" sz="1400" dirty="0"/>
                    </a:p>
                  </a:txBody>
                  <a:tcPr>
                    <a:solidFill>
                      <a:schemeClr val="accent1">
                        <a:lumMod val="20000"/>
                        <a:lumOff val="80000"/>
                      </a:schemeClr>
                    </a:solidFill>
                  </a:tcPr>
                </a:tc>
                <a:extLst>
                  <a:ext uri="{0D108BD9-81ED-4DB2-BD59-A6C34878D82A}">
                    <a16:rowId xmlns:a16="http://schemas.microsoft.com/office/drawing/2014/main" val="27013107"/>
                  </a:ext>
                </a:extLst>
              </a:tr>
            </a:tbl>
          </a:graphicData>
        </a:graphic>
      </p:graphicFrame>
      <p:sp>
        <p:nvSpPr>
          <p:cNvPr id="6" name="TextBox 5">
            <a:extLst>
              <a:ext uri="{FF2B5EF4-FFF2-40B4-BE49-F238E27FC236}">
                <a16:creationId xmlns:a16="http://schemas.microsoft.com/office/drawing/2014/main" id="{BD0B7BC2-C02F-1FAA-4471-D471A4722C19}"/>
              </a:ext>
            </a:extLst>
          </p:cNvPr>
          <p:cNvSpPr txBox="1"/>
          <p:nvPr/>
        </p:nvSpPr>
        <p:spPr>
          <a:xfrm>
            <a:off x="5756031" y="515785"/>
            <a:ext cx="1835050" cy="400110"/>
          </a:xfrm>
          <a:prstGeom prst="rect">
            <a:avLst/>
          </a:prstGeom>
          <a:noFill/>
        </p:spPr>
        <p:txBody>
          <a:bodyPr wrap="square" rtlCol="0">
            <a:spAutoFit/>
          </a:bodyPr>
          <a:lstStyle/>
          <a:p>
            <a:r>
              <a:rPr lang="en-US" sz="2000" b="1" dirty="0"/>
              <a:t>Year 1</a:t>
            </a:r>
          </a:p>
        </p:txBody>
      </p:sp>
      <p:graphicFrame>
        <p:nvGraphicFramePr>
          <p:cNvPr id="7" name="Table 7">
            <a:extLst>
              <a:ext uri="{FF2B5EF4-FFF2-40B4-BE49-F238E27FC236}">
                <a16:creationId xmlns:a16="http://schemas.microsoft.com/office/drawing/2014/main" id="{4EB3E97C-0A2F-5817-D7E5-2A9C7A9246A2}"/>
              </a:ext>
            </a:extLst>
          </p:cNvPr>
          <p:cNvGraphicFramePr>
            <a:graphicFrameLocks noGrp="1"/>
          </p:cNvGraphicFramePr>
          <p:nvPr>
            <p:extLst>
              <p:ext uri="{D42A27DB-BD31-4B8C-83A1-F6EECF244321}">
                <p14:modId xmlns:p14="http://schemas.microsoft.com/office/powerpoint/2010/main" val="3235914935"/>
              </p:ext>
            </p:extLst>
          </p:nvPr>
        </p:nvGraphicFramePr>
        <p:xfrm>
          <a:off x="862426" y="3825765"/>
          <a:ext cx="10653154" cy="1798320"/>
        </p:xfrm>
        <a:graphic>
          <a:graphicData uri="http://schemas.openxmlformats.org/drawingml/2006/table">
            <a:tbl>
              <a:tblPr firstRow="1" bandRow="1">
                <a:tableStyleId>{5C22544A-7EE6-4342-B048-85BDC9FD1C3A}</a:tableStyleId>
              </a:tblPr>
              <a:tblGrid>
                <a:gridCol w="5326577">
                  <a:extLst>
                    <a:ext uri="{9D8B030D-6E8A-4147-A177-3AD203B41FA5}">
                      <a16:colId xmlns:a16="http://schemas.microsoft.com/office/drawing/2014/main" val="710334974"/>
                    </a:ext>
                  </a:extLst>
                </a:gridCol>
                <a:gridCol w="5326577">
                  <a:extLst>
                    <a:ext uri="{9D8B030D-6E8A-4147-A177-3AD203B41FA5}">
                      <a16:colId xmlns:a16="http://schemas.microsoft.com/office/drawing/2014/main" val="2873591247"/>
                    </a:ext>
                  </a:extLst>
                </a:gridCol>
              </a:tblGrid>
              <a:tr h="217313">
                <a:tc>
                  <a:txBody>
                    <a:bodyPr/>
                    <a:lstStyle/>
                    <a:p>
                      <a:pPr algn="ctr"/>
                      <a:r>
                        <a:rPr lang="en-US" sz="1600" dirty="0"/>
                        <a:t>Areas of </a:t>
                      </a:r>
                      <a:r>
                        <a:rPr lang="en-US" sz="1600" dirty="0" smtClean="0"/>
                        <a:t>Study</a:t>
                      </a:r>
                      <a:endParaRPr lang="en-US" sz="1600" dirty="0"/>
                    </a:p>
                  </a:txBody>
                  <a:tcPr/>
                </a:tc>
                <a:tc>
                  <a:txBody>
                    <a:bodyPr/>
                    <a:lstStyle/>
                    <a:p>
                      <a:pPr algn="ctr"/>
                      <a:r>
                        <a:rPr lang="en-US" sz="1600" dirty="0"/>
                        <a:t>Key Vocabulary</a:t>
                      </a:r>
                    </a:p>
                  </a:txBody>
                  <a:tcPr/>
                </a:tc>
                <a:extLst>
                  <a:ext uri="{0D108BD9-81ED-4DB2-BD59-A6C34878D82A}">
                    <a16:rowId xmlns:a16="http://schemas.microsoft.com/office/drawing/2014/main" val="4044781154"/>
                  </a:ext>
                </a:extLst>
              </a:tr>
              <a:tr h="640816">
                <a:tc>
                  <a:txBody>
                    <a:bodyPr/>
                    <a:lstStyle/>
                    <a:p>
                      <a:pPr algn="ctr"/>
                      <a:r>
                        <a:rPr lang="en-GB" sz="1400" b="1" dirty="0" smtClean="0">
                          <a:solidFill>
                            <a:schemeClr val="tx1"/>
                          </a:solidFill>
                        </a:rPr>
                        <a:t>Local Study-</a:t>
                      </a:r>
                      <a:r>
                        <a:rPr lang="en-GB" sz="1400" b="1" baseline="0" dirty="0" smtClean="0">
                          <a:solidFill>
                            <a:schemeClr val="tx1"/>
                          </a:solidFill>
                        </a:rPr>
                        <a:t> </a:t>
                      </a:r>
                      <a:r>
                        <a:rPr lang="en-GB" sz="1400" b="1" dirty="0" smtClean="0">
                          <a:solidFill>
                            <a:schemeClr val="tx1"/>
                          </a:solidFill>
                        </a:rPr>
                        <a:t> A Famous</a:t>
                      </a:r>
                      <a:r>
                        <a:rPr lang="en-GB" sz="1400" b="1" baseline="0" dirty="0" smtClean="0">
                          <a:solidFill>
                            <a:schemeClr val="tx1"/>
                          </a:solidFill>
                        </a:rPr>
                        <a:t> Landmark</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baseline="0" dirty="0" smtClean="0">
                          <a:solidFill>
                            <a:schemeClr val="tx1"/>
                          </a:solidFill>
                        </a:rPr>
                        <a:t>The History of Jodrell Bank (invented by Sir Bernard Lovell). </a:t>
                      </a:r>
                      <a:endParaRPr lang="en-GB" sz="1400" b="1" dirty="0" smtClean="0">
                        <a:solidFill>
                          <a:schemeClr val="tx1"/>
                        </a:solidFill>
                      </a:endParaRPr>
                    </a:p>
                    <a:p>
                      <a:pPr algn="ct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Explorer, voyage, journey, navigate, discovery, space, rocket, achievements, experience</a:t>
                      </a:r>
                    </a:p>
                    <a:p>
                      <a:pPr algn="l"/>
                      <a:endParaRPr lang="en-US" sz="1400" dirty="0"/>
                    </a:p>
                  </a:txBody>
                  <a:tcPr/>
                </a:tc>
                <a:extLst>
                  <a:ext uri="{0D108BD9-81ED-4DB2-BD59-A6C34878D82A}">
                    <a16:rowId xmlns:a16="http://schemas.microsoft.com/office/drawing/2014/main" val="473590192"/>
                  </a:ext>
                </a:extLst>
              </a:tr>
              <a:tr h="64081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smtClean="0">
                          <a:solidFill>
                            <a:schemeClr val="tx1"/>
                          </a:solidFill>
                        </a:rPr>
                        <a:t>Significant historical events,</a:t>
                      </a:r>
                      <a:r>
                        <a:rPr lang="en-GB" sz="1400" b="1" baseline="0" dirty="0" smtClean="0">
                          <a:solidFill>
                            <a:schemeClr val="tx1"/>
                          </a:solidFill>
                        </a:rPr>
                        <a:t> people, places beyond living memory: The lives of Children During World War 2</a:t>
                      </a:r>
                      <a:endParaRPr lang="en-GB" sz="1400" b="1" dirty="0" smtClean="0">
                        <a:solidFill>
                          <a:schemeClr val="tx1"/>
                        </a:solidFill>
                      </a:endParaRPr>
                    </a:p>
                    <a:p>
                      <a:pPr algn="ctr"/>
                      <a:endParaRPr lang="en-GB" sz="1400" b="1" dirty="0" smtClean="0">
                        <a:solidFill>
                          <a:schemeClr val="tx1"/>
                        </a:solidFill>
                      </a:endParaRP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World War 2, government, allies, evacuation, evacuee, The Blitz, blackout, bombing, rationing, </a:t>
                      </a:r>
                    </a:p>
                    <a:p>
                      <a:pPr algn="l"/>
                      <a:endParaRPr lang="en-US" sz="1400" dirty="0"/>
                    </a:p>
                  </a:txBody>
                  <a:tcPr>
                    <a:solidFill>
                      <a:schemeClr val="accent1">
                        <a:lumMod val="20000"/>
                        <a:lumOff val="80000"/>
                      </a:schemeClr>
                    </a:solidFill>
                  </a:tcPr>
                </a:tc>
                <a:extLst>
                  <a:ext uri="{0D108BD9-81ED-4DB2-BD59-A6C34878D82A}">
                    <a16:rowId xmlns:a16="http://schemas.microsoft.com/office/drawing/2014/main" val="192947880"/>
                  </a:ext>
                </a:extLst>
              </a:tr>
            </a:tbl>
          </a:graphicData>
        </a:graphic>
      </p:graphicFrame>
      <p:graphicFrame>
        <p:nvGraphicFramePr>
          <p:cNvPr id="8" name="Table 8">
            <a:extLst>
              <a:ext uri="{FF2B5EF4-FFF2-40B4-BE49-F238E27FC236}">
                <a16:creationId xmlns:a16="http://schemas.microsoft.com/office/drawing/2014/main" id="{892AA823-75BA-5390-0AEC-72165626B1BE}"/>
              </a:ext>
            </a:extLst>
          </p:cNvPr>
          <p:cNvGraphicFramePr>
            <a:graphicFrameLocks noGrp="1"/>
          </p:cNvGraphicFramePr>
          <p:nvPr>
            <p:extLst>
              <p:ext uri="{D42A27DB-BD31-4B8C-83A1-F6EECF244321}">
                <p14:modId xmlns:p14="http://schemas.microsoft.com/office/powerpoint/2010/main" val="3983707983"/>
              </p:ext>
            </p:extLst>
          </p:nvPr>
        </p:nvGraphicFramePr>
        <p:xfrm>
          <a:off x="836244" y="5839096"/>
          <a:ext cx="10653152" cy="1018903"/>
        </p:xfrm>
        <a:graphic>
          <a:graphicData uri="http://schemas.openxmlformats.org/drawingml/2006/table">
            <a:tbl>
              <a:tblPr firstRow="1" bandRow="1">
                <a:tableStyleId>{5C22544A-7EE6-4342-B048-85BDC9FD1C3A}</a:tableStyleId>
              </a:tblPr>
              <a:tblGrid>
                <a:gridCol w="1657193">
                  <a:extLst>
                    <a:ext uri="{9D8B030D-6E8A-4147-A177-3AD203B41FA5}">
                      <a16:colId xmlns:a16="http://schemas.microsoft.com/office/drawing/2014/main" val="3350111975"/>
                    </a:ext>
                  </a:extLst>
                </a:gridCol>
                <a:gridCol w="8995959">
                  <a:extLst>
                    <a:ext uri="{9D8B030D-6E8A-4147-A177-3AD203B41FA5}">
                      <a16:colId xmlns:a16="http://schemas.microsoft.com/office/drawing/2014/main" val="4051979248"/>
                    </a:ext>
                  </a:extLst>
                </a:gridCol>
              </a:tblGrid>
              <a:tr h="1018903">
                <a:tc>
                  <a:txBody>
                    <a:bodyPr/>
                    <a:lstStyle/>
                    <a:p>
                      <a:pPr algn="ctr"/>
                      <a:r>
                        <a:rPr lang="en-US" sz="1600" b="1" dirty="0" smtClean="0">
                          <a:solidFill>
                            <a:schemeClr val="tx1"/>
                          </a:solidFill>
                        </a:rPr>
                        <a:t>Vocabulary</a:t>
                      </a:r>
                      <a:endParaRPr lang="en-US" sz="1600" b="1" dirty="0">
                        <a:solidFill>
                          <a:schemeClr val="tx1"/>
                        </a:solidFill>
                      </a:endParaRPr>
                    </a:p>
                  </a:txBody>
                  <a:tcPr/>
                </a:tc>
                <a:tc>
                  <a:txBody>
                    <a:bodyPr/>
                    <a:lstStyle/>
                    <a:p>
                      <a:r>
                        <a:rPr lang="en-US" sz="1400" b="0" dirty="0">
                          <a:solidFill>
                            <a:schemeClr val="tx1"/>
                          </a:solidFill>
                        </a:rPr>
                        <a:t>History, past, present, change, now, modern, old, new, same, similar, different, order, compare, significant, timeline, order, artefact, fact/opinion, event, source, evidence, invention, question, cause, consequences, reason, connections, century, decade, living memory, periods of time</a:t>
                      </a:r>
                    </a:p>
                  </a:txBody>
                  <a:tcPr/>
                </a:tc>
                <a:extLst>
                  <a:ext uri="{0D108BD9-81ED-4DB2-BD59-A6C34878D82A}">
                    <a16:rowId xmlns:a16="http://schemas.microsoft.com/office/drawing/2014/main" val="1200573080"/>
                  </a:ext>
                </a:extLst>
              </a:tr>
            </a:tbl>
          </a:graphicData>
        </a:graphic>
      </p:graphicFrame>
      <p:sp>
        <p:nvSpPr>
          <p:cNvPr id="9" name="TextBox 8">
            <a:extLst>
              <a:ext uri="{FF2B5EF4-FFF2-40B4-BE49-F238E27FC236}">
                <a16:creationId xmlns:a16="http://schemas.microsoft.com/office/drawing/2014/main" id="{52211E08-0F4E-28DD-67DE-D60F49A87275}"/>
              </a:ext>
            </a:extLst>
          </p:cNvPr>
          <p:cNvSpPr txBox="1"/>
          <p:nvPr/>
        </p:nvSpPr>
        <p:spPr>
          <a:xfrm>
            <a:off x="5746651" y="3440823"/>
            <a:ext cx="1203567" cy="400110"/>
          </a:xfrm>
          <a:prstGeom prst="rect">
            <a:avLst/>
          </a:prstGeom>
          <a:noFill/>
        </p:spPr>
        <p:txBody>
          <a:bodyPr wrap="square" rtlCol="0">
            <a:spAutoFit/>
          </a:bodyPr>
          <a:lstStyle/>
          <a:p>
            <a:r>
              <a:rPr lang="en-US" sz="2000" b="1" dirty="0" smtClean="0"/>
              <a:t>Year </a:t>
            </a:r>
            <a:r>
              <a:rPr lang="en-US" sz="2000" b="1" dirty="0"/>
              <a:t>2</a:t>
            </a:r>
          </a:p>
        </p:txBody>
      </p:sp>
      <p:pic>
        <p:nvPicPr>
          <p:cNvPr id="10" name="Picture 9">
            <a:extLst>
              <a:ext uri="{FF2B5EF4-FFF2-40B4-BE49-F238E27FC236}">
                <a16:creationId xmlns:a16="http://schemas.microsoft.com/office/drawing/2014/main" id="{5EAB58B5-FB4E-863B-A846-44289F68305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630550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4553"/>
          </a:xfrm>
        </p:spPr>
        <p:txBody>
          <a:bodyPr>
            <a:normAutofit/>
          </a:bodyPr>
          <a:lstStyle/>
          <a:p>
            <a:pPr algn="ctr"/>
            <a:r>
              <a:rPr lang="en-GB" sz="2000" b="1" dirty="0">
                <a:latin typeface="+mn-lt"/>
              </a:rPr>
              <a:t> </a:t>
            </a:r>
            <a:r>
              <a:rPr lang="en-GB" sz="2000" b="1" dirty="0" smtClean="0">
                <a:latin typeface="+mn-lt"/>
              </a:rPr>
              <a:t>   Year 1 </a:t>
            </a:r>
            <a:endParaRPr lang="en-GB" sz="20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2649821"/>
              </p:ext>
            </p:extLst>
          </p:nvPr>
        </p:nvGraphicFramePr>
        <p:xfrm>
          <a:off x="1008993" y="869680"/>
          <a:ext cx="10554651" cy="1824718"/>
        </p:xfrm>
        <a:graphic>
          <a:graphicData uri="http://schemas.openxmlformats.org/drawingml/2006/table">
            <a:tbl>
              <a:tblPr firstRow="1" bandRow="1">
                <a:tableStyleId>{5C22544A-7EE6-4342-B048-85BDC9FD1C3A}</a:tableStyleId>
              </a:tblPr>
              <a:tblGrid>
                <a:gridCol w="3518217">
                  <a:extLst>
                    <a:ext uri="{9D8B030D-6E8A-4147-A177-3AD203B41FA5}">
                      <a16:colId xmlns:a16="http://schemas.microsoft.com/office/drawing/2014/main" val="1399826754"/>
                    </a:ext>
                  </a:extLst>
                </a:gridCol>
                <a:gridCol w="3518217">
                  <a:extLst>
                    <a:ext uri="{9D8B030D-6E8A-4147-A177-3AD203B41FA5}">
                      <a16:colId xmlns:a16="http://schemas.microsoft.com/office/drawing/2014/main" val="2953916921"/>
                    </a:ext>
                  </a:extLst>
                </a:gridCol>
                <a:gridCol w="3518217">
                  <a:extLst>
                    <a:ext uri="{9D8B030D-6E8A-4147-A177-3AD203B41FA5}">
                      <a16:colId xmlns:a16="http://schemas.microsoft.com/office/drawing/2014/main" val="2159930908"/>
                    </a:ext>
                  </a:extLst>
                </a:gridCol>
              </a:tblGrid>
              <a:tr h="257473">
                <a:tc>
                  <a:txBody>
                    <a:bodyPr/>
                    <a:lstStyle/>
                    <a:p>
                      <a:pPr algn="ctr"/>
                      <a:r>
                        <a:rPr lang="en-GB" sz="1400" dirty="0">
                          <a:solidFill>
                            <a:schemeClr val="tx1"/>
                          </a:solidFill>
                        </a:rPr>
                        <a:t>Chronology</a:t>
                      </a:r>
                    </a:p>
                  </a:txBody>
                  <a:tcPr/>
                </a:tc>
                <a:tc>
                  <a:txBody>
                    <a:bodyPr/>
                    <a:lstStyle/>
                    <a:p>
                      <a:pPr algn="ctr"/>
                      <a:r>
                        <a:rPr lang="en-GB" sz="1400" dirty="0">
                          <a:solidFill>
                            <a:schemeClr val="tx1"/>
                          </a:solidFill>
                        </a:rPr>
                        <a:t>Enquiry</a:t>
                      </a:r>
                      <a:r>
                        <a:rPr lang="en-GB" sz="1400" baseline="0" dirty="0">
                          <a:solidFill>
                            <a:schemeClr val="tx1"/>
                          </a:solidFill>
                        </a:rPr>
                        <a:t> and Interpreting</a:t>
                      </a:r>
                      <a:endParaRPr lang="en-GB" sz="1400" dirty="0">
                        <a:solidFill>
                          <a:schemeClr val="tx1"/>
                        </a:solidFill>
                      </a:endParaRPr>
                    </a:p>
                  </a:txBody>
                  <a:tcPr/>
                </a:tc>
                <a:tc>
                  <a:txBody>
                    <a:bodyPr/>
                    <a:lstStyle/>
                    <a:p>
                      <a:pPr algn="ctr"/>
                      <a:r>
                        <a:rPr lang="en-GB" sz="1400" dirty="0">
                          <a:solidFill>
                            <a:schemeClr val="tx1"/>
                          </a:solidFill>
                        </a:rPr>
                        <a:t>Knowledge and </a:t>
                      </a:r>
                      <a:r>
                        <a:rPr lang="en-GB" sz="1400" dirty="0" smtClean="0">
                          <a:solidFill>
                            <a:schemeClr val="tx1"/>
                          </a:solidFill>
                        </a:rPr>
                        <a:t>Understanding</a:t>
                      </a:r>
                    </a:p>
                    <a:p>
                      <a:pPr algn="ctr"/>
                      <a:endParaRPr lang="en-GB" sz="1400" dirty="0">
                        <a:solidFill>
                          <a:schemeClr val="tx1"/>
                        </a:solidFill>
                      </a:endParaRPr>
                    </a:p>
                  </a:txBody>
                  <a:tcPr/>
                </a:tc>
                <a:extLst>
                  <a:ext uri="{0D108BD9-81ED-4DB2-BD59-A6C34878D82A}">
                    <a16:rowId xmlns:a16="http://schemas.microsoft.com/office/drawing/2014/main" val="3295745600"/>
                  </a:ext>
                </a:extLst>
              </a:tr>
              <a:tr h="1306558">
                <a:tc>
                  <a:txBody>
                    <a:bodyPr/>
                    <a:lstStyle/>
                    <a:p>
                      <a:pPr marL="0" lvl="0" indent="0" algn="ctr">
                        <a:spcAft>
                          <a:spcPts val="0"/>
                        </a:spcAft>
                        <a:buFontTx/>
                        <a:buNone/>
                      </a:pPr>
                      <a:r>
                        <a:rPr lang="en-GB" sz="1400" dirty="0">
                          <a:solidFill>
                            <a:srgbClr val="000000"/>
                          </a:solidFill>
                          <a:effectLst/>
                          <a:latin typeface="+mn-lt"/>
                          <a:ea typeface="Calibri" panose="020F0502020204030204" pitchFamily="34" charset="0"/>
                          <a:cs typeface="Century Gothic" panose="020B0502020202020204" pitchFamily="34" charset="0"/>
                        </a:rPr>
                        <a:t>Recount past changes from their own lives</a:t>
                      </a:r>
                    </a:p>
                    <a:p>
                      <a:pPr algn="ctr">
                        <a:spcAft>
                          <a:spcPts val="0"/>
                        </a:spcAft>
                        <a:buFontTx/>
                        <a:buNone/>
                      </a:pPr>
                      <a:r>
                        <a:rPr lang="en-GB" sz="1400" dirty="0">
                          <a:solidFill>
                            <a:srgbClr val="000000"/>
                          </a:solidFill>
                          <a:effectLst/>
                          <a:latin typeface="+mn-lt"/>
                          <a:ea typeface="Calibri" panose="020F0502020204030204" pitchFamily="34" charset="0"/>
                          <a:cs typeface="Century Gothic" panose="020B0502020202020204" pitchFamily="34" charset="0"/>
                        </a:rPr>
                        <a:t> </a:t>
                      </a:r>
                      <a:r>
                        <a:rPr lang="en-GB" sz="1400" kern="1200" dirty="0">
                          <a:solidFill>
                            <a:schemeClr val="dk1"/>
                          </a:solidFill>
                          <a:effectLst/>
                          <a:latin typeface="+mn-lt"/>
                          <a:ea typeface="+mn-ea"/>
                          <a:cs typeface="+mn-cs"/>
                        </a:rPr>
                        <a:t>Sequence events in chronological order</a:t>
                      </a:r>
                      <a:endParaRPr lang="en-GB" sz="1400"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a:tc>
                <a:tc>
                  <a:txBody>
                    <a:bodyPr/>
                    <a:lstStyle/>
                    <a:p>
                      <a:pPr marL="0" lvl="0" indent="0" algn="ctr">
                        <a:spcAft>
                          <a:spcPts val="0"/>
                        </a:spcAft>
                        <a:buFontTx/>
                        <a:buNone/>
                      </a:pPr>
                      <a:r>
                        <a:rPr lang="en-GB" sz="1400" dirty="0">
                          <a:solidFill>
                            <a:srgbClr val="000000"/>
                          </a:solidFill>
                          <a:effectLst/>
                          <a:latin typeface="+mn-lt"/>
                          <a:ea typeface="Calibri" panose="020F0502020204030204" pitchFamily="34" charset="0"/>
                          <a:cs typeface="Century Gothic" panose="020B0502020202020204" pitchFamily="34" charset="0"/>
                        </a:rPr>
                        <a:t>Find out about the past- using pictures, stories, online sources and artefacts</a:t>
                      </a:r>
                    </a:p>
                    <a:p>
                      <a:pPr algn="ctr">
                        <a:spcAft>
                          <a:spcPts val="0"/>
                        </a:spcAft>
                        <a:buFontTx/>
                        <a:buNone/>
                      </a:pPr>
                      <a:r>
                        <a:rPr lang="en-GB" sz="1400" dirty="0">
                          <a:solidFill>
                            <a:srgbClr val="000000"/>
                          </a:solidFill>
                          <a:effectLst/>
                          <a:latin typeface="+mn-lt"/>
                          <a:ea typeface="Calibri" panose="020F0502020204030204" pitchFamily="34" charset="0"/>
                          <a:cs typeface="Century Gothic" panose="020B0502020202020204" pitchFamily="34" charset="0"/>
                        </a:rPr>
                        <a:t> </a:t>
                      </a:r>
                      <a:r>
                        <a:rPr lang="en-GB" sz="1400" kern="1200" dirty="0">
                          <a:solidFill>
                            <a:schemeClr val="dk1"/>
                          </a:solidFill>
                          <a:effectLst/>
                          <a:latin typeface="+mn-lt"/>
                          <a:ea typeface="+mn-ea"/>
                          <a:cs typeface="+mn-cs"/>
                        </a:rPr>
                        <a:t>Begin to ask and answer simple questions using historical sources</a:t>
                      </a:r>
                      <a:endParaRPr lang="en-GB" sz="1400"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a:tc>
                <a:tc>
                  <a:txBody>
                    <a:bodyPr/>
                    <a:lstStyle/>
                    <a:p>
                      <a:pPr marL="0" lvl="0" indent="0" algn="ctr">
                        <a:spcAft>
                          <a:spcPts val="0"/>
                        </a:spcAft>
                        <a:buFontTx/>
                        <a:buNone/>
                      </a:pPr>
                      <a:r>
                        <a:rPr lang="en-GB" sz="1400" dirty="0">
                          <a:solidFill>
                            <a:srgbClr val="000000"/>
                          </a:solidFill>
                          <a:effectLst/>
                          <a:latin typeface="+mn-lt"/>
                          <a:ea typeface="Calibri" panose="020F0502020204030204" pitchFamily="34" charset="0"/>
                          <a:cs typeface="Century Gothic" panose="020B0502020202020204" pitchFamily="34" charset="0"/>
                        </a:rPr>
                        <a:t>Identify/name key events and people</a:t>
                      </a:r>
                    </a:p>
                    <a:p>
                      <a:pPr marL="0" lvl="0" indent="0" algn="ctr">
                        <a:spcAft>
                          <a:spcPts val="0"/>
                        </a:spcAft>
                        <a:buFontTx/>
                        <a:buNone/>
                      </a:pPr>
                      <a:r>
                        <a:rPr lang="en-GB" sz="1400" dirty="0">
                          <a:solidFill>
                            <a:srgbClr val="000000"/>
                          </a:solidFill>
                          <a:effectLst/>
                          <a:latin typeface="+mn-lt"/>
                          <a:ea typeface="Calibri" panose="020F0502020204030204" pitchFamily="34" charset="0"/>
                          <a:cs typeface="Century Gothic" panose="020B0502020202020204" pitchFamily="34" charset="0"/>
                        </a:rPr>
                        <a:t>Begin to describe</a:t>
                      </a:r>
                      <a:r>
                        <a:rPr lang="en-GB" sz="1400" baseline="0" dirty="0">
                          <a:solidFill>
                            <a:srgbClr val="000000"/>
                          </a:solidFill>
                          <a:effectLst/>
                          <a:latin typeface="+mn-lt"/>
                          <a:ea typeface="Calibri" panose="020F0502020204030204" pitchFamily="34" charset="0"/>
                          <a:cs typeface="Century Gothic" panose="020B0502020202020204" pitchFamily="34" charset="0"/>
                        </a:rPr>
                        <a:t> similarities and differences between then and now (using pictures, artefacts and other historical sources)</a:t>
                      </a:r>
                      <a:r>
                        <a:rPr lang="en-GB" sz="1400" dirty="0">
                          <a:solidFill>
                            <a:srgbClr val="000000"/>
                          </a:solidFill>
                          <a:effectLst/>
                          <a:latin typeface="+mn-lt"/>
                          <a:ea typeface="Calibri" panose="020F0502020204030204" pitchFamily="34" charset="0"/>
                          <a:cs typeface="Century Gothic" panose="020B0502020202020204" pitchFamily="34" charset="0"/>
                        </a:rPr>
                        <a:t> </a:t>
                      </a:r>
                    </a:p>
                  </a:txBody>
                  <a:tcPr marL="114300" marR="114300" marT="0" marB="0"/>
                </a:tc>
                <a:extLst>
                  <a:ext uri="{0D108BD9-81ED-4DB2-BD59-A6C34878D82A}">
                    <a16:rowId xmlns:a16="http://schemas.microsoft.com/office/drawing/2014/main" val="4204991308"/>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522638280"/>
              </p:ext>
            </p:extLst>
          </p:nvPr>
        </p:nvGraphicFramePr>
        <p:xfrm>
          <a:off x="1008992" y="2914788"/>
          <a:ext cx="10656138" cy="3624326"/>
        </p:xfrm>
        <a:graphic>
          <a:graphicData uri="http://schemas.openxmlformats.org/drawingml/2006/table">
            <a:tbl>
              <a:tblPr firstRow="1" bandRow="1">
                <a:tableStyleId>{5C22544A-7EE6-4342-B048-85BDC9FD1C3A}</a:tableStyleId>
              </a:tblPr>
              <a:tblGrid>
                <a:gridCol w="3552046">
                  <a:extLst>
                    <a:ext uri="{9D8B030D-6E8A-4147-A177-3AD203B41FA5}">
                      <a16:colId xmlns:a16="http://schemas.microsoft.com/office/drawing/2014/main" val="1545628862"/>
                    </a:ext>
                  </a:extLst>
                </a:gridCol>
                <a:gridCol w="3552046">
                  <a:extLst>
                    <a:ext uri="{9D8B030D-6E8A-4147-A177-3AD203B41FA5}">
                      <a16:colId xmlns:a16="http://schemas.microsoft.com/office/drawing/2014/main" val="1378287385"/>
                    </a:ext>
                  </a:extLst>
                </a:gridCol>
                <a:gridCol w="3552046">
                  <a:extLst>
                    <a:ext uri="{9D8B030D-6E8A-4147-A177-3AD203B41FA5}">
                      <a16:colId xmlns:a16="http://schemas.microsoft.com/office/drawing/2014/main" val="1017288089"/>
                    </a:ext>
                  </a:extLst>
                </a:gridCol>
              </a:tblGrid>
              <a:tr h="1185926">
                <a:tc>
                  <a:txBody>
                    <a:bodyPr/>
                    <a:lstStyle/>
                    <a:p>
                      <a:pPr algn="ctr"/>
                      <a:r>
                        <a:rPr lang="en-GB" sz="1400" b="1" dirty="0" smtClean="0">
                          <a:solidFill>
                            <a:schemeClr val="tx1"/>
                          </a:solidFill>
                        </a:rPr>
                        <a:t>Changes within living memory:</a:t>
                      </a:r>
                    </a:p>
                    <a:p>
                      <a:pPr algn="ctr"/>
                      <a:endParaRPr lang="en-GB" sz="1400" b="1" dirty="0" smtClean="0">
                        <a:solidFill>
                          <a:schemeClr val="tx1"/>
                        </a:solidFill>
                      </a:endParaRPr>
                    </a:p>
                    <a:p>
                      <a:pPr algn="ctr"/>
                      <a:endParaRPr lang="en-GB" sz="1400" b="1" dirty="0" smtClean="0">
                        <a:solidFill>
                          <a:schemeClr val="tx1"/>
                        </a:solidFill>
                      </a:endParaRPr>
                    </a:p>
                    <a:p>
                      <a:pPr algn="ctr"/>
                      <a:r>
                        <a:rPr lang="en-GB" sz="1400" dirty="0" smtClean="0">
                          <a:solidFill>
                            <a:schemeClr val="tx1"/>
                          </a:solidFill>
                        </a:rPr>
                        <a:t>Holmes</a:t>
                      </a:r>
                      <a:r>
                        <a:rPr lang="en-GB" sz="1400" baseline="0" dirty="0" smtClean="0">
                          <a:solidFill>
                            <a:schemeClr val="tx1"/>
                          </a:solidFill>
                        </a:rPr>
                        <a:t> Chapel and Houses</a:t>
                      </a:r>
                      <a:r>
                        <a:rPr lang="en-GB" sz="1400" dirty="0" smtClean="0">
                          <a:solidFill>
                            <a:schemeClr val="tx1"/>
                          </a:solidFill>
                        </a:rPr>
                        <a:t> Over Time</a:t>
                      </a:r>
                    </a:p>
                    <a:p>
                      <a:pPr algn="ctr"/>
                      <a:endParaRPr lang="en-GB" sz="1400" dirty="0">
                        <a:solidFill>
                          <a:schemeClr val="tx1"/>
                        </a:solidFill>
                        <a:highlight>
                          <a:srgbClr val="FFFF00"/>
                        </a:highlight>
                      </a:endParaRPr>
                    </a:p>
                  </a:txBody>
                  <a:tcPr/>
                </a:tc>
                <a:tc>
                  <a:txBody>
                    <a:bodyPr/>
                    <a:lstStyle/>
                    <a:p>
                      <a:pPr algn="ctr"/>
                      <a:r>
                        <a:rPr lang="en-GB" sz="1400" dirty="0">
                          <a:solidFill>
                            <a:schemeClr val="tx1"/>
                          </a:solidFill>
                        </a:rPr>
                        <a:t>Significant historical events,</a:t>
                      </a:r>
                      <a:r>
                        <a:rPr lang="en-GB" sz="1400" baseline="0" dirty="0">
                          <a:solidFill>
                            <a:schemeClr val="tx1"/>
                          </a:solidFill>
                        </a:rPr>
                        <a:t> people, places beyond living </a:t>
                      </a:r>
                      <a:r>
                        <a:rPr lang="en-GB" sz="1400" baseline="0" dirty="0" smtClean="0">
                          <a:solidFill>
                            <a:schemeClr val="tx1"/>
                          </a:solidFill>
                        </a:rPr>
                        <a:t>memory:</a:t>
                      </a:r>
                      <a:endParaRPr lang="en-GB" sz="1400" baseline="0" dirty="0">
                        <a:solidFill>
                          <a:schemeClr val="tx1"/>
                        </a:solidFill>
                      </a:endParaRPr>
                    </a:p>
                    <a:p>
                      <a:pPr algn="ctr"/>
                      <a:endParaRPr lang="en-GB" sz="1400" baseline="0" dirty="0" smtClean="0">
                        <a:solidFill>
                          <a:schemeClr val="tx1"/>
                        </a:solidFill>
                      </a:endParaRPr>
                    </a:p>
                    <a:p>
                      <a:pPr algn="ctr"/>
                      <a:r>
                        <a:rPr lang="en-GB" sz="1400" baseline="0" dirty="0" smtClean="0">
                          <a:solidFill>
                            <a:schemeClr val="tx1"/>
                          </a:solidFill>
                        </a:rPr>
                        <a:t>The </a:t>
                      </a:r>
                      <a:r>
                        <a:rPr lang="en-GB" sz="1400" baseline="0" dirty="0">
                          <a:solidFill>
                            <a:schemeClr val="tx1"/>
                          </a:solidFill>
                        </a:rPr>
                        <a:t>Great Fire of London</a:t>
                      </a:r>
                      <a:endParaRPr lang="en-GB" sz="1400" dirty="0">
                        <a:solidFill>
                          <a:schemeClr val="tx1"/>
                        </a:solidFill>
                      </a:endParaRPr>
                    </a:p>
                  </a:txBody>
                  <a:tcPr/>
                </a:tc>
                <a:tc>
                  <a:txBody>
                    <a:bodyPr/>
                    <a:lstStyle/>
                    <a:p>
                      <a:pPr algn="ctr"/>
                      <a:r>
                        <a:rPr lang="en-GB" sz="1400" dirty="0">
                          <a:solidFill>
                            <a:schemeClr val="tx1"/>
                          </a:solidFill>
                        </a:rPr>
                        <a:t>Changes over time </a:t>
                      </a:r>
                      <a:r>
                        <a:rPr lang="en-GB" sz="1400" dirty="0" smtClean="0">
                          <a:solidFill>
                            <a:schemeClr val="tx1"/>
                          </a:solidFill>
                        </a:rPr>
                        <a:t>nationally:</a:t>
                      </a:r>
                    </a:p>
                    <a:p>
                      <a:pPr algn="ctr"/>
                      <a:endParaRPr lang="en-GB" sz="1400" dirty="0" smtClean="0">
                        <a:solidFill>
                          <a:schemeClr val="tx1"/>
                        </a:solidFill>
                      </a:endParaRPr>
                    </a:p>
                    <a:p>
                      <a:pPr algn="ctr"/>
                      <a:endParaRPr lang="en-GB" sz="1400" dirty="0" smtClean="0">
                        <a:solidFill>
                          <a:schemeClr val="tx1"/>
                        </a:solidFill>
                      </a:endParaRPr>
                    </a:p>
                    <a:p>
                      <a:pPr algn="ctr"/>
                      <a:r>
                        <a:rPr lang="en-GB" sz="1400" dirty="0" smtClean="0">
                          <a:solidFill>
                            <a:schemeClr val="tx1"/>
                          </a:solidFill>
                        </a:rPr>
                        <a:t>Homes </a:t>
                      </a:r>
                      <a:r>
                        <a:rPr lang="en-GB" sz="1400" dirty="0">
                          <a:solidFill>
                            <a:schemeClr val="tx1"/>
                          </a:solidFill>
                        </a:rPr>
                        <a:t>and life in London</a:t>
                      </a:r>
                    </a:p>
                  </a:txBody>
                  <a:tcPr/>
                </a:tc>
                <a:extLst>
                  <a:ext uri="{0D108BD9-81ED-4DB2-BD59-A6C34878D82A}">
                    <a16:rowId xmlns:a16="http://schemas.microsoft.com/office/drawing/2014/main" val="3325467744"/>
                  </a:ext>
                </a:extLst>
              </a:tr>
              <a:tr h="2415699">
                <a:tc>
                  <a:txBody>
                    <a:bodyPr/>
                    <a:lstStyle/>
                    <a:p>
                      <a:pPr marL="285750" indent="-285750">
                        <a:buFont typeface="Arial" panose="020B0604020202020204" pitchFamily="34" charset="0"/>
                        <a:buChar char="•"/>
                      </a:pPr>
                      <a:r>
                        <a:rPr lang="en-GB" sz="1400" dirty="0" smtClean="0"/>
                        <a:t>Know </a:t>
                      </a:r>
                      <a:r>
                        <a:rPr lang="en-GB" sz="1400" dirty="0"/>
                        <a:t>and be able to recount key events from within and before living memory</a:t>
                      </a:r>
                    </a:p>
                    <a:p>
                      <a:pPr marL="285750" indent="-285750">
                        <a:buFont typeface="Arial" panose="020B0604020202020204" pitchFamily="34" charset="0"/>
                        <a:buChar char="•"/>
                      </a:pPr>
                      <a:r>
                        <a:rPr lang="en-GB" sz="1400" dirty="0"/>
                        <a:t>Understand a timeline that lists significant events in chronological order</a:t>
                      </a:r>
                    </a:p>
                    <a:p>
                      <a:pPr marL="285750" indent="-285750">
                        <a:buFont typeface="Arial" panose="020B0604020202020204" pitchFamily="34" charset="0"/>
                        <a:buChar char="•"/>
                      </a:pPr>
                      <a:r>
                        <a:rPr lang="en-GB" sz="1400" dirty="0"/>
                        <a:t>Know about and describe similarities and differences of houses over time</a:t>
                      </a:r>
                    </a:p>
                  </a:txBody>
                  <a:tcPr/>
                </a:tc>
                <a:tc>
                  <a:txBody>
                    <a:bodyPr/>
                    <a:lstStyle/>
                    <a:p>
                      <a:pPr marL="285750" indent="-285750" algn="l">
                        <a:buFont typeface="Arial" panose="020B0604020202020204" pitchFamily="34" charset="0"/>
                        <a:buChar char="•"/>
                      </a:pPr>
                      <a:r>
                        <a:rPr lang="en-GB" sz="1400" dirty="0" smtClean="0"/>
                        <a:t>Know </a:t>
                      </a:r>
                      <a:r>
                        <a:rPr lang="en-GB" sz="1400" dirty="0"/>
                        <a:t>how the Great Fire of London started, spread and was put out, and why it lasted so </a:t>
                      </a:r>
                      <a:r>
                        <a:rPr lang="en-GB" sz="1400" dirty="0" smtClean="0"/>
                        <a:t>long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aseline="0" dirty="0" smtClean="0"/>
                        <a:t>Name key events (1666) and people </a:t>
                      </a:r>
                      <a:endParaRPr lang="en-GB" sz="1400" dirty="0"/>
                    </a:p>
                    <a:p>
                      <a:pPr marL="285750" indent="-285750" algn="l">
                        <a:buFont typeface="Arial" panose="020B0604020202020204" pitchFamily="34" charset="0"/>
                        <a:buChar char="•"/>
                      </a:pPr>
                      <a:r>
                        <a:rPr lang="en-GB" sz="1400" dirty="0"/>
                        <a:t>Know why some houses/companies had a fire mark</a:t>
                      </a:r>
                    </a:p>
                    <a:p>
                      <a:pPr marL="285750" indent="-285750" algn="l">
                        <a:buFont typeface="Arial" panose="020B0604020202020204" pitchFamily="34" charset="0"/>
                        <a:buChar char="•"/>
                      </a:pPr>
                      <a:r>
                        <a:rPr lang="en-GB" sz="1400" dirty="0"/>
                        <a:t>Know about the similarities and differences of equipment and resources used to fight the fire</a:t>
                      </a:r>
                    </a:p>
                    <a:p>
                      <a:pPr marL="285750" indent="-285750" algn="l">
                        <a:buFont typeface="Arial" panose="020B0604020202020204" pitchFamily="34" charset="0"/>
                        <a:buChar char="•"/>
                      </a:pPr>
                      <a:r>
                        <a:rPr lang="en-GB" sz="1400" dirty="0"/>
                        <a:t>Know what changes happened in London as a consequence of the fire</a:t>
                      </a:r>
                    </a:p>
                  </a:txBody>
                  <a:tcPr/>
                </a:tc>
                <a:tc>
                  <a:txBody>
                    <a:bodyPr/>
                    <a:lstStyle/>
                    <a:p>
                      <a:pPr marL="285750" indent="-285750" algn="l">
                        <a:buFont typeface="Arial" panose="020B0604020202020204" pitchFamily="34" charset="0"/>
                        <a:buChar char="•"/>
                      </a:pPr>
                      <a:r>
                        <a:rPr lang="en-GB" sz="1400" dirty="0" smtClean="0"/>
                        <a:t>Know </a:t>
                      </a:r>
                      <a:r>
                        <a:rPr lang="en-GB" sz="1400" dirty="0"/>
                        <a:t>about the similarities and differences of homes </a:t>
                      </a:r>
                      <a:r>
                        <a:rPr lang="en-GB" sz="1400" dirty="0" smtClean="0"/>
                        <a:t>and life in the past </a:t>
                      </a:r>
                      <a:r>
                        <a:rPr lang="en-GB" sz="1400" dirty="0"/>
                        <a:t>and present and how they have changed over </a:t>
                      </a:r>
                      <a:r>
                        <a:rPr lang="en-GB" sz="1400" dirty="0" smtClean="0"/>
                        <a:t>time</a:t>
                      </a:r>
                      <a:endParaRPr lang="en-GB" sz="1400" dirty="0"/>
                    </a:p>
                    <a:p>
                      <a:pPr marL="285750" indent="-285750" algn="l">
                        <a:buFont typeface="Arial" panose="020B0604020202020204" pitchFamily="34" charset="0"/>
                        <a:buChar char="•"/>
                      </a:pPr>
                      <a:r>
                        <a:rPr lang="en-GB" sz="1400" dirty="0"/>
                        <a:t>Know about the similarities and differences of household </a:t>
                      </a:r>
                      <a:r>
                        <a:rPr lang="en-GB" sz="1400" dirty="0" smtClean="0"/>
                        <a:t>items</a:t>
                      </a:r>
                      <a:r>
                        <a:rPr lang="en-GB" sz="1400" baseline="0" dirty="0" smtClean="0"/>
                        <a:t> between the past and present day</a:t>
                      </a:r>
                    </a:p>
                  </a:txBody>
                  <a:tcPr>
                    <a:solidFill>
                      <a:schemeClr val="accent5">
                        <a:lumMod val="20000"/>
                        <a:lumOff val="80000"/>
                      </a:schemeClr>
                    </a:solidFill>
                  </a:tcPr>
                </a:tc>
                <a:extLst>
                  <a:ext uri="{0D108BD9-81ED-4DB2-BD59-A6C34878D82A}">
                    <a16:rowId xmlns:a16="http://schemas.microsoft.com/office/drawing/2014/main" val="4275632143"/>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3471795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61636706"/>
              </p:ext>
            </p:extLst>
          </p:nvPr>
        </p:nvGraphicFramePr>
        <p:xfrm>
          <a:off x="838200" y="862601"/>
          <a:ext cx="10515600" cy="1817537"/>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281248343"/>
                    </a:ext>
                  </a:extLst>
                </a:gridCol>
                <a:gridCol w="3505200">
                  <a:extLst>
                    <a:ext uri="{9D8B030D-6E8A-4147-A177-3AD203B41FA5}">
                      <a16:colId xmlns:a16="http://schemas.microsoft.com/office/drawing/2014/main" val="2829235275"/>
                    </a:ext>
                  </a:extLst>
                </a:gridCol>
                <a:gridCol w="3505200">
                  <a:extLst>
                    <a:ext uri="{9D8B030D-6E8A-4147-A177-3AD203B41FA5}">
                      <a16:colId xmlns:a16="http://schemas.microsoft.com/office/drawing/2014/main" val="3408951254"/>
                    </a:ext>
                  </a:extLst>
                </a:gridCol>
              </a:tblGrid>
              <a:tr h="370840">
                <a:tc>
                  <a:txBody>
                    <a:bodyPr/>
                    <a:lstStyle/>
                    <a:p>
                      <a:pPr algn="ctr"/>
                      <a:r>
                        <a:rPr lang="en-GB" sz="1400" dirty="0">
                          <a:solidFill>
                            <a:schemeClr val="tx1"/>
                          </a:solidFill>
                        </a:rPr>
                        <a:t>Chronology</a:t>
                      </a:r>
                    </a:p>
                  </a:txBody>
                  <a:tcPr/>
                </a:tc>
                <a:tc>
                  <a:txBody>
                    <a:bodyPr/>
                    <a:lstStyle/>
                    <a:p>
                      <a:pPr algn="ctr"/>
                      <a:r>
                        <a:rPr lang="en-GB" sz="1400" dirty="0">
                          <a:solidFill>
                            <a:schemeClr val="tx1"/>
                          </a:solidFill>
                        </a:rPr>
                        <a:t>Enquiry</a:t>
                      </a:r>
                      <a:r>
                        <a:rPr lang="en-GB" sz="1400" baseline="0" dirty="0">
                          <a:solidFill>
                            <a:schemeClr val="tx1"/>
                          </a:solidFill>
                        </a:rPr>
                        <a:t> and Interpreting</a:t>
                      </a:r>
                      <a:endParaRPr lang="en-GB" sz="1400" dirty="0">
                        <a:solidFill>
                          <a:schemeClr val="tx1"/>
                        </a:solidFill>
                      </a:endParaRPr>
                    </a:p>
                  </a:txBody>
                  <a:tcPr/>
                </a:tc>
                <a:tc>
                  <a:txBody>
                    <a:bodyPr/>
                    <a:lstStyle/>
                    <a:p>
                      <a:pPr algn="ctr"/>
                      <a:r>
                        <a:rPr lang="en-GB" sz="1400" dirty="0">
                          <a:solidFill>
                            <a:schemeClr val="tx1"/>
                          </a:solidFill>
                        </a:rPr>
                        <a:t>Knowledge and </a:t>
                      </a:r>
                      <a:r>
                        <a:rPr lang="en-GB" sz="1400" dirty="0" smtClean="0">
                          <a:solidFill>
                            <a:schemeClr val="tx1"/>
                          </a:solidFill>
                        </a:rPr>
                        <a:t>Understanding</a:t>
                      </a:r>
                    </a:p>
                    <a:p>
                      <a:pPr algn="ctr"/>
                      <a:endParaRPr lang="en-GB" sz="1400" dirty="0">
                        <a:solidFill>
                          <a:schemeClr val="tx1"/>
                        </a:solidFill>
                      </a:endParaRPr>
                    </a:p>
                  </a:txBody>
                  <a:tcPr/>
                </a:tc>
                <a:extLst>
                  <a:ext uri="{0D108BD9-81ED-4DB2-BD59-A6C34878D82A}">
                    <a16:rowId xmlns:a16="http://schemas.microsoft.com/office/drawing/2014/main" val="184346650"/>
                  </a:ext>
                </a:extLst>
              </a:tr>
              <a:tr h="1299377">
                <a:tc>
                  <a:txBody>
                    <a:bodyPr/>
                    <a:lstStyle/>
                    <a:p>
                      <a:pPr algn="ctr"/>
                      <a:r>
                        <a:rPr lang="en-GB" sz="1400" dirty="0"/>
                        <a:t>Place historical figures, events and artefacts in order on timelines</a:t>
                      </a:r>
                    </a:p>
                    <a:p>
                      <a:pPr algn="ctr"/>
                      <a:r>
                        <a:rPr lang="en-GB" sz="1400" dirty="0"/>
                        <a:t>Begin</a:t>
                      </a:r>
                      <a:r>
                        <a:rPr lang="en-GB" sz="1400" baseline="0" dirty="0"/>
                        <a:t> to use dates and labels on timelines</a:t>
                      </a:r>
                      <a:endParaRPr lang="en-GB" sz="1400" dirty="0"/>
                    </a:p>
                  </a:txBody>
                  <a:tcPr/>
                </a:tc>
                <a:tc>
                  <a:txBody>
                    <a:bodyPr/>
                    <a:lstStyle/>
                    <a:p>
                      <a:pPr algn="ctr"/>
                      <a:r>
                        <a:rPr lang="en-GB" sz="1400" dirty="0"/>
                        <a:t>Find out about the past using artefacts,</a:t>
                      </a:r>
                      <a:r>
                        <a:rPr lang="en-GB" sz="1400" baseline="0" dirty="0"/>
                        <a:t> pictures, stories, online sources and databases</a:t>
                      </a:r>
                    </a:p>
                    <a:p>
                      <a:pPr algn="ctr"/>
                      <a:r>
                        <a:rPr lang="en-GB" sz="1400" baseline="0" dirty="0"/>
                        <a:t>Begin to ask and answer relevant historical questions</a:t>
                      </a:r>
                      <a:endParaRPr lang="en-GB" sz="1400" dirty="0"/>
                    </a:p>
                  </a:txBody>
                  <a:tcPr/>
                </a:tc>
                <a:tc>
                  <a:txBody>
                    <a:bodyPr/>
                    <a:lstStyle/>
                    <a:p>
                      <a:pPr algn="ctr"/>
                      <a:r>
                        <a:rPr lang="en-GB" sz="1400" dirty="0"/>
                        <a:t>Give reasons why people from the past acted in the ways they did</a:t>
                      </a:r>
                    </a:p>
                    <a:p>
                      <a:pPr algn="ctr"/>
                      <a:r>
                        <a:rPr lang="en-GB" sz="1400" dirty="0"/>
                        <a:t>Describe similarities</a:t>
                      </a:r>
                      <a:r>
                        <a:rPr lang="en-GB" sz="1400" baseline="0" dirty="0"/>
                        <a:t> and differences between then and now using information gained from sources</a:t>
                      </a:r>
                      <a:endParaRPr lang="en-GB" sz="1400" dirty="0"/>
                    </a:p>
                  </a:txBody>
                  <a:tcPr/>
                </a:tc>
                <a:extLst>
                  <a:ext uri="{0D108BD9-81ED-4DB2-BD59-A6C34878D82A}">
                    <a16:rowId xmlns:a16="http://schemas.microsoft.com/office/drawing/2014/main" val="3176762595"/>
                  </a:ext>
                </a:extLst>
              </a:tr>
            </a:tbl>
          </a:graphicData>
        </a:graphic>
      </p:graphicFrame>
      <p:graphicFrame>
        <p:nvGraphicFramePr>
          <p:cNvPr id="3" name="Content Placeholder 3">
            <a:extLst>
              <a:ext uri="{FF2B5EF4-FFF2-40B4-BE49-F238E27FC236}">
                <a16:creationId xmlns:a16="http://schemas.microsoft.com/office/drawing/2014/main" id="{0224AA26-FB4D-4869-28A0-6B5448D45620}"/>
              </a:ext>
            </a:extLst>
          </p:cNvPr>
          <p:cNvGraphicFramePr>
            <a:graphicFrameLocks/>
          </p:cNvGraphicFramePr>
          <p:nvPr>
            <p:extLst>
              <p:ext uri="{D42A27DB-BD31-4B8C-83A1-F6EECF244321}">
                <p14:modId xmlns:p14="http://schemas.microsoft.com/office/powerpoint/2010/main" val="3421287852"/>
              </p:ext>
            </p:extLst>
          </p:nvPr>
        </p:nvGraphicFramePr>
        <p:xfrm>
          <a:off x="838200" y="2889156"/>
          <a:ext cx="10515600" cy="3603084"/>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378287385"/>
                    </a:ext>
                  </a:extLst>
                </a:gridCol>
                <a:gridCol w="5257800">
                  <a:extLst>
                    <a:ext uri="{9D8B030D-6E8A-4147-A177-3AD203B41FA5}">
                      <a16:colId xmlns:a16="http://schemas.microsoft.com/office/drawing/2014/main" val="1017288089"/>
                    </a:ext>
                  </a:extLst>
                </a:gridCol>
              </a:tblGrid>
              <a:tr h="1378044">
                <a:tc>
                  <a:txBody>
                    <a:bodyPr/>
                    <a:lstStyle/>
                    <a:p>
                      <a:pPr algn="ctr"/>
                      <a:r>
                        <a:rPr lang="en-GB" sz="1400" dirty="0">
                          <a:solidFill>
                            <a:schemeClr val="tx1"/>
                          </a:solidFill>
                        </a:rPr>
                        <a:t>Significant historical events,</a:t>
                      </a:r>
                      <a:r>
                        <a:rPr lang="en-GB" sz="1400" baseline="0" dirty="0">
                          <a:solidFill>
                            <a:schemeClr val="tx1"/>
                          </a:solidFill>
                        </a:rPr>
                        <a:t> people, places beyond living memory</a:t>
                      </a:r>
                    </a:p>
                    <a:p>
                      <a:pPr algn="ctr"/>
                      <a:endParaRPr lang="en-GB" sz="1400" baseline="0" dirty="0">
                        <a:solidFill>
                          <a:schemeClr val="tx1"/>
                        </a:solidFill>
                      </a:endParaRPr>
                    </a:p>
                    <a:p>
                      <a:pPr algn="ctr"/>
                      <a:r>
                        <a:rPr lang="en-GB" sz="1400" baseline="0" dirty="0" smtClean="0">
                          <a:solidFill>
                            <a:schemeClr val="tx1"/>
                          </a:solidFill>
                        </a:rPr>
                        <a:t>The lives of children during WW2</a:t>
                      </a:r>
                      <a:endParaRPr lang="en-GB" sz="1400" dirty="0">
                        <a:solidFill>
                          <a:schemeClr val="tx1"/>
                        </a:solidFill>
                      </a:endParaRPr>
                    </a:p>
                  </a:txBody>
                  <a:tcPr>
                    <a:solidFill>
                      <a:schemeClr val="accent1"/>
                    </a:solidFill>
                  </a:tcPr>
                </a:tc>
                <a:tc>
                  <a:txBody>
                    <a:bodyPr/>
                    <a:lstStyle/>
                    <a:p>
                      <a:pPr algn="ctr"/>
                      <a:r>
                        <a:rPr lang="en-GB" sz="1400" dirty="0">
                          <a:solidFill>
                            <a:schemeClr val="tx1"/>
                          </a:solidFill>
                        </a:rPr>
                        <a:t>The lives of significant individuals who have contributed to national and international </a:t>
                      </a:r>
                      <a:r>
                        <a:rPr lang="en-GB" sz="1400" dirty="0" smtClean="0">
                          <a:solidFill>
                            <a:schemeClr val="tx1"/>
                          </a:solidFill>
                        </a:rPr>
                        <a:t>achievements</a:t>
                      </a:r>
                    </a:p>
                    <a:p>
                      <a:pPr algn="ctr"/>
                      <a:endParaRPr lang="en-GB" sz="1400" dirty="0">
                        <a:solidFill>
                          <a:schemeClr val="tx1"/>
                        </a:solidFill>
                      </a:endParaRPr>
                    </a:p>
                    <a:p>
                      <a:pPr algn="ctr"/>
                      <a:r>
                        <a:rPr lang="en-GB" sz="1400" b="1" dirty="0" smtClean="0">
                          <a:solidFill>
                            <a:schemeClr val="tx1"/>
                          </a:solidFill>
                        </a:rPr>
                        <a:t>Local Study-</a:t>
                      </a:r>
                      <a:r>
                        <a:rPr lang="en-GB" sz="1400" b="1" baseline="0" dirty="0" smtClean="0">
                          <a:solidFill>
                            <a:schemeClr val="tx1"/>
                          </a:solidFill>
                        </a:rPr>
                        <a:t> </a:t>
                      </a:r>
                      <a:r>
                        <a:rPr lang="en-GB" sz="1400" b="1" dirty="0" smtClean="0">
                          <a:solidFill>
                            <a:schemeClr val="tx1"/>
                          </a:solidFill>
                        </a:rPr>
                        <a:t> A Famous</a:t>
                      </a:r>
                      <a:r>
                        <a:rPr lang="en-GB" sz="1400" b="1" baseline="0" dirty="0" smtClean="0">
                          <a:solidFill>
                            <a:schemeClr val="tx1"/>
                          </a:solidFill>
                        </a:rPr>
                        <a:t> Landmark</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baseline="0" dirty="0" smtClean="0">
                          <a:solidFill>
                            <a:schemeClr val="tx1"/>
                          </a:solidFill>
                        </a:rPr>
                        <a:t>The History of Jodrell Bank (invented by Sir Bernard Lovell). </a:t>
                      </a:r>
                      <a:endParaRPr lang="en-GB" sz="1400" b="1" dirty="0" smtClean="0">
                        <a:solidFill>
                          <a:schemeClr val="tx1"/>
                        </a:solidFill>
                      </a:endParaRPr>
                    </a:p>
                    <a:p>
                      <a:pPr algn="ctr"/>
                      <a:r>
                        <a:rPr lang="en-GB" sz="1400" dirty="0" smtClean="0">
                          <a:solidFill>
                            <a:schemeClr val="tx1"/>
                          </a:solidFill>
                        </a:rPr>
                        <a:t> </a:t>
                      </a:r>
                      <a:endParaRPr lang="en-GB" sz="1400" dirty="0">
                        <a:solidFill>
                          <a:schemeClr val="tx1"/>
                        </a:solidFill>
                      </a:endParaRPr>
                    </a:p>
                  </a:txBody>
                  <a:tcPr/>
                </a:tc>
                <a:extLst>
                  <a:ext uri="{0D108BD9-81ED-4DB2-BD59-A6C34878D82A}">
                    <a16:rowId xmlns:a16="http://schemas.microsoft.com/office/drawing/2014/main" val="3325467744"/>
                  </a:ext>
                </a:extLst>
              </a:tr>
              <a:tr h="2167903">
                <a:tc>
                  <a:txBody>
                    <a:bodyPr/>
                    <a:lstStyle/>
                    <a:p>
                      <a:pPr marL="285750" indent="-285750" algn="l">
                        <a:buFont typeface="Arial" panose="020B0604020202020204" pitchFamily="34" charset="0"/>
                        <a:buChar char="•"/>
                      </a:pPr>
                      <a:r>
                        <a:rPr lang="en-GB" sz="1400" dirty="0"/>
                        <a:t>Know about what life was like during the 1940s and 1950s and how it was impacted by significant events of the time</a:t>
                      </a:r>
                    </a:p>
                    <a:p>
                      <a:pPr marL="285750" indent="-285750" algn="l">
                        <a:buFont typeface="Arial" panose="020B0604020202020204" pitchFamily="34" charset="0"/>
                        <a:buChar char="•"/>
                      </a:pPr>
                      <a:r>
                        <a:rPr lang="en-GB" sz="1400" dirty="0"/>
                        <a:t>Know key facts about World War </a:t>
                      </a:r>
                      <a:r>
                        <a:rPr lang="en-GB" sz="1400" dirty="0" smtClean="0"/>
                        <a:t>2</a:t>
                      </a:r>
                      <a:endParaRPr lang="en-GB" sz="1400" dirty="0"/>
                    </a:p>
                    <a:p>
                      <a:pPr marL="285750" indent="-285750" algn="l">
                        <a:buFont typeface="Arial" panose="020B0604020202020204" pitchFamily="34" charset="0"/>
                        <a:buChar char="•"/>
                      </a:pPr>
                      <a:r>
                        <a:rPr lang="en-GB" sz="1400" dirty="0"/>
                        <a:t>Know about what it was like to be a child during the war, particularly those who were evacuated, and how they kept safe during The Blitz</a:t>
                      </a:r>
                    </a:p>
                    <a:p>
                      <a:pPr marL="285750" indent="-285750" algn="l">
                        <a:buFont typeface="Arial" panose="020B0604020202020204" pitchFamily="34" charset="0"/>
                        <a:buChar char="•"/>
                      </a:pPr>
                      <a:r>
                        <a:rPr lang="en-GB" sz="1400" dirty="0"/>
                        <a:t>Know about how information about the war was shared</a:t>
                      </a:r>
                    </a:p>
                    <a:p>
                      <a:pPr marL="285750" indent="-285750" algn="l">
                        <a:buFont typeface="Arial" panose="020B0604020202020204" pitchFamily="34" charset="0"/>
                        <a:buChar char="•"/>
                      </a:pPr>
                      <a:r>
                        <a:rPr lang="en-GB" sz="1400" dirty="0"/>
                        <a:t>Know about life in post-war Britain</a:t>
                      </a:r>
                    </a:p>
                  </a:txBody>
                  <a:tcPr/>
                </a:tc>
                <a:tc>
                  <a:txBody>
                    <a:bodyPr/>
                    <a:lstStyle/>
                    <a:p>
                      <a:pPr marL="285750" indent="-285750" algn="l">
                        <a:buFont typeface="Arial" panose="020B0604020202020204" pitchFamily="34" charset="0"/>
                        <a:buChar char="•"/>
                      </a:pPr>
                      <a:r>
                        <a:rPr lang="en-GB" sz="1400" dirty="0" smtClean="0"/>
                        <a:t>Know</a:t>
                      </a:r>
                      <a:r>
                        <a:rPr lang="en-GB" sz="1400" baseline="0" dirty="0" smtClean="0"/>
                        <a:t> when Jodrell Bank was first built and what Holmes Chapel looked like during this time</a:t>
                      </a:r>
                      <a:endParaRPr lang="en-GB" sz="1400" dirty="0" smtClean="0"/>
                    </a:p>
                    <a:p>
                      <a:pPr marL="285750" indent="-285750" algn="l">
                        <a:buFont typeface="Arial" panose="020B0604020202020204" pitchFamily="34" charset="0"/>
                        <a:buChar char="•"/>
                      </a:pPr>
                      <a:r>
                        <a:rPr lang="en-GB" sz="1400" dirty="0" smtClean="0"/>
                        <a:t>Know what</a:t>
                      </a:r>
                      <a:r>
                        <a:rPr lang="en-GB" sz="1400" baseline="0" dirty="0" smtClean="0"/>
                        <a:t> Jodrell Bank is used for and why it is a famous landmark</a:t>
                      </a:r>
                      <a:endParaRPr lang="en-GB" sz="1400" dirty="0" smtClean="0"/>
                    </a:p>
                    <a:p>
                      <a:pPr marL="285750" indent="-285750" algn="l">
                        <a:buFont typeface="Arial" panose="020B0604020202020204" pitchFamily="34" charset="0"/>
                        <a:buChar char="•"/>
                      </a:pPr>
                      <a:r>
                        <a:rPr lang="en-GB" sz="1400" dirty="0" smtClean="0"/>
                        <a:t>Know when</a:t>
                      </a:r>
                      <a:r>
                        <a:rPr lang="en-GB" sz="1400" baseline="0" dirty="0" smtClean="0"/>
                        <a:t> the first telescope was invented and how it has changed overtime</a:t>
                      </a:r>
                      <a:endParaRPr lang="en-GB" sz="1400" dirty="0" smtClean="0"/>
                    </a:p>
                    <a:p>
                      <a:pPr marL="285750" indent="-285750" algn="l">
                        <a:buFont typeface="Arial" panose="020B0604020202020204" pitchFamily="34" charset="0"/>
                        <a:buChar char="•"/>
                      </a:pPr>
                      <a:r>
                        <a:rPr lang="en-GB" sz="1400" dirty="0" smtClean="0"/>
                        <a:t>Know</a:t>
                      </a:r>
                      <a:r>
                        <a:rPr lang="en-GB" sz="1400" baseline="0" dirty="0" smtClean="0"/>
                        <a:t> who Bernard Lovell is and why he is a significant person</a:t>
                      </a:r>
                    </a:p>
                    <a:p>
                      <a:pPr marL="285750" indent="-285750" algn="l">
                        <a:buFont typeface="Arial" panose="020B0604020202020204" pitchFamily="34" charset="0"/>
                        <a:buChar char="•"/>
                      </a:pPr>
                      <a:r>
                        <a:rPr lang="en-GB" sz="1400" dirty="0" smtClean="0"/>
                        <a:t>Know</a:t>
                      </a:r>
                      <a:r>
                        <a:rPr lang="en-GB" sz="1400" baseline="0" dirty="0" smtClean="0"/>
                        <a:t> how some innovations have changed from the past to the present day</a:t>
                      </a:r>
                      <a:endParaRPr lang="en-GB" sz="1400" dirty="0" smtClean="0"/>
                    </a:p>
                    <a:p>
                      <a:pPr marL="0" indent="0" algn="l">
                        <a:buFont typeface="Arial" panose="020B0604020202020204" pitchFamily="34" charset="0"/>
                        <a:buNone/>
                      </a:pPr>
                      <a:endParaRPr lang="en-GB" sz="1400" dirty="0"/>
                    </a:p>
                  </a:txBody>
                  <a:tcPr/>
                </a:tc>
                <a:extLst>
                  <a:ext uri="{0D108BD9-81ED-4DB2-BD59-A6C34878D82A}">
                    <a16:rowId xmlns:a16="http://schemas.microsoft.com/office/drawing/2014/main" val="4275632143"/>
                  </a:ext>
                </a:extLst>
              </a:tr>
            </a:tbl>
          </a:graphicData>
        </a:graphic>
      </p:graphicFrame>
      <p:sp>
        <p:nvSpPr>
          <p:cNvPr id="6" name="Title 5">
            <a:extLst>
              <a:ext uri="{FF2B5EF4-FFF2-40B4-BE49-F238E27FC236}">
                <a16:creationId xmlns:a16="http://schemas.microsoft.com/office/drawing/2014/main" id="{97B6241C-860E-5902-CE98-2E28244A7886}"/>
              </a:ext>
            </a:extLst>
          </p:cNvPr>
          <p:cNvSpPr>
            <a:spLocks noGrp="1"/>
          </p:cNvSpPr>
          <p:nvPr>
            <p:ph type="title"/>
          </p:nvPr>
        </p:nvSpPr>
        <p:spPr>
          <a:xfrm>
            <a:off x="3713870" y="365126"/>
            <a:ext cx="5050301" cy="591478"/>
          </a:xfrm>
        </p:spPr>
        <p:txBody>
          <a:bodyPr>
            <a:normAutofit/>
          </a:bodyPr>
          <a:lstStyle/>
          <a:p>
            <a:pPr algn="ctr"/>
            <a:r>
              <a:rPr lang="en-US" sz="1800" b="1" dirty="0">
                <a:latin typeface="+mn-lt"/>
              </a:rPr>
              <a:t>Y</a:t>
            </a:r>
            <a:r>
              <a:rPr lang="en-US" sz="1800" b="1" dirty="0" smtClean="0">
                <a:latin typeface="+mn-lt"/>
              </a:rPr>
              <a:t>ear </a:t>
            </a:r>
            <a:r>
              <a:rPr lang="en-US" sz="1800" b="1" dirty="0">
                <a:latin typeface="+mn-lt"/>
              </a:rPr>
              <a:t>2</a:t>
            </a:r>
          </a:p>
        </p:txBody>
      </p:sp>
      <p:pic>
        <p:nvPicPr>
          <p:cNvPr id="7" name="Picture 6">
            <a:extLst>
              <a:ext uri="{FF2B5EF4-FFF2-40B4-BE49-F238E27FC236}">
                <a16:creationId xmlns:a16="http://schemas.microsoft.com/office/drawing/2014/main" id="{407B2A1B-D03F-7922-7366-5C3F41CA738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171" y="189989"/>
            <a:ext cx="569742" cy="672612"/>
          </a:xfrm>
          <a:prstGeom prst="rect">
            <a:avLst/>
          </a:prstGeom>
          <a:noFill/>
          <a:ln>
            <a:noFill/>
          </a:ln>
        </p:spPr>
      </p:pic>
    </p:spTree>
    <p:extLst>
      <p:ext uri="{BB962C8B-B14F-4D97-AF65-F5344CB8AC3E}">
        <p14:creationId xmlns:p14="http://schemas.microsoft.com/office/powerpoint/2010/main" val="2042718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F0C3C-334F-CD39-C0C3-FDCDBFAE43D7}"/>
              </a:ext>
            </a:extLst>
          </p:cNvPr>
          <p:cNvSpPr>
            <a:spLocks noGrp="1"/>
          </p:cNvSpPr>
          <p:nvPr>
            <p:ph type="title"/>
          </p:nvPr>
        </p:nvSpPr>
        <p:spPr>
          <a:xfrm>
            <a:off x="4486812" y="232248"/>
            <a:ext cx="3404382" cy="369332"/>
          </a:xfrm>
          <a:solidFill>
            <a:schemeClr val="accent1">
              <a:lumMod val="60000"/>
              <a:lumOff val="40000"/>
            </a:schemeClr>
          </a:solidFill>
        </p:spPr>
        <p:txBody>
          <a:bodyPr>
            <a:normAutofit/>
          </a:bodyPr>
          <a:lstStyle/>
          <a:p>
            <a:pPr algn="ctr"/>
            <a:r>
              <a:rPr lang="en-US" sz="2000" b="1" dirty="0">
                <a:latin typeface="+mn-lt"/>
              </a:rPr>
              <a:t>Lower Key Stage 2 </a:t>
            </a:r>
            <a:r>
              <a:rPr lang="en-US" sz="2000" b="1" dirty="0" smtClean="0">
                <a:latin typeface="+mn-lt"/>
              </a:rPr>
              <a:t>Curriculum</a:t>
            </a:r>
            <a:endParaRPr lang="en-US" sz="2000" b="1" dirty="0">
              <a:latin typeface="+mn-lt"/>
            </a:endParaRPr>
          </a:p>
        </p:txBody>
      </p:sp>
      <p:graphicFrame>
        <p:nvGraphicFramePr>
          <p:cNvPr id="5" name="Table 5">
            <a:extLst>
              <a:ext uri="{FF2B5EF4-FFF2-40B4-BE49-F238E27FC236}">
                <a16:creationId xmlns:a16="http://schemas.microsoft.com/office/drawing/2014/main" id="{1856F237-D7A0-49D0-BDCF-A0B922EDE615}"/>
              </a:ext>
            </a:extLst>
          </p:cNvPr>
          <p:cNvGraphicFramePr>
            <a:graphicFrameLocks noGrp="1"/>
          </p:cNvGraphicFramePr>
          <p:nvPr>
            <p:extLst>
              <p:ext uri="{D42A27DB-BD31-4B8C-83A1-F6EECF244321}">
                <p14:modId xmlns:p14="http://schemas.microsoft.com/office/powerpoint/2010/main" val="1318280602"/>
              </p:ext>
            </p:extLst>
          </p:nvPr>
        </p:nvGraphicFramePr>
        <p:xfrm>
          <a:off x="888609" y="1019941"/>
          <a:ext cx="10600788" cy="1808480"/>
        </p:xfrm>
        <a:graphic>
          <a:graphicData uri="http://schemas.openxmlformats.org/drawingml/2006/table">
            <a:tbl>
              <a:tblPr firstRow="1" bandRow="1">
                <a:tableStyleId>{5C22544A-7EE6-4342-B048-85BDC9FD1C3A}</a:tableStyleId>
              </a:tblPr>
              <a:tblGrid>
                <a:gridCol w="5300394">
                  <a:extLst>
                    <a:ext uri="{9D8B030D-6E8A-4147-A177-3AD203B41FA5}">
                      <a16:colId xmlns:a16="http://schemas.microsoft.com/office/drawing/2014/main" val="1904314985"/>
                    </a:ext>
                  </a:extLst>
                </a:gridCol>
                <a:gridCol w="5300394">
                  <a:extLst>
                    <a:ext uri="{9D8B030D-6E8A-4147-A177-3AD203B41FA5}">
                      <a16:colId xmlns:a16="http://schemas.microsoft.com/office/drawing/2014/main" val="753850751"/>
                    </a:ext>
                  </a:extLst>
                </a:gridCol>
              </a:tblGrid>
              <a:tr h="0">
                <a:tc>
                  <a:txBody>
                    <a:bodyPr/>
                    <a:lstStyle/>
                    <a:p>
                      <a:pPr algn="ctr"/>
                      <a:r>
                        <a:rPr lang="en-US" sz="1600" dirty="0"/>
                        <a:t>Areas of </a:t>
                      </a:r>
                      <a:r>
                        <a:rPr lang="en-US" sz="1600" dirty="0" smtClean="0"/>
                        <a:t>study</a:t>
                      </a:r>
                      <a:endParaRPr lang="en-US" sz="1600" dirty="0"/>
                    </a:p>
                  </a:txBody>
                  <a:tcPr/>
                </a:tc>
                <a:tc>
                  <a:txBody>
                    <a:bodyPr/>
                    <a:lstStyle/>
                    <a:p>
                      <a:pPr algn="ctr"/>
                      <a:r>
                        <a:rPr lang="en-US" sz="1600" dirty="0" smtClean="0"/>
                        <a:t>Key </a:t>
                      </a:r>
                      <a:r>
                        <a:rPr lang="en-US" sz="1600" dirty="0"/>
                        <a:t>Vocabulary</a:t>
                      </a:r>
                    </a:p>
                  </a:txBody>
                  <a:tcPr/>
                </a:tc>
                <a:extLst>
                  <a:ext uri="{0D108BD9-81ED-4DB2-BD59-A6C34878D82A}">
                    <a16:rowId xmlns:a16="http://schemas.microsoft.com/office/drawing/2014/main" val="4170962924"/>
                  </a:ext>
                </a:extLst>
              </a:tr>
              <a:tr h="370840">
                <a:tc>
                  <a:txBody>
                    <a:bodyPr/>
                    <a:lstStyle/>
                    <a:p>
                      <a:pPr algn="ctr"/>
                      <a:r>
                        <a:rPr lang="en-GB" sz="1400" b="1" baseline="0" dirty="0">
                          <a:solidFill>
                            <a:schemeClr val="tx1"/>
                          </a:solidFill>
                        </a:rPr>
                        <a:t>C</a:t>
                      </a:r>
                      <a:r>
                        <a:rPr lang="en-GB" sz="1400" b="1" dirty="0">
                          <a:solidFill>
                            <a:schemeClr val="tx1"/>
                          </a:solidFill>
                        </a:rPr>
                        <a:t>hanges in Britain from the Stone Age to the Iron </a:t>
                      </a:r>
                      <a:r>
                        <a:rPr lang="en-GB" sz="1400" b="1" dirty="0" smtClean="0">
                          <a:solidFill>
                            <a:schemeClr val="tx1"/>
                          </a:solidFill>
                        </a:rPr>
                        <a:t>Age</a:t>
                      </a:r>
                    </a:p>
                    <a:p>
                      <a:pPr algn="ctr"/>
                      <a:r>
                        <a:rPr lang="en-GB" sz="1400" b="1" dirty="0" smtClean="0">
                          <a:solidFill>
                            <a:schemeClr val="tx1"/>
                          </a:solidFill>
                        </a:rPr>
                        <a:t>3000</a:t>
                      </a:r>
                      <a:r>
                        <a:rPr lang="en-GB" sz="1400" b="1" baseline="0" dirty="0" smtClean="0">
                          <a:solidFill>
                            <a:schemeClr val="tx1"/>
                          </a:solidFill>
                        </a:rPr>
                        <a:t> BC – 750 AC</a:t>
                      </a:r>
                    </a:p>
                    <a:p>
                      <a:pPr algn="ctr"/>
                      <a:endParaRPr lang="en-GB" sz="1400" b="1" baseline="0" dirty="0" smtClean="0">
                        <a:solidFill>
                          <a:schemeClr val="tx1"/>
                        </a:solidFill>
                      </a:endParaRPr>
                    </a:p>
                  </a:txBody>
                  <a:tcPr/>
                </a:tc>
                <a:tc rowSpan="2">
                  <a:txBody>
                    <a:bodyPr/>
                    <a:lstStyle/>
                    <a:p>
                      <a:r>
                        <a:rPr lang="en-US" sz="1400" dirty="0"/>
                        <a:t>Paleolithic, hunter-gatherers, Mesolithic, Neolithic, farmer, deforestation, Skara Brae, Bronze Age, hill fort, tribal kingdoms, settlement, craftsman, weapons, tools</a:t>
                      </a:r>
                    </a:p>
                    <a:p>
                      <a:r>
                        <a:rPr lang="en-US" sz="1400" dirty="0"/>
                        <a:t>Civilization, irrigation, mummification, pyramid, slave, pharaoh</a:t>
                      </a:r>
                    </a:p>
                  </a:txBody>
                  <a:tcPr/>
                </a:tc>
                <a:extLst>
                  <a:ext uri="{0D108BD9-81ED-4DB2-BD59-A6C34878D82A}">
                    <a16:rowId xmlns:a16="http://schemas.microsoft.com/office/drawing/2014/main" val="311442533"/>
                  </a:ext>
                </a:extLst>
              </a:tr>
              <a:tr h="741680">
                <a:tc>
                  <a:txBody>
                    <a:bodyPr/>
                    <a:lstStyle/>
                    <a:p>
                      <a:pPr algn="ctr"/>
                      <a:r>
                        <a:rPr lang="en-GB" sz="1400" b="1" dirty="0" smtClean="0">
                          <a:solidFill>
                            <a:schemeClr val="tx1"/>
                          </a:solidFill>
                        </a:rPr>
                        <a:t>Ancient Egypt:</a:t>
                      </a:r>
                    </a:p>
                    <a:p>
                      <a:pPr algn="ctr"/>
                      <a:r>
                        <a:rPr lang="en-GB" sz="1400" b="1" dirty="0" smtClean="0">
                          <a:solidFill>
                            <a:schemeClr val="tx1"/>
                          </a:solidFill>
                        </a:rPr>
                        <a:t>The</a:t>
                      </a:r>
                      <a:r>
                        <a:rPr lang="en-GB" sz="1400" b="1" baseline="0" dirty="0" smtClean="0">
                          <a:solidFill>
                            <a:schemeClr val="tx1"/>
                          </a:solidFill>
                        </a:rPr>
                        <a:t> achievements of the earliest civilisations, an overview of where and when the first civilisations appeared. </a:t>
                      </a:r>
                      <a:endParaRPr lang="en-GB" sz="1400" b="1" dirty="0">
                        <a:solidFill>
                          <a:schemeClr val="tx1"/>
                        </a:solidFill>
                      </a:endParaRPr>
                    </a:p>
                  </a:txBody>
                  <a:tcPr/>
                </a:tc>
                <a:tc vMerge="1">
                  <a:txBody>
                    <a:bodyPr/>
                    <a:lstStyle/>
                    <a:p>
                      <a:endParaRPr lang="en-US" sz="1400" dirty="0"/>
                    </a:p>
                  </a:txBody>
                  <a:tcPr/>
                </a:tc>
                <a:extLst>
                  <a:ext uri="{0D108BD9-81ED-4DB2-BD59-A6C34878D82A}">
                    <a16:rowId xmlns:a16="http://schemas.microsoft.com/office/drawing/2014/main" val="1588300878"/>
                  </a:ext>
                </a:extLst>
              </a:tr>
            </a:tbl>
          </a:graphicData>
        </a:graphic>
      </p:graphicFrame>
      <p:sp>
        <p:nvSpPr>
          <p:cNvPr id="6" name="TextBox 5">
            <a:extLst>
              <a:ext uri="{FF2B5EF4-FFF2-40B4-BE49-F238E27FC236}">
                <a16:creationId xmlns:a16="http://schemas.microsoft.com/office/drawing/2014/main" id="{BD0B7BC2-C02F-1FAA-4471-D471A4722C19}"/>
              </a:ext>
            </a:extLst>
          </p:cNvPr>
          <p:cNvSpPr txBox="1"/>
          <p:nvPr/>
        </p:nvSpPr>
        <p:spPr>
          <a:xfrm>
            <a:off x="5316583" y="637186"/>
            <a:ext cx="2808736" cy="400110"/>
          </a:xfrm>
          <a:prstGeom prst="rect">
            <a:avLst/>
          </a:prstGeom>
          <a:noFill/>
        </p:spPr>
        <p:txBody>
          <a:bodyPr wrap="square" rtlCol="0">
            <a:spAutoFit/>
          </a:bodyPr>
          <a:lstStyle/>
          <a:p>
            <a:r>
              <a:rPr lang="en-US" sz="2000" b="1" dirty="0" smtClean="0"/>
              <a:t>        Year </a:t>
            </a:r>
            <a:r>
              <a:rPr lang="en-US" sz="2000" b="1" dirty="0"/>
              <a:t>3</a:t>
            </a:r>
          </a:p>
        </p:txBody>
      </p:sp>
      <p:graphicFrame>
        <p:nvGraphicFramePr>
          <p:cNvPr id="7" name="Table 7">
            <a:extLst>
              <a:ext uri="{FF2B5EF4-FFF2-40B4-BE49-F238E27FC236}">
                <a16:creationId xmlns:a16="http://schemas.microsoft.com/office/drawing/2014/main" id="{4EB3E97C-0A2F-5817-D7E5-2A9C7A9246A2}"/>
              </a:ext>
            </a:extLst>
          </p:cNvPr>
          <p:cNvGraphicFramePr>
            <a:graphicFrameLocks noGrp="1"/>
          </p:cNvGraphicFramePr>
          <p:nvPr>
            <p:extLst>
              <p:ext uri="{D42A27DB-BD31-4B8C-83A1-F6EECF244321}">
                <p14:modId xmlns:p14="http://schemas.microsoft.com/office/powerpoint/2010/main" val="147253609"/>
              </p:ext>
            </p:extLst>
          </p:nvPr>
        </p:nvGraphicFramePr>
        <p:xfrm>
          <a:off x="888609" y="3584172"/>
          <a:ext cx="10600788" cy="2092728"/>
        </p:xfrm>
        <a:graphic>
          <a:graphicData uri="http://schemas.openxmlformats.org/drawingml/2006/table">
            <a:tbl>
              <a:tblPr firstRow="1" bandRow="1">
                <a:tableStyleId>{5C22544A-7EE6-4342-B048-85BDC9FD1C3A}</a:tableStyleId>
              </a:tblPr>
              <a:tblGrid>
                <a:gridCol w="5300394">
                  <a:extLst>
                    <a:ext uri="{9D8B030D-6E8A-4147-A177-3AD203B41FA5}">
                      <a16:colId xmlns:a16="http://schemas.microsoft.com/office/drawing/2014/main" val="710334974"/>
                    </a:ext>
                  </a:extLst>
                </a:gridCol>
                <a:gridCol w="5300394">
                  <a:extLst>
                    <a:ext uri="{9D8B030D-6E8A-4147-A177-3AD203B41FA5}">
                      <a16:colId xmlns:a16="http://schemas.microsoft.com/office/drawing/2014/main" val="2873591247"/>
                    </a:ext>
                  </a:extLst>
                </a:gridCol>
              </a:tblGrid>
              <a:tr h="348788">
                <a:tc>
                  <a:txBody>
                    <a:bodyPr/>
                    <a:lstStyle/>
                    <a:p>
                      <a:pPr algn="ctr"/>
                      <a:r>
                        <a:rPr lang="en-US" sz="1600" dirty="0"/>
                        <a:t>Areas of </a:t>
                      </a:r>
                      <a:r>
                        <a:rPr lang="en-US" sz="1600" dirty="0" smtClean="0"/>
                        <a:t>study</a:t>
                      </a:r>
                      <a:endParaRPr lang="en-US" sz="1600" dirty="0"/>
                    </a:p>
                  </a:txBody>
                  <a:tcPr/>
                </a:tc>
                <a:tc>
                  <a:txBody>
                    <a:bodyPr/>
                    <a:lstStyle/>
                    <a:p>
                      <a:pPr algn="ctr"/>
                      <a:r>
                        <a:rPr lang="en-US" sz="1600" dirty="0"/>
                        <a:t>Key Vocabulary</a:t>
                      </a:r>
                    </a:p>
                  </a:txBody>
                  <a:tcPr/>
                </a:tc>
                <a:extLst>
                  <a:ext uri="{0D108BD9-81ED-4DB2-BD59-A6C34878D82A}">
                    <a16:rowId xmlns:a16="http://schemas.microsoft.com/office/drawing/2014/main" val="4044781154"/>
                  </a:ext>
                </a:extLst>
              </a:tr>
              <a:tr h="982948">
                <a:tc>
                  <a:txBody>
                    <a:bodyPr/>
                    <a:lstStyle/>
                    <a:p>
                      <a:pPr algn="ctr"/>
                      <a:r>
                        <a:rPr lang="en-GB" sz="1400" b="1" dirty="0" smtClean="0">
                          <a:solidFill>
                            <a:schemeClr val="tx1"/>
                          </a:solidFill>
                        </a:rPr>
                        <a:t>Ancient </a:t>
                      </a:r>
                      <a:r>
                        <a:rPr lang="en-GB" sz="1400" b="1" dirty="0">
                          <a:solidFill>
                            <a:schemeClr val="tx1"/>
                          </a:solidFill>
                        </a:rPr>
                        <a:t>Greece </a:t>
                      </a:r>
                      <a:endParaRPr lang="en-GB" sz="1400" b="1" dirty="0" smtClean="0">
                        <a:solidFill>
                          <a:schemeClr val="tx1"/>
                        </a:solidFill>
                      </a:endParaRPr>
                    </a:p>
                    <a:p>
                      <a:pPr algn="ctr"/>
                      <a:r>
                        <a:rPr lang="en-GB" sz="1400" b="1" dirty="0" smtClean="0">
                          <a:solidFill>
                            <a:schemeClr val="tx1"/>
                          </a:solidFill>
                        </a:rPr>
                        <a:t>Study</a:t>
                      </a:r>
                      <a:r>
                        <a:rPr lang="en-GB" sz="1400" b="1" baseline="0" dirty="0" smtClean="0">
                          <a:solidFill>
                            <a:schemeClr val="tx1"/>
                          </a:solidFill>
                        </a:rPr>
                        <a:t> of Greek life and achievements and their influence on the Western World. </a:t>
                      </a:r>
                    </a:p>
                    <a:p>
                      <a:pPr algn="ctr"/>
                      <a:endParaRPr lang="en-GB" sz="1400" b="1" dirty="0">
                        <a:solidFill>
                          <a:schemeClr val="tx1"/>
                        </a:solidFill>
                      </a:endParaRPr>
                    </a:p>
                  </a:txBody>
                  <a:tcPr/>
                </a:tc>
                <a:tc>
                  <a:txBody>
                    <a:bodyPr/>
                    <a:lstStyle/>
                    <a:p>
                      <a:pPr algn="l"/>
                      <a:r>
                        <a:rPr lang="en-US" sz="1400" dirty="0"/>
                        <a:t>Western world, democracy, philosophy, Olympic Games, Athens, Parthenon, acropolis</a:t>
                      </a:r>
                    </a:p>
                  </a:txBody>
                  <a:tcPr/>
                </a:tc>
                <a:extLst>
                  <a:ext uri="{0D108BD9-81ED-4DB2-BD59-A6C34878D82A}">
                    <a16:rowId xmlns:a16="http://schemas.microsoft.com/office/drawing/2014/main" val="473590192"/>
                  </a:ext>
                </a:extLst>
              </a:tr>
              <a:tr h="760992">
                <a:tc>
                  <a:txBody>
                    <a:bodyPr/>
                    <a:lstStyle/>
                    <a:p>
                      <a:pPr algn="ctr"/>
                      <a:r>
                        <a:rPr lang="en-GB" sz="1400" b="1" dirty="0">
                          <a:solidFill>
                            <a:schemeClr val="tx1"/>
                          </a:solidFill>
                        </a:rPr>
                        <a:t>The Roman Empire </a:t>
                      </a:r>
                      <a:r>
                        <a:rPr lang="en-GB" sz="1400" b="1" dirty="0" smtClean="0">
                          <a:solidFill>
                            <a:schemeClr val="tx1"/>
                          </a:solidFill>
                        </a:rPr>
                        <a:t>and</a:t>
                      </a:r>
                      <a:r>
                        <a:rPr lang="en-GB" sz="1400" b="1" baseline="0" dirty="0" smtClean="0">
                          <a:solidFill>
                            <a:schemeClr val="tx1"/>
                          </a:solidFill>
                        </a:rPr>
                        <a:t> its impact on Britain.</a:t>
                      </a:r>
                      <a:endParaRPr lang="en-GB" sz="1400" b="1" dirty="0">
                        <a:solidFill>
                          <a:schemeClr val="tx1"/>
                        </a:solidFill>
                      </a:endParaRPr>
                    </a:p>
                  </a:txBody>
                  <a:tcPr/>
                </a:tc>
                <a:tc>
                  <a:txBody>
                    <a:bodyPr/>
                    <a:lstStyle/>
                    <a:p>
                      <a:pPr algn="l"/>
                      <a:r>
                        <a:rPr lang="en-US" sz="1400" dirty="0"/>
                        <a:t>Julius Caesar, Claudius, invasion, conquest, resistance, Boudica, Romanisation, hypocaust, viaduct, aqueduct, gladiator, coliseum, </a:t>
                      </a:r>
                      <a:r>
                        <a:rPr lang="en-US" sz="1400" dirty="0" smtClean="0"/>
                        <a:t>amphitheatre, </a:t>
                      </a:r>
                      <a:r>
                        <a:rPr lang="en-US" sz="1400" dirty="0"/>
                        <a:t>Hadrian’s </a:t>
                      </a:r>
                      <a:r>
                        <a:rPr lang="en-US" sz="1400" dirty="0" smtClean="0"/>
                        <a:t>Wall</a:t>
                      </a:r>
                      <a:endParaRPr lang="en-US" sz="1400" dirty="0"/>
                    </a:p>
                  </a:txBody>
                  <a:tcPr/>
                </a:tc>
                <a:extLst>
                  <a:ext uri="{0D108BD9-81ED-4DB2-BD59-A6C34878D82A}">
                    <a16:rowId xmlns:a16="http://schemas.microsoft.com/office/drawing/2014/main" val="192947880"/>
                  </a:ext>
                </a:extLst>
              </a:tr>
            </a:tbl>
          </a:graphicData>
        </a:graphic>
      </p:graphicFrame>
      <p:graphicFrame>
        <p:nvGraphicFramePr>
          <p:cNvPr id="8" name="Table 8">
            <a:extLst>
              <a:ext uri="{FF2B5EF4-FFF2-40B4-BE49-F238E27FC236}">
                <a16:creationId xmlns:a16="http://schemas.microsoft.com/office/drawing/2014/main" id="{892AA823-75BA-5390-0AEC-72165626B1BE}"/>
              </a:ext>
            </a:extLst>
          </p:cNvPr>
          <p:cNvGraphicFramePr>
            <a:graphicFrameLocks noGrp="1"/>
          </p:cNvGraphicFramePr>
          <p:nvPr>
            <p:extLst>
              <p:ext uri="{D42A27DB-BD31-4B8C-83A1-F6EECF244321}">
                <p14:modId xmlns:p14="http://schemas.microsoft.com/office/powerpoint/2010/main" val="3460822780"/>
              </p:ext>
            </p:extLst>
          </p:nvPr>
        </p:nvGraphicFramePr>
        <p:xfrm>
          <a:off x="888609" y="5811013"/>
          <a:ext cx="10600788" cy="944084"/>
        </p:xfrm>
        <a:graphic>
          <a:graphicData uri="http://schemas.openxmlformats.org/drawingml/2006/table">
            <a:tbl>
              <a:tblPr firstRow="1" bandRow="1">
                <a:tableStyleId>{5C22544A-7EE6-4342-B048-85BDC9FD1C3A}</a:tableStyleId>
              </a:tblPr>
              <a:tblGrid>
                <a:gridCol w="1649048">
                  <a:extLst>
                    <a:ext uri="{9D8B030D-6E8A-4147-A177-3AD203B41FA5}">
                      <a16:colId xmlns:a16="http://schemas.microsoft.com/office/drawing/2014/main" val="3350111975"/>
                    </a:ext>
                  </a:extLst>
                </a:gridCol>
                <a:gridCol w="8951740">
                  <a:extLst>
                    <a:ext uri="{9D8B030D-6E8A-4147-A177-3AD203B41FA5}">
                      <a16:colId xmlns:a16="http://schemas.microsoft.com/office/drawing/2014/main" val="4051979248"/>
                    </a:ext>
                  </a:extLst>
                </a:gridCol>
              </a:tblGrid>
              <a:tr h="944084">
                <a:tc>
                  <a:txBody>
                    <a:bodyPr/>
                    <a:lstStyle/>
                    <a:p>
                      <a:pPr algn="ctr"/>
                      <a:r>
                        <a:rPr lang="en-US" sz="1600" b="1" dirty="0" smtClean="0">
                          <a:solidFill>
                            <a:schemeClr val="tx1"/>
                          </a:solidFill>
                        </a:rPr>
                        <a:t>Vocabulary</a:t>
                      </a:r>
                      <a:endParaRPr lang="en-US" sz="1600" b="1" dirty="0">
                        <a:solidFill>
                          <a:schemeClr val="tx1"/>
                        </a:solidFill>
                      </a:endParaRPr>
                    </a:p>
                  </a:txBody>
                  <a:tcPr/>
                </a:tc>
                <a:tc>
                  <a:txBody>
                    <a:bodyPr/>
                    <a:lstStyle/>
                    <a:p>
                      <a:r>
                        <a:rPr lang="en-US" sz="1400" b="0" dirty="0">
                          <a:solidFill>
                            <a:schemeClr val="tx1"/>
                          </a:solidFill>
                        </a:rPr>
                        <a:t>As per KS1, plus – chronological</a:t>
                      </a:r>
                      <a:r>
                        <a:rPr lang="en-US" sz="1400" b="0">
                          <a:solidFill>
                            <a:schemeClr val="tx1"/>
                          </a:solidFill>
                        </a:rPr>
                        <a:t>, </a:t>
                      </a:r>
                      <a:r>
                        <a:rPr lang="en-US" sz="1400" b="0" smtClean="0">
                          <a:solidFill>
                            <a:schemeClr val="tx1"/>
                          </a:solidFill>
                        </a:rPr>
                        <a:t>millenium, </a:t>
                      </a:r>
                      <a:r>
                        <a:rPr lang="en-US" sz="1400" b="0" dirty="0">
                          <a:solidFill>
                            <a:schemeClr val="tx1"/>
                          </a:solidFill>
                        </a:rPr>
                        <a:t>prehistoric, ancient, archaeology, influence, trends over time, impact, settlement, landscape, architecture, trade, art and culture, dynasties, empire, climate, worship, sacrifice, temple, leisure, prosperity, wealth, myth, legend, conquer, power, peace, worship, technology</a:t>
                      </a:r>
                    </a:p>
                  </a:txBody>
                  <a:tcPr/>
                </a:tc>
                <a:extLst>
                  <a:ext uri="{0D108BD9-81ED-4DB2-BD59-A6C34878D82A}">
                    <a16:rowId xmlns:a16="http://schemas.microsoft.com/office/drawing/2014/main" val="1200573080"/>
                  </a:ext>
                </a:extLst>
              </a:tr>
            </a:tbl>
          </a:graphicData>
        </a:graphic>
      </p:graphicFrame>
      <p:sp>
        <p:nvSpPr>
          <p:cNvPr id="9" name="TextBox 8">
            <a:extLst>
              <a:ext uri="{FF2B5EF4-FFF2-40B4-BE49-F238E27FC236}">
                <a16:creationId xmlns:a16="http://schemas.microsoft.com/office/drawing/2014/main" id="{52211E08-0F4E-28DD-67DE-D60F49A87275}"/>
              </a:ext>
            </a:extLst>
          </p:cNvPr>
          <p:cNvSpPr txBox="1"/>
          <p:nvPr/>
        </p:nvSpPr>
        <p:spPr>
          <a:xfrm>
            <a:off x="5876121" y="3276221"/>
            <a:ext cx="1434905" cy="400110"/>
          </a:xfrm>
          <a:prstGeom prst="rect">
            <a:avLst/>
          </a:prstGeom>
          <a:noFill/>
        </p:spPr>
        <p:txBody>
          <a:bodyPr wrap="square" rtlCol="0">
            <a:spAutoFit/>
          </a:bodyPr>
          <a:lstStyle/>
          <a:p>
            <a:r>
              <a:rPr lang="en-US" sz="2000" b="1" dirty="0"/>
              <a:t>Year 4</a:t>
            </a:r>
          </a:p>
        </p:txBody>
      </p:sp>
      <p:pic>
        <p:nvPicPr>
          <p:cNvPr id="10" name="Picture 9">
            <a:extLst>
              <a:ext uri="{FF2B5EF4-FFF2-40B4-BE49-F238E27FC236}">
                <a16:creationId xmlns:a16="http://schemas.microsoft.com/office/drawing/2014/main" id="{5EAB58B5-FB4E-863B-A846-44289F68305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875038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2628</TotalTime>
  <Words>3448</Words>
  <Application>Microsoft Office PowerPoint</Application>
  <PresentationFormat>Widescreen</PresentationFormat>
  <Paragraphs>343</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Century Gothic</vt:lpstr>
      <vt:lpstr>Imprima</vt:lpstr>
      <vt:lpstr>Symbol</vt:lpstr>
      <vt:lpstr>Times New Roman</vt:lpstr>
      <vt:lpstr>Wingdings</vt:lpstr>
      <vt:lpstr>Office Theme</vt:lpstr>
      <vt:lpstr>Holmes Chapel Primary School</vt:lpstr>
      <vt:lpstr>History at Holmes Chapel Primary School</vt:lpstr>
      <vt:lpstr>History at Holmes Chapel Primary School</vt:lpstr>
      <vt:lpstr>Substantive Threads and Historical Concepts</vt:lpstr>
      <vt:lpstr> Early Years Curriculum  </vt:lpstr>
      <vt:lpstr>Key Stage 1 Curriculum</vt:lpstr>
      <vt:lpstr>    Year 1 </vt:lpstr>
      <vt:lpstr>Year 2</vt:lpstr>
      <vt:lpstr>Lower Key Stage 2 Curriculum</vt:lpstr>
      <vt:lpstr>Year 3 </vt:lpstr>
      <vt:lpstr>Year 4 </vt:lpstr>
      <vt:lpstr>Upper Key Stage 2 Curriculum</vt:lpstr>
      <vt:lpstr>Year 5</vt:lpstr>
      <vt:lpstr>Year 6</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223</cp:revision>
  <dcterms:created xsi:type="dcterms:W3CDTF">2023-04-27T14:10:41Z</dcterms:created>
  <dcterms:modified xsi:type="dcterms:W3CDTF">2025-03-28T08:19:23Z</dcterms:modified>
</cp:coreProperties>
</file>