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88" r:id="rId4"/>
    <p:sldId id="273" r:id="rId5"/>
    <p:sldId id="281" r:id="rId6"/>
    <p:sldId id="259" r:id="rId7"/>
    <p:sldId id="272" r:id="rId8"/>
    <p:sldId id="279" r:id="rId9"/>
    <p:sldId id="286" r:id="rId10"/>
    <p:sldId id="287" r:id="rId11"/>
    <p:sldId id="282" r:id="rId12"/>
    <p:sldId id="284" r:id="rId13"/>
    <p:sldId id="285" r:id="rId14"/>
    <p:sldId id="28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8" autoAdjust="0"/>
    <p:restoredTop sz="96000"/>
  </p:normalViewPr>
  <p:slideViewPr>
    <p:cSldViewPr snapToGrid="0">
      <p:cViewPr varScale="1">
        <p:scale>
          <a:sx n="91" d="100"/>
          <a:sy n="91" d="100"/>
        </p:scale>
        <p:origin x="84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9A6AB-3AC5-B445-BC22-F113567975E2}" type="datetimeFigureOut">
              <a:rPr lang="en-US" smtClean="0"/>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28/03/2025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28/03/2025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28/03/2025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28/03/2025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28/03/2025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28/03/2025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1869" y="416993"/>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24000" y="1587771"/>
            <a:ext cx="9144000" cy="1401896"/>
          </a:xfrm>
        </p:spPr>
        <p:txBody>
          <a:bodyPr>
            <a:normAutofit fontScale="92500"/>
          </a:bodyPr>
          <a:lstStyle/>
          <a:p>
            <a:r>
              <a:rPr lang="en-GB" sz="8000" b="1" dirty="0"/>
              <a:t>Geography 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9817" y="350831"/>
            <a:ext cx="1371600" cy="1619250"/>
          </a:xfrm>
          <a:prstGeom prst="rect">
            <a:avLst/>
          </a:prstGeom>
          <a:noFill/>
          <a:ln>
            <a:noFill/>
          </a:ln>
        </p:spPr>
      </p:pic>
      <p:pic>
        <p:nvPicPr>
          <p:cNvPr id="8" name="Picture 2" descr="See the source image">
            <a:extLst>
              <a:ext uri="{FF2B5EF4-FFF2-40B4-BE49-F238E27FC236}">
                <a16:creationId xmlns:a16="http://schemas.microsoft.com/office/drawing/2014/main" id="{A1B1502D-BA83-41DB-BC9B-7495949225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1480" y="2960900"/>
            <a:ext cx="2709040" cy="251816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7E319F69-33B9-3B48-5BA6-1CD2764399E2}"/>
              </a:ext>
            </a:extLst>
          </p:cNvPr>
          <p:cNvSpPr txBox="1"/>
          <p:nvPr/>
        </p:nvSpPr>
        <p:spPr>
          <a:xfrm>
            <a:off x="441593" y="5921798"/>
            <a:ext cx="11308814" cy="775212"/>
          </a:xfrm>
          <a:prstGeom prst="rect">
            <a:avLst/>
          </a:prstGeom>
          <a:noFill/>
        </p:spPr>
        <p:txBody>
          <a:bodyPr wrap="square" rtlCol="0">
            <a:spAutoFit/>
          </a:bodyPr>
          <a:lstStyle/>
          <a:p>
            <a:pPr>
              <a:lnSpc>
                <a:spcPct val="107000"/>
              </a:lnSpc>
              <a:spcAft>
                <a:spcPts val="800"/>
              </a:spcAft>
            </a:pPr>
            <a:r>
              <a:rPr lang="en-GB" sz="1800" i="1" dirty="0">
                <a:effectLst/>
                <a:latin typeface="Calibri" panose="020F0502020204030204" pitchFamily="34" charset="0"/>
                <a:ea typeface="Calibri" panose="020F0502020204030204" pitchFamily="34" charset="0"/>
                <a:cs typeface="Calibri" panose="020F0502020204030204" pitchFamily="34" charset="0"/>
              </a:rPr>
              <a:t>‘</a:t>
            </a:r>
            <a:r>
              <a:rPr lang="en-GB" sz="1200" i="1" dirty="0">
                <a:effectLst/>
                <a:latin typeface="Calibri" panose="020F0502020204030204" pitchFamily="34" charset="0"/>
                <a:ea typeface="Calibri" panose="020F0502020204030204" pitchFamily="34" charset="0"/>
                <a:cs typeface="Calibri" panose="020F0502020204030204" pitchFamily="34" charset="0"/>
              </a:rPr>
              <a:t>The role of school geography teachers is to develop systematic knowledge that helps children understand how physical and human phenomena are arranged and related. This makes geography a distinctive national curriculum subject that bridges the sciences and the humanities. In describing and seeking explanations for the interactions of people with their varied environments, geography has a particular interest in special distributions, movement, patterns and in the way places are made.’ Geography Association 2011</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1300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B0827-77EF-D5C3-3577-ECDAC1E6A8C9}"/>
              </a:ext>
            </a:extLst>
          </p:cNvPr>
          <p:cNvSpPr>
            <a:spLocks noGrp="1"/>
          </p:cNvSpPr>
          <p:nvPr>
            <p:ph type="title"/>
          </p:nvPr>
        </p:nvSpPr>
        <p:spPr>
          <a:xfrm>
            <a:off x="838200" y="81024"/>
            <a:ext cx="10515600" cy="600014"/>
          </a:xfrm>
        </p:spPr>
        <p:txBody>
          <a:bodyPr>
            <a:normAutofit/>
          </a:bodyPr>
          <a:lstStyle/>
          <a:p>
            <a:pPr algn="ctr"/>
            <a:r>
              <a:rPr lang="en-US" sz="1800" b="1" dirty="0"/>
              <a:t>Geography curriculum Year 6</a:t>
            </a:r>
          </a:p>
        </p:txBody>
      </p:sp>
      <p:pic>
        <p:nvPicPr>
          <p:cNvPr id="5" name="Picture 4">
            <a:extLst>
              <a:ext uri="{FF2B5EF4-FFF2-40B4-BE49-F238E27FC236}">
                <a16:creationId xmlns:a16="http://schemas.microsoft.com/office/drawing/2014/main" id="{74385D4F-BCC6-78CB-EA20-0C010CD7489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443" y="185196"/>
            <a:ext cx="569742" cy="672612"/>
          </a:xfrm>
          <a:prstGeom prst="rect">
            <a:avLst/>
          </a:prstGeom>
          <a:noFill/>
          <a:ln>
            <a:noFill/>
          </a:ln>
        </p:spPr>
      </p:pic>
      <p:sp>
        <p:nvSpPr>
          <p:cNvPr id="6" name="Title 1">
            <a:extLst>
              <a:ext uri="{FF2B5EF4-FFF2-40B4-BE49-F238E27FC236}">
                <a16:creationId xmlns:a16="http://schemas.microsoft.com/office/drawing/2014/main" id="{68E68A7C-D783-EF59-9214-C0B11F892418}"/>
              </a:ext>
            </a:extLst>
          </p:cNvPr>
          <p:cNvSpPr txBox="1">
            <a:spLocks/>
          </p:cNvSpPr>
          <p:nvPr/>
        </p:nvSpPr>
        <p:spPr>
          <a:xfrm>
            <a:off x="3889094" y="180888"/>
            <a:ext cx="4583574" cy="308471"/>
          </a:xfrm>
          <a:prstGeom prst="rect">
            <a:avLst/>
          </a:prstGeom>
          <a:solidFill>
            <a:schemeClr val="accent1">
              <a:lumMod val="60000"/>
              <a:lumOff val="40000"/>
            </a:schemeClr>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t>Geography </a:t>
            </a:r>
            <a:r>
              <a:rPr lang="en-US" sz="2000" b="1" dirty="0" smtClean="0"/>
              <a:t>curriculum</a:t>
            </a:r>
            <a:endParaRPr lang="en-US" sz="2000" b="1"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907975194"/>
              </p:ext>
            </p:extLst>
          </p:nvPr>
        </p:nvGraphicFramePr>
        <p:xfrm>
          <a:off x="1058862" y="681038"/>
          <a:ext cx="10074275" cy="2727601"/>
        </p:xfrm>
        <a:graphic>
          <a:graphicData uri="http://schemas.openxmlformats.org/drawingml/2006/table">
            <a:tbl>
              <a:tblPr firstRow="1" firstCol="1" bandRow="1">
                <a:tableStyleId>{5C22544A-7EE6-4342-B048-85BDC9FD1C3A}</a:tableStyleId>
              </a:tblPr>
              <a:tblGrid>
                <a:gridCol w="3357245">
                  <a:extLst>
                    <a:ext uri="{9D8B030D-6E8A-4147-A177-3AD203B41FA5}">
                      <a16:colId xmlns:a16="http://schemas.microsoft.com/office/drawing/2014/main" val="3520060620"/>
                    </a:ext>
                  </a:extLst>
                </a:gridCol>
                <a:gridCol w="3358515">
                  <a:extLst>
                    <a:ext uri="{9D8B030D-6E8A-4147-A177-3AD203B41FA5}">
                      <a16:colId xmlns:a16="http://schemas.microsoft.com/office/drawing/2014/main" val="1318977369"/>
                    </a:ext>
                  </a:extLst>
                </a:gridCol>
                <a:gridCol w="3358515">
                  <a:extLst>
                    <a:ext uri="{9D8B030D-6E8A-4147-A177-3AD203B41FA5}">
                      <a16:colId xmlns:a16="http://schemas.microsoft.com/office/drawing/2014/main" val="1594873468"/>
                    </a:ext>
                  </a:extLst>
                </a:gridCol>
              </a:tblGrid>
              <a:tr h="281581">
                <a:tc>
                  <a:txBody>
                    <a:bodyPr/>
                    <a:lstStyle/>
                    <a:p>
                      <a:pPr algn="ctr">
                        <a:lnSpc>
                          <a:spcPct val="107000"/>
                        </a:lnSpc>
                        <a:spcAft>
                          <a:spcPts val="0"/>
                        </a:spcAft>
                      </a:pPr>
                      <a:r>
                        <a:rPr lang="en-GB" sz="1100" b="1" dirty="0">
                          <a:solidFill>
                            <a:schemeClr val="bg1"/>
                          </a:solidFill>
                          <a:effectLst/>
                        </a:rPr>
                        <a:t>Locational Knowledge</a:t>
                      </a:r>
                      <a:endParaRPr lang="en-GB"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100" b="1">
                          <a:solidFill>
                            <a:schemeClr val="bg1"/>
                          </a:solidFill>
                          <a:effectLst/>
                        </a:rPr>
                        <a:t>Place Knowledge</a:t>
                      </a:r>
                      <a:endParaRPr lang="en-GB" sz="1100" b="1">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100" b="1" dirty="0">
                          <a:solidFill>
                            <a:schemeClr val="bg1"/>
                          </a:solidFill>
                          <a:effectLst/>
                        </a:rPr>
                        <a:t>Human &amp; Physical Geography</a:t>
                      </a:r>
                      <a:endParaRPr lang="en-GB"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60591089"/>
                  </a:ext>
                </a:extLst>
              </a:tr>
              <a:tr h="0">
                <a:tc gridSpan="3">
                  <a:txBody>
                    <a:bodyPr/>
                    <a:lstStyle/>
                    <a:p>
                      <a:pPr>
                        <a:lnSpc>
                          <a:spcPct val="107000"/>
                        </a:lnSpc>
                        <a:spcAft>
                          <a:spcPts val="0"/>
                        </a:spcAft>
                      </a:pPr>
                      <a:r>
                        <a:rPr lang="en-GB" sz="1000" b="1" dirty="0">
                          <a:solidFill>
                            <a:schemeClr val="tx1"/>
                          </a:solidFill>
                          <a:effectLst/>
                        </a:rPr>
                        <a:t>Year 6: The United Kingdom</a:t>
                      </a:r>
                      <a:endPar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652829240"/>
                  </a:ext>
                </a:extLst>
              </a:tr>
              <a:tr h="0">
                <a:tc>
                  <a:txBody>
                    <a:bodyPr/>
                    <a:lstStyle/>
                    <a:p>
                      <a:pPr>
                        <a:lnSpc>
                          <a:spcPct val="107000"/>
                        </a:lnSpc>
                        <a:spcAft>
                          <a:spcPts val="0"/>
                        </a:spcAft>
                      </a:pPr>
                      <a:r>
                        <a:rPr lang="en-GB" sz="1000" b="0" dirty="0">
                          <a:solidFill>
                            <a:schemeClr val="tx1"/>
                          </a:solidFill>
                          <a:effectLst/>
                        </a:rPr>
                        <a:t>Name and locate some iconic UK human or physical features. Be able to describe their position in terms of compass direction from Holmes Chapel, country and county of their location</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the regions of England</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some of the counties of England, including Greater London, East Cheshire and some of the surrounding counties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 </a:t>
                      </a:r>
                      <a:endParaRPr lang="en-GB"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AEFF7"/>
                    </a:solidFill>
                  </a:tcPr>
                </a:tc>
                <a:tc>
                  <a:txBody>
                    <a:bodyPr/>
                    <a:lstStyle/>
                    <a:p>
                      <a:pPr>
                        <a:lnSpc>
                          <a:spcPct val="107000"/>
                        </a:lnSpc>
                        <a:spcAft>
                          <a:spcPts val="0"/>
                        </a:spcAft>
                      </a:pPr>
                      <a:r>
                        <a:rPr lang="en-GB" sz="1000" b="0" dirty="0">
                          <a:solidFill>
                            <a:schemeClr val="tx1"/>
                          </a:solidFill>
                          <a:effectLst/>
                        </a:rPr>
                        <a:t>Know that the UK is made up of different regions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Be able to describe similarities and differences between some regions in terms of topography, geology, climate and land-use and settlement</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Know how some of the characteristics of Holmes Chapel compare with London including size, economic activity, ethnic diversity and change/stability</a:t>
                      </a:r>
                      <a:endParaRPr lang="en-GB"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AEFF7"/>
                    </a:solidFill>
                  </a:tcPr>
                </a:tc>
                <a:tc>
                  <a:txBody>
                    <a:bodyPr/>
                    <a:lstStyle/>
                    <a:p>
                      <a:pPr>
                        <a:lnSpc>
                          <a:spcPct val="107000"/>
                        </a:lnSpc>
                        <a:spcAft>
                          <a:spcPts val="0"/>
                        </a:spcAft>
                      </a:pPr>
                      <a:r>
                        <a:rPr lang="en-GB" sz="1000" b="0" dirty="0">
                          <a:solidFill>
                            <a:schemeClr val="tx1"/>
                          </a:solidFill>
                          <a:effectLst/>
                        </a:rPr>
                        <a:t>Know the definitions of the terms migration, immigration and emigration</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Know the distribution of different agriculture and food production across the UK and relate this to weather and topography</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Know the historical economic activity which caused settlements to grow, through the emblems and nicknames of their football teams.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Know some of the characteristics that make London a multicultural </a:t>
                      </a:r>
                      <a:r>
                        <a:rPr lang="en-GB" sz="1000" b="0" dirty="0" smtClean="0">
                          <a:solidFill>
                            <a:schemeClr val="tx1"/>
                          </a:solidFill>
                          <a:effectLst/>
                        </a:rPr>
                        <a:t>city</a:t>
                      </a:r>
                    </a:p>
                  </a:txBody>
                  <a:tcPr marL="68580" marR="68580" marT="0" marB="0"/>
                </a:tc>
                <a:extLst>
                  <a:ext uri="{0D108BD9-81ED-4DB2-BD59-A6C34878D82A}">
                    <a16:rowId xmlns:a16="http://schemas.microsoft.com/office/drawing/2014/main" val="729115638"/>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927991924"/>
              </p:ext>
            </p:extLst>
          </p:nvPr>
        </p:nvGraphicFramePr>
        <p:xfrm>
          <a:off x="1058862" y="3600318"/>
          <a:ext cx="10074275" cy="3049588"/>
        </p:xfrm>
        <a:graphic>
          <a:graphicData uri="http://schemas.openxmlformats.org/drawingml/2006/table">
            <a:tbl>
              <a:tblPr firstRow="1" firstCol="1" bandRow="1">
                <a:tableStyleId>{5C22544A-7EE6-4342-B048-85BDC9FD1C3A}</a:tableStyleId>
              </a:tblPr>
              <a:tblGrid>
                <a:gridCol w="10074275">
                  <a:extLst>
                    <a:ext uri="{9D8B030D-6E8A-4147-A177-3AD203B41FA5}">
                      <a16:colId xmlns:a16="http://schemas.microsoft.com/office/drawing/2014/main" val="748581337"/>
                    </a:ext>
                  </a:extLst>
                </a:gridCol>
              </a:tblGrid>
              <a:tr h="1818863">
                <a:tc>
                  <a:txBody>
                    <a:bodyPr/>
                    <a:lstStyle/>
                    <a:p>
                      <a:pPr>
                        <a:lnSpc>
                          <a:spcPct val="107000"/>
                        </a:lnSpc>
                        <a:spcAft>
                          <a:spcPts val="0"/>
                        </a:spcAft>
                      </a:pPr>
                      <a:r>
                        <a:rPr lang="en-GB" sz="1100" b="0" dirty="0" smtClean="0">
                          <a:solidFill>
                            <a:schemeClr val="tx1"/>
                          </a:solidFill>
                          <a:effectLst/>
                        </a:rPr>
                        <a:t>These units provide the main body for the geographical work taught in school.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dirty="0" smtClean="0">
                          <a:solidFill>
                            <a:schemeClr val="tx1"/>
                          </a:solidFill>
                          <a:effectLst/>
                        </a:rPr>
                        <a:t>Geographical skills are revisited to consolidate map and fieldwork skills</a:t>
                      </a:r>
                      <a:r>
                        <a:rPr lang="en-GB" sz="1100" b="0" baseline="0" dirty="0" smtClean="0">
                          <a:solidFill>
                            <a:schemeClr val="tx1"/>
                          </a:solidFill>
                          <a:effectLst/>
                        </a:rPr>
                        <a:t> throughout the year, as g</a:t>
                      </a:r>
                      <a:r>
                        <a:rPr lang="en-GB" sz="1100" b="0" dirty="0" smtClean="0">
                          <a:solidFill>
                            <a:schemeClr val="tx1"/>
                          </a:solidFill>
                          <a:effectLst/>
                        </a:rPr>
                        <a:t>eographical </a:t>
                      </a:r>
                      <a:r>
                        <a:rPr lang="en-GB" sz="1100" b="0" dirty="0">
                          <a:solidFill>
                            <a:schemeClr val="tx1"/>
                          </a:solidFill>
                          <a:effectLst/>
                        </a:rPr>
                        <a:t>work is also taught to support other subject areas. Locational knowledge, physical and human geography is taught to give the children the necessary geographical context and understanding for some of their historical and scientific work. </a:t>
                      </a:r>
                      <a:endParaRPr lang="en-GB" sz="1100" b="0" dirty="0" smtClean="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dirty="0" smtClean="0">
                        <a:solidFill>
                          <a:schemeClr val="tx1"/>
                        </a:solidFill>
                        <a:effectLst/>
                      </a:endParaRPr>
                    </a:p>
                    <a:p>
                      <a:pPr>
                        <a:lnSpc>
                          <a:spcPct val="107000"/>
                        </a:lnSpc>
                        <a:spcAft>
                          <a:spcPts val="0"/>
                        </a:spcAft>
                      </a:pPr>
                      <a:r>
                        <a:rPr lang="en-GB" sz="1100" b="0" dirty="0" smtClean="0">
                          <a:solidFill>
                            <a:schemeClr val="tx1"/>
                          </a:solidFill>
                          <a:effectLst/>
                        </a:rPr>
                        <a:t>Year </a:t>
                      </a:r>
                      <a:r>
                        <a:rPr lang="en-GB" sz="1100" b="0" dirty="0">
                          <a:solidFill>
                            <a:schemeClr val="tx1"/>
                          </a:solidFill>
                          <a:effectLst/>
                        </a:rPr>
                        <a:t>1: The location of different habitats within the school </a:t>
                      </a:r>
                      <a:r>
                        <a:rPr lang="en-GB" sz="1100" b="0" dirty="0" smtClean="0">
                          <a:solidFill>
                            <a:schemeClr val="tx1"/>
                          </a:solidFill>
                          <a:effectLst/>
                        </a:rPr>
                        <a:t>grounds</a:t>
                      </a:r>
                    </a:p>
                    <a:p>
                      <a:pPr>
                        <a:lnSpc>
                          <a:spcPct val="107000"/>
                        </a:lnSpc>
                        <a:spcAft>
                          <a:spcPts val="0"/>
                        </a:spcAft>
                      </a:pPr>
                      <a:endParaRPr lang="en-GB" sz="1100" b="0" dirty="0">
                        <a:solidFill>
                          <a:schemeClr val="tx1"/>
                        </a:solidFill>
                        <a:effectLst/>
                      </a:endParaRPr>
                    </a:p>
                    <a:p>
                      <a:pPr>
                        <a:lnSpc>
                          <a:spcPct val="107000"/>
                        </a:lnSpc>
                        <a:spcAft>
                          <a:spcPts val="0"/>
                        </a:spcAft>
                      </a:pPr>
                      <a:r>
                        <a:rPr lang="en-GB" sz="1100" b="0" dirty="0">
                          <a:solidFill>
                            <a:schemeClr val="tx1"/>
                          </a:solidFill>
                          <a:effectLst/>
                        </a:rPr>
                        <a:t>Year 2: The location of the countries involved in WWII and the location of Jodrell Bank</a:t>
                      </a:r>
                    </a:p>
                    <a:p>
                      <a:pPr>
                        <a:lnSpc>
                          <a:spcPct val="107000"/>
                        </a:lnSpc>
                        <a:spcAft>
                          <a:spcPts val="0"/>
                        </a:spcAft>
                      </a:pPr>
                      <a:endParaRPr lang="en-GB" sz="1100" b="0" dirty="0" smtClean="0">
                        <a:solidFill>
                          <a:schemeClr val="tx1"/>
                        </a:solidFill>
                        <a:effectLst/>
                      </a:endParaRPr>
                    </a:p>
                    <a:p>
                      <a:pPr>
                        <a:lnSpc>
                          <a:spcPct val="107000"/>
                        </a:lnSpc>
                        <a:spcAft>
                          <a:spcPts val="0"/>
                        </a:spcAft>
                      </a:pPr>
                      <a:r>
                        <a:rPr lang="en-GB" sz="1100" b="0" dirty="0" smtClean="0">
                          <a:solidFill>
                            <a:schemeClr val="tx1"/>
                          </a:solidFill>
                          <a:effectLst/>
                        </a:rPr>
                        <a:t>Year </a:t>
                      </a:r>
                      <a:r>
                        <a:rPr lang="en-GB" sz="1100" b="0" dirty="0">
                          <a:solidFill>
                            <a:schemeClr val="tx1"/>
                          </a:solidFill>
                          <a:effectLst/>
                        </a:rPr>
                        <a:t>3: The river Nile’s location in the desert and influence of historical </a:t>
                      </a:r>
                      <a:r>
                        <a:rPr lang="en-GB" sz="1100" b="0" dirty="0" smtClean="0">
                          <a:solidFill>
                            <a:schemeClr val="tx1"/>
                          </a:solidFill>
                          <a:effectLst/>
                        </a:rPr>
                        <a:t>flooding on the development of settlements</a:t>
                      </a:r>
                      <a:endParaRPr lang="en-GB" sz="1100" b="0" dirty="0">
                        <a:solidFill>
                          <a:schemeClr val="tx1"/>
                        </a:solidFill>
                        <a:effectLst/>
                      </a:endParaRPr>
                    </a:p>
                    <a:p>
                      <a:pPr>
                        <a:lnSpc>
                          <a:spcPct val="107000"/>
                        </a:lnSpc>
                        <a:spcAft>
                          <a:spcPts val="0"/>
                        </a:spcAft>
                      </a:pPr>
                      <a:endParaRPr lang="en-GB" sz="1100" b="0" dirty="0" smtClean="0">
                        <a:solidFill>
                          <a:schemeClr val="tx1"/>
                        </a:solidFill>
                        <a:effectLst/>
                      </a:endParaRPr>
                    </a:p>
                    <a:p>
                      <a:pPr>
                        <a:lnSpc>
                          <a:spcPct val="107000"/>
                        </a:lnSpc>
                        <a:spcAft>
                          <a:spcPts val="0"/>
                        </a:spcAft>
                      </a:pPr>
                      <a:r>
                        <a:rPr lang="en-GB" sz="1100" b="0" dirty="0" smtClean="0">
                          <a:solidFill>
                            <a:schemeClr val="tx1"/>
                          </a:solidFill>
                          <a:effectLst/>
                        </a:rPr>
                        <a:t>Year </a:t>
                      </a:r>
                      <a:r>
                        <a:rPr lang="en-GB" sz="1100" b="0" dirty="0">
                          <a:solidFill>
                            <a:schemeClr val="tx1"/>
                          </a:solidFill>
                          <a:effectLst/>
                        </a:rPr>
                        <a:t>4: The features and location of the grassland biome. The impact of climate change and population growth on the African savannah.</a:t>
                      </a:r>
                    </a:p>
                    <a:p>
                      <a:pPr>
                        <a:lnSpc>
                          <a:spcPct val="107000"/>
                        </a:lnSpc>
                        <a:spcAft>
                          <a:spcPts val="0"/>
                        </a:spcAft>
                      </a:pPr>
                      <a:endParaRPr lang="en-GB" sz="1100" b="0" dirty="0" smtClean="0">
                        <a:solidFill>
                          <a:schemeClr val="tx1"/>
                        </a:solidFill>
                        <a:effectLst/>
                      </a:endParaRPr>
                    </a:p>
                    <a:p>
                      <a:pPr>
                        <a:lnSpc>
                          <a:spcPct val="107000"/>
                        </a:lnSpc>
                        <a:spcAft>
                          <a:spcPts val="0"/>
                        </a:spcAft>
                      </a:pPr>
                      <a:r>
                        <a:rPr lang="en-GB" sz="1100" b="0" dirty="0" smtClean="0">
                          <a:solidFill>
                            <a:schemeClr val="tx1"/>
                          </a:solidFill>
                          <a:effectLst/>
                        </a:rPr>
                        <a:t>Year </a:t>
                      </a:r>
                      <a:r>
                        <a:rPr lang="en-GB" sz="1100" b="0" dirty="0">
                          <a:solidFill>
                            <a:schemeClr val="tx1"/>
                          </a:solidFill>
                          <a:effectLst/>
                        </a:rPr>
                        <a:t>5: The location of the Viking and Saxon lands. The invasions due to the influence of the climate, topography and soil of the UK.  </a:t>
                      </a:r>
                      <a:endParaRPr lang="en-GB" sz="1100" b="0" dirty="0" smtClean="0">
                        <a:solidFill>
                          <a:schemeClr val="tx1"/>
                        </a:solidFill>
                        <a:effectLst/>
                      </a:endParaRPr>
                    </a:p>
                    <a:p>
                      <a:pPr>
                        <a:lnSpc>
                          <a:spcPct val="107000"/>
                        </a:lnSpc>
                        <a:spcAft>
                          <a:spcPts val="0"/>
                        </a:spcAft>
                      </a:pPr>
                      <a:r>
                        <a:rPr lang="en-GB" sz="1100" b="0" dirty="0" smtClean="0">
                          <a:solidFill>
                            <a:schemeClr val="tx1"/>
                          </a:solidFill>
                          <a:effectLst/>
                        </a:rPr>
                        <a:t>             The </a:t>
                      </a:r>
                      <a:r>
                        <a:rPr lang="en-GB" sz="1100" b="0" dirty="0">
                          <a:solidFill>
                            <a:schemeClr val="tx1"/>
                          </a:solidFill>
                          <a:effectLst/>
                        </a:rPr>
                        <a:t>location and features of Bagdad and The Silk Road</a:t>
                      </a:r>
                    </a:p>
                    <a:p>
                      <a:pPr>
                        <a:lnSpc>
                          <a:spcPct val="107000"/>
                        </a:lnSpc>
                        <a:spcAft>
                          <a:spcPts val="0"/>
                        </a:spcAft>
                      </a:pPr>
                      <a:endParaRPr lang="en-GB" sz="1100" b="0" dirty="0" smtClean="0">
                        <a:solidFill>
                          <a:schemeClr val="tx1"/>
                        </a:solidFill>
                        <a:effectLst/>
                      </a:endParaRPr>
                    </a:p>
                    <a:p>
                      <a:pPr>
                        <a:lnSpc>
                          <a:spcPct val="107000"/>
                        </a:lnSpc>
                        <a:spcAft>
                          <a:spcPts val="0"/>
                        </a:spcAft>
                      </a:pPr>
                      <a:r>
                        <a:rPr lang="en-GB" sz="1100" b="0" dirty="0" smtClean="0">
                          <a:solidFill>
                            <a:schemeClr val="tx1"/>
                          </a:solidFill>
                          <a:effectLst/>
                        </a:rPr>
                        <a:t>Year </a:t>
                      </a:r>
                      <a:r>
                        <a:rPr lang="en-GB" sz="1100" b="0" dirty="0">
                          <a:solidFill>
                            <a:schemeClr val="tx1"/>
                          </a:solidFill>
                          <a:effectLst/>
                        </a:rPr>
                        <a:t>6: The influence of </a:t>
                      </a:r>
                      <a:r>
                        <a:rPr lang="en-GB" sz="1100" b="0" dirty="0" smtClean="0">
                          <a:solidFill>
                            <a:schemeClr val="tx1"/>
                          </a:solidFill>
                          <a:effectLst/>
                        </a:rPr>
                        <a:t>settlements, and topography, </a:t>
                      </a:r>
                      <a:r>
                        <a:rPr lang="en-GB" sz="1100" b="0" dirty="0">
                          <a:solidFill>
                            <a:schemeClr val="tx1"/>
                          </a:solidFill>
                          <a:effectLst/>
                        </a:rPr>
                        <a:t>on local </a:t>
                      </a:r>
                      <a:r>
                        <a:rPr lang="en-GB" sz="1100" b="0" dirty="0" smtClean="0">
                          <a:solidFill>
                            <a:schemeClr val="tx1"/>
                          </a:solidFill>
                          <a:effectLst/>
                        </a:rPr>
                        <a:t>transport</a:t>
                      </a: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D2DEEF"/>
                    </a:solidFill>
                  </a:tcPr>
                </a:tc>
                <a:extLst>
                  <a:ext uri="{0D108BD9-81ED-4DB2-BD59-A6C34878D82A}">
                    <a16:rowId xmlns:a16="http://schemas.microsoft.com/office/drawing/2014/main" val="1988664277"/>
                  </a:ext>
                </a:extLst>
              </a:tr>
            </a:tbl>
          </a:graphicData>
        </a:graphic>
      </p:graphicFrame>
    </p:spTree>
    <p:extLst>
      <p:ext uri="{BB962C8B-B14F-4D97-AF65-F5344CB8AC3E}">
        <p14:creationId xmlns:p14="http://schemas.microsoft.com/office/powerpoint/2010/main" val="31692107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9EA1F-8804-6733-7197-D3B94F9D9094}"/>
              </a:ext>
            </a:extLst>
          </p:cNvPr>
          <p:cNvSpPr>
            <a:spLocks noGrp="1"/>
          </p:cNvSpPr>
          <p:nvPr>
            <p:ph type="title"/>
          </p:nvPr>
        </p:nvSpPr>
        <p:spPr>
          <a:xfrm>
            <a:off x="3935392" y="145206"/>
            <a:ext cx="3478644" cy="445103"/>
          </a:xfrm>
          <a:solidFill>
            <a:schemeClr val="accent1"/>
          </a:solidFill>
        </p:spPr>
        <p:txBody>
          <a:bodyPr>
            <a:normAutofit/>
          </a:bodyPr>
          <a:lstStyle/>
          <a:p>
            <a:pPr algn="ctr"/>
            <a:r>
              <a:rPr lang="en-US" sz="2000" b="1" dirty="0"/>
              <a:t>Map Skills Matrix</a:t>
            </a:r>
          </a:p>
        </p:txBody>
      </p:sp>
      <p:graphicFrame>
        <p:nvGraphicFramePr>
          <p:cNvPr id="4" name="Content Placeholder 3">
            <a:extLst>
              <a:ext uri="{FF2B5EF4-FFF2-40B4-BE49-F238E27FC236}">
                <a16:creationId xmlns:a16="http://schemas.microsoft.com/office/drawing/2014/main" id="{F4BB0A2C-517B-B1A3-D28D-126CF58F5685}"/>
              </a:ext>
            </a:extLst>
          </p:cNvPr>
          <p:cNvGraphicFramePr>
            <a:graphicFrameLocks noGrp="1"/>
          </p:cNvGraphicFramePr>
          <p:nvPr>
            <p:ph idx="1"/>
            <p:extLst>
              <p:ext uri="{D42A27DB-BD31-4B8C-83A1-F6EECF244321}">
                <p14:modId xmlns:p14="http://schemas.microsoft.com/office/powerpoint/2010/main" val="770776519"/>
              </p:ext>
            </p:extLst>
          </p:nvPr>
        </p:nvGraphicFramePr>
        <p:xfrm>
          <a:off x="893180" y="857808"/>
          <a:ext cx="10405640" cy="5539676"/>
        </p:xfrm>
        <a:graphic>
          <a:graphicData uri="http://schemas.openxmlformats.org/drawingml/2006/table">
            <a:tbl>
              <a:tblPr firstRow="1" firstCol="1" lastRow="1" lastCol="1" bandRow="1" bandCol="1">
                <a:tableStyleId>{5C22544A-7EE6-4342-B048-85BDC9FD1C3A}</a:tableStyleId>
              </a:tblPr>
              <a:tblGrid>
                <a:gridCol w="558931">
                  <a:extLst>
                    <a:ext uri="{9D8B030D-6E8A-4147-A177-3AD203B41FA5}">
                      <a16:colId xmlns:a16="http://schemas.microsoft.com/office/drawing/2014/main" val="1759681730"/>
                    </a:ext>
                  </a:extLst>
                </a:gridCol>
                <a:gridCol w="1969057">
                  <a:extLst>
                    <a:ext uri="{9D8B030D-6E8A-4147-A177-3AD203B41FA5}">
                      <a16:colId xmlns:a16="http://schemas.microsoft.com/office/drawing/2014/main" val="1382278733"/>
                    </a:ext>
                  </a:extLst>
                </a:gridCol>
                <a:gridCol w="1969057">
                  <a:extLst>
                    <a:ext uri="{9D8B030D-6E8A-4147-A177-3AD203B41FA5}">
                      <a16:colId xmlns:a16="http://schemas.microsoft.com/office/drawing/2014/main" val="151201483"/>
                    </a:ext>
                  </a:extLst>
                </a:gridCol>
                <a:gridCol w="1969769">
                  <a:extLst>
                    <a:ext uri="{9D8B030D-6E8A-4147-A177-3AD203B41FA5}">
                      <a16:colId xmlns:a16="http://schemas.microsoft.com/office/drawing/2014/main" val="2677853957"/>
                    </a:ext>
                  </a:extLst>
                </a:gridCol>
                <a:gridCol w="1969057">
                  <a:extLst>
                    <a:ext uri="{9D8B030D-6E8A-4147-A177-3AD203B41FA5}">
                      <a16:colId xmlns:a16="http://schemas.microsoft.com/office/drawing/2014/main" val="1818440981"/>
                    </a:ext>
                  </a:extLst>
                </a:gridCol>
                <a:gridCol w="1969769">
                  <a:extLst>
                    <a:ext uri="{9D8B030D-6E8A-4147-A177-3AD203B41FA5}">
                      <a16:colId xmlns:a16="http://schemas.microsoft.com/office/drawing/2014/main" val="3244351409"/>
                    </a:ext>
                  </a:extLst>
                </a:gridCol>
              </a:tblGrid>
              <a:tr h="190436">
                <a:tc>
                  <a:txBody>
                    <a:bodyPr/>
                    <a:lstStyle/>
                    <a:p>
                      <a:pPr algn="ctr"/>
                      <a:r>
                        <a:rPr lang="en-GB" sz="800">
                          <a:effectLst/>
                        </a:rPr>
                        <a:t> </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pPr algn="ctr"/>
                      <a:r>
                        <a:rPr lang="en-GB" sz="800">
                          <a:effectLst/>
                        </a:rPr>
                        <a:t>Direction</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pPr algn="ctr"/>
                      <a:r>
                        <a:rPr lang="en-GB" sz="800">
                          <a:effectLst/>
                        </a:rPr>
                        <a:t>Maps</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pPr algn="ctr"/>
                      <a:r>
                        <a:rPr lang="en-GB" sz="800">
                          <a:effectLst/>
                        </a:rPr>
                        <a:t>Scale</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pPr algn="ctr"/>
                      <a:r>
                        <a:rPr lang="en-GB" sz="800">
                          <a:effectLst/>
                        </a:rPr>
                        <a:t>Aerial Photographs</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pPr algn="ctr"/>
                      <a:r>
                        <a:rPr lang="en-GB" sz="800">
                          <a:effectLst/>
                        </a:rPr>
                        <a:t>Language</a:t>
                      </a:r>
                      <a:endParaRPr lang="en-GB" sz="800">
                        <a:effectLst/>
                        <a:latin typeface="Times New Roman" panose="02020603050405020304" pitchFamily="18" charset="0"/>
                        <a:ea typeface="Times New Roman" panose="02020603050405020304" pitchFamily="18" charset="0"/>
                      </a:endParaRPr>
                    </a:p>
                  </a:txBody>
                  <a:tcPr marL="43493" marR="43493" marT="0" marB="0" anchor="ctr"/>
                </a:tc>
                <a:extLst>
                  <a:ext uri="{0D108BD9-81ED-4DB2-BD59-A6C34878D82A}">
                    <a16:rowId xmlns:a16="http://schemas.microsoft.com/office/drawing/2014/main" val="582483012"/>
                  </a:ext>
                </a:extLst>
              </a:tr>
              <a:tr h="804827">
                <a:tc>
                  <a:txBody>
                    <a:bodyPr/>
                    <a:lstStyle/>
                    <a:p>
                      <a:pPr algn="ctr"/>
                      <a:r>
                        <a:rPr lang="en-GB" sz="800">
                          <a:effectLst/>
                        </a:rPr>
                        <a:t>Y1</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r>
                        <a:rPr lang="en-GB" sz="900" b="0" dirty="0">
                          <a:solidFill>
                            <a:schemeClr val="tx1"/>
                          </a:solidFill>
                          <a:effectLst/>
                        </a:rPr>
                        <a:t>Follow directions – up, down, left, right, forwards, backwards and develop into 4 compass points</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Draw around objects to make a plan</a:t>
                      </a:r>
                    </a:p>
                    <a:p>
                      <a:r>
                        <a:rPr lang="en-GB" sz="900" b="0" dirty="0">
                          <a:solidFill>
                            <a:schemeClr val="tx1"/>
                          </a:solidFill>
                          <a:effectLst/>
                        </a:rPr>
                        <a:t>Drawing of picture maps</a:t>
                      </a:r>
                    </a:p>
                    <a:p>
                      <a:r>
                        <a:rPr lang="en-GB" sz="900" b="0" dirty="0">
                          <a:solidFill>
                            <a:schemeClr val="tx1"/>
                          </a:solidFill>
                          <a:effectLst/>
                        </a:rPr>
                        <a:t>Look at a selection of different maps, plans and globes</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Use relative vocabulary – bigger/smaller</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Use aerial photographs and plan perspectives to recognise landmarks and basic human and physical features of the immediate area of the school</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Map, Globe, Plan</a:t>
                      </a:r>
                    </a:p>
                    <a:p>
                      <a:r>
                        <a:rPr lang="en-GB" sz="900" b="0">
                          <a:solidFill>
                            <a:schemeClr val="tx1"/>
                          </a:solidFill>
                          <a:effectLst/>
                        </a:rPr>
                        <a:t>Country</a:t>
                      </a:r>
                    </a:p>
                    <a:p>
                      <a:r>
                        <a:rPr lang="en-GB" sz="900" b="0">
                          <a:solidFill>
                            <a:schemeClr val="tx1"/>
                          </a:solidFill>
                          <a:effectLst/>
                        </a:rPr>
                        <a:t>Ocean</a:t>
                      </a:r>
                    </a:p>
                    <a:p>
                      <a:r>
                        <a:rPr lang="en-GB" sz="900" b="0">
                          <a:solidFill>
                            <a:schemeClr val="tx1"/>
                          </a:solidFill>
                          <a:effectLst/>
                        </a:rPr>
                        <a:t>North, South, East, West</a:t>
                      </a:r>
                    </a:p>
                    <a:p>
                      <a:r>
                        <a:rPr lang="en-GB" sz="900" b="0">
                          <a:solidFill>
                            <a:schemeClr val="tx1"/>
                          </a:solidFill>
                          <a:effectLst/>
                        </a:rPr>
                        <a:t>Compass rose</a:t>
                      </a:r>
                    </a:p>
                    <a:p>
                      <a:r>
                        <a:rPr lang="en-GB" sz="900" b="0">
                          <a:solidFill>
                            <a:schemeClr val="tx1"/>
                          </a:solidFill>
                          <a:effectLst/>
                        </a:rPr>
                        <a:t>Near / Far   Left / right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extLst>
                  <a:ext uri="{0D108BD9-81ED-4DB2-BD59-A6C34878D82A}">
                    <a16:rowId xmlns:a16="http://schemas.microsoft.com/office/drawing/2014/main" val="3753856854"/>
                  </a:ext>
                </a:extLst>
              </a:tr>
              <a:tr h="804827">
                <a:tc>
                  <a:txBody>
                    <a:bodyPr/>
                    <a:lstStyle/>
                    <a:p>
                      <a:pPr algn="ctr"/>
                      <a:r>
                        <a:rPr lang="en-GB" sz="800">
                          <a:effectLst/>
                        </a:rPr>
                        <a:t>Y2</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r>
                        <a:rPr lang="en-GB" sz="900" b="0">
                          <a:solidFill>
                            <a:schemeClr val="tx1"/>
                          </a:solidFill>
                          <a:effectLst/>
                        </a:rPr>
                        <a:t>Follow directions north, south, east, west &amp; develop into 8 compass points</a:t>
                      </a:r>
                    </a:p>
                    <a:p>
                      <a:r>
                        <a:rPr lang="en-GB" sz="900" b="0">
                          <a:solidFill>
                            <a:schemeClr val="tx1"/>
                          </a:solidFill>
                          <a:effectLst/>
                        </a:rPr>
                        <a:t>Use a plan to follow a route Coordinates letter/number</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Use of agreed symbols on simple maps</a:t>
                      </a:r>
                    </a:p>
                    <a:p>
                      <a:r>
                        <a:rPr lang="en-GB" sz="900" b="0" dirty="0">
                          <a:solidFill>
                            <a:schemeClr val="tx1"/>
                          </a:solidFill>
                          <a:effectLst/>
                        </a:rPr>
                        <a:t>Draw maps of real and imaginary places</a:t>
                      </a:r>
                    </a:p>
                    <a:p>
                      <a:r>
                        <a:rPr lang="en-GB" sz="900" b="0" dirty="0">
                          <a:solidFill>
                            <a:schemeClr val="tx1"/>
                          </a:solidFill>
                          <a:effectLst/>
                        </a:rPr>
                        <a:t>Look at a selection of different maps, plans and globes</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Represent different sizes of objects and relation to each other</a:t>
                      </a:r>
                    </a:p>
                    <a:p>
                      <a:r>
                        <a:rPr lang="en-GB" sz="900" b="0" dirty="0">
                          <a:solidFill>
                            <a:schemeClr val="tx1"/>
                          </a:solidFill>
                          <a:effectLst/>
                        </a:rPr>
                        <a:t>Make a plan of objects from birds-eye view</a:t>
                      </a:r>
                    </a:p>
                    <a:p>
                      <a:r>
                        <a:rPr lang="en-GB" sz="900" b="0" dirty="0">
                          <a:solidFill>
                            <a:schemeClr val="tx1"/>
                          </a:solidFill>
                          <a:effectLst/>
                        </a:rPr>
                        <a:t>Use of large scale maps of local area</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Use aerial photographs and plan perspectives to recognise landmarks and basic human and physical features of the area of Holmes Chapel</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8 points of the compass</a:t>
                      </a:r>
                    </a:p>
                    <a:p>
                      <a:r>
                        <a:rPr lang="en-GB" sz="900" b="0">
                          <a:solidFill>
                            <a:schemeClr val="tx1"/>
                          </a:solidFill>
                          <a:effectLst/>
                        </a:rPr>
                        <a:t>Continent</a:t>
                      </a:r>
                    </a:p>
                    <a:p>
                      <a:r>
                        <a:rPr lang="en-GB" sz="900" b="0">
                          <a:solidFill>
                            <a:schemeClr val="tx1"/>
                          </a:solidFill>
                          <a:effectLst/>
                        </a:rPr>
                        <a:t>Symbol</a:t>
                      </a:r>
                    </a:p>
                    <a:p>
                      <a:r>
                        <a:rPr lang="en-GB" sz="900" b="0">
                          <a:solidFill>
                            <a:schemeClr val="tx1"/>
                          </a:solidFill>
                          <a:effectLst/>
                        </a:rPr>
                        <a:t>Route </a:t>
                      </a:r>
                    </a:p>
                    <a:p>
                      <a:r>
                        <a:rPr lang="en-GB" sz="900" b="0">
                          <a:solidFill>
                            <a:schemeClr val="tx1"/>
                          </a:solidFill>
                          <a:effectLst/>
                        </a:rPr>
                        <a:t>Coordinate</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extLst>
                  <a:ext uri="{0D108BD9-81ED-4DB2-BD59-A6C34878D82A}">
                    <a16:rowId xmlns:a16="http://schemas.microsoft.com/office/drawing/2014/main" val="4256542205"/>
                  </a:ext>
                </a:extLst>
              </a:tr>
              <a:tr h="939943">
                <a:tc>
                  <a:txBody>
                    <a:bodyPr/>
                    <a:lstStyle/>
                    <a:p>
                      <a:pPr algn="ctr"/>
                      <a:r>
                        <a:rPr lang="en-GB" sz="800">
                          <a:effectLst/>
                        </a:rPr>
                        <a:t>Y3</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r>
                        <a:rPr lang="en-GB" sz="900" b="0" dirty="0">
                          <a:solidFill>
                            <a:schemeClr val="tx1"/>
                          </a:solidFill>
                          <a:effectLst/>
                        </a:rPr>
                        <a:t>Draw route showing main features as they appear</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Introduce conventional map symbols on 1:10,000 and 1: 25,000 OS maps</a:t>
                      </a:r>
                    </a:p>
                    <a:p>
                      <a:r>
                        <a:rPr lang="en-GB" sz="900" b="0">
                          <a:solidFill>
                            <a:schemeClr val="tx1"/>
                          </a:solidFill>
                          <a:effectLst/>
                        </a:rPr>
                        <a:t>Make a sketch map from a birds-eye view (real or imaginary) </a:t>
                      </a:r>
                    </a:p>
                    <a:p>
                      <a:r>
                        <a:rPr lang="en-GB" sz="900" b="0">
                          <a:solidFill>
                            <a:schemeClr val="tx1"/>
                          </a:solidFill>
                          <a:effectLst/>
                        </a:rPr>
                        <a:t>Look at a range of different maps, plans, globes and digital maps</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Simple scale drawing of classroom</a:t>
                      </a:r>
                    </a:p>
                    <a:p>
                      <a:r>
                        <a:rPr lang="en-GB" sz="900" b="0">
                          <a:solidFill>
                            <a:schemeClr val="tx1"/>
                          </a:solidFill>
                          <a:effectLst/>
                        </a:rPr>
                        <a:t>Begin to use maps at a range of scales including street maps &amp; atlases.</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Use aerial photographs and plan perspectives to recognise landmarks and basic human and physical features and begin to make comparisons with maps</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Region</a:t>
                      </a:r>
                    </a:p>
                    <a:p>
                      <a:r>
                        <a:rPr lang="en-GB" sz="900" b="0">
                          <a:solidFill>
                            <a:schemeClr val="tx1"/>
                          </a:solidFill>
                          <a:effectLst/>
                        </a:rPr>
                        <a:t>Scale</a:t>
                      </a:r>
                    </a:p>
                    <a:p>
                      <a:r>
                        <a:rPr lang="en-GB" sz="900" b="0">
                          <a:solidFill>
                            <a:schemeClr val="tx1"/>
                          </a:solidFill>
                          <a:effectLst/>
                        </a:rPr>
                        <a:t>Key</a:t>
                      </a:r>
                    </a:p>
                    <a:p>
                      <a:r>
                        <a:rPr lang="en-GB" sz="900" b="0">
                          <a:solidFill>
                            <a:schemeClr val="tx1"/>
                          </a:solidFill>
                          <a:effectLst/>
                        </a:rPr>
                        <a:t>Political map</a:t>
                      </a:r>
                    </a:p>
                    <a:p>
                      <a:r>
                        <a:rPr lang="en-GB" sz="900" b="0">
                          <a:solidFill>
                            <a:schemeClr val="tx1"/>
                          </a:solidFill>
                          <a:effectLst/>
                        </a:rPr>
                        <a:t>Physical map</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extLst>
                  <a:ext uri="{0D108BD9-81ED-4DB2-BD59-A6C34878D82A}">
                    <a16:rowId xmlns:a16="http://schemas.microsoft.com/office/drawing/2014/main" val="619848496"/>
                  </a:ext>
                </a:extLst>
              </a:tr>
              <a:tr h="804827">
                <a:tc>
                  <a:txBody>
                    <a:bodyPr/>
                    <a:lstStyle/>
                    <a:p>
                      <a:pPr algn="ctr"/>
                      <a:r>
                        <a:rPr lang="en-GB" sz="800">
                          <a:effectLst/>
                        </a:rPr>
                        <a:t>Y4</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r>
                        <a:rPr lang="en-GB" sz="900" b="0">
                          <a:solidFill>
                            <a:schemeClr val="tx1"/>
                          </a:solidFill>
                          <a:effectLst/>
                        </a:rPr>
                        <a:t>Locate places on OS maps using 4 figure grid reference</a:t>
                      </a:r>
                    </a:p>
                    <a:p>
                      <a:r>
                        <a:rPr lang="en-GB" sz="900" b="0">
                          <a:solidFill>
                            <a:schemeClr val="tx1"/>
                          </a:solidFill>
                          <a:effectLst/>
                        </a:rPr>
                        <a:t>Use OS maps for routes and wider interpretation</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Interpret symbols from a key on OS maps</a:t>
                      </a:r>
                    </a:p>
                    <a:p>
                      <a:r>
                        <a:rPr lang="en-GB" sz="900" b="0">
                          <a:solidFill>
                            <a:schemeClr val="tx1"/>
                          </a:solidFill>
                          <a:effectLst/>
                        </a:rPr>
                        <a:t>Draw simple thematic maps based on own data</a:t>
                      </a:r>
                    </a:p>
                    <a:p>
                      <a:r>
                        <a:rPr lang="en-GB" sz="900" b="0">
                          <a:solidFill>
                            <a:schemeClr val="tx1"/>
                          </a:solidFill>
                          <a:effectLst/>
                        </a:rPr>
                        <a:t>Look at a range of different maps, plans, globes and digital maps</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Measure straight line distance on a plan</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Relate aerial photographs to maps of the area covered in relation to coastal studies</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Distribution</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extLst>
                  <a:ext uri="{0D108BD9-81ED-4DB2-BD59-A6C34878D82A}">
                    <a16:rowId xmlns:a16="http://schemas.microsoft.com/office/drawing/2014/main" val="2955624732"/>
                  </a:ext>
                </a:extLst>
              </a:tr>
              <a:tr h="939943">
                <a:tc>
                  <a:txBody>
                    <a:bodyPr/>
                    <a:lstStyle/>
                    <a:p>
                      <a:pPr algn="ctr"/>
                      <a:r>
                        <a:rPr lang="en-GB" sz="800">
                          <a:effectLst/>
                        </a:rPr>
                        <a:t>Y5</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r>
                        <a:rPr lang="en-GB" sz="900" b="0">
                          <a:solidFill>
                            <a:schemeClr val="tx1"/>
                          </a:solidFill>
                          <a:effectLst/>
                        </a:rPr>
                        <a:t>Latitude and longitude on atlas maps as locational guides</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Introduce ideas of slope and height using contour lines on OS maps</a:t>
                      </a:r>
                    </a:p>
                    <a:p>
                      <a:r>
                        <a:rPr lang="en-GB" sz="900" b="0">
                          <a:solidFill>
                            <a:schemeClr val="tx1"/>
                          </a:solidFill>
                          <a:effectLst/>
                        </a:rPr>
                        <a:t>Interpret and identify relief features</a:t>
                      </a:r>
                    </a:p>
                    <a:p>
                      <a:r>
                        <a:rPr lang="en-GB" sz="900" b="0">
                          <a:solidFill>
                            <a:schemeClr val="tx1"/>
                          </a:solidFill>
                          <a:effectLst/>
                        </a:rPr>
                        <a:t>Expand use of OS symbols</a:t>
                      </a:r>
                    </a:p>
                    <a:p>
                      <a:r>
                        <a:rPr lang="en-GB" sz="900" b="0">
                          <a:solidFill>
                            <a:schemeClr val="tx1"/>
                          </a:solidFill>
                          <a:effectLst/>
                        </a:rPr>
                        <a:t>Look at a range of different maps, plans, globes and digital maps</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Scale drawings eg plan of school</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Relate aerial photographs to maps of the area covered in relation to mountainous environments</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Latitude</a:t>
                      </a:r>
                    </a:p>
                    <a:p>
                      <a:r>
                        <a:rPr lang="en-GB" sz="900" b="0" dirty="0">
                          <a:solidFill>
                            <a:schemeClr val="tx1"/>
                          </a:solidFill>
                          <a:effectLst/>
                        </a:rPr>
                        <a:t>Longitude</a:t>
                      </a:r>
                    </a:p>
                    <a:p>
                      <a:r>
                        <a:rPr lang="en-GB" sz="900" b="0" dirty="0">
                          <a:solidFill>
                            <a:schemeClr val="tx1"/>
                          </a:solidFill>
                          <a:effectLst/>
                        </a:rPr>
                        <a:t>Contour</a:t>
                      </a:r>
                    </a:p>
                    <a:p>
                      <a:r>
                        <a:rPr lang="en-GB" sz="900" b="0" dirty="0">
                          <a:solidFill>
                            <a:schemeClr val="tx1"/>
                          </a:solidFill>
                          <a:effectLst/>
                        </a:rPr>
                        <a:t> </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extLst>
                  <a:ext uri="{0D108BD9-81ED-4DB2-BD59-A6C34878D82A}">
                    <a16:rowId xmlns:a16="http://schemas.microsoft.com/office/drawing/2014/main" val="1709877393"/>
                  </a:ext>
                </a:extLst>
              </a:tr>
              <a:tr h="804827">
                <a:tc>
                  <a:txBody>
                    <a:bodyPr/>
                    <a:lstStyle/>
                    <a:p>
                      <a:pPr algn="ctr"/>
                      <a:r>
                        <a:rPr lang="en-GB" sz="800">
                          <a:effectLst/>
                        </a:rPr>
                        <a:t>Y6</a:t>
                      </a:r>
                      <a:endParaRPr lang="en-GB" sz="800">
                        <a:effectLst/>
                        <a:latin typeface="Times New Roman" panose="02020603050405020304" pitchFamily="18" charset="0"/>
                        <a:ea typeface="Times New Roman" panose="02020603050405020304" pitchFamily="18" charset="0"/>
                      </a:endParaRPr>
                    </a:p>
                  </a:txBody>
                  <a:tcPr marL="43493" marR="43493" marT="0" marB="0" anchor="ctr"/>
                </a:tc>
                <a:tc>
                  <a:txBody>
                    <a:bodyPr/>
                    <a:lstStyle/>
                    <a:p>
                      <a:r>
                        <a:rPr lang="en-GB" sz="900" b="0">
                          <a:solidFill>
                            <a:schemeClr val="tx1"/>
                          </a:solidFill>
                          <a:effectLst/>
                        </a:rPr>
                        <a:t>Use 6 figure grid reference</a:t>
                      </a:r>
                    </a:p>
                    <a:p>
                      <a:r>
                        <a:rPr lang="en-GB" sz="900" b="0">
                          <a:solidFill>
                            <a:schemeClr val="tx1"/>
                          </a:solidFill>
                          <a:effectLst/>
                        </a:rPr>
                        <a:t>Follow a route on small scale map and describe features seen.</a:t>
                      </a:r>
                    </a:p>
                    <a:p>
                      <a:r>
                        <a:rPr lang="en-GB" sz="900" b="0">
                          <a:solidFill>
                            <a:schemeClr val="tx1"/>
                          </a:solidFill>
                          <a:effectLst/>
                        </a:rPr>
                        <a:t>16 point compass</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Interpret distribution maps</a:t>
                      </a:r>
                    </a:p>
                    <a:p>
                      <a:r>
                        <a:rPr lang="en-GB" sz="900" b="0">
                          <a:solidFill>
                            <a:schemeClr val="tx1"/>
                          </a:solidFill>
                          <a:effectLst/>
                        </a:rPr>
                        <a:t>The globe as a flat map drawn using different projections</a:t>
                      </a:r>
                    </a:p>
                    <a:p>
                      <a:r>
                        <a:rPr lang="en-GB" sz="900" b="0">
                          <a:solidFill>
                            <a:schemeClr val="tx1"/>
                          </a:solidFill>
                          <a:effectLst/>
                        </a:rPr>
                        <a:t>Look at a range of different maps, plans, globes and digital maps</a:t>
                      </a:r>
                    </a:p>
                    <a:p>
                      <a:r>
                        <a:rPr lang="en-GB" sz="900" b="0">
                          <a:solidFill>
                            <a:schemeClr val="tx1"/>
                          </a:solidFill>
                          <a:effectLst/>
                        </a:rPr>
                        <a:t> </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Scale can be shown in different ways</a:t>
                      </a:r>
                    </a:p>
                    <a:p>
                      <a:r>
                        <a:rPr lang="en-GB" sz="900" b="0">
                          <a:solidFill>
                            <a:schemeClr val="tx1"/>
                          </a:solidFill>
                          <a:effectLst/>
                        </a:rPr>
                        <a:t>Comparison and interpretation of map scales</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a:solidFill>
                            <a:schemeClr val="tx1"/>
                          </a:solidFill>
                          <a:effectLst/>
                        </a:rPr>
                        <a:t>Relate aerial photographs to maps of the area covered identifying and making comparisons between different environments in the North West</a:t>
                      </a:r>
                      <a:endParaRPr lang="en-GB" sz="900" b="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tc>
                  <a:txBody>
                    <a:bodyPr/>
                    <a:lstStyle/>
                    <a:p>
                      <a:r>
                        <a:rPr lang="en-GB" sz="900" b="0" dirty="0">
                          <a:solidFill>
                            <a:schemeClr val="tx1"/>
                          </a:solidFill>
                          <a:effectLst/>
                        </a:rPr>
                        <a:t>Projection</a:t>
                      </a:r>
                      <a:endParaRPr lang="en-GB" sz="900" b="0" dirty="0">
                        <a:solidFill>
                          <a:schemeClr val="tx1"/>
                        </a:solidFill>
                        <a:effectLst/>
                        <a:latin typeface="Times New Roman" panose="02020603050405020304" pitchFamily="18" charset="0"/>
                        <a:ea typeface="Times New Roman" panose="02020603050405020304" pitchFamily="18" charset="0"/>
                      </a:endParaRPr>
                    </a:p>
                  </a:txBody>
                  <a:tcPr marL="43493" marR="43493" marT="0" marB="0">
                    <a:solidFill>
                      <a:srgbClr val="D2DEEF"/>
                    </a:solidFill>
                  </a:tcPr>
                </a:tc>
                <a:extLst>
                  <a:ext uri="{0D108BD9-81ED-4DB2-BD59-A6C34878D82A}">
                    <a16:rowId xmlns:a16="http://schemas.microsoft.com/office/drawing/2014/main" val="2059712053"/>
                  </a:ext>
                </a:extLst>
              </a:tr>
            </a:tbl>
          </a:graphicData>
        </a:graphic>
      </p:graphicFrame>
      <p:pic>
        <p:nvPicPr>
          <p:cNvPr id="5" name="Picture 4">
            <a:extLst>
              <a:ext uri="{FF2B5EF4-FFF2-40B4-BE49-F238E27FC236}">
                <a16:creationId xmlns:a16="http://schemas.microsoft.com/office/drawing/2014/main" id="{277C12BF-D55A-2426-3CBD-C174343D991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443" y="185196"/>
            <a:ext cx="569742" cy="672612"/>
          </a:xfrm>
          <a:prstGeom prst="rect">
            <a:avLst/>
          </a:prstGeom>
          <a:noFill/>
          <a:ln>
            <a:noFill/>
          </a:ln>
        </p:spPr>
      </p:pic>
    </p:spTree>
    <p:extLst>
      <p:ext uri="{BB962C8B-B14F-4D97-AF65-F5344CB8AC3E}">
        <p14:creationId xmlns:p14="http://schemas.microsoft.com/office/powerpoint/2010/main" val="3812963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9EA1F-8804-6733-7197-D3B94F9D9094}"/>
              </a:ext>
            </a:extLst>
          </p:cNvPr>
          <p:cNvSpPr>
            <a:spLocks noGrp="1"/>
          </p:cNvSpPr>
          <p:nvPr>
            <p:ph type="title"/>
          </p:nvPr>
        </p:nvSpPr>
        <p:spPr>
          <a:xfrm>
            <a:off x="3935392" y="145206"/>
            <a:ext cx="3478644" cy="445103"/>
          </a:xfrm>
          <a:solidFill>
            <a:schemeClr val="accent1"/>
          </a:solidFill>
        </p:spPr>
        <p:txBody>
          <a:bodyPr>
            <a:normAutofit/>
          </a:bodyPr>
          <a:lstStyle/>
          <a:p>
            <a:pPr algn="ctr"/>
            <a:r>
              <a:rPr lang="en-US" sz="2000" b="1" dirty="0" smtClean="0"/>
              <a:t>Fieldwork </a:t>
            </a:r>
            <a:r>
              <a:rPr lang="en-US" sz="2000" b="1" dirty="0"/>
              <a:t>Skills Matrix</a:t>
            </a:r>
          </a:p>
        </p:txBody>
      </p:sp>
      <p:pic>
        <p:nvPicPr>
          <p:cNvPr id="5" name="Picture 4">
            <a:extLst>
              <a:ext uri="{FF2B5EF4-FFF2-40B4-BE49-F238E27FC236}">
                <a16:creationId xmlns:a16="http://schemas.microsoft.com/office/drawing/2014/main" id="{277C12BF-D55A-2426-3CBD-C174343D991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443" y="185196"/>
            <a:ext cx="569742" cy="672612"/>
          </a:xfrm>
          <a:prstGeom prst="rect">
            <a:avLst/>
          </a:prstGeom>
          <a:noFill/>
          <a:ln>
            <a:noFill/>
          </a:ln>
        </p:spPr>
      </p:pic>
      <p:graphicFrame>
        <p:nvGraphicFramePr>
          <p:cNvPr id="7" name="Content Placeholder 6"/>
          <p:cNvGraphicFramePr>
            <a:graphicFrameLocks noGrp="1"/>
          </p:cNvGraphicFramePr>
          <p:nvPr>
            <p:ph idx="1"/>
            <p:extLst>
              <p:ext uri="{D42A27DB-BD31-4B8C-83A1-F6EECF244321}">
                <p14:modId xmlns:p14="http://schemas.microsoft.com/office/powerpoint/2010/main" val="4066847779"/>
              </p:ext>
            </p:extLst>
          </p:nvPr>
        </p:nvGraphicFramePr>
        <p:xfrm>
          <a:off x="1140825" y="731521"/>
          <a:ext cx="9231083" cy="5982786"/>
        </p:xfrm>
        <a:graphic>
          <a:graphicData uri="http://schemas.openxmlformats.org/drawingml/2006/table">
            <a:tbl>
              <a:tblPr firstRow="1" firstCol="1" lastRow="1" lastCol="1" bandRow="1" bandCol="1">
                <a:tableStyleId>{5C22544A-7EE6-4342-B048-85BDC9FD1C3A}</a:tableStyleId>
              </a:tblPr>
              <a:tblGrid>
                <a:gridCol w="495839">
                  <a:extLst>
                    <a:ext uri="{9D8B030D-6E8A-4147-A177-3AD203B41FA5}">
                      <a16:colId xmlns:a16="http://schemas.microsoft.com/office/drawing/2014/main" val="385840633"/>
                    </a:ext>
                  </a:extLst>
                </a:gridCol>
                <a:gridCol w="1746796">
                  <a:extLst>
                    <a:ext uri="{9D8B030D-6E8A-4147-A177-3AD203B41FA5}">
                      <a16:colId xmlns:a16="http://schemas.microsoft.com/office/drawing/2014/main" val="467079947"/>
                    </a:ext>
                  </a:extLst>
                </a:gridCol>
                <a:gridCol w="1746796">
                  <a:extLst>
                    <a:ext uri="{9D8B030D-6E8A-4147-A177-3AD203B41FA5}">
                      <a16:colId xmlns:a16="http://schemas.microsoft.com/office/drawing/2014/main" val="1901633899"/>
                    </a:ext>
                  </a:extLst>
                </a:gridCol>
                <a:gridCol w="1747428">
                  <a:extLst>
                    <a:ext uri="{9D8B030D-6E8A-4147-A177-3AD203B41FA5}">
                      <a16:colId xmlns:a16="http://schemas.microsoft.com/office/drawing/2014/main" val="986706552"/>
                    </a:ext>
                  </a:extLst>
                </a:gridCol>
                <a:gridCol w="1746796">
                  <a:extLst>
                    <a:ext uri="{9D8B030D-6E8A-4147-A177-3AD203B41FA5}">
                      <a16:colId xmlns:a16="http://schemas.microsoft.com/office/drawing/2014/main" val="3981661992"/>
                    </a:ext>
                  </a:extLst>
                </a:gridCol>
                <a:gridCol w="1747428">
                  <a:extLst>
                    <a:ext uri="{9D8B030D-6E8A-4147-A177-3AD203B41FA5}">
                      <a16:colId xmlns:a16="http://schemas.microsoft.com/office/drawing/2014/main" val="3457106619"/>
                    </a:ext>
                  </a:extLst>
                </a:gridCol>
              </a:tblGrid>
              <a:tr h="242301">
                <a:tc>
                  <a:txBody>
                    <a:bodyPr/>
                    <a:lstStyle/>
                    <a:p>
                      <a:pPr algn="ctr">
                        <a:spcAft>
                          <a:spcPts val="0"/>
                        </a:spcAft>
                      </a:pPr>
                      <a:r>
                        <a:rPr lang="en-GB" sz="800" dirty="0">
                          <a:effectLst/>
                        </a:rPr>
                        <a:t> </a:t>
                      </a:r>
                      <a:endParaRPr lang="en-GB" sz="800" dirty="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lgn="ctr">
                        <a:spcAft>
                          <a:spcPts val="0"/>
                        </a:spcAft>
                      </a:pPr>
                      <a:r>
                        <a:rPr lang="en-GB" sz="800">
                          <a:effectLst/>
                        </a:rPr>
                        <a:t>Enquiry</a:t>
                      </a:r>
                      <a:endParaRPr lang="en-GB" sz="80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lgn="ctr">
                        <a:spcAft>
                          <a:spcPts val="0"/>
                        </a:spcAft>
                      </a:pPr>
                      <a:r>
                        <a:rPr lang="en-GB" sz="800">
                          <a:effectLst/>
                        </a:rPr>
                        <a:t>Communication</a:t>
                      </a:r>
                      <a:endParaRPr lang="en-GB" sz="80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lgn="ctr">
                        <a:spcAft>
                          <a:spcPts val="0"/>
                        </a:spcAft>
                      </a:pPr>
                      <a:r>
                        <a:rPr lang="en-GB" sz="800">
                          <a:effectLst/>
                        </a:rPr>
                        <a:t>Field-sketching</a:t>
                      </a:r>
                      <a:endParaRPr lang="en-GB" sz="80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lgn="ctr">
                        <a:spcAft>
                          <a:spcPts val="0"/>
                        </a:spcAft>
                      </a:pPr>
                      <a:r>
                        <a:rPr lang="en-GB" sz="800">
                          <a:effectLst/>
                        </a:rPr>
                        <a:t>Photography</a:t>
                      </a:r>
                      <a:endParaRPr lang="en-GB" sz="80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lgn="ctr">
                        <a:spcAft>
                          <a:spcPts val="0"/>
                        </a:spcAft>
                      </a:pPr>
                      <a:r>
                        <a:rPr lang="en-GB" sz="800">
                          <a:effectLst/>
                        </a:rPr>
                        <a:t>Measurement</a:t>
                      </a:r>
                      <a:endParaRPr lang="en-GB" sz="800">
                        <a:effectLst/>
                        <a:latin typeface="Times New Roman" panose="02020603050405020304" pitchFamily="18" charset="0"/>
                        <a:ea typeface="Times New Roman" panose="02020603050405020304" pitchFamily="18" charset="0"/>
                      </a:endParaRPr>
                    </a:p>
                  </a:txBody>
                  <a:tcPr marL="48927" marR="48927" marT="0" marB="0" anchor="ctr"/>
                </a:tc>
                <a:extLst>
                  <a:ext uri="{0D108BD9-81ED-4DB2-BD59-A6C34878D82A}">
                    <a16:rowId xmlns:a16="http://schemas.microsoft.com/office/drawing/2014/main" val="4213963685"/>
                  </a:ext>
                </a:extLst>
              </a:tr>
              <a:tr h="1435121">
                <a:tc>
                  <a:txBody>
                    <a:bodyPr/>
                    <a:lstStyle/>
                    <a:p>
                      <a:pPr algn="ctr">
                        <a:spcAft>
                          <a:spcPts val="0"/>
                        </a:spcAft>
                      </a:pPr>
                      <a:r>
                        <a:rPr lang="en-GB" sz="800">
                          <a:effectLst/>
                        </a:rPr>
                        <a:t>Y1</a:t>
                      </a:r>
                      <a:endParaRPr lang="en-GB" sz="80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spcAft>
                          <a:spcPts val="0"/>
                        </a:spcAft>
                      </a:pPr>
                      <a:r>
                        <a:rPr lang="en-GB" sz="800" b="0" dirty="0">
                          <a:solidFill>
                            <a:schemeClr val="tx1"/>
                          </a:solidFill>
                          <a:effectLst/>
                        </a:rPr>
                        <a:t>Teacher led enquiries, to ask and respond to simple questions.  </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Use information books/pictures as sources of information.</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Investigate their surroundings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Make observations about where things are e.g. within school or local area.</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dirty="0">
                          <a:solidFill>
                            <a:schemeClr val="tx1"/>
                          </a:solidFill>
                          <a:effectLst/>
                        </a:rPr>
                        <a:t>Communicate in a variety of ways including maps, diagrams, numerical and quantitative skills and writing </a:t>
                      </a:r>
                    </a:p>
                    <a:p>
                      <a:pPr>
                        <a:spcAft>
                          <a:spcPts val="0"/>
                        </a:spcAft>
                      </a:pPr>
                      <a:r>
                        <a:rPr lang="en-GB" sz="800" b="0" dirty="0">
                          <a:solidFill>
                            <a:schemeClr val="tx1"/>
                          </a:solidFill>
                          <a:effectLst/>
                        </a:rPr>
                        <a:t>Expressing own views through speaking.                                              </a:t>
                      </a:r>
                      <a:endParaRPr lang="en-GB" sz="800" b="0" dirty="0" smtClean="0">
                        <a:solidFill>
                          <a:schemeClr val="tx1"/>
                        </a:solidFill>
                        <a:effectLst/>
                      </a:endParaRPr>
                    </a:p>
                    <a:p>
                      <a:pPr>
                        <a:spcAft>
                          <a:spcPts val="0"/>
                        </a:spcAft>
                      </a:pPr>
                      <a:r>
                        <a:rPr lang="en-GB" sz="800" b="0" dirty="0" smtClean="0">
                          <a:solidFill>
                            <a:schemeClr val="tx1"/>
                          </a:solidFill>
                          <a:effectLst/>
                        </a:rPr>
                        <a:t>Give </a:t>
                      </a:r>
                      <a:r>
                        <a:rPr lang="en-GB" sz="800" b="0" dirty="0">
                          <a:solidFill>
                            <a:schemeClr val="tx1"/>
                          </a:solidFill>
                          <a:effectLst/>
                        </a:rPr>
                        <a:t>simple reasons for likes and dislikes.                                                    </a:t>
                      </a:r>
                      <a:endParaRPr lang="en-GB" sz="800" b="0" dirty="0" smtClean="0">
                        <a:solidFill>
                          <a:schemeClr val="tx1"/>
                        </a:solidFill>
                        <a:effectLst/>
                      </a:endParaRPr>
                    </a:p>
                    <a:p>
                      <a:pPr>
                        <a:spcAft>
                          <a:spcPts val="0"/>
                        </a:spcAft>
                      </a:pPr>
                      <a:r>
                        <a:rPr lang="en-GB" sz="800" b="0" dirty="0" smtClean="0">
                          <a:solidFill>
                            <a:schemeClr val="tx1"/>
                          </a:solidFill>
                          <a:effectLst/>
                        </a:rPr>
                        <a:t>Use </a:t>
                      </a:r>
                      <a:r>
                        <a:rPr lang="en-GB" sz="800" b="0" dirty="0">
                          <a:solidFill>
                            <a:schemeClr val="tx1"/>
                          </a:solidFill>
                          <a:effectLst/>
                        </a:rPr>
                        <a:t>simple geographical vocabulary.</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a:solidFill>
                            <a:schemeClr val="tx1"/>
                          </a:solidFill>
                          <a:effectLst/>
                        </a:rPr>
                        <a:t>Draw simple features they observe in the school and village environment.</a:t>
                      </a:r>
                    </a:p>
                    <a:p>
                      <a:pPr>
                        <a:spcAft>
                          <a:spcPts val="0"/>
                        </a:spcAft>
                      </a:pPr>
                      <a:r>
                        <a:rPr lang="en-GB" sz="800" b="0">
                          <a:solidFill>
                            <a:schemeClr val="tx1"/>
                          </a:solidFill>
                          <a:effectLst/>
                        </a:rPr>
                        <a:t> </a:t>
                      </a:r>
                    </a:p>
                    <a:p>
                      <a:pPr>
                        <a:spcAft>
                          <a:spcPts val="0"/>
                        </a:spcAft>
                      </a:pPr>
                      <a:r>
                        <a:rPr lang="en-GB" sz="800" b="0">
                          <a:solidFill>
                            <a:schemeClr val="tx1"/>
                          </a:solidFill>
                          <a:effectLst/>
                        </a:rPr>
                        <a:t>Add labels provided to the correct places on a ready-drawn sketches of a view.</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a:solidFill>
                            <a:schemeClr val="tx1"/>
                          </a:solidFill>
                          <a:effectLst/>
                        </a:rPr>
                        <a:t>Recognise a photo taken by a teacher as a record of what they have seen.</a:t>
                      </a:r>
                    </a:p>
                    <a:p>
                      <a:pPr>
                        <a:spcAft>
                          <a:spcPts val="0"/>
                        </a:spcAft>
                      </a:pPr>
                      <a:r>
                        <a:rPr lang="en-GB" sz="800" b="0">
                          <a:solidFill>
                            <a:schemeClr val="tx1"/>
                          </a:solidFill>
                          <a:effectLst/>
                        </a:rPr>
                        <a:t> </a:t>
                      </a:r>
                    </a:p>
                    <a:p>
                      <a:pPr>
                        <a:spcAft>
                          <a:spcPts val="0"/>
                        </a:spcAft>
                      </a:pPr>
                      <a:r>
                        <a:rPr lang="en-GB" sz="800" b="0">
                          <a:solidFill>
                            <a:schemeClr val="tx1"/>
                          </a:solidFill>
                          <a:effectLst/>
                        </a:rPr>
                        <a:t>Add labels provided to a photograph.</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a:solidFill>
                            <a:schemeClr val="tx1"/>
                          </a:solidFill>
                          <a:effectLst/>
                        </a:rPr>
                        <a:t>Use everyday language to describe features eg bigger, smaller than.</a:t>
                      </a:r>
                    </a:p>
                    <a:p>
                      <a:pPr>
                        <a:spcAft>
                          <a:spcPts val="0"/>
                        </a:spcAft>
                      </a:pPr>
                      <a:r>
                        <a:rPr lang="en-GB" sz="800" b="0">
                          <a:solidFill>
                            <a:schemeClr val="tx1"/>
                          </a:solidFill>
                          <a:effectLst/>
                        </a:rPr>
                        <a:t> </a:t>
                      </a:r>
                    </a:p>
                    <a:p>
                      <a:pPr>
                        <a:spcAft>
                          <a:spcPts val="0"/>
                        </a:spcAft>
                      </a:pPr>
                      <a:r>
                        <a:rPr lang="en-GB" sz="800" b="0">
                          <a:solidFill>
                            <a:schemeClr val="tx1"/>
                          </a:solidFill>
                          <a:effectLst/>
                        </a:rPr>
                        <a:t>Measure the temperature in Holmes Chapel using a thermometer. Compare this with the capital cities of the UK.</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extLst>
                  <a:ext uri="{0D108BD9-81ED-4DB2-BD59-A6C34878D82A}">
                    <a16:rowId xmlns:a16="http://schemas.microsoft.com/office/drawing/2014/main" val="2240788319"/>
                  </a:ext>
                </a:extLst>
              </a:tr>
              <a:tr h="1793902">
                <a:tc>
                  <a:txBody>
                    <a:bodyPr/>
                    <a:lstStyle/>
                    <a:p>
                      <a:pPr algn="ctr">
                        <a:spcAft>
                          <a:spcPts val="0"/>
                        </a:spcAft>
                      </a:pPr>
                      <a:r>
                        <a:rPr lang="en-GB" sz="800">
                          <a:effectLst/>
                        </a:rPr>
                        <a:t>Y2</a:t>
                      </a:r>
                      <a:endParaRPr lang="en-GB" sz="80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spcAft>
                          <a:spcPts val="0"/>
                        </a:spcAft>
                      </a:pPr>
                      <a:r>
                        <a:rPr lang="en-GB" sz="800" b="0">
                          <a:solidFill>
                            <a:schemeClr val="tx1"/>
                          </a:solidFill>
                          <a:effectLst/>
                        </a:rPr>
                        <a:t>Children encouraged to ask simple geographical questions; Where is it? What's it like? </a:t>
                      </a:r>
                    </a:p>
                    <a:p>
                      <a:pPr>
                        <a:spcAft>
                          <a:spcPts val="0"/>
                        </a:spcAft>
                      </a:pPr>
                      <a:r>
                        <a:rPr lang="en-GB" sz="800" b="0">
                          <a:solidFill>
                            <a:schemeClr val="tx1"/>
                          </a:solidFill>
                          <a:effectLst/>
                        </a:rPr>
                        <a:t> </a:t>
                      </a:r>
                    </a:p>
                    <a:p>
                      <a:pPr>
                        <a:spcAft>
                          <a:spcPts val="0"/>
                        </a:spcAft>
                      </a:pPr>
                      <a:r>
                        <a:rPr lang="en-GB" sz="800" b="0">
                          <a:solidFill>
                            <a:schemeClr val="tx1"/>
                          </a:solidFill>
                          <a:effectLst/>
                        </a:rPr>
                        <a:t>Use NF books, stories, maps, pictures/photos and internet as sources of information. </a:t>
                      </a:r>
                    </a:p>
                    <a:p>
                      <a:pPr>
                        <a:spcAft>
                          <a:spcPts val="0"/>
                        </a:spcAft>
                      </a:pPr>
                      <a:r>
                        <a:rPr lang="en-GB" sz="800" b="0">
                          <a:solidFill>
                            <a:schemeClr val="tx1"/>
                          </a:solidFill>
                          <a:effectLst/>
                        </a:rPr>
                        <a:t>Investigate their surroundings</a:t>
                      </a:r>
                    </a:p>
                    <a:p>
                      <a:pPr>
                        <a:spcAft>
                          <a:spcPts val="0"/>
                        </a:spcAft>
                      </a:pPr>
                      <a:r>
                        <a:rPr lang="en-GB" sz="800" b="0">
                          <a:solidFill>
                            <a:schemeClr val="tx1"/>
                          </a:solidFill>
                          <a:effectLst/>
                        </a:rPr>
                        <a:t> </a:t>
                      </a:r>
                    </a:p>
                    <a:p>
                      <a:pPr>
                        <a:spcAft>
                          <a:spcPts val="0"/>
                        </a:spcAft>
                      </a:pPr>
                      <a:r>
                        <a:rPr lang="en-GB" sz="800" b="0">
                          <a:solidFill>
                            <a:schemeClr val="tx1"/>
                          </a:solidFill>
                          <a:effectLst/>
                        </a:rPr>
                        <a:t>Make appropriate observations about why things happen.</a:t>
                      </a:r>
                    </a:p>
                    <a:p>
                      <a:pPr>
                        <a:spcAft>
                          <a:spcPts val="0"/>
                        </a:spcAft>
                      </a:pPr>
                      <a:r>
                        <a:rPr lang="en-GB" sz="800" b="0">
                          <a:solidFill>
                            <a:schemeClr val="tx1"/>
                          </a:solidFill>
                          <a:effectLst/>
                        </a:rPr>
                        <a:t> </a:t>
                      </a:r>
                    </a:p>
                    <a:p>
                      <a:pPr>
                        <a:spcAft>
                          <a:spcPts val="0"/>
                        </a:spcAft>
                      </a:pPr>
                      <a:r>
                        <a:rPr lang="en-GB" sz="800" b="0">
                          <a:solidFill>
                            <a:schemeClr val="tx1"/>
                          </a:solidFill>
                          <a:effectLst/>
                        </a:rPr>
                        <a:t>Make simple comparisons between features of different places.            </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dirty="0">
                          <a:solidFill>
                            <a:schemeClr val="tx1"/>
                          </a:solidFill>
                          <a:effectLst/>
                        </a:rPr>
                        <a:t>Communicate in a variety of ways including maps, diagrams, numerical and quantitative skills and writing </a:t>
                      </a:r>
                    </a:p>
                    <a:p>
                      <a:pPr>
                        <a:spcAft>
                          <a:spcPts val="0"/>
                        </a:spcAft>
                      </a:pPr>
                      <a:r>
                        <a:rPr lang="en-GB" sz="800" b="0" dirty="0">
                          <a:solidFill>
                            <a:schemeClr val="tx1"/>
                          </a:solidFill>
                          <a:effectLst/>
                        </a:rPr>
                        <a:t>Expressing own views through speaking.                                                       Give detailed reasons for likes and dislikes.</a:t>
                      </a:r>
                    </a:p>
                    <a:p>
                      <a:pPr>
                        <a:spcAft>
                          <a:spcPts val="0"/>
                        </a:spcAft>
                      </a:pPr>
                      <a:r>
                        <a:rPr lang="en-GB" sz="800" b="0" dirty="0">
                          <a:solidFill>
                            <a:schemeClr val="tx1"/>
                          </a:solidFill>
                          <a:effectLst/>
                        </a:rPr>
                        <a:t>Begin to use appropriate geographical vocabulary.</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dirty="0">
                          <a:solidFill>
                            <a:schemeClr val="tx1"/>
                          </a:solidFill>
                          <a:effectLst/>
                        </a:rPr>
                        <a:t>Add a couple of missing details / features to a ready-drawn outline of a view. Provide labels for the children to add in the correct places.</a:t>
                      </a:r>
                    </a:p>
                    <a:p>
                      <a:pPr>
                        <a:spcAft>
                          <a:spcPts val="0"/>
                        </a:spcAft>
                      </a:pPr>
                      <a:r>
                        <a:rPr lang="en-GB" sz="800" b="0" dirty="0">
                          <a:solidFill>
                            <a:schemeClr val="tx1"/>
                          </a:solidFill>
                          <a:effectLst/>
                        </a:rPr>
                        <a:t> </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a:solidFill>
                            <a:schemeClr val="tx1"/>
                          </a:solidFill>
                          <a:effectLst/>
                        </a:rPr>
                        <a:t>Use a camera in the field with help to record what they have seen.</a:t>
                      </a:r>
                    </a:p>
                    <a:p>
                      <a:pPr>
                        <a:spcAft>
                          <a:spcPts val="0"/>
                        </a:spcAft>
                      </a:pPr>
                      <a:r>
                        <a:rPr lang="en-GB" sz="800" b="0">
                          <a:solidFill>
                            <a:schemeClr val="tx1"/>
                          </a:solidFill>
                          <a:effectLst/>
                        </a:rPr>
                        <a:t> </a:t>
                      </a:r>
                    </a:p>
                    <a:p>
                      <a:pPr>
                        <a:spcAft>
                          <a:spcPts val="0"/>
                        </a:spcAft>
                      </a:pPr>
                      <a:r>
                        <a:rPr lang="en-GB" sz="800" b="0">
                          <a:solidFill>
                            <a:schemeClr val="tx1"/>
                          </a:solidFill>
                          <a:effectLst/>
                        </a:rPr>
                        <a:t>Label the photo with some labels provided and some added by the child.</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a:solidFill>
                            <a:schemeClr val="tx1"/>
                          </a:solidFill>
                          <a:effectLst/>
                        </a:rPr>
                        <a:t>Use everyday non-standard units.</a:t>
                      </a:r>
                    </a:p>
                    <a:p>
                      <a:pPr>
                        <a:spcAft>
                          <a:spcPts val="0"/>
                        </a:spcAft>
                      </a:pPr>
                      <a:r>
                        <a:rPr lang="en-GB" sz="800" b="0">
                          <a:solidFill>
                            <a:schemeClr val="tx1"/>
                          </a:solidFill>
                          <a:effectLst/>
                        </a:rPr>
                        <a:t> </a:t>
                      </a:r>
                    </a:p>
                    <a:p>
                      <a:pPr>
                        <a:spcAft>
                          <a:spcPts val="0"/>
                        </a:spcAft>
                      </a:pPr>
                      <a:r>
                        <a:rPr lang="en-GB" sz="800" b="0">
                          <a:solidFill>
                            <a:schemeClr val="tx1"/>
                          </a:solidFill>
                          <a:effectLst/>
                        </a:rPr>
                        <a:t>Measure the temperature and keep a tally of days of rainfall in Holmes Chapel and compare with Chembakolli.</a:t>
                      </a:r>
                    </a:p>
                    <a:p>
                      <a:pPr>
                        <a:spcAft>
                          <a:spcPts val="0"/>
                        </a:spcAft>
                      </a:pPr>
                      <a:r>
                        <a:rPr lang="en-GB" sz="800" b="0">
                          <a:solidFill>
                            <a:schemeClr val="tx1"/>
                          </a:solidFill>
                          <a:effectLst/>
                        </a:rPr>
                        <a:t> </a:t>
                      </a:r>
                    </a:p>
                    <a:p>
                      <a:pPr>
                        <a:spcAft>
                          <a:spcPts val="0"/>
                        </a:spcAft>
                      </a:pPr>
                      <a:r>
                        <a:rPr lang="en-GB" sz="800" b="0">
                          <a:solidFill>
                            <a:schemeClr val="tx1"/>
                          </a:solidFill>
                          <a:effectLst/>
                        </a:rPr>
                        <a:t>Complete a survey. E.g. number of shops, houses, offices etc. on a village walk or how children travel to school. Compare the results with Chembakolli.</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extLst>
                  <a:ext uri="{0D108BD9-81ED-4DB2-BD59-A6C34878D82A}">
                    <a16:rowId xmlns:a16="http://schemas.microsoft.com/office/drawing/2014/main" val="2999020686"/>
                  </a:ext>
                </a:extLst>
              </a:tr>
              <a:tr h="2511462">
                <a:tc>
                  <a:txBody>
                    <a:bodyPr/>
                    <a:lstStyle/>
                    <a:p>
                      <a:pPr algn="ctr">
                        <a:spcAft>
                          <a:spcPts val="0"/>
                        </a:spcAft>
                      </a:pPr>
                      <a:r>
                        <a:rPr lang="en-GB" sz="800">
                          <a:effectLst/>
                        </a:rPr>
                        <a:t>Y3</a:t>
                      </a:r>
                      <a:endParaRPr lang="en-GB" sz="800">
                        <a:effectLst/>
                        <a:latin typeface="Times New Roman" panose="02020603050405020304" pitchFamily="18" charset="0"/>
                        <a:ea typeface="Times New Roman" panose="02020603050405020304" pitchFamily="18" charset="0"/>
                      </a:endParaRPr>
                    </a:p>
                  </a:txBody>
                  <a:tcPr marL="48927" marR="48927" marT="0" marB="0" anchor="ctr"/>
                </a:tc>
                <a:tc>
                  <a:txBody>
                    <a:bodyPr/>
                    <a:lstStyle/>
                    <a:p>
                      <a:pPr>
                        <a:spcAft>
                          <a:spcPts val="0"/>
                        </a:spcAft>
                      </a:pPr>
                      <a:r>
                        <a:rPr lang="en-GB" sz="800" b="0" dirty="0">
                          <a:solidFill>
                            <a:schemeClr val="tx1"/>
                          </a:solidFill>
                          <a:effectLst/>
                        </a:rPr>
                        <a:t>Begin to ask/initiate geographical questions.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Use NF books, stories, atlases, pictures/photos and internet as sources of information. Extend to satellite images, aerial photographs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Investigate places and themes at more than one scale</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Begin to collect and record evidence with support</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Analyse evidence and begin to draw conclusions e.g. make comparisons between two locations using photos/ pictures, temperatures in different locations.</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a:solidFill>
                            <a:schemeClr val="tx1"/>
                          </a:solidFill>
                          <a:effectLst/>
                        </a:rPr>
                        <a:t>Communicate in a variety of ways including maps, diagrams, numerical and quantitative skills and writing at length</a:t>
                      </a:r>
                    </a:p>
                    <a:p>
                      <a:pPr>
                        <a:spcAft>
                          <a:spcPts val="0"/>
                        </a:spcAft>
                      </a:pPr>
                      <a:r>
                        <a:rPr lang="en-GB" sz="800" b="0">
                          <a:solidFill>
                            <a:schemeClr val="tx1"/>
                          </a:solidFill>
                          <a:effectLst/>
                        </a:rPr>
                        <a:t>Identify and explain different views of people including themselves.</a:t>
                      </a:r>
                    </a:p>
                    <a:p>
                      <a:pPr>
                        <a:spcAft>
                          <a:spcPts val="0"/>
                        </a:spcAft>
                      </a:pPr>
                      <a:r>
                        <a:rPr lang="en-GB" sz="800" b="0">
                          <a:solidFill>
                            <a:schemeClr val="tx1"/>
                          </a:solidFill>
                          <a:effectLst/>
                        </a:rPr>
                        <a:t>Develop the use of appropriate vocabulary to communicate  findings </a:t>
                      </a:r>
                    </a:p>
                    <a:p>
                      <a:pPr>
                        <a:spcAft>
                          <a:spcPts val="0"/>
                        </a:spcAft>
                      </a:pPr>
                      <a:r>
                        <a:rPr lang="en-GB" sz="800" b="0">
                          <a:solidFill>
                            <a:schemeClr val="tx1"/>
                          </a:solidFill>
                          <a:effectLst/>
                        </a:rPr>
                        <a:t> </a:t>
                      </a:r>
                    </a:p>
                    <a:p>
                      <a:pPr>
                        <a:spcAft>
                          <a:spcPts val="0"/>
                        </a:spcAft>
                      </a:pPr>
                      <a:r>
                        <a:rPr lang="en-GB" sz="800" b="0">
                          <a:solidFill>
                            <a:schemeClr val="tx1"/>
                          </a:solidFill>
                          <a:effectLst/>
                        </a:rPr>
                        <a:t>Explore geographical issues through discussion </a:t>
                      </a:r>
                    </a:p>
                    <a:p>
                      <a:pPr>
                        <a:spcAft>
                          <a:spcPts val="0"/>
                        </a:spcAft>
                      </a:pPr>
                      <a:r>
                        <a:rPr lang="en-GB" sz="800" b="0">
                          <a:solidFill>
                            <a:schemeClr val="tx1"/>
                          </a:solidFill>
                          <a:effectLst/>
                        </a:rPr>
                        <a:t> </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a:solidFill>
                            <a:schemeClr val="tx1"/>
                          </a:solidFill>
                          <a:effectLst/>
                        </a:rPr>
                        <a:t>Provide the children with an outline where they can add some of their own details, deciding themselves what needs to be added.</a:t>
                      </a:r>
                    </a:p>
                    <a:p>
                      <a:pPr>
                        <a:spcAft>
                          <a:spcPts val="0"/>
                        </a:spcAft>
                      </a:pPr>
                      <a:r>
                        <a:rPr lang="en-GB" sz="800" b="0">
                          <a:solidFill>
                            <a:schemeClr val="tx1"/>
                          </a:solidFill>
                          <a:effectLst/>
                        </a:rPr>
                        <a:t> </a:t>
                      </a:r>
                    </a:p>
                    <a:p>
                      <a:pPr>
                        <a:spcAft>
                          <a:spcPts val="0"/>
                        </a:spcAft>
                      </a:pPr>
                      <a:r>
                        <a:rPr lang="en-GB" sz="800" b="0">
                          <a:solidFill>
                            <a:schemeClr val="tx1"/>
                          </a:solidFill>
                          <a:effectLst/>
                        </a:rPr>
                        <a:t>Provide some labels to add, children to decide what else needs to be labelled.</a:t>
                      </a:r>
                    </a:p>
                    <a:p>
                      <a:pPr>
                        <a:spcAft>
                          <a:spcPts val="0"/>
                        </a:spcAft>
                      </a:pPr>
                      <a:r>
                        <a:rPr lang="en-GB" sz="800" b="0">
                          <a:solidFill>
                            <a:schemeClr val="tx1"/>
                          </a:solidFill>
                          <a:effectLst/>
                        </a:rPr>
                        <a:t> </a:t>
                      </a:r>
                    </a:p>
                    <a:p>
                      <a:pPr>
                        <a:spcAft>
                          <a:spcPts val="0"/>
                        </a:spcAft>
                      </a:pPr>
                      <a:r>
                        <a:rPr lang="en-GB" sz="800" b="0">
                          <a:solidFill>
                            <a:schemeClr val="tx1"/>
                          </a:solidFill>
                          <a:effectLst/>
                        </a:rPr>
                        <a:t>Add a title</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dirty="0">
                          <a:solidFill>
                            <a:schemeClr val="tx1"/>
                          </a:solidFill>
                          <a:effectLst/>
                        </a:rPr>
                        <a:t>Point out useful views to photograph for their investigation.</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Add titles and labels to photos.</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tc>
                  <a:txBody>
                    <a:bodyPr/>
                    <a:lstStyle/>
                    <a:p>
                      <a:pPr>
                        <a:spcAft>
                          <a:spcPts val="0"/>
                        </a:spcAft>
                      </a:pPr>
                      <a:r>
                        <a:rPr lang="en-GB" sz="800" b="0" dirty="0">
                          <a:solidFill>
                            <a:schemeClr val="tx1"/>
                          </a:solidFill>
                          <a:effectLst/>
                        </a:rPr>
                        <a:t>Measure temperature and rainfall using a rain gauge. Compare with the localities studied.</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8927" marR="48927" marT="0" marB="0">
                    <a:solidFill>
                      <a:srgbClr val="D2DEEF"/>
                    </a:solidFill>
                  </a:tcPr>
                </a:tc>
                <a:extLst>
                  <a:ext uri="{0D108BD9-81ED-4DB2-BD59-A6C34878D82A}">
                    <a16:rowId xmlns:a16="http://schemas.microsoft.com/office/drawing/2014/main" val="3706433554"/>
                  </a:ext>
                </a:extLst>
              </a:tr>
            </a:tbl>
          </a:graphicData>
        </a:graphic>
      </p:graphicFrame>
    </p:spTree>
    <p:extLst>
      <p:ext uri="{BB962C8B-B14F-4D97-AF65-F5344CB8AC3E}">
        <p14:creationId xmlns:p14="http://schemas.microsoft.com/office/powerpoint/2010/main" val="39795087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9EA1F-8804-6733-7197-D3B94F9D9094}"/>
              </a:ext>
            </a:extLst>
          </p:cNvPr>
          <p:cNvSpPr>
            <a:spLocks noGrp="1"/>
          </p:cNvSpPr>
          <p:nvPr>
            <p:ph type="title"/>
          </p:nvPr>
        </p:nvSpPr>
        <p:spPr>
          <a:xfrm>
            <a:off x="3935392" y="145206"/>
            <a:ext cx="3478644" cy="445103"/>
          </a:xfrm>
          <a:solidFill>
            <a:schemeClr val="accent1"/>
          </a:solidFill>
        </p:spPr>
        <p:txBody>
          <a:bodyPr>
            <a:normAutofit/>
          </a:bodyPr>
          <a:lstStyle/>
          <a:p>
            <a:pPr algn="ctr"/>
            <a:r>
              <a:rPr lang="en-US" sz="2000" b="1" dirty="0" smtClean="0"/>
              <a:t>Fieldwork </a:t>
            </a:r>
            <a:r>
              <a:rPr lang="en-US" sz="2000" b="1" dirty="0"/>
              <a:t>Skills Matrix</a:t>
            </a:r>
          </a:p>
        </p:txBody>
      </p:sp>
      <p:pic>
        <p:nvPicPr>
          <p:cNvPr id="5" name="Picture 4">
            <a:extLst>
              <a:ext uri="{FF2B5EF4-FFF2-40B4-BE49-F238E27FC236}">
                <a16:creationId xmlns:a16="http://schemas.microsoft.com/office/drawing/2014/main" id="{277C12BF-D55A-2426-3CBD-C174343D991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443" y="185196"/>
            <a:ext cx="569742" cy="672612"/>
          </a:xfrm>
          <a:prstGeom prst="rect">
            <a:avLst/>
          </a:prstGeom>
          <a:noFill/>
          <a:ln>
            <a:noFill/>
          </a:ln>
        </p:spPr>
      </p:pic>
      <p:graphicFrame>
        <p:nvGraphicFramePr>
          <p:cNvPr id="4" name="Content Placeholder 3"/>
          <p:cNvGraphicFramePr>
            <a:graphicFrameLocks noGrp="1"/>
          </p:cNvGraphicFramePr>
          <p:nvPr>
            <p:ph idx="1"/>
            <p:extLst>
              <p:ext uri="{D42A27DB-BD31-4B8C-83A1-F6EECF244321}">
                <p14:modId xmlns:p14="http://schemas.microsoft.com/office/powerpoint/2010/main" val="2120566214"/>
              </p:ext>
            </p:extLst>
          </p:nvPr>
        </p:nvGraphicFramePr>
        <p:xfrm>
          <a:off x="1419492" y="696686"/>
          <a:ext cx="8699867" cy="6100272"/>
        </p:xfrm>
        <a:graphic>
          <a:graphicData uri="http://schemas.openxmlformats.org/drawingml/2006/table">
            <a:tbl>
              <a:tblPr firstRow="1" firstCol="1" lastRow="1" lastCol="1" bandRow="1" bandCol="1">
                <a:tableStyleId>{5C22544A-7EE6-4342-B048-85BDC9FD1C3A}</a:tableStyleId>
              </a:tblPr>
              <a:tblGrid>
                <a:gridCol w="467307">
                  <a:extLst>
                    <a:ext uri="{9D8B030D-6E8A-4147-A177-3AD203B41FA5}">
                      <a16:colId xmlns:a16="http://schemas.microsoft.com/office/drawing/2014/main" val="4168631009"/>
                    </a:ext>
                  </a:extLst>
                </a:gridCol>
                <a:gridCol w="1646274">
                  <a:extLst>
                    <a:ext uri="{9D8B030D-6E8A-4147-A177-3AD203B41FA5}">
                      <a16:colId xmlns:a16="http://schemas.microsoft.com/office/drawing/2014/main" val="3292320008"/>
                    </a:ext>
                  </a:extLst>
                </a:gridCol>
                <a:gridCol w="1646274">
                  <a:extLst>
                    <a:ext uri="{9D8B030D-6E8A-4147-A177-3AD203B41FA5}">
                      <a16:colId xmlns:a16="http://schemas.microsoft.com/office/drawing/2014/main" val="2479677120"/>
                    </a:ext>
                  </a:extLst>
                </a:gridCol>
                <a:gridCol w="1646869">
                  <a:extLst>
                    <a:ext uri="{9D8B030D-6E8A-4147-A177-3AD203B41FA5}">
                      <a16:colId xmlns:a16="http://schemas.microsoft.com/office/drawing/2014/main" val="222638170"/>
                    </a:ext>
                  </a:extLst>
                </a:gridCol>
                <a:gridCol w="1646274">
                  <a:extLst>
                    <a:ext uri="{9D8B030D-6E8A-4147-A177-3AD203B41FA5}">
                      <a16:colId xmlns:a16="http://schemas.microsoft.com/office/drawing/2014/main" val="3778154468"/>
                    </a:ext>
                  </a:extLst>
                </a:gridCol>
                <a:gridCol w="1646869">
                  <a:extLst>
                    <a:ext uri="{9D8B030D-6E8A-4147-A177-3AD203B41FA5}">
                      <a16:colId xmlns:a16="http://schemas.microsoft.com/office/drawing/2014/main" val="3291980605"/>
                    </a:ext>
                  </a:extLst>
                </a:gridCol>
              </a:tblGrid>
              <a:tr h="1467475">
                <a:tc>
                  <a:txBody>
                    <a:bodyPr/>
                    <a:lstStyle/>
                    <a:p>
                      <a:pPr algn="ctr">
                        <a:spcAft>
                          <a:spcPts val="0"/>
                        </a:spcAft>
                      </a:pPr>
                      <a:r>
                        <a:rPr lang="en-GB" sz="800">
                          <a:effectLst/>
                        </a:rPr>
                        <a:t>Y4</a:t>
                      </a:r>
                      <a:endParaRPr lang="en-GB" sz="800">
                        <a:effectLst/>
                        <a:latin typeface="Times New Roman" panose="02020603050405020304" pitchFamily="18" charset="0"/>
                        <a:ea typeface="Times New Roman" panose="02020603050405020304" pitchFamily="18" charset="0"/>
                      </a:endParaRPr>
                    </a:p>
                  </a:txBody>
                  <a:tcPr marL="46182" marR="46182" marT="0" marB="0" anchor="ctr"/>
                </a:tc>
                <a:tc>
                  <a:txBody>
                    <a:bodyPr/>
                    <a:lstStyle/>
                    <a:p>
                      <a:pPr>
                        <a:spcAft>
                          <a:spcPts val="0"/>
                        </a:spcAft>
                      </a:pPr>
                      <a:r>
                        <a:rPr lang="en-GB" sz="800" b="0" dirty="0">
                          <a:solidFill>
                            <a:schemeClr val="tx1"/>
                          </a:solidFill>
                          <a:effectLst/>
                        </a:rPr>
                        <a:t>Ask and respond to questions and offer their own ideas.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Investigate places and themes at more than one scale</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Collect and record evidence with some aid</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Analyse evidence and draw conclusions e.g. make comparisons between locations photos/pictures/ maps</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Communicate in a variety of ways including maps, diagrams, numerical and quantitative skills and writing at length</a:t>
                      </a:r>
                    </a:p>
                    <a:p>
                      <a:pPr>
                        <a:spcAft>
                          <a:spcPts val="0"/>
                        </a:spcAft>
                      </a:pPr>
                      <a:r>
                        <a:rPr lang="en-GB" sz="800" b="0" dirty="0">
                          <a:solidFill>
                            <a:schemeClr val="tx1"/>
                          </a:solidFill>
                          <a:effectLst/>
                        </a:rPr>
                        <a:t>Identify and explain different views of people including themselves.</a:t>
                      </a:r>
                    </a:p>
                    <a:p>
                      <a:pPr>
                        <a:spcAft>
                          <a:spcPts val="0"/>
                        </a:spcAft>
                      </a:pPr>
                      <a:r>
                        <a:rPr lang="en-GB" sz="800" b="0" dirty="0">
                          <a:solidFill>
                            <a:schemeClr val="tx1"/>
                          </a:solidFill>
                          <a:effectLst/>
                        </a:rPr>
                        <a:t>Develop the use of appropriate vocabulary to communicate  findings</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Draw a sketch of a simple view with some scaffolding of a few key lines.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Annotate their sketch with labels, beginning to add information beyond one key word.</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Add title, location and direction to sketch.</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Suggest how photos provide useful evidence for their investigations.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Use a camera independently</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Locate a photo on a map.</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Annotate the photo.</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Measure the width, depth and speed of a stream.</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Create a survey of a seaside town and tally the number of building types. Compare with Holmes Chapel.</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Create a survey to record coastal localities visited by the children in the previous 12 months.</a:t>
                      </a:r>
                    </a:p>
                    <a:p>
                      <a:pPr>
                        <a:spcAft>
                          <a:spcPts val="0"/>
                        </a:spcAft>
                      </a:pPr>
                      <a:r>
                        <a:rPr lang="en-GB" sz="800" b="0" dirty="0">
                          <a:solidFill>
                            <a:schemeClr val="tx1"/>
                          </a:solidFill>
                          <a:effectLst/>
                        </a:rPr>
                        <a:t> </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extLst>
                  <a:ext uri="{0D108BD9-81ED-4DB2-BD59-A6C34878D82A}">
                    <a16:rowId xmlns:a16="http://schemas.microsoft.com/office/drawing/2014/main" val="1392077565"/>
                  </a:ext>
                </a:extLst>
              </a:tr>
              <a:tr h="2144774">
                <a:tc>
                  <a:txBody>
                    <a:bodyPr/>
                    <a:lstStyle/>
                    <a:p>
                      <a:pPr algn="ctr">
                        <a:spcAft>
                          <a:spcPts val="0"/>
                        </a:spcAft>
                      </a:pPr>
                      <a:r>
                        <a:rPr lang="en-GB" sz="800">
                          <a:effectLst/>
                        </a:rPr>
                        <a:t>Y5</a:t>
                      </a:r>
                      <a:endParaRPr lang="en-GB" sz="800">
                        <a:effectLst/>
                        <a:latin typeface="Times New Roman" panose="02020603050405020304" pitchFamily="18" charset="0"/>
                        <a:ea typeface="Times New Roman" panose="02020603050405020304" pitchFamily="18" charset="0"/>
                      </a:endParaRPr>
                    </a:p>
                  </a:txBody>
                  <a:tcPr marL="46182" marR="46182" marT="0" marB="0" anchor="ctr"/>
                </a:tc>
                <a:tc>
                  <a:txBody>
                    <a:bodyPr/>
                    <a:lstStyle/>
                    <a:p>
                      <a:pPr>
                        <a:spcAft>
                          <a:spcPts val="0"/>
                        </a:spcAft>
                      </a:pPr>
                      <a:r>
                        <a:rPr lang="en-GB" sz="800" b="0" dirty="0">
                          <a:solidFill>
                            <a:schemeClr val="tx1"/>
                          </a:solidFill>
                          <a:effectLst/>
                        </a:rPr>
                        <a:t>Begin to suggest questions for investigating</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Begin to use primary and secondary sources of evidence in their investigations.</a:t>
                      </a:r>
                    </a:p>
                    <a:p>
                      <a:pPr>
                        <a:spcAft>
                          <a:spcPts val="0"/>
                        </a:spcAft>
                      </a:pPr>
                      <a:r>
                        <a:rPr lang="en-GB" sz="800" b="0" dirty="0">
                          <a:solidFill>
                            <a:schemeClr val="tx1"/>
                          </a:solidFill>
                          <a:effectLst/>
                        </a:rPr>
                        <a:t>Investigate places with more emphasis on the larger scale; contrasting and distant places</a:t>
                      </a:r>
                    </a:p>
                    <a:p>
                      <a:pPr>
                        <a:spcAft>
                          <a:spcPts val="0"/>
                        </a:spcAft>
                      </a:pPr>
                      <a:r>
                        <a:rPr lang="en-GB" sz="800" b="0" dirty="0">
                          <a:solidFill>
                            <a:schemeClr val="tx1"/>
                          </a:solidFill>
                          <a:effectLst/>
                        </a:rPr>
                        <a:t>Collect and record evidence unaided</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Analyse evidence and draw conclusions </a:t>
                      </a:r>
                      <a:r>
                        <a:rPr lang="en-GB" sz="800" b="0" dirty="0" err="1">
                          <a:solidFill>
                            <a:schemeClr val="tx1"/>
                          </a:solidFill>
                          <a:effectLst/>
                        </a:rPr>
                        <a:t>eg</a:t>
                      </a:r>
                      <a:r>
                        <a:rPr lang="en-GB" sz="800" b="0" dirty="0">
                          <a:solidFill>
                            <a:schemeClr val="tx1"/>
                          </a:solidFill>
                          <a:effectLst/>
                        </a:rPr>
                        <a:t> compare historical maps of varying scales </a:t>
                      </a:r>
                      <a:r>
                        <a:rPr lang="en-GB" sz="800" b="0" dirty="0" err="1">
                          <a:solidFill>
                            <a:schemeClr val="tx1"/>
                          </a:solidFill>
                          <a:effectLst/>
                        </a:rPr>
                        <a:t>eg</a:t>
                      </a:r>
                      <a:r>
                        <a:rPr lang="en-GB" sz="800" b="0" dirty="0">
                          <a:solidFill>
                            <a:schemeClr val="tx1"/>
                          </a:solidFill>
                          <a:effectLst/>
                        </a:rPr>
                        <a:t> temperature of various locations - influence on people/everyday life</a:t>
                      </a:r>
                    </a:p>
                    <a:p>
                      <a:pPr>
                        <a:spcAft>
                          <a:spcPts val="0"/>
                        </a:spcAft>
                      </a:pPr>
                      <a:r>
                        <a:rPr lang="en-GB" sz="800" b="0" dirty="0">
                          <a:solidFill>
                            <a:schemeClr val="tx1"/>
                          </a:solidFill>
                          <a:effectLst/>
                        </a:rPr>
                        <a:t> </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tc>
                <a:tc>
                  <a:txBody>
                    <a:bodyPr/>
                    <a:lstStyle/>
                    <a:p>
                      <a:pPr>
                        <a:spcAft>
                          <a:spcPts val="0"/>
                        </a:spcAft>
                      </a:pPr>
                      <a:r>
                        <a:rPr lang="en-GB" sz="800" b="0">
                          <a:solidFill>
                            <a:schemeClr val="tx1"/>
                          </a:solidFill>
                          <a:effectLst/>
                        </a:rPr>
                        <a:t>Communicate in a variety of ways including maps, diagrams, numerical and quantitative skills and writing at length</a:t>
                      </a:r>
                    </a:p>
                    <a:p>
                      <a:pPr>
                        <a:spcAft>
                          <a:spcPts val="0"/>
                        </a:spcAft>
                      </a:pPr>
                      <a:r>
                        <a:rPr lang="en-GB" sz="800" b="0">
                          <a:solidFill>
                            <a:schemeClr val="tx1"/>
                          </a:solidFill>
                          <a:effectLst/>
                        </a:rPr>
                        <a:t>Identify and explain different views of people including themselves.</a:t>
                      </a:r>
                    </a:p>
                    <a:p>
                      <a:pPr>
                        <a:spcAft>
                          <a:spcPts val="0"/>
                        </a:spcAft>
                      </a:pPr>
                      <a:r>
                        <a:rPr lang="en-GB" sz="800" b="0">
                          <a:solidFill>
                            <a:schemeClr val="tx1"/>
                          </a:solidFill>
                          <a:effectLst/>
                        </a:rPr>
                        <a:t>Use primary and secondary sources of evidence in investigations and communicate findings using appropriate vocabulary.</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6182" marR="46182" marT="0" marB="0"/>
                </a:tc>
                <a:tc>
                  <a:txBody>
                    <a:bodyPr/>
                    <a:lstStyle/>
                    <a:p>
                      <a:pPr>
                        <a:spcAft>
                          <a:spcPts val="0"/>
                        </a:spcAft>
                      </a:pPr>
                      <a:r>
                        <a:rPr lang="en-GB" sz="800" b="0">
                          <a:solidFill>
                            <a:schemeClr val="tx1"/>
                          </a:solidFill>
                          <a:effectLst/>
                        </a:rPr>
                        <a:t>As a class, decide on the position and direction for a view in the field using a viewfinder to help. Provide scaffolding by identifying and modelling where and how to draw the first key lines. </a:t>
                      </a:r>
                    </a:p>
                    <a:p>
                      <a:pPr>
                        <a:spcAft>
                          <a:spcPts val="0"/>
                        </a:spcAft>
                      </a:pPr>
                      <a:r>
                        <a:rPr lang="en-GB" sz="800" b="0">
                          <a:solidFill>
                            <a:schemeClr val="tx1"/>
                          </a:solidFill>
                          <a:effectLst/>
                        </a:rPr>
                        <a:t> </a:t>
                      </a:r>
                    </a:p>
                    <a:p>
                      <a:pPr>
                        <a:spcAft>
                          <a:spcPts val="0"/>
                        </a:spcAft>
                      </a:pPr>
                      <a:r>
                        <a:rPr lang="en-GB" sz="800" b="0">
                          <a:solidFill>
                            <a:schemeClr val="tx1"/>
                          </a:solidFill>
                          <a:effectLst/>
                        </a:rPr>
                        <a:t>Annotate their sketch with labels, some with additional description or explanation.</a:t>
                      </a:r>
                    </a:p>
                    <a:p>
                      <a:pPr>
                        <a:spcAft>
                          <a:spcPts val="0"/>
                        </a:spcAft>
                      </a:pPr>
                      <a:r>
                        <a:rPr lang="en-GB" sz="800" b="0">
                          <a:solidFill>
                            <a:schemeClr val="tx1"/>
                          </a:solidFill>
                          <a:effectLst/>
                        </a:rPr>
                        <a:t> </a:t>
                      </a:r>
                    </a:p>
                    <a:p>
                      <a:pPr>
                        <a:spcAft>
                          <a:spcPts val="0"/>
                        </a:spcAft>
                      </a:pPr>
                      <a:r>
                        <a:rPr lang="en-GB" sz="800" b="0">
                          <a:solidFill>
                            <a:schemeClr val="tx1"/>
                          </a:solidFill>
                          <a:effectLst/>
                        </a:rPr>
                        <a:t>Add title, location and direction to sketch.</a:t>
                      </a:r>
                    </a:p>
                    <a:p>
                      <a:pPr>
                        <a:spcAft>
                          <a:spcPts val="0"/>
                        </a:spcAft>
                      </a:pPr>
                      <a:r>
                        <a:rPr lang="en-GB" sz="800" b="0">
                          <a:solidFill>
                            <a:schemeClr val="tx1"/>
                          </a:solidFill>
                          <a:effectLst/>
                        </a:rPr>
                        <a:t> </a:t>
                      </a:r>
                    </a:p>
                    <a:p>
                      <a:pPr>
                        <a:spcAft>
                          <a:spcPts val="0"/>
                        </a:spcAft>
                      </a:pPr>
                      <a:r>
                        <a:rPr lang="en-GB" sz="800" b="0">
                          <a:solidFill>
                            <a:schemeClr val="tx1"/>
                          </a:solidFill>
                          <a:effectLst/>
                        </a:rPr>
                        <a:t>Use sketches as evidence in an investigation.</a:t>
                      </a:r>
                      <a:endParaRPr lang="en-GB" sz="800" b="0">
                        <a:solidFill>
                          <a:schemeClr val="tx1"/>
                        </a:solidFill>
                        <a:effectLst/>
                        <a:latin typeface="Times New Roman" panose="02020603050405020304" pitchFamily="18" charset="0"/>
                        <a:ea typeface="Times New Roman" panose="02020603050405020304" pitchFamily="18" charset="0"/>
                      </a:endParaRPr>
                    </a:p>
                  </a:txBody>
                  <a:tcPr marL="46182" marR="46182" marT="0" marB="0"/>
                </a:tc>
                <a:tc>
                  <a:txBody>
                    <a:bodyPr/>
                    <a:lstStyle/>
                    <a:p>
                      <a:pPr>
                        <a:spcAft>
                          <a:spcPts val="0"/>
                        </a:spcAft>
                      </a:pPr>
                      <a:r>
                        <a:rPr lang="en-GB" sz="800" b="0" dirty="0">
                          <a:solidFill>
                            <a:schemeClr val="tx1"/>
                          </a:solidFill>
                          <a:effectLst/>
                        </a:rPr>
                        <a:t>Make a judgement about the best angle or viewpoint.</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Evaluate usefulness of their photos.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Use photos for their investigations. Annotate with labels, explanations and descriptions.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Add a title, location and direction.</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tc>
                <a:tc>
                  <a:txBody>
                    <a:bodyPr/>
                    <a:lstStyle/>
                    <a:p>
                      <a:pPr>
                        <a:spcAft>
                          <a:spcPts val="0"/>
                        </a:spcAft>
                      </a:pPr>
                      <a:r>
                        <a:rPr lang="en-GB" sz="800" b="0" dirty="0">
                          <a:solidFill>
                            <a:schemeClr val="tx1"/>
                          </a:solidFill>
                          <a:effectLst/>
                        </a:rPr>
                        <a:t>Select and use a range of measuring instruments in investigations.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With help, design a survey relating to mountain environments. Pilot and evaluate the survey.</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extLst>
                  <a:ext uri="{0D108BD9-81ED-4DB2-BD59-A6C34878D82A}">
                    <a16:rowId xmlns:a16="http://schemas.microsoft.com/office/drawing/2014/main" val="4233323658"/>
                  </a:ext>
                </a:extLst>
              </a:tr>
              <a:tr h="2370538">
                <a:tc>
                  <a:txBody>
                    <a:bodyPr/>
                    <a:lstStyle/>
                    <a:p>
                      <a:pPr algn="ctr">
                        <a:spcAft>
                          <a:spcPts val="0"/>
                        </a:spcAft>
                      </a:pPr>
                      <a:r>
                        <a:rPr lang="en-GB" sz="800">
                          <a:effectLst/>
                        </a:rPr>
                        <a:t>Y6</a:t>
                      </a:r>
                      <a:endParaRPr lang="en-GB" sz="800">
                        <a:effectLst/>
                        <a:latin typeface="Times New Roman" panose="02020603050405020304" pitchFamily="18" charset="0"/>
                        <a:ea typeface="Times New Roman" panose="02020603050405020304" pitchFamily="18" charset="0"/>
                      </a:endParaRPr>
                    </a:p>
                  </a:txBody>
                  <a:tcPr marL="46182" marR="46182" marT="0" marB="0" anchor="ctr"/>
                </a:tc>
                <a:tc>
                  <a:txBody>
                    <a:bodyPr/>
                    <a:lstStyle/>
                    <a:p>
                      <a:pPr>
                        <a:spcAft>
                          <a:spcPts val="0"/>
                        </a:spcAft>
                      </a:pPr>
                      <a:r>
                        <a:rPr lang="en-GB" sz="800" b="0" dirty="0">
                          <a:solidFill>
                            <a:schemeClr val="tx1"/>
                          </a:solidFill>
                          <a:effectLst/>
                        </a:rPr>
                        <a:t>Suggest questions for investigating</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Use primary and secondary sources of evidence in their investigations.</a:t>
                      </a:r>
                    </a:p>
                    <a:p>
                      <a:pPr>
                        <a:spcAft>
                          <a:spcPts val="0"/>
                        </a:spcAft>
                      </a:pPr>
                      <a:r>
                        <a:rPr lang="en-GB" sz="800" b="0" dirty="0">
                          <a:solidFill>
                            <a:schemeClr val="tx1"/>
                          </a:solidFill>
                          <a:effectLst/>
                        </a:rPr>
                        <a:t>Investigate places with more emphasis on the larger scale; contrasting and distant places</a:t>
                      </a:r>
                    </a:p>
                    <a:p>
                      <a:pPr>
                        <a:spcAft>
                          <a:spcPts val="0"/>
                        </a:spcAft>
                      </a:pPr>
                      <a:r>
                        <a:rPr lang="en-GB" sz="800" b="0" dirty="0">
                          <a:solidFill>
                            <a:schemeClr val="tx1"/>
                          </a:solidFill>
                          <a:effectLst/>
                        </a:rPr>
                        <a:t>Collect and record evidence unaided</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Analyse evidence and draw conclusions   e.g. from field work data on land use comparing land use/temperature, look at patterns and explain reasons behind it</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Communicate in a variety of ways including maps, diagrams, numerical and quantitative skills and writing at length</a:t>
                      </a:r>
                    </a:p>
                    <a:p>
                      <a:pPr>
                        <a:spcAft>
                          <a:spcPts val="0"/>
                        </a:spcAft>
                      </a:pPr>
                      <a:r>
                        <a:rPr lang="en-GB" sz="800" b="0" dirty="0">
                          <a:solidFill>
                            <a:schemeClr val="tx1"/>
                          </a:solidFill>
                          <a:effectLst/>
                        </a:rPr>
                        <a:t>Give increased detail of views, give detailed reasons influencing views and how they are justified Select info. and sources of evidence in investigations and present findings both graphically and in writing.</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Select field sketching from a range of techniques for an investigation.</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With guidance, select the most appropriate view and decide on what to include in the drawing.</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Add title, location and direction to sketch.</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Annotate sketches to describe and explain geographical processes and patterns. </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Evaluate their sketch against criteria and improve it. Evaluate quality of the evidence it gives.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 </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Select photography from a range of techniques as the most appropriate for the evidence they need.</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Evaluate the quality of the evidence they collect this way.</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Add title, location and direction.</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Annotate photographs to describe and explain geographical processes and patterns. </a:t>
                      </a:r>
                    </a:p>
                    <a:p>
                      <a:pPr>
                        <a:spcAft>
                          <a:spcPts val="0"/>
                        </a:spcAft>
                      </a:pPr>
                      <a:r>
                        <a:rPr lang="en-GB" sz="800" b="0" dirty="0">
                          <a:solidFill>
                            <a:schemeClr val="tx1"/>
                          </a:solidFill>
                          <a:effectLst/>
                        </a:rPr>
                        <a:t> </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tc>
                  <a:txBody>
                    <a:bodyPr/>
                    <a:lstStyle/>
                    <a:p>
                      <a:pPr>
                        <a:spcAft>
                          <a:spcPts val="0"/>
                        </a:spcAft>
                      </a:pPr>
                      <a:r>
                        <a:rPr lang="en-GB" sz="800" b="0" dirty="0">
                          <a:solidFill>
                            <a:schemeClr val="tx1"/>
                          </a:solidFill>
                          <a:effectLst/>
                        </a:rPr>
                        <a:t>Select and use a range of measuring instruments in investigations.</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Design a survey relating to an aspect of the topic studied (e.g. food eaten, immigration, visits to London etc.). Pilot and evaluate these.</a:t>
                      </a:r>
                    </a:p>
                    <a:p>
                      <a:pPr>
                        <a:spcAft>
                          <a:spcPts val="0"/>
                        </a:spcAft>
                      </a:pPr>
                      <a:r>
                        <a:rPr lang="en-GB" sz="800" b="0" dirty="0">
                          <a:solidFill>
                            <a:schemeClr val="tx1"/>
                          </a:solidFill>
                          <a:effectLst/>
                        </a:rPr>
                        <a:t> </a:t>
                      </a:r>
                    </a:p>
                    <a:p>
                      <a:pPr>
                        <a:spcAft>
                          <a:spcPts val="0"/>
                        </a:spcAft>
                      </a:pPr>
                      <a:r>
                        <a:rPr lang="en-GB" sz="800" b="0" dirty="0">
                          <a:solidFill>
                            <a:schemeClr val="tx1"/>
                          </a:solidFill>
                          <a:effectLst/>
                        </a:rPr>
                        <a:t>Complete traffic surveys in relation to transport history work.</a:t>
                      </a:r>
                      <a:endParaRPr lang="en-GB" sz="800" b="0" dirty="0">
                        <a:solidFill>
                          <a:schemeClr val="tx1"/>
                        </a:solidFill>
                        <a:effectLst/>
                        <a:latin typeface="Times New Roman" panose="02020603050405020304" pitchFamily="18" charset="0"/>
                        <a:ea typeface="Times New Roman" panose="02020603050405020304" pitchFamily="18" charset="0"/>
                      </a:endParaRPr>
                    </a:p>
                  </a:txBody>
                  <a:tcPr marL="46182" marR="46182" marT="0" marB="0">
                    <a:solidFill>
                      <a:srgbClr val="D2DEEF"/>
                    </a:solidFill>
                  </a:tcPr>
                </a:tc>
                <a:extLst>
                  <a:ext uri="{0D108BD9-81ED-4DB2-BD59-A6C34878D82A}">
                    <a16:rowId xmlns:a16="http://schemas.microsoft.com/office/drawing/2014/main" val="1393887277"/>
                  </a:ext>
                </a:extLst>
              </a:tr>
            </a:tbl>
          </a:graphicData>
        </a:graphic>
      </p:graphicFrame>
    </p:spTree>
    <p:extLst>
      <p:ext uri="{BB962C8B-B14F-4D97-AF65-F5344CB8AC3E}">
        <p14:creationId xmlns:p14="http://schemas.microsoft.com/office/powerpoint/2010/main" val="36648035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50464-F5E2-F636-5361-72E884182C30}"/>
              </a:ext>
            </a:extLst>
          </p:cNvPr>
          <p:cNvSpPr>
            <a:spLocks noGrp="1"/>
          </p:cNvSpPr>
          <p:nvPr>
            <p:ph type="title"/>
          </p:nvPr>
        </p:nvSpPr>
        <p:spPr>
          <a:xfrm>
            <a:off x="4120308" y="158347"/>
            <a:ext cx="2908454" cy="626393"/>
          </a:xfrm>
          <a:solidFill>
            <a:schemeClr val="accent1">
              <a:lumMod val="60000"/>
              <a:lumOff val="40000"/>
            </a:schemeClr>
          </a:solidFill>
        </p:spPr>
        <p:txBody>
          <a:bodyPr>
            <a:normAutofit/>
          </a:bodyPr>
          <a:lstStyle/>
          <a:p>
            <a:pPr algn="ctr"/>
            <a:r>
              <a:rPr lang="en-US" sz="2400" b="1" dirty="0"/>
              <a:t>Key vocabulary</a:t>
            </a:r>
          </a:p>
        </p:txBody>
      </p:sp>
      <p:graphicFrame>
        <p:nvGraphicFramePr>
          <p:cNvPr id="4" name="Content Placeholder 3">
            <a:extLst>
              <a:ext uri="{FF2B5EF4-FFF2-40B4-BE49-F238E27FC236}">
                <a16:creationId xmlns:a16="http://schemas.microsoft.com/office/drawing/2014/main" id="{DC193E25-DA58-1460-890D-929E86CD5511}"/>
              </a:ext>
            </a:extLst>
          </p:cNvPr>
          <p:cNvGraphicFramePr>
            <a:graphicFrameLocks noGrp="1"/>
          </p:cNvGraphicFramePr>
          <p:nvPr>
            <p:ph idx="1"/>
            <p:extLst>
              <p:ext uri="{D42A27DB-BD31-4B8C-83A1-F6EECF244321}">
                <p14:modId xmlns:p14="http://schemas.microsoft.com/office/powerpoint/2010/main" val="4176184404"/>
              </p:ext>
            </p:extLst>
          </p:nvPr>
        </p:nvGraphicFramePr>
        <p:xfrm>
          <a:off x="2297934" y="938525"/>
          <a:ext cx="6553202" cy="5622823"/>
        </p:xfrm>
        <a:graphic>
          <a:graphicData uri="http://schemas.openxmlformats.org/drawingml/2006/table">
            <a:tbl>
              <a:tblPr firstRow="1" firstCol="1" bandRow="1">
                <a:tableStyleId>{5C22544A-7EE6-4342-B048-85BDC9FD1C3A}</a:tableStyleId>
              </a:tblPr>
              <a:tblGrid>
                <a:gridCol w="779930">
                  <a:extLst>
                    <a:ext uri="{9D8B030D-6E8A-4147-A177-3AD203B41FA5}">
                      <a16:colId xmlns:a16="http://schemas.microsoft.com/office/drawing/2014/main" val="1326673975"/>
                    </a:ext>
                  </a:extLst>
                </a:gridCol>
                <a:gridCol w="1443318">
                  <a:extLst>
                    <a:ext uri="{9D8B030D-6E8A-4147-A177-3AD203B41FA5}">
                      <a16:colId xmlns:a16="http://schemas.microsoft.com/office/drawing/2014/main" val="4010103236"/>
                    </a:ext>
                  </a:extLst>
                </a:gridCol>
                <a:gridCol w="1443318">
                  <a:extLst>
                    <a:ext uri="{9D8B030D-6E8A-4147-A177-3AD203B41FA5}">
                      <a16:colId xmlns:a16="http://schemas.microsoft.com/office/drawing/2014/main" val="4109167533"/>
                    </a:ext>
                  </a:extLst>
                </a:gridCol>
                <a:gridCol w="1443318">
                  <a:extLst>
                    <a:ext uri="{9D8B030D-6E8A-4147-A177-3AD203B41FA5}">
                      <a16:colId xmlns:a16="http://schemas.microsoft.com/office/drawing/2014/main" val="4047362358"/>
                    </a:ext>
                  </a:extLst>
                </a:gridCol>
                <a:gridCol w="1443318">
                  <a:extLst>
                    <a:ext uri="{9D8B030D-6E8A-4147-A177-3AD203B41FA5}">
                      <a16:colId xmlns:a16="http://schemas.microsoft.com/office/drawing/2014/main" val="1789566497"/>
                    </a:ext>
                  </a:extLst>
                </a:gridCol>
              </a:tblGrid>
              <a:tr h="191028">
                <a:tc>
                  <a:txBody>
                    <a:bodyPr/>
                    <a:lstStyle/>
                    <a:p>
                      <a:pPr algn="ctr">
                        <a:lnSpc>
                          <a:spcPct val="100000"/>
                        </a:lnSpc>
                        <a:spcAft>
                          <a:spcPts val="0"/>
                        </a:spcAft>
                      </a:pPr>
                      <a:r>
                        <a:rPr lang="en-GB" sz="1200">
                          <a:effectLst/>
                        </a:rPr>
                        <a:t>Year</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gridSpan="4">
                  <a:txBody>
                    <a:bodyPr/>
                    <a:lstStyle/>
                    <a:p>
                      <a:pPr algn="ctr">
                        <a:lnSpc>
                          <a:spcPct val="100000"/>
                        </a:lnSpc>
                        <a:spcAft>
                          <a:spcPts val="0"/>
                        </a:spcAft>
                      </a:pPr>
                      <a:r>
                        <a:rPr lang="en-GB" sz="1200" b="1">
                          <a:effectLst/>
                        </a:rPr>
                        <a:t>Vocabulary</a:t>
                      </a:r>
                      <a:endParaRPr lang="en-GB" sz="1200" b="1">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03326898"/>
                  </a:ext>
                </a:extLst>
              </a:tr>
              <a:tr h="46310">
                <a:tc>
                  <a:txBody>
                    <a:bodyPr/>
                    <a:lstStyle/>
                    <a:p>
                      <a:pPr algn="ctr">
                        <a:lnSpc>
                          <a:spcPct val="100000"/>
                        </a:lnSpc>
                        <a:spcAft>
                          <a:spcPts val="0"/>
                        </a:spcAft>
                      </a:pPr>
                      <a:r>
                        <a:rPr lang="en-GB" sz="1200">
                          <a:effectLst/>
                        </a:rPr>
                        <a:t> </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gridSpan="2">
                  <a:txBody>
                    <a:bodyPr/>
                    <a:lstStyle/>
                    <a:p>
                      <a:pPr algn="ctr">
                        <a:lnSpc>
                          <a:spcPct val="100000"/>
                        </a:lnSpc>
                        <a:spcAft>
                          <a:spcPts val="0"/>
                        </a:spcAft>
                      </a:pPr>
                      <a:r>
                        <a:rPr lang="en-GB" sz="1200" b="1">
                          <a:effectLst/>
                        </a:rPr>
                        <a:t>Human</a:t>
                      </a:r>
                      <a:endParaRPr lang="en-GB" sz="1200" b="1">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hMerge="1">
                  <a:txBody>
                    <a:bodyPr/>
                    <a:lstStyle/>
                    <a:p>
                      <a:endParaRPr lang="en-US"/>
                    </a:p>
                  </a:txBody>
                  <a:tcPr/>
                </a:tc>
                <a:tc gridSpan="2">
                  <a:txBody>
                    <a:bodyPr/>
                    <a:lstStyle/>
                    <a:p>
                      <a:pPr algn="ctr">
                        <a:lnSpc>
                          <a:spcPct val="100000"/>
                        </a:lnSpc>
                        <a:spcAft>
                          <a:spcPts val="0"/>
                        </a:spcAft>
                      </a:pPr>
                      <a:r>
                        <a:rPr lang="en-GB" sz="1200" b="1" dirty="0">
                          <a:effectLst/>
                        </a:rPr>
                        <a:t>Physical</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hMerge="1">
                  <a:txBody>
                    <a:bodyPr/>
                    <a:lstStyle/>
                    <a:p>
                      <a:endParaRPr lang="en-US"/>
                    </a:p>
                  </a:txBody>
                  <a:tcPr/>
                </a:tc>
                <a:extLst>
                  <a:ext uri="{0D108BD9-81ED-4DB2-BD59-A6C34878D82A}">
                    <a16:rowId xmlns:a16="http://schemas.microsoft.com/office/drawing/2014/main" val="2771146029"/>
                  </a:ext>
                </a:extLst>
              </a:tr>
              <a:tr h="294076">
                <a:tc>
                  <a:txBody>
                    <a:bodyPr/>
                    <a:lstStyle/>
                    <a:p>
                      <a:pPr algn="ctr">
                        <a:lnSpc>
                          <a:spcPct val="100000"/>
                        </a:lnSpc>
                        <a:spcAft>
                          <a:spcPts val="0"/>
                        </a:spcAft>
                      </a:pPr>
                      <a:r>
                        <a:rPr lang="en-GB" sz="1200">
                          <a:effectLst/>
                        </a:rPr>
                        <a:t>Reception</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a:txBody>
                    <a:bodyPr/>
                    <a:lstStyle/>
                    <a:p>
                      <a:pPr>
                        <a:lnSpc>
                          <a:spcPct val="100000"/>
                        </a:lnSpc>
                        <a:spcAft>
                          <a:spcPts val="0"/>
                        </a:spcAft>
                      </a:pPr>
                      <a:r>
                        <a:rPr lang="en-GB" sz="700" dirty="0">
                          <a:effectLst/>
                        </a:rPr>
                        <a:t>building</a:t>
                      </a:r>
                    </a:p>
                    <a:p>
                      <a:pPr>
                        <a:lnSpc>
                          <a:spcPct val="100000"/>
                        </a:lnSpc>
                        <a:spcAft>
                          <a:spcPts val="0"/>
                        </a:spcAft>
                      </a:pPr>
                      <a:r>
                        <a:rPr lang="en-GB" sz="700" dirty="0">
                          <a:effectLst/>
                        </a:rPr>
                        <a:t>school</a:t>
                      </a:r>
                    </a:p>
                    <a:p>
                      <a:pPr>
                        <a:lnSpc>
                          <a:spcPct val="100000"/>
                        </a:lnSpc>
                        <a:spcAft>
                          <a:spcPts val="0"/>
                        </a:spcAft>
                      </a:pPr>
                      <a:r>
                        <a:rPr lang="en-GB" sz="700" dirty="0">
                          <a:effectLst/>
                        </a:rPr>
                        <a:t>playground</a:t>
                      </a:r>
                    </a:p>
                    <a:p>
                      <a:pPr>
                        <a:lnSpc>
                          <a:spcPct val="100000"/>
                        </a:lnSpc>
                        <a:spcAft>
                          <a:spcPts val="0"/>
                        </a:spcAft>
                      </a:pPr>
                      <a:r>
                        <a:rPr lang="en-GB" sz="700" dirty="0">
                          <a:effectLst/>
                        </a:rPr>
                        <a:t>car park</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a:effectLst/>
                        </a:rPr>
                        <a:t>playground</a:t>
                      </a:r>
                    </a:p>
                    <a:p>
                      <a:pPr>
                        <a:lnSpc>
                          <a:spcPct val="100000"/>
                        </a:lnSpc>
                        <a:spcAft>
                          <a:spcPts val="0"/>
                        </a:spcAft>
                      </a:pPr>
                      <a:r>
                        <a:rPr lang="en-GB" sz="700">
                          <a:effectLst/>
                        </a:rPr>
                        <a:t>houses</a:t>
                      </a:r>
                    </a:p>
                    <a:p>
                      <a:pPr>
                        <a:lnSpc>
                          <a:spcPct val="100000"/>
                        </a:lnSpc>
                        <a:spcAft>
                          <a:spcPts val="0"/>
                        </a:spcAft>
                      </a:pPr>
                      <a:r>
                        <a:rPr lang="en-GB" sz="700">
                          <a:effectLst/>
                        </a:rPr>
                        <a:t>road</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field</a:t>
                      </a:r>
                    </a:p>
                    <a:p>
                      <a:pPr>
                        <a:lnSpc>
                          <a:spcPct val="100000"/>
                        </a:lnSpc>
                        <a:spcAft>
                          <a:spcPts val="0"/>
                        </a:spcAft>
                      </a:pPr>
                      <a:r>
                        <a:rPr lang="en-GB" sz="700" dirty="0">
                          <a:effectLst/>
                        </a:rPr>
                        <a:t>woodland</a:t>
                      </a:r>
                    </a:p>
                    <a:p>
                      <a:pPr>
                        <a:lnSpc>
                          <a:spcPct val="100000"/>
                        </a:lnSpc>
                        <a:spcAft>
                          <a:spcPts val="0"/>
                        </a:spcAft>
                      </a:pPr>
                      <a:r>
                        <a:rPr lang="en-GB" sz="700" dirty="0">
                          <a:effectLst/>
                        </a:rPr>
                        <a:t>stream</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extLst>
                  <a:ext uri="{0D108BD9-81ED-4DB2-BD59-A6C34878D82A}">
                    <a16:rowId xmlns:a16="http://schemas.microsoft.com/office/drawing/2014/main" val="4225917741"/>
                  </a:ext>
                </a:extLst>
              </a:tr>
              <a:tr h="541843">
                <a:tc>
                  <a:txBody>
                    <a:bodyPr/>
                    <a:lstStyle/>
                    <a:p>
                      <a:pPr algn="ctr">
                        <a:lnSpc>
                          <a:spcPct val="100000"/>
                        </a:lnSpc>
                        <a:spcAft>
                          <a:spcPts val="0"/>
                        </a:spcAft>
                      </a:pPr>
                      <a:r>
                        <a:rPr lang="en-GB" sz="1200">
                          <a:effectLst/>
                        </a:rPr>
                        <a:t>1</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a:txBody>
                    <a:bodyPr/>
                    <a:lstStyle/>
                    <a:p>
                      <a:pPr>
                        <a:lnSpc>
                          <a:spcPct val="100000"/>
                        </a:lnSpc>
                        <a:spcAft>
                          <a:spcPts val="0"/>
                        </a:spcAft>
                      </a:pPr>
                      <a:r>
                        <a:rPr lang="en-GB" sz="700" dirty="0">
                          <a:effectLst/>
                        </a:rPr>
                        <a:t>human </a:t>
                      </a:r>
                    </a:p>
                    <a:p>
                      <a:pPr>
                        <a:lnSpc>
                          <a:spcPct val="100000"/>
                        </a:lnSpc>
                        <a:spcAft>
                          <a:spcPts val="0"/>
                        </a:spcAft>
                      </a:pPr>
                      <a:r>
                        <a:rPr lang="en-GB" sz="700" dirty="0">
                          <a:effectLst/>
                        </a:rPr>
                        <a:t>physical </a:t>
                      </a:r>
                    </a:p>
                    <a:p>
                      <a:pPr>
                        <a:lnSpc>
                          <a:spcPct val="100000"/>
                        </a:lnSpc>
                        <a:spcAft>
                          <a:spcPts val="0"/>
                        </a:spcAft>
                      </a:pPr>
                      <a:r>
                        <a:rPr lang="en-GB" sz="700" dirty="0">
                          <a:effectLst/>
                        </a:rPr>
                        <a:t>village</a:t>
                      </a:r>
                    </a:p>
                    <a:p>
                      <a:pPr>
                        <a:lnSpc>
                          <a:spcPct val="100000"/>
                        </a:lnSpc>
                        <a:spcAft>
                          <a:spcPts val="0"/>
                        </a:spcAft>
                      </a:pPr>
                      <a:r>
                        <a:rPr lang="en-GB" sz="700" dirty="0">
                          <a:effectLst/>
                        </a:rPr>
                        <a:t>town</a:t>
                      </a:r>
                    </a:p>
                    <a:p>
                      <a:pPr>
                        <a:lnSpc>
                          <a:spcPct val="100000"/>
                        </a:lnSpc>
                        <a:spcAft>
                          <a:spcPts val="0"/>
                        </a:spcAft>
                      </a:pPr>
                      <a:r>
                        <a:rPr lang="en-GB" sz="700" dirty="0">
                          <a:effectLst/>
                        </a:rPr>
                        <a:t>city</a:t>
                      </a:r>
                    </a:p>
                    <a:p>
                      <a:pPr>
                        <a:lnSpc>
                          <a:spcPct val="100000"/>
                        </a:lnSpc>
                        <a:spcAft>
                          <a:spcPts val="0"/>
                        </a:spcAft>
                      </a:pPr>
                      <a:r>
                        <a:rPr lang="en-GB" sz="700" dirty="0">
                          <a:effectLst/>
                        </a:rPr>
                        <a:t>capital city</a:t>
                      </a:r>
                    </a:p>
                  </a:txBody>
                  <a:tcPr marL="22806" marR="22806" marT="0" marB="0"/>
                </a:tc>
                <a:tc>
                  <a:txBody>
                    <a:bodyPr/>
                    <a:lstStyle/>
                    <a:p>
                      <a:pPr>
                        <a:lnSpc>
                          <a:spcPct val="100000"/>
                        </a:lnSpc>
                        <a:spcAft>
                          <a:spcPts val="0"/>
                        </a:spcAft>
                      </a:pPr>
                      <a:r>
                        <a:rPr lang="en-GB" sz="700" dirty="0">
                          <a:effectLst/>
                        </a:rPr>
                        <a:t>factory</a:t>
                      </a:r>
                    </a:p>
                    <a:p>
                      <a:pPr>
                        <a:lnSpc>
                          <a:spcPct val="100000"/>
                        </a:lnSpc>
                        <a:spcAft>
                          <a:spcPts val="0"/>
                        </a:spcAft>
                      </a:pPr>
                      <a:r>
                        <a:rPr lang="en-GB" sz="700" dirty="0">
                          <a:effectLst/>
                        </a:rPr>
                        <a:t>farm</a:t>
                      </a:r>
                    </a:p>
                    <a:p>
                      <a:pPr>
                        <a:lnSpc>
                          <a:spcPct val="100000"/>
                        </a:lnSpc>
                        <a:spcAft>
                          <a:spcPts val="0"/>
                        </a:spcAft>
                      </a:pPr>
                      <a:r>
                        <a:rPr lang="en-GB" sz="700" dirty="0">
                          <a:effectLst/>
                        </a:rPr>
                        <a:t>house</a:t>
                      </a:r>
                    </a:p>
                    <a:p>
                      <a:pPr>
                        <a:lnSpc>
                          <a:spcPct val="100000"/>
                        </a:lnSpc>
                        <a:spcAft>
                          <a:spcPts val="0"/>
                        </a:spcAft>
                      </a:pPr>
                      <a:r>
                        <a:rPr lang="en-GB" sz="700" dirty="0">
                          <a:effectLst/>
                        </a:rPr>
                        <a:t>office</a:t>
                      </a:r>
                    </a:p>
                    <a:p>
                      <a:pPr>
                        <a:lnSpc>
                          <a:spcPct val="100000"/>
                        </a:lnSpc>
                        <a:spcAft>
                          <a:spcPts val="0"/>
                        </a:spcAft>
                      </a:pPr>
                      <a:r>
                        <a:rPr lang="en-GB" sz="700" dirty="0">
                          <a:effectLst/>
                        </a:rPr>
                        <a:t>shop </a:t>
                      </a:r>
                    </a:p>
                    <a:p>
                      <a:pPr>
                        <a:lnSpc>
                          <a:spcPct val="100000"/>
                        </a:lnSpc>
                        <a:spcAft>
                          <a:spcPts val="0"/>
                        </a:spcAft>
                      </a:pPr>
                      <a:r>
                        <a:rPr lang="en-GB" sz="700" dirty="0">
                          <a:effectLst/>
                        </a:rPr>
                        <a:t>country</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coast</a:t>
                      </a:r>
                    </a:p>
                    <a:p>
                      <a:pPr>
                        <a:lnSpc>
                          <a:spcPct val="100000"/>
                        </a:lnSpc>
                        <a:spcAft>
                          <a:spcPts val="0"/>
                        </a:spcAft>
                      </a:pPr>
                      <a:r>
                        <a:rPr lang="en-GB" sz="700" dirty="0">
                          <a:effectLst/>
                        </a:rPr>
                        <a:t>sea</a:t>
                      </a:r>
                    </a:p>
                    <a:p>
                      <a:pPr>
                        <a:lnSpc>
                          <a:spcPct val="100000"/>
                        </a:lnSpc>
                        <a:spcAft>
                          <a:spcPts val="0"/>
                        </a:spcAft>
                      </a:pPr>
                      <a:r>
                        <a:rPr lang="en-GB" sz="700" dirty="0">
                          <a:effectLst/>
                        </a:rPr>
                        <a:t>river</a:t>
                      </a:r>
                    </a:p>
                    <a:p>
                      <a:pPr>
                        <a:lnSpc>
                          <a:spcPct val="100000"/>
                        </a:lnSpc>
                        <a:spcAft>
                          <a:spcPts val="0"/>
                        </a:spcAft>
                      </a:pPr>
                      <a:r>
                        <a:rPr lang="en-GB" sz="700" dirty="0">
                          <a:effectLst/>
                        </a:rPr>
                        <a:t>forest</a:t>
                      </a:r>
                    </a:p>
                    <a:p>
                      <a:pPr>
                        <a:lnSpc>
                          <a:spcPct val="100000"/>
                        </a:lnSpc>
                        <a:spcAft>
                          <a:spcPts val="0"/>
                        </a:spcAft>
                      </a:pPr>
                      <a:r>
                        <a:rPr lang="en-GB" sz="700" dirty="0">
                          <a:effectLst/>
                        </a:rPr>
                        <a: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hill</a:t>
                      </a:r>
                    </a:p>
                    <a:p>
                      <a:pPr>
                        <a:lnSpc>
                          <a:spcPct val="100000"/>
                        </a:lnSpc>
                        <a:spcAft>
                          <a:spcPts val="0"/>
                        </a:spcAft>
                      </a:pPr>
                      <a:r>
                        <a:rPr lang="en-GB" sz="700" dirty="0">
                          <a:effectLst/>
                        </a:rPr>
                        <a:t>mountain</a:t>
                      </a:r>
                    </a:p>
                    <a:p>
                      <a:pPr>
                        <a:lnSpc>
                          <a:spcPct val="100000"/>
                        </a:lnSpc>
                        <a:spcAft>
                          <a:spcPts val="0"/>
                        </a:spcAft>
                      </a:pPr>
                      <a:r>
                        <a:rPr lang="en-GB" sz="700" dirty="0">
                          <a:effectLst/>
                        </a:rPr>
                        <a:t>soil</a:t>
                      </a:r>
                    </a:p>
                    <a:p>
                      <a:pPr>
                        <a:lnSpc>
                          <a:spcPct val="100000"/>
                        </a:lnSpc>
                        <a:spcAft>
                          <a:spcPts val="0"/>
                        </a:spcAft>
                      </a:pPr>
                      <a:r>
                        <a:rPr lang="en-GB" sz="700" dirty="0">
                          <a:effectLst/>
                        </a:rPr>
                        <a:t>valley</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extLst>
                  <a:ext uri="{0D108BD9-81ED-4DB2-BD59-A6C34878D82A}">
                    <a16:rowId xmlns:a16="http://schemas.microsoft.com/office/drawing/2014/main" val="204202875"/>
                  </a:ext>
                </a:extLst>
              </a:tr>
              <a:tr h="673233">
                <a:tc>
                  <a:txBody>
                    <a:bodyPr/>
                    <a:lstStyle/>
                    <a:p>
                      <a:pPr algn="ctr">
                        <a:lnSpc>
                          <a:spcPct val="100000"/>
                        </a:lnSpc>
                        <a:spcAft>
                          <a:spcPts val="0"/>
                        </a:spcAft>
                      </a:pPr>
                      <a:r>
                        <a:rPr lang="en-GB" sz="1200" dirty="0">
                          <a:effectLst/>
                        </a:rPr>
                        <a:t>2</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a:txBody>
                    <a:bodyPr/>
                    <a:lstStyle/>
                    <a:p>
                      <a:pPr>
                        <a:lnSpc>
                          <a:spcPct val="100000"/>
                        </a:lnSpc>
                        <a:spcAft>
                          <a:spcPts val="0"/>
                        </a:spcAft>
                      </a:pPr>
                      <a:r>
                        <a:rPr lang="en-GB" sz="700">
                          <a:effectLst/>
                        </a:rPr>
                        <a:t>equator</a:t>
                      </a:r>
                    </a:p>
                    <a:p>
                      <a:pPr>
                        <a:lnSpc>
                          <a:spcPct val="100000"/>
                        </a:lnSpc>
                        <a:spcAft>
                          <a:spcPts val="0"/>
                        </a:spcAft>
                      </a:pPr>
                      <a:r>
                        <a:rPr lang="en-GB" sz="700">
                          <a:effectLst/>
                        </a:rPr>
                        <a:t>tourist / tourism</a:t>
                      </a:r>
                    </a:p>
                    <a:p>
                      <a:pPr>
                        <a:lnSpc>
                          <a:spcPct val="100000"/>
                        </a:lnSpc>
                        <a:spcAft>
                          <a:spcPts val="0"/>
                        </a:spcAft>
                      </a:pPr>
                      <a:r>
                        <a:rPr lang="en-GB" sz="700">
                          <a:effectLst/>
                        </a:rPr>
                        <a:t>trade</a:t>
                      </a:r>
                    </a:p>
                    <a:p>
                      <a:pPr>
                        <a:lnSpc>
                          <a:spcPct val="100000"/>
                        </a:lnSpc>
                        <a:spcAft>
                          <a:spcPts val="0"/>
                        </a:spcAft>
                      </a:pPr>
                      <a:r>
                        <a:rPr lang="en-GB" sz="700">
                          <a:effectLst/>
                        </a:rPr>
                        <a:t>business</a:t>
                      </a:r>
                    </a:p>
                    <a:p>
                      <a:pPr>
                        <a:lnSpc>
                          <a:spcPct val="100000"/>
                        </a:lnSpc>
                        <a:spcAft>
                          <a:spcPts val="0"/>
                        </a:spcAft>
                      </a:pPr>
                      <a:r>
                        <a:rPr lang="en-GB" sz="700">
                          <a:effectLst/>
                        </a:rPr>
                        <a:t>industry</a:t>
                      </a:r>
                    </a:p>
                    <a:p>
                      <a:pPr>
                        <a:lnSpc>
                          <a:spcPct val="100000"/>
                        </a:lnSpc>
                        <a:spcAft>
                          <a:spcPts val="0"/>
                        </a:spcAft>
                      </a:pPr>
                      <a:r>
                        <a:rPr lang="en-GB" sz="700">
                          <a:effectLst/>
                        </a:rPr>
                        <a:t>environmental impact</a:t>
                      </a:r>
                    </a:p>
                    <a:p>
                      <a:pPr>
                        <a:lnSpc>
                          <a:spcPct val="100000"/>
                        </a:lnSpc>
                        <a:spcAft>
                          <a:spcPts val="0"/>
                        </a:spcAft>
                      </a:pPr>
                      <a:r>
                        <a:rPr lang="en-GB" sz="700">
                          <a:effectLst/>
                        </a:rPr>
                        <a:t>pollution</a:t>
                      </a:r>
                    </a:p>
                    <a:p>
                      <a:pPr>
                        <a:lnSpc>
                          <a:spcPct val="100000"/>
                        </a:lnSpc>
                        <a:spcAft>
                          <a:spcPts val="0"/>
                        </a:spcAft>
                      </a:pPr>
                      <a:r>
                        <a:rPr lang="en-GB" sz="700">
                          <a:effectLst/>
                        </a:rPr>
                        <a:t>region</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continent</a:t>
                      </a:r>
                    </a:p>
                    <a:p>
                      <a:pPr>
                        <a:lnSpc>
                          <a:spcPct val="100000"/>
                        </a:lnSpc>
                        <a:spcAft>
                          <a:spcPts val="0"/>
                        </a:spcAft>
                      </a:pPr>
                      <a:r>
                        <a:rPr lang="en-GB" sz="700" dirty="0">
                          <a:effectLst/>
                        </a:rPr>
                        <a:t>port</a:t>
                      </a:r>
                    </a:p>
                    <a:p>
                      <a:pPr>
                        <a:lnSpc>
                          <a:spcPct val="100000"/>
                        </a:lnSpc>
                        <a:spcAft>
                          <a:spcPts val="0"/>
                        </a:spcAft>
                      </a:pPr>
                      <a:r>
                        <a:rPr lang="en-GB" sz="700" dirty="0">
                          <a:effectLst/>
                        </a:rPr>
                        <a:t>harbour</a:t>
                      </a:r>
                    </a:p>
                    <a:p>
                      <a:pPr>
                        <a:lnSpc>
                          <a:spcPct val="100000"/>
                        </a:lnSpc>
                        <a:spcAft>
                          <a:spcPts val="0"/>
                        </a:spcAft>
                      </a:pPr>
                      <a:r>
                        <a:rPr lang="en-GB" sz="700" dirty="0">
                          <a:effectLst/>
                        </a:rPr>
                        <a:t>church</a:t>
                      </a:r>
                    </a:p>
                    <a:p>
                      <a:pPr>
                        <a:lnSpc>
                          <a:spcPct val="100000"/>
                        </a:lnSpc>
                        <a:spcAft>
                          <a:spcPts val="0"/>
                        </a:spcAft>
                      </a:pPr>
                      <a:r>
                        <a:rPr lang="en-GB" sz="700" dirty="0">
                          <a:effectLst/>
                        </a:rPr>
                        <a:t>fire station</a:t>
                      </a:r>
                    </a:p>
                    <a:p>
                      <a:pPr>
                        <a:lnSpc>
                          <a:spcPct val="100000"/>
                        </a:lnSpc>
                        <a:spcAft>
                          <a:spcPts val="0"/>
                        </a:spcAft>
                      </a:pPr>
                      <a:r>
                        <a:rPr lang="en-GB" sz="700" dirty="0">
                          <a:effectLst/>
                        </a:rPr>
                        <a:t>railway</a:t>
                      </a:r>
                    </a:p>
                    <a:p>
                      <a:pPr>
                        <a:lnSpc>
                          <a:spcPct val="100000"/>
                        </a:lnSpc>
                        <a:spcAft>
                          <a:spcPts val="0"/>
                        </a:spcAft>
                      </a:pPr>
                      <a:r>
                        <a:rPr lang="en-GB" sz="700" dirty="0">
                          <a:effectLst/>
                        </a:rPr>
                        <a:t>motorway</a:t>
                      </a:r>
                    </a:p>
                    <a:p>
                      <a:pPr>
                        <a:lnSpc>
                          <a:spcPct val="100000"/>
                        </a:lnSpc>
                        <a:spcAft>
                          <a:spcPts val="0"/>
                        </a:spcAft>
                      </a:pPr>
                      <a:r>
                        <a:rPr lang="en-GB" sz="700" dirty="0">
                          <a:effectLst/>
                        </a:rPr>
                        <a: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landscape</a:t>
                      </a:r>
                    </a:p>
                    <a:p>
                      <a:pPr>
                        <a:lnSpc>
                          <a:spcPct val="100000"/>
                        </a:lnSpc>
                        <a:spcAft>
                          <a:spcPts val="0"/>
                        </a:spcAft>
                      </a:pPr>
                      <a:r>
                        <a:rPr lang="en-GB" sz="700" dirty="0">
                          <a:effectLst/>
                        </a:rPr>
                        <a:t>beach</a:t>
                      </a:r>
                    </a:p>
                    <a:p>
                      <a:pPr>
                        <a:lnSpc>
                          <a:spcPct val="100000"/>
                        </a:lnSpc>
                        <a:spcAft>
                          <a:spcPts val="0"/>
                        </a:spcAft>
                      </a:pPr>
                      <a:r>
                        <a:rPr lang="en-GB" sz="700" dirty="0">
                          <a:effectLst/>
                        </a:rPr>
                        <a:t>cliff</a:t>
                      </a:r>
                    </a:p>
                    <a:p>
                      <a:pPr>
                        <a:lnSpc>
                          <a:spcPct val="100000"/>
                        </a:lnSpc>
                        <a:spcAft>
                          <a:spcPts val="0"/>
                        </a:spcAft>
                      </a:pPr>
                      <a:r>
                        <a:rPr lang="en-GB" sz="700" dirty="0">
                          <a:effectLst/>
                        </a:rPr>
                        <a:t>ocean</a:t>
                      </a:r>
                    </a:p>
                    <a:p>
                      <a:pPr>
                        <a:lnSpc>
                          <a:spcPct val="100000"/>
                        </a:lnSpc>
                        <a:spcAft>
                          <a:spcPts val="0"/>
                        </a:spcAft>
                      </a:pPr>
                      <a:r>
                        <a:rPr lang="en-GB" sz="700" dirty="0">
                          <a:effectLst/>
                        </a:rPr>
                        <a:t>vegetation</a:t>
                      </a:r>
                    </a:p>
                    <a:p>
                      <a:pPr>
                        <a:lnSpc>
                          <a:spcPct val="100000"/>
                        </a:lnSpc>
                        <a:spcAft>
                          <a:spcPts val="0"/>
                        </a:spcAft>
                      </a:pPr>
                      <a:r>
                        <a:rPr lang="en-GB" sz="700" dirty="0">
                          <a:effectLst/>
                        </a:rPr>
                        <a:t>season</a:t>
                      </a:r>
                    </a:p>
                    <a:p>
                      <a:pPr>
                        <a:lnSpc>
                          <a:spcPct val="100000"/>
                        </a:lnSpc>
                        <a:spcAft>
                          <a:spcPts val="0"/>
                        </a:spcAft>
                      </a:pPr>
                      <a:r>
                        <a:rPr lang="en-GB" sz="700" dirty="0">
                          <a:effectLst/>
                        </a:rPr>
                        <a:t>weather</a:t>
                      </a:r>
                    </a:p>
                    <a:p>
                      <a:pPr>
                        <a:lnSpc>
                          <a:spcPct val="100000"/>
                        </a:lnSpc>
                        <a:spcAft>
                          <a:spcPts val="0"/>
                        </a:spcAft>
                      </a:pPr>
                      <a:r>
                        <a:rPr lang="en-GB" sz="700" dirty="0">
                          <a:effectLst/>
                        </a:rPr>
                        <a:t>lake</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volcano</a:t>
                      </a:r>
                    </a:p>
                    <a:p>
                      <a:pPr>
                        <a:lnSpc>
                          <a:spcPct val="100000"/>
                        </a:lnSpc>
                        <a:spcAft>
                          <a:spcPts val="0"/>
                        </a:spcAft>
                      </a:pPr>
                      <a:r>
                        <a:rPr lang="en-GB" sz="700" dirty="0">
                          <a:effectLst/>
                        </a:rPr>
                        <a:t>plate tectonics</a:t>
                      </a:r>
                    </a:p>
                    <a:p>
                      <a:pPr>
                        <a:lnSpc>
                          <a:spcPct val="100000"/>
                        </a:lnSpc>
                        <a:spcAft>
                          <a:spcPts val="0"/>
                        </a:spcAft>
                      </a:pPr>
                      <a:r>
                        <a:rPr lang="en-GB" sz="700" dirty="0">
                          <a:effectLst/>
                        </a:rPr>
                        <a:t>desert</a:t>
                      </a:r>
                    </a:p>
                    <a:p>
                      <a:pPr>
                        <a:lnSpc>
                          <a:spcPct val="100000"/>
                        </a:lnSpc>
                        <a:spcAft>
                          <a:spcPts val="0"/>
                        </a:spcAft>
                      </a:pPr>
                      <a:r>
                        <a:rPr lang="en-GB" sz="700" dirty="0">
                          <a:effectLst/>
                        </a:rPr>
                        <a:t>rainforest</a:t>
                      </a:r>
                    </a:p>
                    <a:p>
                      <a:pPr>
                        <a:lnSpc>
                          <a:spcPct val="100000"/>
                        </a:lnSpc>
                        <a:spcAft>
                          <a:spcPts val="0"/>
                        </a:spcAft>
                      </a:pPr>
                      <a:r>
                        <a:rPr lang="en-GB" sz="700" dirty="0">
                          <a:effectLst/>
                        </a:rPr>
                        <a:t> </a:t>
                      </a:r>
                    </a:p>
                    <a:p>
                      <a:pPr>
                        <a:lnSpc>
                          <a:spcPct val="100000"/>
                        </a:lnSpc>
                        <a:spcAft>
                          <a:spcPts val="0"/>
                        </a:spcAft>
                      </a:pPr>
                      <a:r>
                        <a:rPr lang="en-GB" sz="700" dirty="0">
                          <a:effectLst/>
                        </a:rPr>
                        <a: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extLst>
                  <a:ext uri="{0D108BD9-81ED-4DB2-BD59-A6C34878D82A}">
                    <a16:rowId xmlns:a16="http://schemas.microsoft.com/office/drawing/2014/main" val="165970394"/>
                  </a:ext>
                </a:extLst>
              </a:tr>
              <a:tr h="887212">
                <a:tc>
                  <a:txBody>
                    <a:bodyPr/>
                    <a:lstStyle/>
                    <a:p>
                      <a:pPr algn="ctr">
                        <a:lnSpc>
                          <a:spcPct val="100000"/>
                        </a:lnSpc>
                        <a:spcAft>
                          <a:spcPts val="0"/>
                        </a:spcAft>
                      </a:pPr>
                      <a:r>
                        <a:rPr lang="en-GB" sz="1200" dirty="0">
                          <a:effectLst/>
                        </a:rPr>
                        <a:t>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a:txBody>
                    <a:bodyPr/>
                    <a:lstStyle/>
                    <a:p>
                      <a:pPr>
                        <a:lnSpc>
                          <a:spcPct val="100000"/>
                        </a:lnSpc>
                        <a:spcAft>
                          <a:spcPts val="0"/>
                        </a:spcAft>
                      </a:pPr>
                      <a:r>
                        <a:rPr lang="en-GB" sz="700" dirty="0">
                          <a:effectLst/>
                        </a:rPr>
                        <a:t>deforestation</a:t>
                      </a:r>
                    </a:p>
                    <a:p>
                      <a:pPr>
                        <a:lnSpc>
                          <a:spcPct val="100000"/>
                        </a:lnSpc>
                        <a:spcAft>
                          <a:spcPts val="0"/>
                        </a:spcAft>
                      </a:pPr>
                      <a:r>
                        <a:rPr lang="en-GB" sz="700" dirty="0">
                          <a:effectLst/>
                        </a:rPr>
                        <a:t>climate change</a:t>
                      </a:r>
                    </a:p>
                    <a:p>
                      <a:pPr>
                        <a:lnSpc>
                          <a:spcPct val="100000"/>
                        </a:lnSpc>
                        <a:spcAft>
                          <a:spcPts val="0"/>
                        </a:spcAft>
                      </a:pPr>
                      <a:r>
                        <a:rPr lang="en-GB" sz="700" dirty="0">
                          <a:effectLst/>
                        </a:rPr>
                        <a:t>economy</a:t>
                      </a:r>
                    </a:p>
                    <a:p>
                      <a:pPr>
                        <a:lnSpc>
                          <a:spcPct val="100000"/>
                        </a:lnSpc>
                        <a:spcAft>
                          <a:spcPts val="0"/>
                        </a:spcAft>
                      </a:pPr>
                      <a:r>
                        <a:rPr lang="en-GB" sz="700" dirty="0">
                          <a:effectLst/>
                        </a:rPr>
                        <a:t>resources</a:t>
                      </a:r>
                    </a:p>
                    <a:p>
                      <a:pPr>
                        <a:lnSpc>
                          <a:spcPct val="100000"/>
                        </a:lnSpc>
                        <a:spcAft>
                          <a:spcPts val="0"/>
                        </a:spcAft>
                      </a:pPr>
                      <a:r>
                        <a:rPr lang="en-GB" sz="700" dirty="0">
                          <a:effectLst/>
                        </a:rPr>
                        <a:t>fair trade</a:t>
                      </a:r>
                    </a:p>
                    <a:p>
                      <a:pPr>
                        <a:lnSpc>
                          <a:spcPct val="100000"/>
                        </a:lnSpc>
                        <a:spcAft>
                          <a:spcPts val="0"/>
                        </a:spcAft>
                      </a:pPr>
                      <a:r>
                        <a:rPr lang="en-GB" sz="700" dirty="0">
                          <a:effectLst/>
                        </a:rPr>
                        <a:t>trade links</a:t>
                      </a:r>
                    </a:p>
                    <a:p>
                      <a:pPr>
                        <a:lnSpc>
                          <a:spcPct val="100000"/>
                        </a:lnSpc>
                        <a:spcAft>
                          <a:spcPts val="0"/>
                        </a:spcAft>
                      </a:pPr>
                      <a:r>
                        <a:rPr lang="en-GB" sz="700" dirty="0">
                          <a:effectLst/>
                        </a:rPr>
                        <a:t>timber / logging</a:t>
                      </a:r>
                    </a:p>
                    <a:p>
                      <a:pPr>
                        <a:lnSpc>
                          <a:spcPct val="100000"/>
                        </a:lnSpc>
                        <a:spcAft>
                          <a:spcPts val="0"/>
                        </a:spcAft>
                      </a:pPr>
                      <a:r>
                        <a:rPr lang="en-GB" sz="700" dirty="0">
                          <a:effectLst/>
                        </a:rPr>
                        <a:t>conflict</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a:effectLst/>
                        </a:rPr>
                        <a:t>latitude</a:t>
                      </a:r>
                    </a:p>
                    <a:p>
                      <a:pPr>
                        <a:lnSpc>
                          <a:spcPct val="100000"/>
                        </a:lnSpc>
                        <a:spcAft>
                          <a:spcPts val="0"/>
                        </a:spcAft>
                      </a:pPr>
                      <a:r>
                        <a:rPr lang="en-GB" sz="700">
                          <a:effectLst/>
                        </a:rPr>
                        <a:t>Northern Hemisphere</a:t>
                      </a:r>
                    </a:p>
                    <a:p>
                      <a:pPr>
                        <a:lnSpc>
                          <a:spcPct val="100000"/>
                        </a:lnSpc>
                        <a:spcAft>
                          <a:spcPts val="0"/>
                        </a:spcAft>
                      </a:pPr>
                      <a:r>
                        <a:rPr lang="en-GB" sz="700">
                          <a:effectLst/>
                        </a:rPr>
                        <a:t>Southern Hemisphere</a:t>
                      </a:r>
                    </a:p>
                    <a:p>
                      <a:pPr>
                        <a:lnSpc>
                          <a:spcPct val="100000"/>
                        </a:lnSpc>
                        <a:spcAft>
                          <a:spcPts val="0"/>
                        </a:spcAft>
                      </a:pPr>
                      <a:r>
                        <a:rPr lang="en-GB" sz="700">
                          <a:effectLst/>
                        </a:rPr>
                        <a:t>Tropic of Cancer</a:t>
                      </a:r>
                    </a:p>
                    <a:p>
                      <a:pPr>
                        <a:lnSpc>
                          <a:spcPct val="100000"/>
                        </a:lnSpc>
                        <a:spcAft>
                          <a:spcPts val="0"/>
                        </a:spcAft>
                      </a:pPr>
                      <a:r>
                        <a:rPr lang="en-GB" sz="700">
                          <a:effectLst/>
                        </a:rPr>
                        <a:t>Tropic of Capricorn</a:t>
                      </a:r>
                    </a:p>
                    <a:p>
                      <a:pPr>
                        <a:lnSpc>
                          <a:spcPct val="100000"/>
                        </a:lnSpc>
                        <a:spcAft>
                          <a:spcPts val="0"/>
                        </a:spcAft>
                      </a:pPr>
                      <a:r>
                        <a:rPr lang="en-GB" sz="700">
                          <a:effectLst/>
                        </a:rPr>
                        <a:t>Arctic</a:t>
                      </a:r>
                    </a:p>
                    <a:p>
                      <a:pPr>
                        <a:lnSpc>
                          <a:spcPct val="100000"/>
                        </a:lnSpc>
                        <a:spcAft>
                          <a:spcPts val="0"/>
                        </a:spcAft>
                      </a:pPr>
                      <a:r>
                        <a:rPr lang="en-GB" sz="700">
                          <a:effectLst/>
                        </a:rPr>
                        <a:t>Antarctic</a:t>
                      </a:r>
                    </a:p>
                    <a:p>
                      <a:pPr>
                        <a:lnSpc>
                          <a:spcPct val="100000"/>
                        </a:lnSpc>
                        <a:spcAft>
                          <a:spcPts val="0"/>
                        </a:spcAft>
                      </a:pPr>
                      <a:r>
                        <a:rPr lang="en-GB" sz="700">
                          <a:effectLst/>
                        </a:rPr>
                        <a:t>feature</a:t>
                      </a:r>
                    </a:p>
                    <a:p>
                      <a:pPr>
                        <a:lnSpc>
                          <a:spcPct val="100000"/>
                        </a:lnSpc>
                        <a:spcAft>
                          <a:spcPts val="0"/>
                        </a:spcAft>
                      </a:pPr>
                      <a:r>
                        <a:rPr lang="en-GB" sz="700">
                          <a:effectLst/>
                        </a:rPr>
                        <a:t>formation</a:t>
                      </a:r>
                    </a:p>
                    <a:p>
                      <a:pPr>
                        <a:lnSpc>
                          <a:spcPct val="100000"/>
                        </a:lnSpc>
                        <a:spcAft>
                          <a:spcPts val="0"/>
                        </a:spcAft>
                      </a:pPr>
                      <a:r>
                        <a:rPr lang="en-GB" sz="700">
                          <a:effectLst/>
                        </a:rPr>
                        <a:t>sustainable</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biome</a:t>
                      </a:r>
                    </a:p>
                    <a:p>
                      <a:pPr>
                        <a:lnSpc>
                          <a:spcPct val="100000"/>
                        </a:lnSpc>
                        <a:spcAft>
                          <a:spcPts val="0"/>
                        </a:spcAft>
                      </a:pPr>
                      <a:r>
                        <a:rPr lang="en-GB" sz="700" dirty="0">
                          <a:effectLst/>
                        </a:rPr>
                        <a:t>vegetation belt</a:t>
                      </a:r>
                    </a:p>
                    <a:p>
                      <a:pPr>
                        <a:lnSpc>
                          <a:spcPct val="100000"/>
                        </a:lnSpc>
                        <a:spcAft>
                          <a:spcPts val="0"/>
                        </a:spcAft>
                      </a:pPr>
                      <a:r>
                        <a:rPr lang="en-GB" sz="700" dirty="0">
                          <a:effectLst/>
                        </a:rPr>
                        <a:t>climate</a:t>
                      </a:r>
                    </a:p>
                    <a:p>
                      <a:pPr>
                        <a:lnSpc>
                          <a:spcPct val="100000"/>
                        </a:lnSpc>
                        <a:spcAft>
                          <a:spcPts val="0"/>
                        </a:spcAft>
                      </a:pPr>
                      <a:r>
                        <a:rPr lang="en-GB" sz="700" dirty="0">
                          <a:effectLst/>
                        </a:rPr>
                        <a:t>climate zone</a:t>
                      </a:r>
                    </a:p>
                    <a:p>
                      <a:pPr>
                        <a:lnSpc>
                          <a:spcPct val="100000"/>
                        </a:lnSpc>
                        <a:spcAft>
                          <a:spcPts val="0"/>
                        </a:spcAft>
                      </a:pPr>
                      <a:r>
                        <a:rPr lang="en-GB" sz="700" dirty="0">
                          <a:effectLst/>
                        </a:rPr>
                        <a:t>polar</a:t>
                      </a:r>
                    </a:p>
                    <a:p>
                      <a:pPr>
                        <a:lnSpc>
                          <a:spcPct val="100000"/>
                        </a:lnSpc>
                        <a:spcAft>
                          <a:spcPts val="0"/>
                        </a:spcAft>
                      </a:pPr>
                      <a:r>
                        <a:rPr lang="en-GB" sz="700" dirty="0">
                          <a:effectLst/>
                        </a:rPr>
                        <a:t>tundra</a:t>
                      </a:r>
                    </a:p>
                    <a:p>
                      <a:pPr>
                        <a:lnSpc>
                          <a:spcPct val="100000"/>
                        </a:lnSpc>
                        <a:spcAft>
                          <a:spcPts val="0"/>
                        </a:spcAft>
                      </a:pPr>
                      <a:r>
                        <a:rPr lang="en-GB" sz="700" dirty="0">
                          <a:effectLst/>
                        </a:rPr>
                        <a:t>tropical</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evaporation</a:t>
                      </a:r>
                    </a:p>
                    <a:p>
                      <a:pPr>
                        <a:lnSpc>
                          <a:spcPct val="100000"/>
                        </a:lnSpc>
                        <a:spcAft>
                          <a:spcPts val="0"/>
                        </a:spcAft>
                      </a:pPr>
                      <a:r>
                        <a:rPr lang="en-GB" sz="700" dirty="0">
                          <a:effectLst/>
                        </a:rPr>
                        <a:t>condensation</a:t>
                      </a:r>
                    </a:p>
                    <a:p>
                      <a:pPr>
                        <a:lnSpc>
                          <a:spcPct val="100000"/>
                        </a:lnSpc>
                        <a:spcAft>
                          <a:spcPts val="0"/>
                        </a:spcAft>
                      </a:pPr>
                      <a:r>
                        <a:rPr lang="en-GB" sz="700" dirty="0">
                          <a:effectLst/>
                        </a:rPr>
                        <a:t>arid</a:t>
                      </a:r>
                    </a:p>
                    <a:p>
                      <a:pPr>
                        <a:lnSpc>
                          <a:spcPct val="100000"/>
                        </a:lnSpc>
                        <a:spcAft>
                          <a:spcPts val="0"/>
                        </a:spcAft>
                      </a:pPr>
                      <a:r>
                        <a:rPr lang="en-GB" sz="700" dirty="0">
                          <a:effectLst/>
                        </a:rPr>
                        <a:t>dune</a:t>
                      </a:r>
                    </a:p>
                    <a:p>
                      <a:pPr>
                        <a:lnSpc>
                          <a:spcPct val="100000"/>
                        </a:lnSpc>
                        <a:spcAft>
                          <a:spcPts val="0"/>
                        </a:spcAft>
                      </a:pPr>
                      <a:r>
                        <a:rPr lang="en-GB" sz="700" dirty="0">
                          <a:effectLst/>
                        </a:rPr>
                        <a:t>salt lake</a:t>
                      </a:r>
                    </a:p>
                    <a:p>
                      <a:pPr>
                        <a:lnSpc>
                          <a:spcPct val="100000"/>
                        </a:lnSpc>
                        <a:spcAft>
                          <a:spcPts val="0"/>
                        </a:spcAft>
                      </a:pPr>
                      <a:r>
                        <a:rPr lang="en-GB" sz="700" dirty="0">
                          <a:effectLst/>
                        </a:rPr>
                        <a:t>canyon</a:t>
                      </a:r>
                    </a:p>
                    <a:p>
                      <a:pPr>
                        <a:lnSpc>
                          <a:spcPct val="100000"/>
                        </a:lnSpc>
                        <a:spcAft>
                          <a:spcPts val="0"/>
                        </a:spcAft>
                      </a:pPr>
                      <a:r>
                        <a:rPr lang="en-GB" sz="700" dirty="0">
                          <a:effectLst/>
                        </a:rPr>
                        <a:t>wadi</a:t>
                      </a:r>
                    </a:p>
                    <a:p>
                      <a:pPr>
                        <a:lnSpc>
                          <a:spcPct val="100000"/>
                        </a:lnSpc>
                        <a:spcAft>
                          <a:spcPts val="0"/>
                        </a:spcAft>
                      </a:pPr>
                      <a:r>
                        <a:rPr lang="en-GB" sz="700" dirty="0">
                          <a:effectLst/>
                        </a:rPr>
                        <a:t>mesa &amp; butte</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extLst>
                  <a:ext uri="{0D108BD9-81ED-4DB2-BD59-A6C34878D82A}">
                    <a16:rowId xmlns:a16="http://schemas.microsoft.com/office/drawing/2014/main" val="200213383"/>
                  </a:ext>
                </a:extLst>
              </a:tr>
              <a:tr h="789609">
                <a:tc>
                  <a:txBody>
                    <a:bodyPr/>
                    <a:lstStyle/>
                    <a:p>
                      <a:pPr algn="ctr">
                        <a:lnSpc>
                          <a:spcPct val="100000"/>
                        </a:lnSpc>
                        <a:spcAft>
                          <a:spcPts val="0"/>
                        </a:spcAft>
                      </a:pPr>
                      <a:r>
                        <a:rPr lang="en-GB" sz="1200">
                          <a:effectLst/>
                        </a:rPr>
                        <a:t>4</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a:txBody>
                    <a:bodyPr/>
                    <a:lstStyle/>
                    <a:p>
                      <a:pPr>
                        <a:lnSpc>
                          <a:spcPct val="100000"/>
                        </a:lnSpc>
                        <a:spcAft>
                          <a:spcPts val="0"/>
                        </a:spcAft>
                      </a:pPr>
                      <a:r>
                        <a:rPr lang="en-GB" sz="700">
                          <a:effectLst/>
                        </a:rPr>
                        <a:t>settlement</a:t>
                      </a:r>
                    </a:p>
                    <a:p>
                      <a:pPr>
                        <a:lnSpc>
                          <a:spcPct val="100000"/>
                        </a:lnSpc>
                        <a:spcAft>
                          <a:spcPts val="0"/>
                        </a:spcAft>
                      </a:pPr>
                      <a:r>
                        <a:rPr lang="en-GB" sz="700">
                          <a:effectLst/>
                        </a:rPr>
                        <a:t>land use</a:t>
                      </a:r>
                    </a:p>
                    <a:p>
                      <a:pPr>
                        <a:lnSpc>
                          <a:spcPct val="100000"/>
                        </a:lnSpc>
                        <a:spcAft>
                          <a:spcPts val="0"/>
                        </a:spcAft>
                      </a:pPr>
                      <a:r>
                        <a:rPr lang="en-GB" sz="700">
                          <a:effectLst/>
                        </a:rPr>
                        <a:t>economic activity</a:t>
                      </a:r>
                    </a:p>
                    <a:p>
                      <a:pPr>
                        <a:lnSpc>
                          <a:spcPct val="100000"/>
                        </a:lnSpc>
                        <a:spcAft>
                          <a:spcPts val="0"/>
                        </a:spcAft>
                      </a:pPr>
                      <a:r>
                        <a:rPr lang="en-GB" sz="700">
                          <a:effectLst/>
                        </a:rPr>
                        <a:t>topography</a:t>
                      </a:r>
                    </a:p>
                    <a:p>
                      <a:pPr>
                        <a:lnSpc>
                          <a:spcPct val="100000"/>
                        </a:lnSpc>
                        <a:spcAft>
                          <a:spcPts val="0"/>
                        </a:spcAft>
                      </a:pPr>
                      <a:r>
                        <a:rPr lang="en-GB" sz="700">
                          <a:effectLst/>
                        </a:rPr>
                        <a:t>land use</a:t>
                      </a:r>
                    </a:p>
                    <a:p>
                      <a:pPr>
                        <a:lnSpc>
                          <a:spcPct val="100000"/>
                        </a:lnSpc>
                        <a:spcAft>
                          <a:spcPts val="0"/>
                        </a:spcAft>
                      </a:pPr>
                      <a:r>
                        <a:rPr lang="en-GB" sz="700">
                          <a:effectLst/>
                        </a:rPr>
                        <a:t>rural</a:t>
                      </a:r>
                    </a:p>
                    <a:p>
                      <a:pPr>
                        <a:lnSpc>
                          <a:spcPct val="100000"/>
                        </a:lnSpc>
                        <a:spcAft>
                          <a:spcPts val="0"/>
                        </a:spcAft>
                      </a:pPr>
                      <a:r>
                        <a:rPr lang="en-GB" sz="700">
                          <a:effectLst/>
                        </a:rPr>
                        <a:t>urban</a:t>
                      </a:r>
                    </a:p>
                    <a:p>
                      <a:pPr>
                        <a:lnSpc>
                          <a:spcPct val="100000"/>
                        </a:lnSpc>
                        <a:spcAft>
                          <a:spcPts val="0"/>
                        </a:spcAft>
                      </a:pPr>
                      <a:r>
                        <a:rPr lang="en-GB" sz="700">
                          <a:effectLst/>
                        </a:rPr>
                        <a:t> </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resort</a:t>
                      </a:r>
                    </a:p>
                    <a:p>
                      <a:pPr>
                        <a:lnSpc>
                          <a:spcPct val="100000"/>
                        </a:lnSpc>
                        <a:spcAft>
                          <a:spcPts val="0"/>
                        </a:spcAft>
                      </a:pPr>
                      <a:r>
                        <a:rPr lang="en-GB" sz="700" dirty="0">
                          <a:effectLst/>
                        </a:rPr>
                        <a:t>pier</a:t>
                      </a:r>
                    </a:p>
                    <a:p>
                      <a:pPr>
                        <a:lnSpc>
                          <a:spcPct val="100000"/>
                        </a:lnSpc>
                        <a:spcAft>
                          <a:spcPts val="0"/>
                        </a:spcAft>
                      </a:pPr>
                      <a:r>
                        <a:rPr lang="en-GB" sz="700" dirty="0">
                          <a:effectLst/>
                        </a:rPr>
                        <a:t>power station</a:t>
                      </a:r>
                    </a:p>
                    <a:p>
                      <a:pPr>
                        <a:lnSpc>
                          <a:spcPct val="100000"/>
                        </a:lnSpc>
                        <a:spcAft>
                          <a:spcPts val="0"/>
                        </a:spcAft>
                      </a:pPr>
                      <a:r>
                        <a:rPr lang="en-GB" sz="700" dirty="0">
                          <a:effectLst/>
                        </a:rPr>
                        <a:t>leisure</a:t>
                      </a:r>
                    </a:p>
                    <a:p>
                      <a:pPr>
                        <a:lnSpc>
                          <a:spcPct val="100000"/>
                        </a:lnSpc>
                        <a:spcAft>
                          <a:spcPts val="0"/>
                        </a:spcAft>
                      </a:pPr>
                      <a:r>
                        <a:rPr lang="en-GB" sz="700" dirty="0">
                          <a:effectLst/>
                        </a:rPr>
                        <a:t>global</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water cycle</a:t>
                      </a:r>
                    </a:p>
                    <a:p>
                      <a:pPr>
                        <a:lnSpc>
                          <a:spcPct val="100000"/>
                        </a:lnSpc>
                        <a:spcAft>
                          <a:spcPts val="0"/>
                        </a:spcAft>
                      </a:pPr>
                      <a:r>
                        <a:rPr lang="en-GB" sz="700" dirty="0">
                          <a:effectLst/>
                        </a:rPr>
                        <a:t>source</a:t>
                      </a:r>
                    </a:p>
                    <a:p>
                      <a:pPr>
                        <a:lnSpc>
                          <a:spcPct val="100000"/>
                        </a:lnSpc>
                        <a:spcAft>
                          <a:spcPts val="0"/>
                        </a:spcAft>
                      </a:pPr>
                      <a:r>
                        <a:rPr lang="en-GB" sz="700" dirty="0">
                          <a:effectLst/>
                        </a:rPr>
                        <a:t>tributary</a:t>
                      </a:r>
                    </a:p>
                    <a:p>
                      <a:pPr>
                        <a:lnSpc>
                          <a:spcPct val="100000"/>
                        </a:lnSpc>
                        <a:spcAft>
                          <a:spcPts val="0"/>
                        </a:spcAft>
                      </a:pPr>
                      <a:r>
                        <a:rPr lang="en-GB" sz="700" dirty="0">
                          <a:effectLst/>
                        </a:rPr>
                        <a:t>meander</a:t>
                      </a:r>
                    </a:p>
                    <a:p>
                      <a:pPr>
                        <a:lnSpc>
                          <a:spcPct val="100000"/>
                        </a:lnSpc>
                        <a:spcAft>
                          <a:spcPts val="0"/>
                        </a:spcAft>
                      </a:pPr>
                      <a:r>
                        <a:rPr lang="en-GB" sz="700" dirty="0">
                          <a:effectLst/>
                        </a:rPr>
                        <a:t>waterfall</a:t>
                      </a:r>
                    </a:p>
                    <a:p>
                      <a:pPr>
                        <a:lnSpc>
                          <a:spcPct val="100000"/>
                        </a:lnSpc>
                        <a:spcAft>
                          <a:spcPts val="0"/>
                        </a:spcAft>
                      </a:pPr>
                      <a:r>
                        <a:rPr lang="en-GB" sz="700" dirty="0">
                          <a:effectLst/>
                        </a:rPr>
                        <a:t>flood plain</a:t>
                      </a:r>
                    </a:p>
                    <a:p>
                      <a:pPr>
                        <a:lnSpc>
                          <a:spcPct val="100000"/>
                        </a:lnSpc>
                        <a:spcAft>
                          <a:spcPts val="0"/>
                        </a:spcAft>
                      </a:pPr>
                      <a:r>
                        <a:rPr lang="en-GB" sz="700" dirty="0">
                          <a:effectLst/>
                        </a:rPr>
                        <a:t>delta</a:t>
                      </a:r>
                    </a:p>
                    <a:p>
                      <a:pPr>
                        <a:lnSpc>
                          <a:spcPct val="100000"/>
                        </a:lnSpc>
                        <a:spcAft>
                          <a:spcPts val="0"/>
                        </a:spcAft>
                      </a:pPr>
                      <a:r>
                        <a:rPr lang="en-GB" sz="700" dirty="0">
                          <a:effectLst/>
                        </a:rPr>
                        <a:t>mouth</a:t>
                      </a:r>
                    </a:p>
                    <a:p>
                      <a:pPr>
                        <a:lnSpc>
                          <a:spcPct val="100000"/>
                        </a:lnSpc>
                        <a:spcAft>
                          <a:spcPts val="0"/>
                        </a:spcAft>
                      </a:pPr>
                      <a:r>
                        <a:rPr lang="en-GB" sz="700" dirty="0">
                          <a:effectLst/>
                        </a:rPr>
                        <a:t>estuary</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confluence</a:t>
                      </a:r>
                    </a:p>
                    <a:p>
                      <a:pPr>
                        <a:lnSpc>
                          <a:spcPct val="100000"/>
                        </a:lnSpc>
                        <a:spcAft>
                          <a:spcPts val="0"/>
                        </a:spcAft>
                      </a:pPr>
                      <a:r>
                        <a:rPr lang="en-GB" sz="700" dirty="0">
                          <a:effectLst/>
                        </a:rPr>
                        <a:t>erosion</a:t>
                      </a:r>
                    </a:p>
                    <a:p>
                      <a:pPr>
                        <a:lnSpc>
                          <a:spcPct val="100000"/>
                        </a:lnSpc>
                        <a:spcAft>
                          <a:spcPts val="0"/>
                        </a:spcAft>
                      </a:pPr>
                      <a:r>
                        <a:rPr lang="en-GB" sz="700" dirty="0">
                          <a:effectLst/>
                        </a:rPr>
                        <a:t>deposition</a:t>
                      </a:r>
                    </a:p>
                    <a:p>
                      <a:pPr>
                        <a:lnSpc>
                          <a:spcPct val="100000"/>
                        </a:lnSpc>
                        <a:spcAft>
                          <a:spcPts val="0"/>
                        </a:spcAft>
                      </a:pPr>
                      <a:r>
                        <a:rPr lang="en-GB" sz="700" dirty="0">
                          <a:effectLst/>
                        </a:rPr>
                        <a:t>cave</a:t>
                      </a:r>
                    </a:p>
                    <a:p>
                      <a:pPr>
                        <a:lnSpc>
                          <a:spcPct val="100000"/>
                        </a:lnSpc>
                        <a:spcAft>
                          <a:spcPts val="0"/>
                        </a:spcAft>
                      </a:pPr>
                      <a:r>
                        <a:rPr lang="en-GB" sz="700" dirty="0">
                          <a:effectLst/>
                        </a:rPr>
                        <a:t>arch</a:t>
                      </a:r>
                    </a:p>
                    <a:p>
                      <a:pPr>
                        <a:lnSpc>
                          <a:spcPct val="100000"/>
                        </a:lnSpc>
                        <a:spcAft>
                          <a:spcPts val="0"/>
                        </a:spcAft>
                      </a:pPr>
                      <a:r>
                        <a:rPr lang="en-GB" sz="700" dirty="0">
                          <a:effectLst/>
                        </a:rPr>
                        <a:t>stack</a:t>
                      </a:r>
                    </a:p>
                    <a:p>
                      <a:pPr>
                        <a:lnSpc>
                          <a:spcPct val="100000"/>
                        </a:lnSpc>
                        <a:spcAft>
                          <a:spcPts val="0"/>
                        </a:spcAft>
                      </a:pPr>
                      <a:r>
                        <a:rPr lang="en-GB" sz="700" dirty="0">
                          <a:effectLst/>
                        </a:rPr>
                        <a:t>stump</a:t>
                      </a:r>
                    </a:p>
                    <a:p>
                      <a:pPr>
                        <a:lnSpc>
                          <a:spcPct val="100000"/>
                        </a:lnSpc>
                        <a:spcAft>
                          <a:spcPts val="0"/>
                        </a:spcAft>
                      </a:pPr>
                      <a:r>
                        <a:rPr lang="en-GB" sz="700" dirty="0">
                          <a:effectLst/>
                        </a:rPr>
                        <a:t>bay</a:t>
                      </a:r>
                    </a:p>
                    <a:p>
                      <a:pPr>
                        <a:lnSpc>
                          <a:spcPct val="100000"/>
                        </a:lnSpc>
                        <a:spcAft>
                          <a:spcPts val="0"/>
                        </a:spcAft>
                      </a:pPr>
                      <a:r>
                        <a:rPr lang="en-GB" sz="700" dirty="0">
                          <a:effectLst/>
                        </a:rPr>
                        <a:t>flood</a:t>
                      </a:r>
                    </a:p>
                  </a:txBody>
                  <a:tcPr marL="22806" marR="22806" marT="0" marB="0"/>
                </a:tc>
                <a:extLst>
                  <a:ext uri="{0D108BD9-81ED-4DB2-BD59-A6C34878D82A}">
                    <a16:rowId xmlns:a16="http://schemas.microsoft.com/office/drawing/2014/main" val="3204614132"/>
                  </a:ext>
                </a:extLst>
              </a:tr>
              <a:tr h="624431">
                <a:tc>
                  <a:txBody>
                    <a:bodyPr/>
                    <a:lstStyle/>
                    <a:p>
                      <a:pPr algn="ctr">
                        <a:lnSpc>
                          <a:spcPct val="100000"/>
                        </a:lnSpc>
                        <a:spcAft>
                          <a:spcPts val="0"/>
                        </a:spcAft>
                      </a:pPr>
                      <a:r>
                        <a:rPr lang="en-GB" sz="1200">
                          <a:effectLst/>
                        </a:rPr>
                        <a:t>5</a:t>
                      </a:r>
                      <a:endParaRPr lang="en-GB" sz="12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a:txBody>
                    <a:bodyPr/>
                    <a:lstStyle/>
                    <a:p>
                      <a:pPr>
                        <a:lnSpc>
                          <a:spcPct val="100000"/>
                        </a:lnSpc>
                        <a:spcAft>
                          <a:spcPts val="0"/>
                        </a:spcAft>
                      </a:pPr>
                      <a:r>
                        <a:rPr lang="en-GB" sz="700" dirty="0">
                          <a:effectLst/>
                        </a:rPr>
                        <a:t>dam</a:t>
                      </a:r>
                    </a:p>
                    <a:p>
                      <a:pPr>
                        <a:lnSpc>
                          <a:spcPct val="100000"/>
                        </a:lnSpc>
                        <a:spcAft>
                          <a:spcPts val="0"/>
                        </a:spcAft>
                      </a:pPr>
                      <a:r>
                        <a:rPr lang="en-GB" sz="700" dirty="0">
                          <a:effectLst/>
                        </a:rPr>
                        <a:t>hydro-electric power</a:t>
                      </a:r>
                    </a:p>
                    <a:p>
                      <a:pPr>
                        <a:lnSpc>
                          <a:spcPct val="100000"/>
                        </a:lnSpc>
                        <a:spcAft>
                          <a:spcPts val="0"/>
                        </a:spcAft>
                      </a:pPr>
                      <a:r>
                        <a:rPr lang="en-GB" sz="700" dirty="0">
                          <a:effectLst/>
                        </a:rPr>
                        <a:t>energy</a:t>
                      </a:r>
                    </a:p>
                    <a:p>
                      <a:pPr>
                        <a:lnSpc>
                          <a:spcPct val="100000"/>
                        </a:lnSpc>
                        <a:spcAft>
                          <a:spcPts val="0"/>
                        </a:spcAft>
                      </a:pPr>
                      <a:r>
                        <a:rPr lang="en-GB" sz="700" dirty="0">
                          <a:effectLst/>
                        </a:rPr>
                        <a:t>mineral extraction</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a:effectLst/>
                        </a:rPr>
                        <a:t> </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a:effectLst/>
                        </a:rPr>
                        <a:t>minerals</a:t>
                      </a:r>
                    </a:p>
                    <a:p>
                      <a:pPr>
                        <a:lnSpc>
                          <a:spcPct val="100000"/>
                        </a:lnSpc>
                        <a:spcAft>
                          <a:spcPts val="0"/>
                        </a:spcAft>
                      </a:pPr>
                      <a:r>
                        <a:rPr lang="en-GB" sz="700">
                          <a:effectLst/>
                        </a:rPr>
                        <a:t>upland</a:t>
                      </a:r>
                    </a:p>
                    <a:p>
                      <a:pPr>
                        <a:lnSpc>
                          <a:spcPct val="100000"/>
                        </a:lnSpc>
                        <a:spcAft>
                          <a:spcPts val="0"/>
                        </a:spcAft>
                      </a:pPr>
                      <a:r>
                        <a:rPr lang="en-GB" sz="700">
                          <a:effectLst/>
                        </a:rPr>
                        <a:t>fold</a:t>
                      </a:r>
                    </a:p>
                    <a:p>
                      <a:pPr>
                        <a:lnSpc>
                          <a:spcPct val="100000"/>
                        </a:lnSpc>
                        <a:spcAft>
                          <a:spcPts val="0"/>
                        </a:spcAft>
                      </a:pPr>
                      <a:r>
                        <a:rPr lang="en-GB" sz="700">
                          <a:effectLst/>
                        </a:rPr>
                        <a:t>dome</a:t>
                      </a:r>
                    </a:p>
                    <a:p>
                      <a:pPr>
                        <a:lnSpc>
                          <a:spcPct val="100000"/>
                        </a:lnSpc>
                        <a:spcAft>
                          <a:spcPts val="0"/>
                        </a:spcAft>
                      </a:pPr>
                      <a:r>
                        <a:rPr lang="en-GB" sz="700">
                          <a:effectLst/>
                        </a:rPr>
                        <a:t>fault-block</a:t>
                      </a:r>
                    </a:p>
                    <a:p>
                      <a:pPr>
                        <a:lnSpc>
                          <a:spcPct val="100000"/>
                        </a:lnSpc>
                        <a:spcAft>
                          <a:spcPts val="0"/>
                        </a:spcAft>
                      </a:pPr>
                      <a:r>
                        <a:rPr lang="en-GB" sz="700">
                          <a:effectLst/>
                        </a:rPr>
                        <a:t>plateau</a:t>
                      </a:r>
                    </a:p>
                    <a:p>
                      <a:pPr>
                        <a:lnSpc>
                          <a:spcPct val="100000"/>
                        </a:lnSpc>
                        <a:spcAft>
                          <a:spcPts val="0"/>
                        </a:spcAft>
                      </a:pPr>
                      <a:r>
                        <a:rPr lang="en-GB" sz="700">
                          <a:effectLst/>
                        </a:rPr>
                        <a:t>earthquake</a:t>
                      </a:r>
                    </a:p>
                    <a:p>
                      <a:pPr>
                        <a:lnSpc>
                          <a:spcPct val="100000"/>
                        </a:lnSpc>
                        <a:spcAft>
                          <a:spcPts val="0"/>
                        </a:spcAft>
                      </a:pPr>
                      <a:r>
                        <a:rPr lang="en-GB" sz="700">
                          <a:effectLst/>
                        </a:rPr>
                        <a:t> </a:t>
                      </a:r>
                      <a:endParaRPr lang="en-GB" sz="70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ridge</a:t>
                      </a:r>
                    </a:p>
                    <a:p>
                      <a:pPr>
                        <a:lnSpc>
                          <a:spcPct val="100000"/>
                        </a:lnSpc>
                        <a:spcAft>
                          <a:spcPts val="0"/>
                        </a:spcAft>
                      </a:pPr>
                      <a:r>
                        <a:rPr lang="en-GB" sz="700" dirty="0">
                          <a:effectLst/>
                        </a:rPr>
                        <a:t>col/pass/gap</a:t>
                      </a:r>
                    </a:p>
                    <a:p>
                      <a:pPr>
                        <a:lnSpc>
                          <a:spcPct val="100000"/>
                        </a:lnSpc>
                        <a:spcAft>
                          <a:spcPts val="0"/>
                        </a:spcAft>
                      </a:pPr>
                      <a:r>
                        <a:rPr lang="en-GB" sz="700" dirty="0">
                          <a:effectLst/>
                        </a:rPr>
                        <a:t>summit</a:t>
                      </a:r>
                    </a:p>
                    <a:p>
                      <a:pPr>
                        <a:lnSpc>
                          <a:spcPct val="100000"/>
                        </a:lnSpc>
                        <a:spcAft>
                          <a:spcPts val="0"/>
                        </a:spcAft>
                      </a:pPr>
                      <a:r>
                        <a:rPr lang="en-GB" sz="700" dirty="0">
                          <a:effectLst/>
                        </a:rPr>
                        <a:t>cwm/cirque/corrie</a:t>
                      </a:r>
                    </a:p>
                    <a:p>
                      <a:pPr>
                        <a:lnSpc>
                          <a:spcPct val="100000"/>
                        </a:lnSpc>
                        <a:spcAft>
                          <a:spcPts val="0"/>
                        </a:spcAft>
                      </a:pPr>
                      <a:r>
                        <a:rPr lang="en-GB" sz="700" dirty="0">
                          <a:effectLst/>
                        </a:rPr>
                        <a:t>glacier</a:t>
                      </a:r>
                    </a:p>
                    <a:p>
                      <a:pPr>
                        <a:lnSpc>
                          <a:spcPct val="100000"/>
                        </a:lnSpc>
                        <a:spcAft>
                          <a:spcPts val="0"/>
                        </a:spcAft>
                      </a:pPr>
                      <a:r>
                        <a:rPr lang="en-GB" sz="700" dirty="0">
                          <a:effectLst/>
                        </a:rPr>
                        <a:t>moraine</a:t>
                      </a:r>
                    </a:p>
                    <a:p>
                      <a:pPr>
                        <a:lnSpc>
                          <a:spcPct val="100000"/>
                        </a:lnSpc>
                        <a:spcAft>
                          <a:spcPts val="0"/>
                        </a:spcAft>
                      </a:pPr>
                      <a:r>
                        <a:rPr lang="en-GB" sz="700" dirty="0">
                          <a:effectLst/>
                        </a:rPr>
                        <a:t>scree</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extLst>
                  <a:ext uri="{0D108BD9-81ED-4DB2-BD59-A6C34878D82A}">
                    <a16:rowId xmlns:a16="http://schemas.microsoft.com/office/drawing/2014/main" val="2363461142"/>
                  </a:ext>
                </a:extLst>
              </a:tr>
              <a:tr h="448315">
                <a:tc>
                  <a:txBody>
                    <a:bodyPr/>
                    <a:lstStyle/>
                    <a:p>
                      <a:pPr algn="ctr">
                        <a:lnSpc>
                          <a:spcPct val="100000"/>
                        </a:lnSpc>
                        <a:spcAft>
                          <a:spcPts val="0"/>
                        </a:spcAft>
                      </a:pPr>
                      <a:r>
                        <a:rPr lang="en-GB" sz="1200" dirty="0">
                          <a:effectLst/>
                        </a:rPr>
                        <a:t>6</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nchor="ctr"/>
                </a:tc>
                <a:tc>
                  <a:txBody>
                    <a:bodyPr/>
                    <a:lstStyle/>
                    <a:p>
                      <a:pPr>
                        <a:lnSpc>
                          <a:spcPct val="100000"/>
                        </a:lnSpc>
                        <a:spcAft>
                          <a:spcPts val="0"/>
                        </a:spcAft>
                      </a:pPr>
                      <a:r>
                        <a:rPr lang="en-GB" sz="700" dirty="0">
                          <a:effectLst/>
                        </a:rPr>
                        <a:t>Greenwich / Prime Meridian</a:t>
                      </a:r>
                    </a:p>
                    <a:p>
                      <a:pPr>
                        <a:lnSpc>
                          <a:spcPct val="100000"/>
                        </a:lnSpc>
                        <a:spcAft>
                          <a:spcPts val="0"/>
                        </a:spcAft>
                      </a:pPr>
                      <a:r>
                        <a:rPr lang="en-GB" sz="700" dirty="0">
                          <a:effectLst/>
                        </a:rPr>
                        <a:t>Longitude</a:t>
                      </a:r>
                    </a:p>
                    <a:p>
                      <a:pPr>
                        <a:lnSpc>
                          <a:spcPct val="100000"/>
                        </a:lnSpc>
                        <a:spcAft>
                          <a:spcPts val="0"/>
                        </a:spcAft>
                      </a:pPr>
                      <a:r>
                        <a:rPr lang="en-GB" sz="700" dirty="0">
                          <a:effectLst/>
                        </a:rPr>
                        <a:t> </a:t>
                      </a:r>
                    </a:p>
                    <a:p>
                      <a:pPr>
                        <a:lnSpc>
                          <a:spcPct val="100000"/>
                        </a:lnSpc>
                        <a:spcAft>
                          <a:spcPts val="0"/>
                        </a:spcAft>
                      </a:pPr>
                      <a:r>
                        <a:rPr lang="en-GB" sz="700" dirty="0">
                          <a:effectLst/>
                        </a:rPr>
                        <a: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tc>
                  <a:txBody>
                    <a:bodyPr/>
                    <a:lstStyle/>
                    <a:p>
                      <a:pPr>
                        <a:lnSpc>
                          <a:spcPct val="100000"/>
                        </a:lnSpc>
                        <a:spcAft>
                          <a:spcPts val="0"/>
                        </a:spcAft>
                      </a:pPr>
                      <a:r>
                        <a:rPr lang="en-GB" sz="700" dirty="0">
                          <a:effectLst/>
                        </a:rPr>
                        <a:t>North Atlantic Drift </a:t>
                      </a:r>
                    </a:p>
                    <a:p>
                      <a:pPr>
                        <a:lnSpc>
                          <a:spcPct val="100000"/>
                        </a:lnSpc>
                        <a:spcAft>
                          <a:spcPts val="0"/>
                        </a:spcAft>
                      </a:pPr>
                      <a:r>
                        <a:rPr lang="en-GB" sz="700" dirty="0">
                          <a:effectLst/>
                        </a:rPr>
                        <a:t>Gulf Stream</a:t>
                      </a:r>
                    </a:p>
                  </a:txBody>
                  <a:tcPr marL="22806" marR="22806" marT="0" marB="0"/>
                </a:tc>
                <a:tc>
                  <a:txBody>
                    <a:bodyPr/>
                    <a:lstStyle/>
                    <a:p>
                      <a:pPr>
                        <a:lnSpc>
                          <a:spcPct val="100000"/>
                        </a:lnSpc>
                        <a:spcAft>
                          <a:spcPts val="0"/>
                        </a:spcAft>
                      </a:pPr>
                      <a:r>
                        <a:rPr lang="en-GB" sz="700" dirty="0">
                          <a:effectLst/>
                        </a:rPr>
                        <a:t> </a:t>
                      </a:r>
                      <a:endParaRPr lang="en-GB" sz="700" dirty="0">
                        <a:effectLst/>
                        <a:latin typeface="Calibri" panose="020F0502020204030204" pitchFamily="34" charset="0"/>
                        <a:ea typeface="Calibri" panose="020F0502020204030204" pitchFamily="34" charset="0"/>
                        <a:cs typeface="Times New Roman" panose="02020603050405020304" pitchFamily="18" charset="0"/>
                      </a:endParaRPr>
                    </a:p>
                  </a:txBody>
                  <a:tcPr marL="22806" marR="22806" marT="0" marB="0"/>
                </a:tc>
                <a:extLst>
                  <a:ext uri="{0D108BD9-81ED-4DB2-BD59-A6C34878D82A}">
                    <a16:rowId xmlns:a16="http://schemas.microsoft.com/office/drawing/2014/main" val="2558712772"/>
                  </a:ext>
                </a:extLst>
              </a:tr>
            </a:tbl>
          </a:graphicData>
        </a:graphic>
      </p:graphicFrame>
      <p:sp>
        <p:nvSpPr>
          <p:cNvPr id="5" name="Rectangle 1">
            <a:extLst>
              <a:ext uri="{FF2B5EF4-FFF2-40B4-BE49-F238E27FC236}">
                <a16:creationId xmlns:a16="http://schemas.microsoft.com/office/drawing/2014/main" id="{7E4CB772-A73F-5FDF-BE83-143D4E92D40B}"/>
              </a:ext>
            </a:extLst>
          </p:cNvPr>
          <p:cNvSpPr>
            <a:spLocks noChangeArrowheads="1"/>
          </p:cNvSpPr>
          <p:nvPr/>
        </p:nvSpPr>
        <p:spPr bwMode="auto">
          <a:xfrm>
            <a:off x="-28217379" y="97795"/>
            <a:ext cx="68304787"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When geographical vocabulary should be introduced. Continue to use the vocabulary introduced prior to your year group.</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6" name="Picture 5">
            <a:extLst>
              <a:ext uri="{FF2B5EF4-FFF2-40B4-BE49-F238E27FC236}">
                <a16:creationId xmlns:a16="http://schemas.microsoft.com/office/drawing/2014/main" id="{3464D9B4-9594-02A9-249C-14D2CC6EE10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793" y="158347"/>
            <a:ext cx="569742" cy="672612"/>
          </a:xfrm>
          <a:prstGeom prst="rect">
            <a:avLst/>
          </a:prstGeom>
          <a:noFill/>
          <a:ln>
            <a:noFill/>
          </a:ln>
        </p:spPr>
      </p:pic>
    </p:spTree>
    <p:extLst>
      <p:ext uri="{BB962C8B-B14F-4D97-AF65-F5344CB8AC3E}">
        <p14:creationId xmlns:p14="http://schemas.microsoft.com/office/powerpoint/2010/main" val="11738057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2249"/>
            <a:ext cx="10515600" cy="450797"/>
          </a:xfrm>
        </p:spPr>
        <p:txBody>
          <a:bodyPr>
            <a:normAutofit/>
          </a:bodyPr>
          <a:lstStyle/>
          <a:p>
            <a:pPr algn="ctr"/>
            <a:r>
              <a:rPr lang="en-GB" sz="2000" b="1" dirty="0">
                <a:latin typeface="+mn-lt"/>
              </a:rPr>
              <a:t>Geography 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96689029"/>
              </p:ext>
            </p:extLst>
          </p:nvPr>
        </p:nvGraphicFramePr>
        <p:xfrm>
          <a:off x="960120" y="752714"/>
          <a:ext cx="10515600" cy="6000421"/>
        </p:xfrm>
        <a:graphic>
          <a:graphicData uri="http://schemas.openxmlformats.org/drawingml/2006/table">
            <a:tbl>
              <a:tblPr firstRow="1" bandRow="1">
                <a:tableStyleId>{5C22544A-7EE6-4342-B048-85BDC9FD1C3A}</a:tableStyleId>
              </a:tblPr>
              <a:tblGrid>
                <a:gridCol w="1511105">
                  <a:extLst>
                    <a:ext uri="{9D8B030D-6E8A-4147-A177-3AD203B41FA5}">
                      <a16:colId xmlns:a16="http://schemas.microsoft.com/office/drawing/2014/main" val="2629444592"/>
                    </a:ext>
                  </a:extLst>
                </a:gridCol>
                <a:gridCol w="9004495">
                  <a:extLst>
                    <a:ext uri="{9D8B030D-6E8A-4147-A177-3AD203B41FA5}">
                      <a16:colId xmlns:a16="http://schemas.microsoft.com/office/drawing/2014/main" val="4264307025"/>
                    </a:ext>
                  </a:extLst>
                </a:gridCol>
              </a:tblGrid>
              <a:tr h="1588065">
                <a:tc>
                  <a:txBody>
                    <a:bodyPr/>
                    <a:lstStyle/>
                    <a:p>
                      <a:pPr algn="ctr">
                        <a:lnSpc>
                          <a:spcPct val="107000"/>
                        </a:lnSpc>
                        <a:spcAft>
                          <a:spcPts val="0"/>
                        </a:spcAft>
                      </a:pPr>
                      <a:r>
                        <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r>
                        <a:rPr lang="en-GB" sz="1100" b="1" kern="1200" dirty="0">
                          <a:solidFill>
                            <a:schemeClr val="tx1"/>
                          </a:solidFill>
                          <a:effectLst/>
                          <a:latin typeface="+mn-lt"/>
                          <a:ea typeface="+mn-ea"/>
                          <a:cs typeface="+mn-cs"/>
                        </a:rPr>
                        <a:t>The intent of our Geography curriculum is to engender the excitement, curiosity, critical thinking and fascination about the world that will equip young people to make sense of and find their own way in it, and to inspire a sense of responsibility for the environments and people of the world in which we live through increased knowledge and awareness. </a:t>
                      </a:r>
                    </a:p>
                    <a:p>
                      <a:r>
                        <a:rPr lang="en-GB" sz="1100" b="1" kern="1200" dirty="0">
                          <a:solidFill>
                            <a:schemeClr val="tx1"/>
                          </a:solidFill>
                          <a:effectLst/>
                          <a:latin typeface="+mn-lt"/>
                          <a:ea typeface="+mn-ea"/>
                          <a:cs typeface="+mn-cs"/>
                        </a:rPr>
                        <a:t>Children develop a core knowledge of locations, patterns and processes and environmental change, both human and physical. These are related to real issues, people and places, therefore having geographical significance to ensure that they begin to think geographically. We take a holistic approach to make connections between place (territories and regions), space (location and links) and environment (human and physical relationship), and their interactions, to gain a deeper understanding.</a:t>
                      </a:r>
                    </a:p>
                    <a:p>
                      <a:r>
                        <a:rPr lang="en-GB" sz="1100" b="1" kern="1200" dirty="0">
                          <a:solidFill>
                            <a:schemeClr val="tx1"/>
                          </a:solidFill>
                          <a:effectLst/>
                          <a:latin typeface="+mn-lt"/>
                          <a:ea typeface="+mn-ea"/>
                          <a:cs typeface="+mn-cs"/>
                        </a:rPr>
                        <a:t>Children acquire and develop the skills and confidence to undertake investigations, problem solving and decision making and also gain an increasing competence in specific geographical skills. We ensure that it is delivered in such a way that the needs of all pupils will be met.</a:t>
                      </a: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3537506">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dk1"/>
                          </a:solidFill>
                          <a:effectLst/>
                          <a:latin typeface="+mn-lt"/>
                          <a:ea typeface="+mn-ea"/>
                          <a:cs typeface="+mn-cs"/>
                        </a:rPr>
                        <a:t>Each year group has a unit of work to </a:t>
                      </a:r>
                      <a:r>
                        <a:rPr lang="en-GB" sz="1100" b="1" kern="1200" dirty="0" smtClean="0">
                          <a:solidFill>
                            <a:schemeClr val="dk1"/>
                          </a:solidFill>
                          <a:effectLst/>
                          <a:latin typeface="+mn-lt"/>
                          <a:ea typeface="+mn-ea"/>
                          <a:cs typeface="+mn-cs"/>
                        </a:rPr>
                        <a:t>deliver</a:t>
                      </a:r>
                      <a:r>
                        <a:rPr lang="en-GB" sz="1100" b="1" kern="1200" baseline="0" dirty="0" smtClean="0">
                          <a:solidFill>
                            <a:schemeClr val="dk1"/>
                          </a:solidFill>
                          <a:effectLst/>
                          <a:latin typeface="+mn-lt"/>
                          <a:ea typeface="+mn-ea"/>
                          <a:cs typeface="+mn-cs"/>
                        </a:rPr>
                        <a:t> with a</a:t>
                      </a:r>
                      <a:r>
                        <a:rPr lang="en-GB" sz="1100" b="1" kern="1200" dirty="0" smtClean="0">
                          <a:solidFill>
                            <a:schemeClr val="dk1"/>
                          </a:solidFill>
                          <a:effectLst/>
                          <a:latin typeface="+mn-lt"/>
                          <a:ea typeface="+mn-ea"/>
                          <a:cs typeface="+mn-cs"/>
                        </a:rPr>
                        <a:t> detailed overview of the aspects of each element</a:t>
                      </a:r>
                      <a:r>
                        <a:rPr lang="en-GB" sz="1100" b="1" kern="1200" baseline="0" dirty="0" smtClean="0">
                          <a:solidFill>
                            <a:schemeClr val="dk1"/>
                          </a:solidFill>
                          <a:effectLst/>
                          <a:latin typeface="+mn-lt"/>
                          <a:ea typeface="+mn-ea"/>
                          <a:cs typeface="+mn-cs"/>
                        </a:rPr>
                        <a:t> of locational, place knowledge, human and physical knowledge</a:t>
                      </a:r>
                      <a:r>
                        <a:rPr lang="en-GB" sz="1100" b="1" kern="1200" dirty="0" smtClean="0">
                          <a:solidFill>
                            <a:schemeClr val="dk1"/>
                          </a:solidFill>
                          <a:effectLst/>
                          <a:latin typeface="+mn-lt"/>
                          <a:ea typeface="+mn-ea"/>
                          <a:cs typeface="+mn-cs"/>
                        </a:rPr>
                        <a:t> which need to be covered in the context of the unit</a:t>
                      </a:r>
                      <a:r>
                        <a:rPr lang="en-GB" sz="1100" b="1" kern="1200" baseline="0" dirty="0" smtClean="0">
                          <a:solidFill>
                            <a:schemeClr val="dk1"/>
                          </a:solidFill>
                          <a:effectLst/>
                          <a:latin typeface="+mn-lt"/>
                          <a:ea typeface="+mn-ea"/>
                          <a:cs typeface="+mn-cs"/>
                        </a:rPr>
                        <a:t> of study</a:t>
                      </a:r>
                      <a:r>
                        <a:rPr lang="en-GB" sz="1100" b="1" kern="1200" dirty="0" smtClean="0">
                          <a:solidFill>
                            <a:schemeClr val="dk1"/>
                          </a:solidFill>
                          <a:effectLst/>
                          <a:latin typeface="+mn-lt"/>
                          <a:ea typeface="+mn-ea"/>
                          <a:cs typeface="+mn-cs"/>
                        </a:rPr>
                        <a:t>. These include a progression of vocabulary, map and fieldwork skills.</a:t>
                      </a:r>
                    </a:p>
                    <a:p>
                      <a:r>
                        <a:rPr lang="en-GB" sz="1100" b="1" kern="1200" dirty="0" smtClean="0">
                          <a:solidFill>
                            <a:schemeClr val="dk1"/>
                          </a:solidFill>
                          <a:effectLst/>
                          <a:latin typeface="+mn-lt"/>
                          <a:ea typeface="+mn-ea"/>
                          <a:cs typeface="+mn-cs"/>
                        </a:rPr>
                        <a:t>All</a:t>
                      </a:r>
                      <a:r>
                        <a:rPr lang="en-GB" sz="1100" b="1" kern="1200" baseline="0" dirty="0" smtClean="0">
                          <a:solidFill>
                            <a:schemeClr val="dk1"/>
                          </a:solidFill>
                          <a:effectLst/>
                          <a:latin typeface="+mn-lt"/>
                          <a:ea typeface="+mn-ea"/>
                          <a:cs typeface="+mn-cs"/>
                        </a:rPr>
                        <a:t> geographical</a:t>
                      </a:r>
                      <a:r>
                        <a:rPr lang="en-GB" sz="1100" b="1" kern="1200" dirty="0" smtClean="0">
                          <a:solidFill>
                            <a:schemeClr val="dk1"/>
                          </a:solidFill>
                          <a:effectLst/>
                          <a:latin typeface="+mn-lt"/>
                          <a:ea typeface="+mn-ea"/>
                          <a:cs typeface="+mn-cs"/>
                        </a:rPr>
                        <a:t> </a:t>
                      </a:r>
                      <a:r>
                        <a:rPr lang="en-GB" sz="1100" b="1" kern="1200" dirty="0">
                          <a:solidFill>
                            <a:schemeClr val="dk1"/>
                          </a:solidFill>
                          <a:effectLst/>
                          <a:latin typeface="+mn-lt"/>
                          <a:ea typeface="+mn-ea"/>
                          <a:cs typeface="+mn-cs"/>
                        </a:rPr>
                        <a:t>elements are taught in the context of the places studied, woven through the unit, to ensure that geographical significance is maintained. </a:t>
                      </a:r>
                      <a:endParaRPr lang="en-GB" sz="1100" b="1" kern="1200" dirty="0" smtClean="0">
                        <a:solidFill>
                          <a:schemeClr val="dk1"/>
                        </a:solidFill>
                        <a:effectLst/>
                        <a:latin typeface="+mn-lt"/>
                        <a:ea typeface="+mn-ea"/>
                        <a:cs typeface="+mn-cs"/>
                      </a:endParaRPr>
                    </a:p>
                    <a:p>
                      <a:endParaRPr lang="en-GB" sz="1100" b="1" kern="1200" dirty="0">
                        <a:solidFill>
                          <a:schemeClr val="dk1"/>
                        </a:solidFill>
                        <a:effectLst/>
                        <a:latin typeface="+mn-lt"/>
                        <a:ea typeface="+mn-ea"/>
                        <a:cs typeface="+mn-cs"/>
                      </a:endParaRPr>
                    </a:p>
                    <a:p>
                      <a:r>
                        <a:rPr lang="en-GB" sz="1100" b="1" kern="1200" dirty="0">
                          <a:solidFill>
                            <a:schemeClr val="dk1"/>
                          </a:solidFill>
                          <a:effectLst/>
                          <a:latin typeface="+mn-lt"/>
                          <a:ea typeface="+mn-ea"/>
                          <a:cs typeface="+mn-cs"/>
                        </a:rPr>
                        <a:t>Each unit incorporates elements of investigation, problem solving and decision making through enquiries set, to develop critical thinking. Children use a range of secondary sources of information but also engage in collecting primary sources through fieldwork opportunities. </a:t>
                      </a:r>
                    </a:p>
                    <a:p>
                      <a:r>
                        <a:rPr lang="en-GB" sz="1100" b="1" kern="1200" dirty="0">
                          <a:solidFill>
                            <a:schemeClr val="dk1"/>
                          </a:solidFill>
                          <a:effectLst/>
                          <a:latin typeface="+mn-lt"/>
                          <a:ea typeface="+mn-ea"/>
                          <a:cs typeface="+mn-cs"/>
                        </a:rPr>
                        <a:t> </a:t>
                      </a:r>
                    </a:p>
                    <a:p>
                      <a:r>
                        <a:rPr lang="en-GB" sz="1100" b="1" kern="1200" dirty="0">
                          <a:solidFill>
                            <a:schemeClr val="dk1"/>
                          </a:solidFill>
                          <a:effectLst/>
                          <a:latin typeface="+mn-lt"/>
                          <a:ea typeface="+mn-ea"/>
                          <a:cs typeface="+mn-cs"/>
                        </a:rPr>
                        <a:t>Metacognition strategies are used in the delivery of lessons to help children to develop long-term learning. Individual and collaborative learning opportunities are used as appropriate.</a:t>
                      </a:r>
                    </a:p>
                    <a:p>
                      <a:r>
                        <a:rPr lang="en-GB" sz="1100" b="1" kern="1200" dirty="0">
                          <a:solidFill>
                            <a:schemeClr val="dk1"/>
                          </a:solidFill>
                          <a:effectLst/>
                          <a:latin typeface="+mn-lt"/>
                          <a:ea typeface="+mn-ea"/>
                          <a:cs typeface="+mn-cs"/>
                        </a:rPr>
                        <a:t> </a:t>
                      </a:r>
                    </a:p>
                    <a:p>
                      <a:r>
                        <a:rPr lang="en-GB" sz="1100" b="1" kern="1200" dirty="0">
                          <a:solidFill>
                            <a:schemeClr val="dk1"/>
                          </a:solidFill>
                          <a:effectLst/>
                          <a:latin typeface="+mn-lt"/>
                          <a:ea typeface="+mn-ea"/>
                          <a:cs typeface="+mn-cs"/>
                        </a:rPr>
                        <a:t>Throughout the school, </a:t>
                      </a:r>
                      <a:r>
                        <a:rPr lang="en-GB" sz="1100" b="1" kern="1200" dirty="0" smtClean="0">
                          <a:solidFill>
                            <a:schemeClr val="dk1"/>
                          </a:solidFill>
                          <a:effectLst/>
                          <a:latin typeface="+mn-lt"/>
                          <a:ea typeface="+mn-ea"/>
                          <a:cs typeface="+mn-cs"/>
                        </a:rPr>
                        <a:t>six key </a:t>
                      </a:r>
                      <a:r>
                        <a:rPr lang="en-GB" sz="1100" b="1" kern="1200" dirty="0">
                          <a:solidFill>
                            <a:schemeClr val="dk1"/>
                          </a:solidFill>
                          <a:effectLst/>
                          <a:latin typeface="+mn-lt"/>
                          <a:ea typeface="+mn-ea"/>
                          <a:cs typeface="+mn-cs"/>
                        </a:rPr>
                        <a:t>questions help to structure the </a:t>
                      </a:r>
                      <a:r>
                        <a:rPr lang="en-GB" sz="1100" b="1" kern="1200" dirty="0" smtClean="0">
                          <a:solidFill>
                            <a:schemeClr val="dk1"/>
                          </a:solidFill>
                          <a:effectLst/>
                          <a:latin typeface="+mn-lt"/>
                          <a:ea typeface="+mn-ea"/>
                          <a:cs typeface="+mn-cs"/>
                        </a:rPr>
                        <a:t>children’s geographical </a:t>
                      </a:r>
                      <a:r>
                        <a:rPr lang="en-GB" sz="1100" b="1" kern="1200" dirty="0">
                          <a:solidFill>
                            <a:schemeClr val="dk1"/>
                          </a:solidFill>
                          <a:effectLst/>
                          <a:latin typeface="+mn-lt"/>
                          <a:ea typeface="+mn-ea"/>
                          <a:cs typeface="+mn-cs"/>
                        </a:rPr>
                        <a:t>thinking. These are the questions they will answer, but will </a:t>
                      </a:r>
                      <a:r>
                        <a:rPr lang="en-GB" sz="1100" b="1" kern="1200" dirty="0" smtClean="0">
                          <a:solidFill>
                            <a:schemeClr val="dk1"/>
                          </a:solidFill>
                          <a:effectLst/>
                          <a:latin typeface="+mn-lt"/>
                          <a:ea typeface="+mn-ea"/>
                          <a:cs typeface="+mn-cs"/>
                        </a:rPr>
                        <a:t>hopefully also </a:t>
                      </a:r>
                      <a:r>
                        <a:rPr lang="en-GB" sz="1100" b="1" kern="1200" dirty="0">
                          <a:solidFill>
                            <a:schemeClr val="dk1"/>
                          </a:solidFill>
                          <a:effectLst/>
                          <a:latin typeface="+mn-lt"/>
                          <a:ea typeface="+mn-ea"/>
                          <a:cs typeface="+mn-cs"/>
                        </a:rPr>
                        <a:t>begin to ask and debate. The questions being: Where is this place? What is this place like? Why is this place as it is? How is this place connected to other places? How is this place changing? What would it feel like to be in this place? </a:t>
                      </a:r>
                    </a:p>
                    <a:p>
                      <a:r>
                        <a:rPr lang="en-GB" sz="1100" b="1" kern="1200" dirty="0">
                          <a:solidFill>
                            <a:schemeClr val="dk1"/>
                          </a:solidFill>
                          <a:effectLst/>
                          <a:latin typeface="+mn-lt"/>
                          <a:ea typeface="+mn-ea"/>
                          <a:cs typeface="+mn-cs"/>
                        </a:rPr>
                        <a:t> </a:t>
                      </a:r>
                    </a:p>
                    <a:p>
                      <a:r>
                        <a:rPr lang="en-GB" sz="1100" b="1" kern="1200" dirty="0">
                          <a:solidFill>
                            <a:schemeClr val="dk1"/>
                          </a:solidFill>
                          <a:effectLst/>
                          <a:latin typeface="+mn-lt"/>
                          <a:ea typeface="+mn-ea"/>
                          <a:cs typeface="+mn-cs"/>
                        </a:rPr>
                        <a:t>Through all of these, children’s </a:t>
                      </a:r>
                      <a:r>
                        <a:rPr lang="en-GB" sz="1100" b="1" kern="1200" dirty="0" smtClean="0">
                          <a:solidFill>
                            <a:schemeClr val="dk1"/>
                          </a:solidFill>
                          <a:effectLst/>
                          <a:latin typeface="+mn-lt"/>
                          <a:ea typeface="+mn-ea"/>
                          <a:cs typeface="+mn-cs"/>
                        </a:rPr>
                        <a:t>understanding </a:t>
                      </a:r>
                      <a:r>
                        <a:rPr lang="en-GB" sz="1100" b="1" kern="1200" dirty="0">
                          <a:solidFill>
                            <a:schemeClr val="dk1"/>
                          </a:solidFill>
                          <a:effectLst/>
                          <a:latin typeface="+mn-lt"/>
                          <a:ea typeface="+mn-ea"/>
                          <a:cs typeface="+mn-cs"/>
                        </a:rPr>
                        <a:t>in geography can </a:t>
                      </a:r>
                      <a:r>
                        <a:rPr lang="en-GB" sz="1100" b="1" kern="1200" dirty="0" smtClean="0">
                          <a:solidFill>
                            <a:schemeClr val="dk1"/>
                          </a:solidFill>
                          <a:effectLst/>
                          <a:latin typeface="+mn-lt"/>
                          <a:ea typeface="+mn-ea"/>
                          <a:cs typeface="+mn-cs"/>
                        </a:rPr>
                        <a:t>be</a:t>
                      </a:r>
                      <a:r>
                        <a:rPr lang="en-GB" sz="1100" b="1" kern="1200" baseline="0" dirty="0" smtClean="0">
                          <a:solidFill>
                            <a:schemeClr val="dk1"/>
                          </a:solidFill>
                          <a:effectLst/>
                          <a:latin typeface="+mn-lt"/>
                          <a:ea typeface="+mn-ea"/>
                          <a:cs typeface="+mn-cs"/>
                        </a:rPr>
                        <a:t> developed in</a:t>
                      </a:r>
                      <a:r>
                        <a:rPr lang="en-GB" sz="1100" b="1" kern="1200" dirty="0" smtClean="0">
                          <a:solidFill>
                            <a:schemeClr val="dk1"/>
                          </a:solidFill>
                          <a:effectLst/>
                          <a:latin typeface="+mn-lt"/>
                          <a:ea typeface="+mn-ea"/>
                          <a:cs typeface="+mn-cs"/>
                        </a:rPr>
                        <a:t> </a:t>
                      </a:r>
                      <a:r>
                        <a:rPr lang="en-GB" sz="1100" b="1" kern="1200" dirty="0">
                          <a:solidFill>
                            <a:schemeClr val="dk1"/>
                          </a:solidFill>
                          <a:effectLst/>
                          <a:latin typeface="+mn-lt"/>
                          <a:ea typeface="+mn-ea"/>
                          <a:cs typeface="+mn-cs"/>
                        </a:rPr>
                        <a:t>the </a:t>
                      </a:r>
                      <a:r>
                        <a:rPr lang="en-GB" sz="1100" b="1" kern="1200" dirty="0" smtClean="0">
                          <a:solidFill>
                            <a:schemeClr val="dk1"/>
                          </a:solidFill>
                          <a:effectLst/>
                          <a:latin typeface="+mn-lt"/>
                          <a:ea typeface="+mn-ea"/>
                          <a:cs typeface="+mn-cs"/>
                        </a:rPr>
                        <a:t>following areas:</a:t>
                      </a:r>
                      <a:endParaRPr lang="en-GB" sz="1100" b="1" kern="1200" dirty="0">
                        <a:solidFill>
                          <a:schemeClr val="dk1"/>
                        </a:solidFill>
                        <a:effectLst/>
                        <a:latin typeface="+mn-lt"/>
                        <a:ea typeface="+mn-ea"/>
                        <a:cs typeface="+mn-cs"/>
                      </a:endParaRPr>
                    </a:p>
                    <a:p>
                      <a:r>
                        <a:rPr lang="en-GB" sz="1100" b="1" kern="1200" dirty="0">
                          <a:solidFill>
                            <a:schemeClr val="dk1"/>
                          </a:solidFill>
                          <a:effectLst/>
                          <a:latin typeface="+mn-lt"/>
                          <a:ea typeface="+mn-ea"/>
                          <a:cs typeface="+mn-cs"/>
                        </a:rPr>
                        <a:t>Contextual world knowledge: fluency of knowledge of locations, places and features.</a:t>
                      </a:r>
                    </a:p>
                    <a:p>
                      <a:r>
                        <a:rPr lang="en-GB" sz="1100" b="1" kern="1200" dirty="0">
                          <a:solidFill>
                            <a:schemeClr val="dk1"/>
                          </a:solidFill>
                          <a:effectLst/>
                          <a:latin typeface="+mn-lt"/>
                          <a:ea typeface="+mn-ea"/>
                          <a:cs typeface="+mn-cs"/>
                        </a:rPr>
                        <a:t>Understanding: extending from the familiar to the abstract; organising and connecting information and ideas about people, places, processes and environments; working with more complex information about the world including the relevance of people’s attitudes, values and beliefs.</a:t>
                      </a:r>
                    </a:p>
                    <a:p>
                      <a:r>
                        <a:rPr lang="en-GB" sz="1100" b="1" kern="1200" dirty="0">
                          <a:solidFill>
                            <a:schemeClr val="dk1"/>
                          </a:solidFill>
                          <a:effectLst/>
                          <a:latin typeface="+mn-lt"/>
                          <a:ea typeface="+mn-ea"/>
                          <a:cs typeface="+mn-cs"/>
                        </a:rPr>
                        <a:t>Geographical Enquiry: increasing the range and accuracy of investigative skills in observing, collecting, analysing, evaluating and communicating geographical </a:t>
                      </a:r>
                      <a:r>
                        <a:rPr lang="en-GB" sz="1100" b="1" kern="1200" dirty="0" smtClean="0">
                          <a:solidFill>
                            <a:schemeClr val="dk1"/>
                          </a:solidFill>
                          <a:effectLst/>
                          <a:latin typeface="+mn-lt"/>
                          <a:ea typeface="+mn-ea"/>
                          <a:cs typeface="+mn-cs"/>
                        </a:rPr>
                        <a:t>information.</a:t>
                      </a:r>
                    </a:p>
                    <a:p>
                      <a:endParaRPr lang="en-GB" sz="1100" b="1" kern="1200" dirty="0">
                        <a:solidFill>
                          <a:schemeClr val="dk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724276">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pPr>
                        <a:lnSpc>
                          <a:spcPct val="107000"/>
                        </a:lnSpc>
                        <a:spcAft>
                          <a:spcPts val="0"/>
                        </a:spcAft>
                      </a:pPr>
                      <a:r>
                        <a:rPr lang="en-GB" sz="1100" b="1" dirty="0">
                          <a:effectLst/>
                          <a:latin typeface="Calibri" panose="020F0502020204030204" pitchFamily="34" charset="0"/>
                          <a:ea typeface="Calibri" panose="020F0502020204030204" pitchFamily="34" charset="0"/>
                          <a:cs typeface="Times New Roman" panose="02020603050405020304" pitchFamily="18" charset="0"/>
                        </a:rPr>
                        <a:t>Every unit works towards identified end points.  Children’s work, in written and photographic forms, is used to secure and demonstrate children’s learning.  It informs teacher assessment, both formative and summative, and is used by subject leaders as part of the monitoring process.  Children record their work in </a:t>
                      </a:r>
                      <a:r>
                        <a:rPr lang="en-GB" sz="1100" b="1" dirty="0" smtClean="0">
                          <a:effectLst/>
                          <a:latin typeface="Calibri" panose="020F0502020204030204" pitchFamily="34" charset="0"/>
                          <a:ea typeface="Calibri" panose="020F0502020204030204" pitchFamily="34" charset="0"/>
                          <a:cs typeface="Times New Roman" panose="02020603050405020304" pitchFamily="18" charset="0"/>
                        </a:rPr>
                        <a:t>their </a:t>
                      </a:r>
                      <a:r>
                        <a:rPr lang="en-GB" sz="1100" b="1" dirty="0">
                          <a:effectLst/>
                          <a:latin typeface="Calibri" panose="020F0502020204030204" pitchFamily="34" charset="0"/>
                          <a:ea typeface="Calibri" panose="020F0502020204030204" pitchFamily="34" charset="0"/>
                          <a:cs typeface="Times New Roman" panose="02020603050405020304" pitchFamily="18" charset="0"/>
                        </a:rPr>
                        <a:t>books.  The subject leader will conduct pupil voice, monitor books and conduct lesson visits to identify the impact.</a:t>
                      </a: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Geography at </a:t>
            </a:r>
            <a:r>
              <a:rPr lang="en-GB" sz="2000" b="1" dirty="0">
                <a:latin typeface="+mn-lt"/>
              </a:rPr>
              <a:t>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3692986959"/>
              </p:ext>
            </p:extLst>
          </p:nvPr>
        </p:nvGraphicFramePr>
        <p:xfrm>
          <a:off x="591033" y="1271753"/>
          <a:ext cx="10607562" cy="5003785"/>
        </p:xfrm>
        <a:graphic>
          <a:graphicData uri="http://schemas.openxmlformats.org/drawingml/2006/table">
            <a:tbl>
              <a:tblPr firstRow="1" firstCol="1" bandRow="1">
                <a:tableStyleId>{3C2FFA5D-87B4-456A-9821-1D502468CF0F}</a:tableStyleId>
              </a:tblPr>
              <a:tblGrid>
                <a:gridCol w="2121367">
                  <a:extLst>
                    <a:ext uri="{9D8B030D-6E8A-4147-A177-3AD203B41FA5}">
                      <a16:colId xmlns:a16="http://schemas.microsoft.com/office/drawing/2014/main" val="1307422683"/>
                    </a:ext>
                  </a:extLst>
                </a:gridCol>
                <a:gridCol w="2121367">
                  <a:extLst>
                    <a:ext uri="{9D8B030D-6E8A-4147-A177-3AD203B41FA5}">
                      <a16:colId xmlns:a16="http://schemas.microsoft.com/office/drawing/2014/main" val="3623265674"/>
                    </a:ext>
                  </a:extLst>
                </a:gridCol>
                <a:gridCol w="2121367">
                  <a:extLst>
                    <a:ext uri="{9D8B030D-6E8A-4147-A177-3AD203B41FA5}">
                      <a16:colId xmlns:a16="http://schemas.microsoft.com/office/drawing/2014/main" val="3579346844"/>
                    </a:ext>
                  </a:extLst>
                </a:gridCol>
                <a:gridCol w="2121367">
                  <a:extLst>
                    <a:ext uri="{9D8B030D-6E8A-4147-A177-3AD203B41FA5}">
                      <a16:colId xmlns:a16="http://schemas.microsoft.com/office/drawing/2014/main" val="869724702"/>
                    </a:ext>
                  </a:extLst>
                </a:gridCol>
                <a:gridCol w="2122094">
                  <a:extLst>
                    <a:ext uri="{9D8B030D-6E8A-4147-A177-3AD203B41FA5}">
                      <a16:colId xmlns:a16="http://schemas.microsoft.com/office/drawing/2014/main" val="2612175712"/>
                    </a:ext>
                  </a:extLst>
                </a:gridCol>
              </a:tblGrid>
              <a:tr h="229978">
                <a:tc gridSpan="5">
                  <a:txBody>
                    <a:bodyPr/>
                    <a:lstStyle/>
                    <a:p>
                      <a:pPr>
                        <a:lnSpc>
                          <a:spcPct val="107000"/>
                        </a:lnSpc>
                        <a:spcAft>
                          <a:spcPts val="0"/>
                        </a:spcAft>
                      </a:pPr>
                      <a:r>
                        <a:rPr lang="en-GB" sz="1800" dirty="0">
                          <a:effectLst/>
                        </a:rPr>
                        <a:t>The </a:t>
                      </a:r>
                      <a:r>
                        <a:rPr lang="en-GB" sz="1800" dirty="0" smtClean="0">
                          <a:effectLst/>
                        </a:rPr>
                        <a:t>Geography Curriculum </a:t>
                      </a:r>
                      <a:r>
                        <a:rPr lang="en-GB" sz="1800" dirty="0">
                          <a:effectLst/>
                        </a:rPr>
                        <a:t>and Fundamental British Values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7118797"/>
                  </a:ext>
                </a:extLst>
              </a:tr>
              <a:tr h="229978">
                <a:tc>
                  <a:txBody>
                    <a:bodyPr/>
                    <a:lstStyle/>
                    <a:p>
                      <a:pPr>
                        <a:lnSpc>
                          <a:spcPct val="107000"/>
                        </a:lnSpc>
                        <a:spcAft>
                          <a:spcPts val="0"/>
                        </a:spcAft>
                      </a:pPr>
                      <a:r>
                        <a:rPr lang="en-GB" sz="1800" b="0" dirty="0">
                          <a:effectLst/>
                        </a:rPr>
                        <a:t>Democracy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Rule of Law</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Individual Liberty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Mutual Respect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Tolerance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4790043"/>
                  </a:ext>
                </a:extLst>
              </a:tr>
              <a:tr h="559547">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8379364"/>
                  </a:ext>
                </a:extLst>
              </a:tr>
              <a:tr h="2069798">
                <a:tc>
                  <a:txBody>
                    <a:bodyPr/>
                    <a:lstStyle/>
                    <a:p>
                      <a:pPr>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The children consider how different opinions are held and voices are heard when decisions are made about geographical issues (e.g. council and local farmers – whether coastal protection should be built).</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a:effectLst/>
                          <a:latin typeface="Calibri" panose="020F0502020204030204" pitchFamily="34" charset="0"/>
                          <a:ea typeface="Calibri" panose="020F0502020204030204" pitchFamily="34" charset="0"/>
                          <a:cs typeface="Times New Roman" panose="02020603050405020304" pitchFamily="18" charset="0"/>
                        </a:rPr>
                        <a:t>The children consider injustices and inequalities through geographical topics (e.g. Y2 fair trade of tea in India).</a:t>
                      </a:r>
                      <a:endParaRPr lang="en-GB" sz="11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The children can explore how governments have influenced and shaped nations through the rule of law (e.g. the international ban in ivory trading, immigration allowing those from the Caribbean to settle in England – the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Windrush</a:t>
                      </a:r>
                      <a:r>
                        <a:rPr lang="en-GB" sz="1200" dirty="0">
                          <a:effectLst/>
                          <a:latin typeface="Calibri" panose="020F0502020204030204" pitchFamily="34" charset="0"/>
                          <a:ea typeface="Calibri" panose="020F0502020204030204" pitchFamily="34" charset="0"/>
                          <a:cs typeface="Times New Roman" panose="02020603050405020304" pitchFamily="18" charset="0"/>
                        </a:rPr>
                        <a:t> generation).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The need to have laws to protect locations (e.g. not allowing rubbish to be dumped at sea).</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The children have freedom of expression during contributions made to class discussions. They have the opportunity to think about our values and attitudes and issues surrounding human rights (e.g. desertification of grasslands – and the role played by our high consumption of meat)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The children are encouraged to debate, share and respect the opinions of others during classroom discussions and while listening to the experience and opinions of others on video clips.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The children explore how places, people, economies and cultures are interrelated (e.g. Y3 how the UK is connected to the Caribbean through tourism and trade such as spices and fruit). The children are taught to respect people’s lives and empathise with those affected by natural disasters or conflict.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The children develop an understanding the importance of avoiding stereotypes when learning about other countries and cultures. They develop their understanding and respect for a variety of different cultures and traditions through the study of different places (e.g. from the Sami in Lapland to Indians living in </a:t>
                      </a:r>
                      <a:r>
                        <a:rPr lang="en-GB" sz="1200" dirty="0" err="1">
                          <a:effectLst/>
                          <a:latin typeface="Calibri" panose="020F0502020204030204" pitchFamily="34" charset="0"/>
                          <a:ea typeface="Calibri" panose="020F0502020204030204" pitchFamily="34" charset="0"/>
                          <a:cs typeface="Times New Roman" panose="02020603050405020304" pitchFamily="18" charset="0"/>
                        </a:rPr>
                        <a:t>Chembakolli</a:t>
                      </a:r>
                      <a:r>
                        <a:rPr lang="en-GB" sz="1200" dirty="0">
                          <a:effectLst/>
                          <a:latin typeface="Calibri" panose="020F0502020204030204" pitchFamily="34" charset="0"/>
                          <a:ea typeface="Calibri" panose="020F0502020204030204" pitchFamily="34" charset="0"/>
                          <a:cs typeface="Times New Roman" panose="02020603050405020304" pitchFamily="18" charset="0"/>
                        </a:rPr>
                        <a:t>). The children develop an understanding of how the cultures of those from other countries have influenced Britain through immigration (e.g. Notting Hill Carnival).</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indent="457200">
                        <a:lnSpc>
                          <a:spcPct val="107000"/>
                        </a:lnSpc>
                        <a:spcAft>
                          <a:spcPts val="0"/>
                        </a:spcAft>
                      </a:pPr>
                      <a:r>
                        <a:rPr lang="en-GB" sz="1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3812526"/>
                  </a:ext>
                </a:extLst>
              </a:tr>
            </a:tbl>
          </a:graphicData>
        </a:graphic>
      </p:graphicFrame>
      <p:pic>
        <p:nvPicPr>
          <p:cNvPr id="10" name="Picture 9"/>
          <p:cNvPicPr>
            <a:picLocks noChangeAspect="1"/>
          </p:cNvPicPr>
          <p:nvPr/>
        </p:nvPicPr>
        <p:blipFill>
          <a:blip r:embed="rId3"/>
          <a:stretch>
            <a:fillRect/>
          </a:stretch>
        </p:blipFill>
        <p:spPr>
          <a:xfrm>
            <a:off x="1417723" y="1870931"/>
            <a:ext cx="498207" cy="472875"/>
          </a:xfrm>
          <a:prstGeom prst="rect">
            <a:avLst/>
          </a:prstGeom>
        </p:spPr>
      </p:pic>
      <p:pic>
        <p:nvPicPr>
          <p:cNvPr id="11" name="Picture 10"/>
          <p:cNvPicPr>
            <a:picLocks noChangeAspect="1"/>
          </p:cNvPicPr>
          <p:nvPr/>
        </p:nvPicPr>
        <p:blipFill>
          <a:blip r:embed="rId4"/>
          <a:stretch>
            <a:fillRect/>
          </a:stretch>
        </p:blipFill>
        <p:spPr>
          <a:xfrm>
            <a:off x="3406912" y="1866895"/>
            <a:ext cx="534468" cy="476911"/>
          </a:xfrm>
          <a:prstGeom prst="rect">
            <a:avLst/>
          </a:prstGeom>
        </p:spPr>
      </p:pic>
      <p:pic>
        <p:nvPicPr>
          <p:cNvPr id="12" name="Picture 11"/>
          <p:cNvPicPr>
            <a:picLocks noChangeAspect="1"/>
          </p:cNvPicPr>
          <p:nvPr/>
        </p:nvPicPr>
        <p:blipFill>
          <a:blip r:embed="rId5"/>
          <a:stretch>
            <a:fillRect/>
          </a:stretch>
        </p:blipFill>
        <p:spPr>
          <a:xfrm>
            <a:off x="5618707" y="1891196"/>
            <a:ext cx="552213" cy="476911"/>
          </a:xfrm>
          <a:prstGeom prst="rect">
            <a:avLst/>
          </a:prstGeom>
        </p:spPr>
      </p:pic>
      <p:pic>
        <p:nvPicPr>
          <p:cNvPr id="13" name="Picture 12"/>
          <p:cNvPicPr>
            <a:picLocks noChangeAspect="1"/>
          </p:cNvPicPr>
          <p:nvPr/>
        </p:nvPicPr>
        <p:blipFill>
          <a:blip r:embed="rId6"/>
          <a:stretch>
            <a:fillRect/>
          </a:stretch>
        </p:blipFill>
        <p:spPr>
          <a:xfrm>
            <a:off x="7848247" y="1833552"/>
            <a:ext cx="523764" cy="506305"/>
          </a:xfrm>
          <a:prstGeom prst="rect">
            <a:avLst/>
          </a:prstGeom>
        </p:spPr>
      </p:pic>
      <p:pic>
        <p:nvPicPr>
          <p:cNvPr id="14" name="Picture 13"/>
          <p:cNvPicPr>
            <a:picLocks noChangeAspect="1"/>
          </p:cNvPicPr>
          <p:nvPr/>
        </p:nvPicPr>
        <p:blipFill>
          <a:blip r:embed="rId7"/>
          <a:stretch>
            <a:fillRect/>
          </a:stretch>
        </p:blipFill>
        <p:spPr>
          <a:xfrm>
            <a:off x="9873697" y="1847027"/>
            <a:ext cx="564668" cy="527641"/>
          </a:xfrm>
          <a:prstGeom prst="rect">
            <a:avLst/>
          </a:prstGeom>
        </p:spPr>
      </p:pic>
    </p:spTree>
    <p:extLst>
      <p:ext uri="{BB962C8B-B14F-4D97-AF65-F5344CB8AC3E}">
        <p14:creationId xmlns:p14="http://schemas.microsoft.com/office/powerpoint/2010/main" val="827484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3AC536E-7D1F-4F6A-12BE-D84C5CEDAAC4}"/>
              </a:ext>
            </a:extLst>
          </p:cNvPr>
          <p:cNvGraphicFramePr>
            <a:graphicFrameLocks noGrp="1"/>
          </p:cNvGraphicFramePr>
          <p:nvPr>
            <p:ph idx="1"/>
            <p:extLst>
              <p:ext uri="{D42A27DB-BD31-4B8C-83A1-F6EECF244321}">
                <p14:modId xmlns:p14="http://schemas.microsoft.com/office/powerpoint/2010/main" val="152575123"/>
              </p:ext>
            </p:extLst>
          </p:nvPr>
        </p:nvGraphicFramePr>
        <p:xfrm>
          <a:off x="838200" y="1261056"/>
          <a:ext cx="10515600" cy="5121704"/>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578266361"/>
                    </a:ext>
                  </a:extLst>
                </a:gridCol>
              </a:tblGrid>
              <a:tr h="1626981">
                <a:tc>
                  <a:txBody>
                    <a:bodyPr/>
                    <a:lstStyle/>
                    <a:p>
                      <a:pPr marL="0" indent="0">
                        <a:lnSpc>
                          <a:spcPct val="107000"/>
                        </a:lnSpc>
                        <a:spcAft>
                          <a:spcPts val="800"/>
                        </a:spcAft>
                        <a:buNone/>
                      </a:pPr>
                      <a:r>
                        <a:rPr lang="en-GB" sz="1400" b="1" dirty="0" smtClean="0">
                          <a:solidFill>
                            <a:schemeClr val="tx1"/>
                          </a:solidFill>
                          <a:effectLst/>
                          <a:ea typeface="Calibri" panose="020F0502020204030204" pitchFamily="34" charset="0"/>
                          <a:cs typeface="Calibri" panose="020F0502020204030204" pitchFamily="34" charset="0"/>
                        </a:rPr>
                        <a:t>In EYFS, children follow the  </a:t>
                      </a:r>
                      <a:r>
                        <a:rPr lang="en-GB" sz="1400" b="1" dirty="0" smtClean="0">
                          <a:solidFill>
                            <a:schemeClr val="tx1"/>
                          </a:solidFill>
                          <a:effectLst/>
                        </a:rPr>
                        <a:t>Early </a:t>
                      </a:r>
                      <a:r>
                        <a:rPr lang="en-GB" sz="1400" b="1" dirty="0">
                          <a:solidFill>
                            <a:schemeClr val="tx1"/>
                          </a:solidFill>
                          <a:effectLst/>
                        </a:rPr>
                        <a:t>Learning </a:t>
                      </a:r>
                      <a:r>
                        <a:rPr lang="en-GB" sz="1400" b="1" dirty="0" smtClean="0">
                          <a:solidFill>
                            <a:schemeClr val="tx1"/>
                          </a:solidFill>
                          <a:effectLst/>
                        </a:rPr>
                        <a:t>Goals:</a:t>
                      </a:r>
                    </a:p>
                    <a:p>
                      <a:pPr marL="0" indent="0">
                        <a:lnSpc>
                          <a:spcPct val="107000"/>
                        </a:lnSpc>
                        <a:spcAft>
                          <a:spcPts val="0"/>
                        </a:spcAft>
                        <a:buNone/>
                      </a:pPr>
                      <a:r>
                        <a:rPr lang="en-GB" sz="1100" b="1" dirty="0" smtClean="0">
                          <a:solidFill>
                            <a:schemeClr val="tx1"/>
                          </a:solidFill>
                          <a:effectLst/>
                        </a:rPr>
                        <a:t>People, Culture and Communities</a:t>
                      </a:r>
                      <a:endParaRPr lang="en-GB" sz="1100" b="1" dirty="0">
                        <a:solidFill>
                          <a:schemeClr val="tx1"/>
                        </a:solidFill>
                        <a:effectLst/>
                      </a:endParaRPr>
                    </a:p>
                    <a:p>
                      <a:pPr marL="171450" indent="-171450">
                        <a:spcAft>
                          <a:spcPts val="0"/>
                        </a:spcAft>
                        <a:buFont typeface="Arial" panose="020B0604020202020204" pitchFamily="34" charset="0"/>
                        <a:buChar char="•"/>
                      </a:pPr>
                      <a:r>
                        <a:rPr lang="en-GB" sz="1100" b="0" dirty="0" smtClean="0">
                          <a:solidFill>
                            <a:srgbClr val="0C0C0C"/>
                          </a:solidFill>
                          <a:effectLst/>
                        </a:rPr>
                        <a:t>Describe </a:t>
                      </a:r>
                      <a:r>
                        <a:rPr lang="en-GB" sz="1100" b="0" dirty="0">
                          <a:solidFill>
                            <a:srgbClr val="0C0C0C"/>
                          </a:solidFill>
                          <a:effectLst/>
                        </a:rPr>
                        <a:t>their immediate environment using knowledge from observation, discussion, stories, non-fiction </a:t>
                      </a:r>
                      <a:r>
                        <a:rPr lang="en-GB" sz="1100" b="0" dirty="0" smtClean="0">
                          <a:solidFill>
                            <a:srgbClr val="0C0C0C"/>
                          </a:solidFill>
                          <a:effectLst/>
                        </a:rPr>
                        <a:t>texts </a:t>
                      </a:r>
                      <a:r>
                        <a:rPr lang="en-GB" sz="1100" b="0" dirty="0">
                          <a:solidFill>
                            <a:srgbClr val="0C0C0C"/>
                          </a:solidFill>
                          <a:effectLst/>
                        </a:rPr>
                        <a:t>and maps; </a:t>
                      </a:r>
                    </a:p>
                    <a:p>
                      <a:pPr marL="171450" indent="-171450">
                        <a:spcAft>
                          <a:spcPts val="0"/>
                        </a:spcAft>
                        <a:buFont typeface="Arial" panose="020B0604020202020204" pitchFamily="34" charset="0"/>
                        <a:buChar char="•"/>
                      </a:pPr>
                      <a:r>
                        <a:rPr lang="en-GB" sz="1100" b="0" dirty="0" smtClean="0">
                          <a:solidFill>
                            <a:srgbClr val="0C0C0C"/>
                          </a:solidFill>
                          <a:effectLst/>
                        </a:rPr>
                        <a:t>Explain </a:t>
                      </a:r>
                      <a:r>
                        <a:rPr lang="en-GB" sz="1100" b="0" dirty="0">
                          <a:solidFill>
                            <a:srgbClr val="0C0C0C"/>
                          </a:solidFill>
                          <a:effectLst/>
                        </a:rPr>
                        <a:t>some similarities and differences between life in this country and life in other countries, drawing on knowledge from stories, non-fiction texts and – when appropriate – maps. </a:t>
                      </a:r>
                      <a:endParaRPr lang="en-GB" sz="1100" b="0" dirty="0" smtClean="0">
                        <a:solidFill>
                          <a:srgbClr val="0C0C0C"/>
                        </a:solidFill>
                        <a:effectLst/>
                        <a:ea typeface="Calibri" panose="020F0502020204030204" pitchFamily="34" charset="0"/>
                        <a:cs typeface="Times New Roman" panose="02020603050405020304" pitchFamily="18" charset="0"/>
                      </a:endParaRPr>
                    </a:p>
                    <a:p>
                      <a:pPr marL="0" indent="0">
                        <a:buFont typeface="Arial" panose="020B0604020202020204" pitchFamily="34" charset="0"/>
                        <a:buNone/>
                      </a:pPr>
                      <a:r>
                        <a:rPr lang="en-GB" sz="1100" dirty="0" smtClean="0">
                          <a:solidFill>
                            <a:srgbClr val="0C0C0C"/>
                          </a:solidFill>
                          <a:effectLst/>
                          <a:ea typeface="Calibri" panose="020F0502020204030204" pitchFamily="34" charset="0"/>
                          <a:cs typeface="Times New Roman" panose="02020603050405020304" pitchFamily="18" charset="0"/>
                        </a:rPr>
                        <a:t>The Natural World</a:t>
                      </a:r>
                    </a:p>
                    <a:p>
                      <a:pPr marL="285750" indent="-285750">
                        <a:buFont typeface="Arial" panose="020B0604020202020204" pitchFamily="34" charset="0"/>
                        <a:buChar char="•"/>
                      </a:pPr>
                      <a:r>
                        <a:rPr lang="en-GB" sz="1100" b="0" dirty="0" smtClean="0">
                          <a:solidFill>
                            <a:schemeClr val="tx1"/>
                          </a:solidFill>
                          <a:effectLst/>
                          <a:ea typeface="Calibri" panose="020F0502020204030204" pitchFamily="34" charset="0"/>
                          <a:cs typeface="Times New Roman" panose="02020603050405020304" pitchFamily="18" charset="0"/>
                        </a:rPr>
                        <a:t>Know</a:t>
                      </a:r>
                      <a:r>
                        <a:rPr lang="en-GB" sz="1100" b="0" baseline="0" dirty="0" smtClean="0">
                          <a:solidFill>
                            <a:schemeClr val="tx1"/>
                          </a:solidFill>
                          <a:effectLst/>
                          <a:ea typeface="Calibri" panose="020F0502020204030204" pitchFamily="34" charset="0"/>
                          <a:cs typeface="Times New Roman" panose="02020603050405020304" pitchFamily="18" charset="0"/>
                        </a:rPr>
                        <a:t> some similarities and differences between the natural world around them and contrasting environments, drawing on their experience of what has been read in class</a:t>
                      </a:r>
                    </a:p>
                    <a:p>
                      <a:pPr marL="285750" indent="-285750">
                        <a:buFont typeface="Arial" panose="020B0604020202020204" pitchFamily="34" charset="0"/>
                        <a:buChar char="•"/>
                      </a:pPr>
                      <a:r>
                        <a:rPr lang="en-GB" sz="1100" b="0" baseline="0" dirty="0" smtClean="0">
                          <a:solidFill>
                            <a:schemeClr val="tx1"/>
                          </a:solidFill>
                          <a:effectLst/>
                          <a:ea typeface="Calibri" panose="020F0502020204030204" pitchFamily="34" charset="0"/>
                          <a:cs typeface="Times New Roman" panose="02020603050405020304" pitchFamily="18" charset="0"/>
                        </a:rPr>
                        <a:t>Understand some important processes and changes in the natural world around them, including the seasons.</a:t>
                      </a:r>
                      <a:endParaRPr lang="en-GB" sz="1100" b="0" dirty="0">
                        <a:solidFill>
                          <a:schemeClr val="tx1"/>
                        </a:solidFill>
                        <a:effectLst/>
                        <a:ea typeface="Calibri" panose="020F0502020204030204" pitchFamily="34" charset="0"/>
                        <a:cs typeface="Times New Roman" panose="02020603050405020304" pitchFamily="18" charset="0"/>
                      </a:endParaRPr>
                    </a:p>
                  </a:txBody>
                  <a:tcPr>
                    <a:solidFill>
                      <a:srgbClr val="D2DEEF"/>
                    </a:solidFill>
                  </a:tcPr>
                </a:tc>
                <a:extLst>
                  <a:ext uri="{0D108BD9-81ED-4DB2-BD59-A6C34878D82A}">
                    <a16:rowId xmlns:a16="http://schemas.microsoft.com/office/drawing/2014/main" val="1914071590"/>
                  </a:ext>
                </a:extLst>
              </a:tr>
              <a:tr h="3352219">
                <a:tc>
                  <a:txBody>
                    <a:bodyPr/>
                    <a:lstStyle/>
                    <a:p>
                      <a:pPr marL="0" indent="0">
                        <a:lnSpc>
                          <a:spcPct val="107000"/>
                        </a:lnSpc>
                        <a:spcAft>
                          <a:spcPts val="800"/>
                        </a:spcAft>
                        <a:buNone/>
                      </a:pPr>
                      <a:r>
                        <a:rPr lang="en-GB" sz="1400" b="1" dirty="0">
                          <a:effectLst/>
                          <a:latin typeface="Calibri" panose="020F0502020204030204" pitchFamily="34" charset="0"/>
                          <a:ea typeface="Calibri" panose="020F0502020204030204" pitchFamily="34" charset="0"/>
                          <a:cs typeface="Calibri" panose="020F0502020204030204" pitchFamily="34" charset="0"/>
                        </a:rPr>
                        <a:t>Y1 to Y6 follow the national curriculum concepts: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Calibri" panose="020F0502020204030204" pitchFamily="34" charset="0"/>
                          <a:ea typeface="Calibri" panose="020F0502020204030204" pitchFamily="34" charset="0"/>
                          <a:cs typeface="Calibri" panose="020F0502020204030204" pitchFamily="34" charset="0"/>
                        </a:rPr>
                        <a:t>Locational knowledge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Calibri" panose="020F0502020204030204" pitchFamily="34" charset="0"/>
                          <a:ea typeface="Calibri" panose="020F0502020204030204" pitchFamily="34" charset="0"/>
                          <a:cs typeface="Calibri" panose="020F0502020204030204" pitchFamily="34" charset="0"/>
                        </a:rPr>
                        <a:t>Place knowledge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Calibri" panose="020F0502020204030204" pitchFamily="34" charset="0"/>
                          <a:ea typeface="Calibri" panose="020F0502020204030204" pitchFamily="34" charset="0"/>
                          <a:cs typeface="Calibri" panose="020F0502020204030204" pitchFamily="34" charset="0"/>
                        </a:rPr>
                        <a:t>Human and physical geography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Calibri" panose="020F0502020204030204" pitchFamily="34" charset="0"/>
                          <a:ea typeface="Calibri" panose="020F0502020204030204" pitchFamily="34" charset="0"/>
                          <a:cs typeface="Calibri" panose="020F0502020204030204" pitchFamily="34" charset="0"/>
                        </a:rPr>
                        <a:t>Geographical skills and </a:t>
                      </a:r>
                      <a:r>
                        <a:rPr lang="en-GB" sz="1100" dirty="0" smtClean="0">
                          <a:effectLst/>
                          <a:latin typeface="Calibri" panose="020F0502020204030204" pitchFamily="34" charset="0"/>
                          <a:ea typeface="Calibri" panose="020F0502020204030204" pitchFamily="34" charset="0"/>
                          <a:cs typeface="Calibri" panose="020F0502020204030204" pitchFamily="34" charset="0"/>
                        </a:rPr>
                        <a:t>fieldwork</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0"/>
                        </a:spcAft>
                        <a:buFont typeface="Arial" panose="020B0604020202020204" pitchFamily="34" charset="0"/>
                        <a:buNone/>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1100" dirty="0" smtClean="0">
                          <a:effectLst/>
                          <a:latin typeface="Calibri" panose="020F0502020204030204" pitchFamily="34" charset="0"/>
                          <a:ea typeface="Calibri" panose="020F0502020204030204" pitchFamily="34" charset="0"/>
                          <a:cs typeface="Calibri" panose="020F0502020204030204" pitchFamily="34" charset="0"/>
                        </a:rPr>
                        <a:t>These </a:t>
                      </a:r>
                      <a:r>
                        <a:rPr lang="en-GB" sz="1100" dirty="0">
                          <a:effectLst/>
                          <a:latin typeface="Calibri" panose="020F0502020204030204" pitchFamily="34" charset="0"/>
                          <a:ea typeface="Calibri" panose="020F0502020204030204" pitchFamily="34" charset="0"/>
                          <a:cs typeface="Calibri" panose="020F0502020204030204" pitchFamily="34" charset="0"/>
                        </a:rPr>
                        <a:t>4 elements are taught in the context of the places studied, woven through the unit, to ensure that geographical significance is maintained. </a:t>
                      </a:r>
                      <a:r>
                        <a:rPr lang="en-GB" sz="1100" dirty="0" smtClean="0">
                          <a:effectLst/>
                          <a:latin typeface="Calibri" panose="020F0502020204030204" pitchFamily="34" charset="0"/>
                          <a:ea typeface="Calibri" panose="020F0502020204030204" pitchFamily="34" charset="0"/>
                          <a:cs typeface="Calibri" panose="020F0502020204030204" pitchFamily="34" charset="0"/>
                        </a:rPr>
                        <a:t>Each year group has one main unit of work which is taught in depth</a:t>
                      </a:r>
                      <a:r>
                        <a:rPr lang="en-GB" sz="1100" baseline="0" dirty="0" smtClean="0">
                          <a:effectLst/>
                          <a:latin typeface="Calibri" panose="020F0502020204030204" pitchFamily="34" charset="0"/>
                          <a:ea typeface="Calibri" panose="020F0502020204030204" pitchFamily="34" charset="0"/>
                          <a:cs typeface="Calibri" panose="020F0502020204030204" pitchFamily="34" charset="0"/>
                        </a:rPr>
                        <a:t> with 6 key questions used to develop children’s ability to think geographically. These are a framework to help them to understand the human and physical characteristics of places, the interdependence between the two and how the relationship between human and physical processes creates changes in special variation and over time. </a:t>
                      </a:r>
                    </a:p>
                    <a:p>
                      <a:pPr marL="0" indent="0">
                        <a:lnSpc>
                          <a:spcPct val="107000"/>
                        </a:lnSpc>
                        <a:spcAft>
                          <a:spcPts val="800"/>
                        </a:spcAft>
                        <a:buNone/>
                      </a:pPr>
                      <a:r>
                        <a:rPr lang="en-GB" sz="1100" dirty="0" smtClean="0">
                          <a:effectLst/>
                          <a:latin typeface="Calibri" panose="020F0502020204030204" pitchFamily="34" charset="0"/>
                          <a:ea typeface="Calibri" panose="020F0502020204030204" pitchFamily="34" charset="0"/>
                          <a:cs typeface="Calibri" panose="020F0502020204030204" pitchFamily="34" charset="0"/>
                        </a:rPr>
                        <a:t>Each </a:t>
                      </a:r>
                      <a:r>
                        <a:rPr lang="en-GB" sz="1100" dirty="0">
                          <a:effectLst/>
                          <a:latin typeface="Calibri" panose="020F0502020204030204" pitchFamily="34" charset="0"/>
                          <a:ea typeface="Calibri" panose="020F0502020204030204" pitchFamily="34" charset="0"/>
                          <a:cs typeface="Calibri" panose="020F0502020204030204" pitchFamily="34" charset="0"/>
                        </a:rPr>
                        <a:t>year group has a detailed overview of the aspects of each area which need to be </a:t>
                      </a:r>
                      <a:r>
                        <a:rPr lang="en-GB" sz="1100" dirty="0" smtClean="0">
                          <a:effectLst/>
                          <a:latin typeface="Calibri" panose="020F0502020204030204" pitchFamily="34" charset="0"/>
                          <a:ea typeface="Calibri" panose="020F0502020204030204" pitchFamily="34" charset="0"/>
                          <a:cs typeface="Calibri" panose="020F0502020204030204" pitchFamily="34" charset="0"/>
                        </a:rPr>
                        <a:t>covered,</a:t>
                      </a:r>
                      <a:r>
                        <a:rPr lang="en-GB" sz="1100" baseline="0" dirty="0" smtClean="0">
                          <a:effectLst/>
                          <a:latin typeface="Calibri" panose="020F0502020204030204" pitchFamily="34" charset="0"/>
                          <a:ea typeface="Calibri" panose="020F0502020204030204" pitchFamily="34" charset="0"/>
                          <a:cs typeface="Calibri" panose="020F0502020204030204" pitchFamily="34" charset="0"/>
                        </a:rPr>
                        <a:t> along with the links to prior knowledge related to their unit and where elements of the unit will be revisited in future years. </a:t>
                      </a:r>
                      <a:r>
                        <a:rPr lang="en-GB" sz="1100" dirty="0" smtClean="0">
                          <a:effectLst/>
                          <a:latin typeface="Calibri" panose="020F0502020204030204" pitchFamily="34" charset="0"/>
                          <a:ea typeface="Calibri" panose="020F0502020204030204" pitchFamily="34" charset="0"/>
                          <a:cs typeface="Calibri" panose="020F0502020204030204" pitchFamily="34" charset="0"/>
                        </a:rPr>
                        <a:t>There</a:t>
                      </a:r>
                      <a:r>
                        <a:rPr lang="en-GB" sz="1100" baseline="0" dirty="0" smtClean="0">
                          <a:effectLst/>
                          <a:latin typeface="Calibri" panose="020F0502020204030204" pitchFamily="34" charset="0"/>
                          <a:ea typeface="Calibri" panose="020F0502020204030204" pitchFamily="34" charset="0"/>
                          <a:cs typeface="Calibri" panose="020F0502020204030204" pitchFamily="34" charset="0"/>
                        </a:rPr>
                        <a:t> is also</a:t>
                      </a:r>
                      <a:r>
                        <a:rPr lang="en-GB" sz="1100" dirty="0" smtClean="0">
                          <a:effectLst/>
                          <a:latin typeface="Calibri" panose="020F0502020204030204" pitchFamily="34" charset="0"/>
                          <a:ea typeface="Calibri" panose="020F0502020204030204" pitchFamily="34" charset="0"/>
                          <a:cs typeface="Calibri" panose="020F0502020204030204" pitchFamily="34" charset="0"/>
                        </a:rPr>
                        <a:t> </a:t>
                      </a:r>
                      <a:r>
                        <a:rPr lang="en-GB" sz="1100" dirty="0">
                          <a:effectLst/>
                          <a:latin typeface="Calibri" panose="020F0502020204030204" pitchFamily="34" charset="0"/>
                          <a:ea typeface="Calibri" panose="020F0502020204030204" pitchFamily="34" charset="0"/>
                          <a:cs typeface="Calibri" panose="020F0502020204030204" pitchFamily="34" charset="0"/>
                        </a:rPr>
                        <a:t>a progression of </a:t>
                      </a:r>
                      <a:r>
                        <a:rPr lang="en-GB" sz="1100" dirty="0" smtClean="0">
                          <a:effectLst/>
                          <a:latin typeface="Calibri" panose="020F0502020204030204" pitchFamily="34" charset="0"/>
                          <a:ea typeface="Calibri" panose="020F0502020204030204" pitchFamily="34" charset="0"/>
                          <a:cs typeface="Calibri" panose="020F0502020204030204" pitchFamily="34" charset="0"/>
                        </a:rPr>
                        <a:t>geographical skills to be taught</a:t>
                      </a:r>
                      <a:r>
                        <a:rPr lang="en-GB" sz="1100" baseline="0" dirty="0" smtClean="0">
                          <a:effectLst/>
                          <a:latin typeface="Calibri" panose="020F0502020204030204" pitchFamily="34" charset="0"/>
                          <a:ea typeface="Calibri" panose="020F0502020204030204" pitchFamily="34" charset="0"/>
                          <a:cs typeface="Calibri" panose="020F0502020204030204" pitchFamily="34" charset="0"/>
                        </a:rPr>
                        <a:t> in each year</a:t>
                      </a:r>
                      <a:r>
                        <a:rPr lang="en-GB" sz="1100" dirty="0" smtClean="0">
                          <a:effectLst/>
                          <a:latin typeface="Calibri" panose="020F0502020204030204" pitchFamily="34" charset="0"/>
                          <a:ea typeface="Calibri" panose="020F0502020204030204" pitchFamily="34" charset="0"/>
                          <a:cs typeface="Calibri" panose="020F0502020204030204" pitchFamily="34" charset="0"/>
                        </a:rPr>
                        <a: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Calibri" panose="020F0502020204030204" pitchFamily="34" charset="0"/>
                          <a:ea typeface="Calibri" panose="020F0502020204030204" pitchFamily="34" charset="0"/>
                          <a:cs typeface="Calibri" panose="020F0502020204030204" pitchFamily="34" charset="0"/>
                        </a:rPr>
                        <a:t>Map skills: direction, maps, scale, aerial photography and language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Calibri" panose="020F0502020204030204" pitchFamily="34" charset="0"/>
                          <a:ea typeface="Calibri" panose="020F0502020204030204" pitchFamily="34" charset="0"/>
                          <a:cs typeface="Calibri" panose="020F0502020204030204" pitchFamily="34" charset="0"/>
                        </a:rPr>
                        <a:t>Fieldwork skills: enquiry, communication, field-sketching, photography and </a:t>
                      </a:r>
                      <a:r>
                        <a:rPr lang="en-GB" sz="1100" dirty="0" smtClean="0">
                          <a:effectLst/>
                          <a:latin typeface="Calibri" panose="020F0502020204030204" pitchFamily="34" charset="0"/>
                          <a:ea typeface="Calibri" panose="020F0502020204030204" pitchFamily="34" charset="0"/>
                          <a:cs typeface="Calibri" panose="020F0502020204030204" pitchFamily="34" charset="0"/>
                        </a:rPr>
                        <a:t>measurement</a:t>
                      </a:r>
                    </a:p>
                    <a:p>
                      <a:pPr marL="171450" indent="-171450">
                        <a:lnSpc>
                          <a:spcPct val="107000"/>
                        </a:lnSpc>
                        <a:spcAft>
                          <a:spcPts val="0"/>
                        </a:spcAft>
                        <a:buFont typeface="Arial" panose="020B0604020202020204" pitchFamily="34" charset="0"/>
                        <a:buChar char="•"/>
                      </a:pPr>
                      <a:r>
                        <a:rPr lang="en-GB" sz="1100" dirty="0" smtClean="0">
                          <a:effectLst/>
                          <a:latin typeface="Calibri" panose="020F0502020204030204" pitchFamily="34" charset="0"/>
                          <a:ea typeface="Calibri" panose="020F0502020204030204" pitchFamily="34" charset="0"/>
                          <a:cs typeface="Calibri" panose="020F0502020204030204" pitchFamily="34" charset="0"/>
                        </a:rPr>
                        <a:t>Vocabulary development</a:t>
                      </a:r>
                    </a:p>
                    <a:p>
                      <a:pPr marL="171450" indent="-171450">
                        <a:lnSpc>
                          <a:spcPct val="107000"/>
                        </a:lnSpc>
                        <a:spcAft>
                          <a:spcPts val="0"/>
                        </a:spcAft>
                        <a:buFont typeface="Arial" panose="020B0604020202020204" pitchFamily="34" charset="0"/>
                        <a:buChar char="•"/>
                      </a:pPr>
                      <a:endParaRPr lang="en-GB" sz="1100" dirty="0" smtClean="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07000"/>
                        </a:lnSpc>
                        <a:spcAft>
                          <a:spcPts val="0"/>
                        </a:spcAft>
                        <a:buFont typeface="Arial" panose="020B0604020202020204" pitchFamily="34" charset="0"/>
                        <a:buNone/>
                      </a:pPr>
                      <a:r>
                        <a:rPr lang="en-GB" sz="1100" dirty="0" smtClean="0">
                          <a:effectLst/>
                          <a:latin typeface="Calibri" panose="020F0502020204030204" pitchFamily="34" charset="0"/>
                          <a:ea typeface="Calibri" panose="020F0502020204030204" pitchFamily="34" charset="0"/>
                          <a:cs typeface="Calibri" panose="020F0502020204030204" pitchFamily="34" charset="0"/>
                        </a:rPr>
                        <a:t>Locational</a:t>
                      </a:r>
                      <a:r>
                        <a:rPr lang="en-GB" sz="1100" baseline="0" dirty="0" smtClean="0">
                          <a:effectLst/>
                          <a:latin typeface="Calibri" panose="020F0502020204030204" pitchFamily="34" charset="0"/>
                          <a:ea typeface="Calibri" panose="020F0502020204030204" pitchFamily="34" charset="0"/>
                          <a:cs typeface="Calibri" panose="020F0502020204030204" pitchFamily="34" charset="0"/>
                        </a:rPr>
                        <a:t> knowledge is expanded, and g</a:t>
                      </a:r>
                      <a:r>
                        <a:rPr lang="en-GB" sz="1100" dirty="0" smtClean="0">
                          <a:effectLst/>
                          <a:latin typeface="Calibri" panose="020F0502020204030204" pitchFamily="34" charset="0"/>
                          <a:ea typeface="Calibri" panose="020F0502020204030204" pitchFamily="34" charset="0"/>
                          <a:cs typeface="Calibri" panose="020F0502020204030204" pitchFamily="34" charset="0"/>
                        </a:rPr>
                        <a:t>eographical skills are revisited and consolidated, throughout the year in the context of science and history work taught.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425305535"/>
                  </a:ext>
                </a:extLst>
              </a:tr>
            </a:tbl>
          </a:graphicData>
        </a:graphic>
      </p:graphicFrame>
      <p:sp>
        <p:nvSpPr>
          <p:cNvPr id="5" name="Title 1">
            <a:extLst>
              <a:ext uri="{FF2B5EF4-FFF2-40B4-BE49-F238E27FC236}">
                <a16:creationId xmlns:a16="http://schemas.microsoft.com/office/drawing/2014/main" id="{5E07A773-D816-07BC-FEAD-1EEBE1A06CD4}"/>
              </a:ext>
            </a:extLst>
          </p:cNvPr>
          <p:cNvSpPr>
            <a:spLocks noGrp="1"/>
          </p:cNvSpPr>
          <p:nvPr>
            <p:ph type="title"/>
          </p:nvPr>
        </p:nvSpPr>
        <p:spPr>
          <a:xfrm>
            <a:off x="2110189" y="288008"/>
            <a:ext cx="8632634" cy="802663"/>
          </a:xfrm>
          <a:solidFill>
            <a:schemeClr val="accent1">
              <a:lumMod val="60000"/>
              <a:lumOff val="40000"/>
            </a:schemeClr>
          </a:solidFill>
        </p:spPr>
        <p:txBody>
          <a:bodyPr>
            <a:normAutofit fontScale="90000"/>
          </a:bodyPr>
          <a:lstStyle/>
          <a:p>
            <a:pPr algn="ctr"/>
            <a:r>
              <a:rPr lang="en-GB" sz="2800" b="1" u="sng" dirty="0">
                <a:latin typeface="+mn-lt"/>
              </a:rPr>
              <a:t/>
            </a:r>
            <a:br>
              <a:rPr lang="en-GB" sz="2800" b="1" u="sng" dirty="0">
                <a:latin typeface="+mn-lt"/>
              </a:rPr>
            </a:br>
            <a:r>
              <a:rPr lang="en-GB" sz="2800" b="1" u="sng" dirty="0">
                <a:latin typeface="+mn-lt"/>
              </a:rPr>
              <a:t>What does our learning in Geography look like?</a:t>
            </a:r>
            <a:r>
              <a:rPr lang="en-GB" sz="2800" b="1" dirty="0">
                <a:latin typeface="+mn-lt"/>
              </a:rPr>
              <a:t/>
            </a:r>
            <a:br>
              <a:rPr lang="en-GB" sz="2800" b="1" dirty="0">
                <a:latin typeface="+mn-lt"/>
              </a:rPr>
            </a:br>
            <a:endParaRPr lang="en-GB" sz="2800" b="1" dirty="0">
              <a:latin typeface="+mn-lt"/>
            </a:endParaRPr>
          </a:p>
        </p:txBody>
      </p:sp>
      <p:pic>
        <p:nvPicPr>
          <p:cNvPr id="7" name="Picture 6">
            <a:extLst>
              <a:ext uri="{FF2B5EF4-FFF2-40B4-BE49-F238E27FC236}">
                <a16:creationId xmlns:a16="http://schemas.microsoft.com/office/drawing/2014/main" id="{AC465875-1866-6A4A-6F35-D1F750368A3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458" y="188181"/>
            <a:ext cx="569742" cy="672612"/>
          </a:xfrm>
          <a:prstGeom prst="rect">
            <a:avLst/>
          </a:prstGeom>
          <a:noFill/>
          <a:ln>
            <a:noFill/>
          </a:ln>
        </p:spPr>
      </p:pic>
    </p:spTree>
    <p:extLst>
      <p:ext uri="{BB962C8B-B14F-4D97-AF65-F5344CB8AC3E}">
        <p14:creationId xmlns:p14="http://schemas.microsoft.com/office/powerpoint/2010/main" val="2706101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47575-E9F7-C2D5-505D-95D5E0734E3B}"/>
              </a:ext>
            </a:extLst>
          </p:cNvPr>
          <p:cNvSpPr>
            <a:spLocks noGrp="1"/>
          </p:cNvSpPr>
          <p:nvPr>
            <p:ph type="title"/>
          </p:nvPr>
        </p:nvSpPr>
        <p:spPr>
          <a:xfrm>
            <a:off x="838200" y="208344"/>
            <a:ext cx="10515600" cy="856528"/>
          </a:xfrm>
          <a:solidFill>
            <a:schemeClr val="accent1">
              <a:lumMod val="60000"/>
              <a:lumOff val="40000"/>
            </a:schemeClr>
          </a:solidFill>
        </p:spPr>
        <p:txBody>
          <a:bodyPr>
            <a:normAutofit/>
          </a:bodyPr>
          <a:lstStyle/>
          <a:p>
            <a:pPr algn="ctr"/>
            <a:r>
              <a:rPr lang="en-US" sz="1800" b="1" dirty="0"/>
              <a:t>The key geographical questions</a:t>
            </a:r>
            <a:br>
              <a:rPr lang="en-US" sz="1800" b="1" dirty="0"/>
            </a:br>
            <a:r>
              <a:rPr lang="en-GB" sz="1400" b="1" i="1" dirty="0">
                <a:effectLst/>
                <a:latin typeface="Century Gothic" panose="020B0502020202020204" pitchFamily="34" charset="0"/>
                <a:ea typeface="Times New Roman" panose="02020603050405020304" pitchFamily="18" charset="0"/>
              </a:rPr>
              <a:t>A geographer doesn’t just answer these questions, but asks and debates them too</a:t>
            </a:r>
            <a:endParaRPr lang="en-US" sz="1400" b="1" i="1" dirty="0"/>
          </a:p>
        </p:txBody>
      </p:sp>
      <p:graphicFrame>
        <p:nvGraphicFramePr>
          <p:cNvPr id="4" name="Table 4">
            <a:extLst>
              <a:ext uri="{FF2B5EF4-FFF2-40B4-BE49-F238E27FC236}">
                <a16:creationId xmlns:a16="http://schemas.microsoft.com/office/drawing/2014/main" id="{98D33637-8C85-4107-FAB6-9E0AED74CFF8}"/>
              </a:ext>
            </a:extLst>
          </p:cNvPr>
          <p:cNvGraphicFramePr>
            <a:graphicFrameLocks noGrp="1"/>
          </p:cNvGraphicFramePr>
          <p:nvPr>
            <p:ph idx="1"/>
            <p:extLst>
              <p:ext uri="{D42A27DB-BD31-4B8C-83A1-F6EECF244321}">
                <p14:modId xmlns:p14="http://schemas.microsoft.com/office/powerpoint/2010/main" val="353979977"/>
              </p:ext>
            </p:extLst>
          </p:nvPr>
        </p:nvGraphicFramePr>
        <p:xfrm>
          <a:off x="741317" y="1189987"/>
          <a:ext cx="10709366" cy="5501406"/>
        </p:xfrm>
        <a:graphic>
          <a:graphicData uri="http://schemas.openxmlformats.org/drawingml/2006/table">
            <a:tbl>
              <a:tblPr firstRow="1" bandRow="1">
                <a:tableStyleId>{5C22544A-7EE6-4342-B048-85BDC9FD1C3A}</a:tableStyleId>
              </a:tblPr>
              <a:tblGrid>
                <a:gridCol w="10709366">
                  <a:extLst>
                    <a:ext uri="{9D8B030D-6E8A-4147-A177-3AD203B41FA5}">
                      <a16:colId xmlns:a16="http://schemas.microsoft.com/office/drawing/2014/main" val="2324660111"/>
                    </a:ext>
                  </a:extLst>
                </a:gridCol>
              </a:tblGrid>
              <a:tr h="803675">
                <a:tc>
                  <a:txBody>
                    <a:bodyPr/>
                    <a:lstStyle/>
                    <a:p>
                      <a:pPr marL="0" lvl="0" indent="0" algn="ctr" hangingPunct="0">
                        <a:buSzPts val="1400"/>
                        <a:buFontTx/>
                        <a:buNone/>
                      </a:pPr>
                      <a:r>
                        <a:rPr lang="en-GB" sz="1400" b="1" i="1" dirty="0">
                          <a:solidFill>
                            <a:schemeClr val="tx1"/>
                          </a:solidFill>
                          <a:effectLst/>
                          <a:latin typeface="+mn-lt"/>
                          <a:ea typeface="Times New Roman" panose="02020603050405020304" pitchFamily="18" charset="0"/>
                        </a:rPr>
                        <a:t>Where is this place?</a:t>
                      </a:r>
                      <a:endParaRPr lang="en-GB" sz="1400" dirty="0">
                        <a:solidFill>
                          <a:schemeClr val="tx1"/>
                        </a:solidFill>
                        <a:effectLst/>
                        <a:latin typeface="+mn-lt"/>
                        <a:ea typeface="Times New Roman" panose="02020603050405020304" pitchFamily="18" charset="0"/>
                      </a:endParaRPr>
                    </a:p>
                    <a:p>
                      <a:pPr marL="457200" algn="ctr" hangingPunct="0">
                        <a:buFontTx/>
                        <a:buNone/>
                      </a:pPr>
                      <a:r>
                        <a:rPr lang="en-GB" sz="1400" b="0" dirty="0">
                          <a:solidFill>
                            <a:schemeClr val="tx1"/>
                          </a:solidFill>
                          <a:effectLst/>
                          <a:latin typeface="+mn-lt"/>
                          <a:ea typeface="Times New Roman" panose="02020603050405020304" pitchFamily="18" charset="0"/>
                        </a:rPr>
                        <a:t>Helps develop the concept of location.</a:t>
                      </a:r>
                    </a:p>
                    <a:p>
                      <a:pPr marL="457200" algn="ctr" hangingPunct="0">
                        <a:buFontTx/>
                        <a:buNone/>
                      </a:pPr>
                      <a:r>
                        <a:rPr lang="en-GB" sz="1400" b="0" dirty="0">
                          <a:solidFill>
                            <a:schemeClr val="tx1"/>
                          </a:solidFill>
                          <a:effectLst/>
                          <a:latin typeface="+mn-lt"/>
                          <a:ea typeface="Times New Roman" panose="02020603050405020304" pitchFamily="18" charset="0"/>
                        </a:rPr>
                        <a:t>Locating: Where is this place? Where is it relative to another place?</a:t>
                      </a:r>
                    </a:p>
                  </a:txBody>
                  <a:tcPr anchor="ctr">
                    <a:solidFill>
                      <a:srgbClr val="EAEFF7"/>
                    </a:solidFill>
                  </a:tcPr>
                </a:tc>
                <a:extLst>
                  <a:ext uri="{0D108BD9-81ED-4DB2-BD59-A6C34878D82A}">
                    <a16:rowId xmlns:a16="http://schemas.microsoft.com/office/drawing/2014/main" val="3391245180"/>
                  </a:ext>
                </a:extLst>
              </a:tr>
              <a:tr h="709380">
                <a:tc>
                  <a:txBody>
                    <a:bodyPr/>
                    <a:lstStyle/>
                    <a:p>
                      <a:pPr marL="0" lvl="0" indent="0" algn="ctr" hangingPunct="0">
                        <a:buSzPts val="1400"/>
                        <a:buFontTx/>
                        <a:buNone/>
                      </a:pPr>
                      <a:r>
                        <a:rPr lang="en-GB" sz="1400" b="1" i="1" dirty="0">
                          <a:effectLst/>
                          <a:latin typeface="+mn-lt"/>
                          <a:ea typeface="Times New Roman" panose="02020603050405020304" pitchFamily="18" charset="0"/>
                        </a:rPr>
                        <a:t>What is this place like?</a:t>
                      </a:r>
                      <a:endParaRPr lang="en-GB" sz="1400" dirty="0">
                        <a:effectLst/>
                        <a:latin typeface="+mn-lt"/>
                        <a:ea typeface="Times New Roman" panose="02020603050405020304" pitchFamily="18" charset="0"/>
                      </a:endParaRPr>
                    </a:p>
                    <a:p>
                      <a:pPr marL="457200" algn="ctr" hangingPunct="0">
                        <a:buFontTx/>
                        <a:buNone/>
                      </a:pPr>
                      <a:r>
                        <a:rPr lang="en-GB" sz="1400" dirty="0">
                          <a:effectLst/>
                          <a:latin typeface="+mn-lt"/>
                          <a:ea typeface="Times New Roman" panose="02020603050405020304" pitchFamily="18" charset="0"/>
                        </a:rPr>
                        <a:t>Helps develop a sense of place. Look at patterns in both the physical and human landscape.</a:t>
                      </a:r>
                    </a:p>
                    <a:p>
                      <a:pPr algn="ctr" hangingPunct="0">
                        <a:buFontTx/>
                        <a:buNone/>
                      </a:pPr>
                      <a:r>
                        <a:rPr lang="en-GB" sz="1400" dirty="0">
                          <a:effectLst/>
                          <a:latin typeface="+mn-lt"/>
                          <a:ea typeface="Times New Roman" panose="02020603050405020304" pitchFamily="18" charset="0"/>
                        </a:rPr>
                        <a:t>	Comparing: How is this place similar or different to our school’s </a:t>
                      </a:r>
                      <a:r>
                        <a:rPr lang="en-GB" sz="1400" dirty="0" smtClean="0">
                          <a:effectLst/>
                          <a:latin typeface="+mn-lt"/>
                          <a:ea typeface="Times New Roman" panose="02020603050405020304" pitchFamily="18" charset="0"/>
                        </a:rPr>
                        <a:t>locality and other localities?</a:t>
                      </a:r>
                      <a:endParaRPr lang="en-GB" sz="1400" dirty="0">
                        <a:effectLst/>
                        <a:latin typeface="+mn-lt"/>
                        <a:ea typeface="Times New Roman" panose="02020603050405020304" pitchFamily="18" charset="0"/>
                      </a:endParaRPr>
                    </a:p>
                  </a:txBody>
                  <a:tcPr/>
                </a:tc>
                <a:extLst>
                  <a:ext uri="{0D108BD9-81ED-4DB2-BD59-A6C34878D82A}">
                    <a16:rowId xmlns:a16="http://schemas.microsoft.com/office/drawing/2014/main" val="3522941558"/>
                  </a:ext>
                </a:extLst>
              </a:tr>
              <a:tr h="709380">
                <a:tc>
                  <a:txBody>
                    <a:bodyPr/>
                    <a:lstStyle/>
                    <a:p>
                      <a:pPr marL="0" lvl="0" indent="0" algn="ctr" hangingPunct="0">
                        <a:buSzPts val="1400"/>
                        <a:buFontTx/>
                        <a:buNone/>
                      </a:pPr>
                      <a:r>
                        <a:rPr lang="en-GB" sz="1400" b="1" i="1" dirty="0">
                          <a:effectLst/>
                          <a:latin typeface="+mn-lt"/>
                          <a:ea typeface="Times New Roman" panose="02020603050405020304" pitchFamily="18" charset="0"/>
                        </a:rPr>
                        <a:t>Why is this place as it is?</a:t>
                      </a:r>
                      <a:endParaRPr lang="en-GB" sz="1400" dirty="0">
                        <a:effectLst/>
                        <a:latin typeface="+mn-lt"/>
                        <a:ea typeface="Times New Roman" panose="02020603050405020304" pitchFamily="18" charset="0"/>
                      </a:endParaRPr>
                    </a:p>
                    <a:p>
                      <a:pPr marL="457200" algn="ctr" hangingPunct="0">
                        <a:buFontTx/>
                        <a:buNone/>
                      </a:pPr>
                      <a:r>
                        <a:rPr lang="en-GB" sz="1400" dirty="0">
                          <a:effectLst/>
                          <a:latin typeface="+mn-lt"/>
                          <a:ea typeface="Times New Roman" panose="02020603050405020304" pitchFamily="18" charset="0"/>
                        </a:rPr>
                        <a:t>Helps to develop concepts of spatial patterns.</a:t>
                      </a:r>
                    </a:p>
                    <a:p>
                      <a:pPr marL="457200" algn="ctr" hangingPunct="0">
                        <a:buFontTx/>
                        <a:buNone/>
                      </a:pPr>
                      <a:r>
                        <a:rPr lang="en-GB" sz="1400" dirty="0">
                          <a:effectLst/>
                          <a:latin typeface="+mn-lt"/>
                          <a:ea typeface="Times New Roman" panose="02020603050405020304" pitchFamily="18" charset="0"/>
                        </a:rPr>
                        <a:t>Analysing: What other activities are in the area? Why are they here? How are they organised?</a:t>
                      </a:r>
                    </a:p>
                  </a:txBody>
                  <a:tcPr/>
                </a:tc>
                <a:extLst>
                  <a:ext uri="{0D108BD9-81ED-4DB2-BD59-A6C34878D82A}">
                    <a16:rowId xmlns:a16="http://schemas.microsoft.com/office/drawing/2014/main" val="3579010115"/>
                  </a:ext>
                </a:extLst>
              </a:tr>
              <a:tr h="916282">
                <a:tc>
                  <a:txBody>
                    <a:bodyPr/>
                    <a:lstStyle/>
                    <a:p>
                      <a:pPr marL="0" lvl="0" indent="0" algn="ctr" hangingPunct="0">
                        <a:buSzPts val="1400"/>
                        <a:buFontTx/>
                        <a:buNone/>
                      </a:pPr>
                      <a:r>
                        <a:rPr lang="en-GB" sz="1400" b="1" i="1" dirty="0">
                          <a:effectLst/>
                          <a:latin typeface="+mn-lt"/>
                          <a:ea typeface="Times New Roman" panose="02020603050405020304" pitchFamily="18" charset="0"/>
                        </a:rPr>
                        <a:t>How is this place connected to other places?</a:t>
                      </a:r>
                      <a:endParaRPr lang="en-GB" sz="1400" dirty="0">
                        <a:effectLst/>
                        <a:latin typeface="+mn-lt"/>
                        <a:ea typeface="Times New Roman" panose="02020603050405020304" pitchFamily="18" charset="0"/>
                      </a:endParaRPr>
                    </a:p>
                    <a:p>
                      <a:pPr marL="457200" algn="ctr" hangingPunct="0">
                        <a:buFontTx/>
                        <a:buNone/>
                      </a:pPr>
                      <a:r>
                        <a:rPr lang="en-GB" sz="1400" dirty="0">
                          <a:effectLst/>
                          <a:latin typeface="+mn-lt"/>
                          <a:ea typeface="Times New Roman" panose="02020603050405020304" pitchFamily="18" charset="0"/>
                        </a:rPr>
                        <a:t>Helps to identify relative location and build up the idea of spatial patterns.</a:t>
                      </a:r>
                    </a:p>
                    <a:p>
                      <a:pPr marL="457200" algn="ctr" hangingPunct="0">
                        <a:buFontTx/>
                        <a:buNone/>
                      </a:pPr>
                      <a:r>
                        <a:rPr lang="en-GB" sz="1400" dirty="0">
                          <a:effectLst/>
                          <a:latin typeface="+mn-lt"/>
                          <a:ea typeface="Times New Roman" panose="02020603050405020304" pitchFamily="18" charset="0"/>
                        </a:rPr>
                        <a:t>Developing geographical awareness: What are the connections between this place and other places in the U.K., Europe and the rest of the world? How would you get there? How long would it take?</a:t>
                      </a:r>
                    </a:p>
                  </a:txBody>
                  <a:tcPr/>
                </a:tc>
                <a:extLst>
                  <a:ext uri="{0D108BD9-81ED-4DB2-BD59-A6C34878D82A}">
                    <a16:rowId xmlns:a16="http://schemas.microsoft.com/office/drawing/2014/main" val="676058766"/>
                  </a:ext>
                </a:extLst>
              </a:tr>
              <a:tr h="1123185">
                <a:tc>
                  <a:txBody>
                    <a:bodyPr/>
                    <a:lstStyle/>
                    <a:p>
                      <a:pPr marL="0" lvl="0" indent="0" algn="ctr" hangingPunct="0">
                        <a:buSzPts val="1400"/>
                        <a:buFontTx/>
                        <a:buNone/>
                      </a:pPr>
                      <a:r>
                        <a:rPr lang="en-GB" sz="1400" b="1" i="1" dirty="0">
                          <a:effectLst/>
                          <a:latin typeface="+mn-lt"/>
                          <a:ea typeface="Times New Roman" panose="02020603050405020304" pitchFamily="18" charset="0"/>
                        </a:rPr>
                        <a:t>How is this place changing?</a:t>
                      </a:r>
                      <a:endParaRPr lang="en-GB" sz="1400" dirty="0">
                        <a:effectLst/>
                        <a:latin typeface="+mn-lt"/>
                        <a:ea typeface="Times New Roman" panose="02020603050405020304" pitchFamily="18" charset="0"/>
                      </a:endParaRPr>
                    </a:p>
                    <a:p>
                      <a:pPr marL="457200" algn="ctr" hangingPunct="0">
                        <a:buFontTx/>
                        <a:buNone/>
                      </a:pPr>
                      <a:r>
                        <a:rPr lang="en-GB" sz="1400" dirty="0">
                          <a:effectLst/>
                          <a:latin typeface="+mn-lt"/>
                          <a:ea typeface="Times New Roman" panose="02020603050405020304" pitchFamily="18" charset="0"/>
                        </a:rPr>
                        <a:t>Helps identify changes occurring in patterns, processes and systems. Changes over time - development etc. and cycles - weather, water etc. </a:t>
                      </a:r>
                    </a:p>
                    <a:p>
                      <a:pPr marL="457200" algn="ctr" hangingPunct="0">
                        <a:buFontTx/>
                        <a:buNone/>
                      </a:pPr>
                      <a:r>
                        <a:rPr lang="en-GB" sz="1400" dirty="0">
                          <a:effectLst/>
                          <a:latin typeface="+mn-lt"/>
                          <a:ea typeface="Times New Roman" panose="02020603050405020304" pitchFamily="18" charset="0"/>
                        </a:rPr>
                        <a:t>Developing understanding: In what ways is this place changing and why? Who is being affected by these changes most/least?</a:t>
                      </a:r>
                    </a:p>
                    <a:p>
                      <a:pPr marL="457200" algn="ctr" hangingPunct="0">
                        <a:buFontTx/>
                        <a:buNone/>
                      </a:pPr>
                      <a:r>
                        <a:rPr lang="en-GB" sz="1400" dirty="0">
                          <a:effectLst/>
                          <a:latin typeface="+mn-lt"/>
                          <a:ea typeface="Times New Roman" panose="02020603050405020304" pitchFamily="18" charset="0"/>
                        </a:rPr>
                        <a:t>What can we do to influence change?</a:t>
                      </a:r>
                    </a:p>
                  </a:txBody>
                  <a:tcPr/>
                </a:tc>
                <a:extLst>
                  <a:ext uri="{0D108BD9-81ED-4DB2-BD59-A6C34878D82A}">
                    <a16:rowId xmlns:a16="http://schemas.microsoft.com/office/drawing/2014/main" val="2017973147"/>
                  </a:ext>
                </a:extLst>
              </a:tr>
              <a:tr h="1166626">
                <a:tc>
                  <a:txBody>
                    <a:bodyPr/>
                    <a:lstStyle/>
                    <a:p>
                      <a:pPr marL="0" lvl="0" indent="0" algn="ctr" hangingPunct="0">
                        <a:buSzPts val="1400"/>
                        <a:buFontTx/>
                        <a:buNone/>
                      </a:pPr>
                      <a:r>
                        <a:rPr lang="en-GB" sz="1400" b="1" i="1" dirty="0">
                          <a:effectLst/>
                          <a:latin typeface="+mn-lt"/>
                          <a:ea typeface="Times New Roman" panose="02020603050405020304" pitchFamily="18" charset="0"/>
                        </a:rPr>
                        <a:t>What would it feel like to be in this place?</a:t>
                      </a:r>
                      <a:endParaRPr lang="en-GB" sz="1400" dirty="0">
                        <a:effectLst/>
                        <a:latin typeface="+mn-lt"/>
                        <a:ea typeface="Times New Roman" panose="02020603050405020304" pitchFamily="18" charset="0"/>
                      </a:endParaRPr>
                    </a:p>
                    <a:p>
                      <a:pPr algn="ctr" hangingPunct="0">
                        <a:buFontTx/>
                        <a:buNone/>
                      </a:pPr>
                      <a:r>
                        <a:rPr lang="en-GB" sz="1400" dirty="0">
                          <a:effectLst/>
                          <a:latin typeface="+mn-lt"/>
                          <a:ea typeface="Times New Roman" panose="02020603050405020304" pitchFamily="18" charset="0"/>
                        </a:rPr>
                        <a:t>	Develops a concept of place.</a:t>
                      </a:r>
                    </a:p>
                    <a:p>
                      <a:pPr marL="457200" algn="ctr" hangingPunct="0">
                        <a:buFontTx/>
                        <a:buNone/>
                      </a:pPr>
                      <a:r>
                        <a:rPr lang="en-GB" sz="1400" dirty="0">
                          <a:effectLst/>
                          <a:latin typeface="+mn-lt"/>
                          <a:ea typeface="Times New Roman" panose="02020603050405020304" pitchFamily="18" charset="0"/>
                        </a:rPr>
                        <a:t>Developing attitudes and values: What are the similarities and differences between this place and your place? Would you like to live in this place?</a:t>
                      </a:r>
                    </a:p>
                  </a:txBody>
                  <a:tcPr/>
                </a:tc>
                <a:extLst>
                  <a:ext uri="{0D108BD9-81ED-4DB2-BD59-A6C34878D82A}">
                    <a16:rowId xmlns:a16="http://schemas.microsoft.com/office/drawing/2014/main" val="1382392868"/>
                  </a:ext>
                </a:extLst>
              </a:tr>
            </a:tbl>
          </a:graphicData>
        </a:graphic>
      </p:graphicFrame>
      <p:pic>
        <p:nvPicPr>
          <p:cNvPr id="5" name="Picture 4">
            <a:extLst>
              <a:ext uri="{FF2B5EF4-FFF2-40B4-BE49-F238E27FC236}">
                <a16:creationId xmlns:a16="http://schemas.microsoft.com/office/drawing/2014/main" id="{33DA8B97-B7F8-139B-7FF2-4C3083B0B88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458" y="188181"/>
            <a:ext cx="569742" cy="672612"/>
          </a:xfrm>
          <a:prstGeom prst="rect">
            <a:avLst/>
          </a:prstGeom>
          <a:noFill/>
          <a:ln>
            <a:noFill/>
          </a:ln>
        </p:spPr>
      </p:pic>
    </p:spTree>
    <p:extLst>
      <p:ext uri="{BB962C8B-B14F-4D97-AF65-F5344CB8AC3E}">
        <p14:creationId xmlns:p14="http://schemas.microsoft.com/office/powerpoint/2010/main" val="3056349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1852" y="365126"/>
            <a:ext cx="5046563" cy="549275"/>
          </a:xfrm>
          <a:solidFill>
            <a:schemeClr val="accent1">
              <a:lumMod val="60000"/>
              <a:lumOff val="40000"/>
            </a:schemeClr>
          </a:solidFill>
        </p:spPr>
        <p:txBody>
          <a:bodyPr>
            <a:normAutofit/>
          </a:bodyPr>
          <a:lstStyle/>
          <a:p>
            <a:pPr algn="ctr"/>
            <a:r>
              <a:rPr lang="en-GB" sz="1800" b="1" dirty="0">
                <a:latin typeface="+mn-lt"/>
              </a:rPr>
              <a:t>Geography Curriculum Map - Early Years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43535495"/>
              </p:ext>
            </p:extLst>
          </p:nvPr>
        </p:nvGraphicFramePr>
        <p:xfrm>
          <a:off x="899160" y="1047279"/>
          <a:ext cx="10293560" cy="3080604"/>
        </p:xfrm>
        <a:graphic>
          <a:graphicData uri="http://schemas.openxmlformats.org/drawingml/2006/table">
            <a:tbl>
              <a:tblPr firstRow="1" bandRow="1">
                <a:tableStyleId>{5C22544A-7EE6-4342-B048-85BDC9FD1C3A}</a:tableStyleId>
              </a:tblPr>
              <a:tblGrid>
                <a:gridCol w="2573390">
                  <a:extLst>
                    <a:ext uri="{9D8B030D-6E8A-4147-A177-3AD203B41FA5}">
                      <a16:colId xmlns:a16="http://schemas.microsoft.com/office/drawing/2014/main" val="735679498"/>
                    </a:ext>
                  </a:extLst>
                </a:gridCol>
                <a:gridCol w="2573390">
                  <a:extLst>
                    <a:ext uri="{9D8B030D-6E8A-4147-A177-3AD203B41FA5}">
                      <a16:colId xmlns:a16="http://schemas.microsoft.com/office/drawing/2014/main" val="1453541229"/>
                    </a:ext>
                  </a:extLst>
                </a:gridCol>
                <a:gridCol w="2573390">
                  <a:extLst>
                    <a:ext uri="{9D8B030D-6E8A-4147-A177-3AD203B41FA5}">
                      <a16:colId xmlns:a16="http://schemas.microsoft.com/office/drawing/2014/main" val="1195974176"/>
                    </a:ext>
                  </a:extLst>
                </a:gridCol>
                <a:gridCol w="2573390">
                  <a:extLst>
                    <a:ext uri="{9D8B030D-6E8A-4147-A177-3AD203B41FA5}">
                      <a16:colId xmlns:a16="http://schemas.microsoft.com/office/drawing/2014/main" val="1428405544"/>
                    </a:ext>
                  </a:extLst>
                </a:gridCol>
              </a:tblGrid>
              <a:tr h="319967">
                <a:tc gridSpan="2">
                  <a:txBody>
                    <a:bodyPr/>
                    <a:lstStyle/>
                    <a:p>
                      <a:pPr algn="ctr">
                        <a:spcAft>
                          <a:spcPts val="0"/>
                        </a:spcAft>
                      </a:pPr>
                      <a:r>
                        <a:rPr lang="en-GB" sz="1100" b="1" dirty="0" smtClean="0">
                          <a:solidFill>
                            <a:schemeClr val="tx1"/>
                          </a:solidFill>
                          <a:effectLst/>
                          <a:latin typeface="+mn-lt"/>
                          <a:ea typeface="Calibri" panose="020F0502020204030204" pitchFamily="34" charset="0"/>
                          <a:cs typeface="Times New Roman" panose="02020603050405020304" pitchFamily="18" charset="0"/>
                        </a:rPr>
                        <a:t>People, Culture and Communities</a:t>
                      </a:r>
                    </a:p>
                  </a:txBody>
                  <a:tcPr marL="68580" marR="68580" marT="0" marB="0" anchor="ctr"/>
                </a:tc>
                <a:tc hMerge="1">
                  <a:txBody>
                    <a:bodyPr/>
                    <a:lstStyle/>
                    <a:p>
                      <a:pPr algn="ctr">
                        <a:spcAft>
                          <a:spcPts val="0"/>
                        </a:spcAft>
                      </a:pPr>
                      <a:endParaRPr lang="en-GB" sz="11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gridSpan="2">
                  <a:txBody>
                    <a:bodyPr/>
                    <a:lstStyle/>
                    <a:p>
                      <a:pPr algn="ctr">
                        <a:spcAft>
                          <a:spcPts val="0"/>
                        </a:spcAft>
                      </a:pPr>
                      <a:r>
                        <a:rPr lang="en-GB" sz="1100" b="1" dirty="0" smtClean="0">
                          <a:solidFill>
                            <a:schemeClr val="tx1"/>
                          </a:solidFill>
                          <a:effectLst/>
                          <a:latin typeface="+mn-lt"/>
                          <a:ea typeface="Calibri" panose="020F0502020204030204" pitchFamily="34" charset="0"/>
                          <a:cs typeface="Times New Roman" panose="02020603050405020304" pitchFamily="18" charset="0"/>
                        </a:rPr>
                        <a:t>The Natural World</a:t>
                      </a:r>
                    </a:p>
                  </a:txBody>
                  <a:tcPr marL="68580" marR="68580" marT="0" marB="0" anchor="ctr"/>
                </a:tc>
                <a:tc hMerge="1">
                  <a:txBody>
                    <a:bodyPr/>
                    <a:lstStyle/>
                    <a:p>
                      <a:pPr algn="ctr">
                        <a:spcAft>
                          <a:spcPts val="0"/>
                        </a:spcAft>
                      </a:pPr>
                      <a:endParaRPr lang="en-GB" sz="11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7369757"/>
                  </a:ext>
                </a:extLst>
              </a:tr>
              <a:tr h="868659">
                <a:tc>
                  <a:txBody>
                    <a:bodyPr/>
                    <a:lstStyle/>
                    <a:p>
                      <a:pPr algn="ctr">
                        <a:spcAft>
                          <a:spcPts val="0"/>
                        </a:spcAft>
                      </a:pPr>
                      <a:r>
                        <a:rPr lang="en-GB" sz="1100" b="1" dirty="0" smtClean="0">
                          <a:solidFill>
                            <a:schemeClr val="tx1"/>
                          </a:solidFill>
                          <a:effectLst/>
                          <a:latin typeface="+mn-lt"/>
                          <a:ea typeface="Calibri" panose="020F0502020204030204" pitchFamily="34" charset="0"/>
                          <a:cs typeface="Times New Roman" panose="02020603050405020304" pitchFamily="18" charset="0"/>
                        </a:rPr>
                        <a:t>Describe their immediate environment using knowledge from observation, discussion, stories, non-fiction texts and maps</a:t>
                      </a:r>
                      <a:endParaRPr lang="en-GB" sz="11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b="1" dirty="0" smtClean="0">
                          <a:solidFill>
                            <a:schemeClr val="tx1"/>
                          </a:solidFill>
                          <a:effectLst/>
                          <a:latin typeface="+mn-lt"/>
                          <a:ea typeface="Calibri" panose="020F0502020204030204" pitchFamily="34" charset="0"/>
                          <a:cs typeface="Times New Roman" panose="02020603050405020304" pitchFamily="18" charset="0"/>
                        </a:rPr>
                        <a:t>Explain some similarities and differences between life in this country and life in other countries, drawing on knowledge from stories, non-fiction texts and – when appropriate – maps. </a:t>
                      </a:r>
                    </a:p>
                    <a:p>
                      <a:pPr algn="ctr">
                        <a:spcAft>
                          <a:spcPts val="0"/>
                        </a:spcAft>
                      </a:pPr>
                      <a:endParaRPr lang="en-GB" sz="11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b="1" dirty="0" smtClean="0">
                          <a:solidFill>
                            <a:schemeClr val="tx1"/>
                          </a:solidFill>
                          <a:effectLst/>
                          <a:latin typeface="+mn-lt"/>
                          <a:ea typeface="Calibri" panose="020F0502020204030204" pitchFamily="34" charset="0"/>
                          <a:cs typeface="Times New Roman" panose="02020603050405020304" pitchFamily="18" charset="0"/>
                        </a:rPr>
                        <a:t>Know some similarities and differences between the natural world around them and contrasting environments, drawing on their experience of what has been read in class</a:t>
                      </a:r>
                    </a:p>
                    <a:p>
                      <a:pPr algn="ctr">
                        <a:spcAft>
                          <a:spcPts val="0"/>
                        </a:spcAft>
                      </a:pPr>
                      <a:endParaRPr lang="en-GB" sz="11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en-GB" sz="1100" b="1" dirty="0" smtClean="0">
                          <a:solidFill>
                            <a:schemeClr val="tx1"/>
                          </a:solidFill>
                          <a:effectLst/>
                          <a:latin typeface="+mn-lt"/>
                          <a:ea typeface="Calibri" panose="020F0502020204030204" pitchFamily="34" charset="0"/>
                          <a:cs typeface="Times New Roman" panose="02020603050405020304" pitchFamily="18" charset="0"/>
                        </a:rPr>
                        <a:t>Understand some important processes and changes in the natural world around them, including the seasons.</a:t>
                      </a:r>
                    </a:p>
                    <a:p>
                      <a:pPr algn="ctr">
                        <a:spcAft>
                          <a:spcPts val="0"/>
                        </a:spcAft>
                      </a:pPr>
                      <a:endParaRPr lang="en-GB" sz="1100" b="1"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6036303"/>
                  </a:ext>
                </a:extLst>
              </a:tr>
              <a:tr h="17547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effectLst/>
                          <a:latin typeface="+mn-lt"/>
                          <a:ea typeface="Imprima"/>
                          <a:cs typeface="Imprima"/>
                        </a:rPr>
                        <a:t> </a:t>
                      </a:r>
                      <a:r>
                        <a:rPr lang="en-GB" sz="1100" baseline="0" dirty="0" smtClean="0">
                          <a:effectLst/>
                          <a:latin typeface="+mn-lt"/>
                          <a:ea typeface="Calibri" panose="020F0502020204030204" pitchFamily="34" charset="0"/>
                          <a:cs typeface="Times New Roman" panose="02020603050405020304" pitchFamily="18" charset="0"/>
                        </a:rPr>
                        <a:t>Comparing London to Holmes Chapel</a:t>
                      </a:r>
                      <a:endParaRPr lang="en-GB" sz="1100" dirty="0" smtClean="0">
                        <a:effectLst/>
                        <a:latin typeface="+mn-lt"/>
                        <a:ea typeface="Calibri" panose="020F0502020204030204" pitchFamily="34" charset="0"/>
                        <a:cs typeface="Times New Roman" panose="02020603050405020304" pitchFamily="18" charset="0"/>
                      </a:endParaRPr>
                    </a:p>
                    <a:p>
                      <a:pPr>
                        <a:spcAft>
                          <a:spcPts val="0"/>
                        </a:spcAft>
                      </a:pP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100" dirty="0" smtClean="0">
                          <a:effectLst/>
                          <a:latin typeface="+mn-lt"/>
                          <a:ea typeface="Imprima"/>
                          <a:cs typeface="Imprima"/>
                        </a:rPr>
                        <a:t>Why people travel to different places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smtClean="0">
                          <a:effectLst/>
                          <a:latin typeface="+mn-lt"/>
                          <a:ea typeface="Calibri" panose="020F0502020204030204" pitchFamily="34" charset="0"/>
                          <a:cs typeface="Times New Roman" panose="02020603050405020304" pitchFamily="18" charset="0"/>
                        </a:rPr>
                        <a:t>Comparing</a:t>
                      </a:r>
                      <a:r>
                        <a:rPr lang="en-GB" sz="1100" baseline="0" dirty="0" smtClean="0">
                          <a:effectLst/>
                          <a:latin typeface="+mn-lt"/>
                          <a:ea typeface="Calibri" panose="020F0502020204030204" pitchFamily="34" charset="0"/>
                          <a:cs typeface="Times New Roman" panose="02020603050405020304" pitchFamily="18" charset="0"/>
                        </a:rPr>
                        <a:t> India to Holmes Chapel</a:t>
                      </a:r>
                      <a:endParaRPr lang="en-GB" sz="1100" dirty="0" smtClean="0">
                        <a:effectLst/>
                        <a:latin typeface="+mn-lt"/>
                        <a:ea typeface="Calibri" panose="020F0502020204030204" pitchFamily="34" charset="0"/>
                        <a:cs typeface="Times New Roman" panose="02020603050405020304" pitchFamily="18" charset="0"/>
                      </a:endParaRPr>
                    </a:p>
                    <a:p>
                      <a:pPr>
                        <a:spcAft>
                          <a:spcPts val="0"/>
                        </a:spcAft>
                      </a:pPr>
                      <a:endParaRPr lang="en-GB" sz="1100" dirty="0" smtClean="0">
                        <a:effectLst/>
                        <a:latin typeface="+mn-lt"/>
                        <a:ea typeface="Imprima"/>
                        <a:cs typeface="Imprima"/>
                      </a:endParaRPr>
                    </a:p>
                  </a:txBody>
                  <a:tcPr marL="68580" marR="68580" marT="0" marB="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smtClean="0">
                          <a:effectLst/>
                          <a:latin typeface="+mn-lt"/>
                          <a:ea typeface="Calibri" panose="020F0502020204030204" pitchFamily="34" charset="0"/>
                          <a:cs typeface="Times New Roman" panose="02020603050405020304" pitchFamily="18" charset="0"/>
                        </a:rPr>
                        <a:t>Comparing</a:t>
                      </a:r>
                      <a:r>
                        <a:rPr lang="en-GB" sz="1100" baseline="0" dirty="0" smtClean="0">
                          <a:effectLst/>
                          <a:latin typeface="+mn-lt"/>
                          <a:ea typeface="Calibri" panose="020F0502020204030204" pitchFamily="34" charset="0"/>
                          <a:cs typeface="Times New Roman" panose="02020603050405020304" pitchFamily="18" charset="0"/>
                        </a:rPr>
                        <a:t> India to Holmes Chapel</a:t>
                      </a:r>
                      <a:endParaRPr lang="en-GB" sz="1100" dirty="0" smtClean="0">
                        <a:effectLst/>
                        <a:latin typeface="+mn-lt"/>
                        <a:ea typeface="Calibri" panose="020F0502020204030204" pitchFamily="34" charset="0"/>
                        <a:cs typeface="Times New Roman" panose="02020603050405020304" pitchFamily="18" charset="0"/>
                      </a:endParaRPr>
                    </a:p>
                    <a:p>
                      <a:pPr>
                        <a:spcAft>
                          <a:spcPts val="0"/>
                        </a:spcAft>
                      </a:pPr>
                      <a:r>
                        <a:rPr lang="en-GB" sz="1100" dirty="0" smtClean="0">
                          <a:effectLst/>
                          <a:latin typeface="+mn-lt"/>
                          <a:ea typeface="Calibri" panose="020F0502020204030204" pitchFamily="34" charset="0"/>
                          <a:cs typeface="Times New Roman" panose="02020603050405020304" pitchFamily="18" charset="0"/>
                        </a:rPr>
                        <a:t>Looking</a:t>
                      </a:r>
                      <a:r>
                        <a:rPr lang="en-GB" sz="1100" baseline="0" dirty="0" smtClean="0">
                          <a:effectLst/>
                          <a:latin typeface="+mn-lt"/>
                          <a:ea typeface="Calibri" panose="020F0502020204030204" pitchFamily="34" charset="0"/>
                          <a:cs typeface="Times New Roman" panose="02020603050405020304" pitchFamily="18" charset="0"/>
                        </a:rPr>
                        <a:t> at Earth – Hot and Cold countries</a:t>
                      </a:r>
                    </a:p>
                    <a:p>
                      <a:pPr>
                        <a:spcAft>
                          <a:spcPts val="0"/>
                        </a:spcAft>
                      </a:pPr>
                      <a:r>
                        <a:rPr lang="en-GB" sz="1100" baseline="0" dirty="0" smtClean="0">
                          <a:effectLst/>
                          <a:latin typeface="+mn-lt"/>
                          <a:ea typeface="Calibri" panose="020F0502020204030204" pitchFamily="34" charset="0"/>
                          <a:cs typeface="Times New Roman" panose="02020603050405020304" pitchFamily="18" charset="0"/>
                        </a:rPr>
                        <a:t>Comparing habitats in which the different books are set</a:t>
                      </a:r>
                    </a:p>
                    <a:p>
                      <a:pPr>
                        <a:spcAft>
                          <a:spcPts val="0"/>
                        </a:spcAft>
                      </a:pPr>
                      <a:r>
                        <a:rPr lang="en-GB" sz="1100" baseline="0" dirty="0" smtClean="0">
                          <a:effectLst/>
                          <a:latin typeface="+mn-lt"/>
                          <a:ea typeface="Calibri" panose="020F0502020204030204" pitchFamily="34" charset="0"/>
                          <a:cs typeface="Times New Roman" panose="02020603050405020304" pitchFamily="18" charset="0"/>
                        </a:rPr>
                        <a:t>Comparing different environments (forest, desert, under the sea)</a:t>
                      </a:r>
                    </a:p>
                    <a:p>
                      <a:pPr>
                        <a:spcAft>
                          <a:spcPts val="0"/>
                        </a:spcAft>
                      </a:pPr>
                      <a:r>
                        <a:rPr lang="en-GB" sz="1100" baseline="0" dirty="0" smtClean="0">
                          <a:effectLst/>
                          <a:latin typeface="+mn-lt"/>
                          <a:ea typeface="Calibri" panose="020F0502020204030204" pitchFamily="34" charset="0"/>
                          <a:cs typeface="Times New Roman" panose="02020603050405020304" pitchFamily="18" charset="0"/>
                        </a:rPr>
                        <a:t>Farmyard mapping skills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aseline="0" smtClean="0">
                          <a:effectLst/>
                          <a:latin typeface="+mn-lt"/>
                          <a:ea typeface="Calibri" panose="020F0502020204030204" pitchFamily="34" charset="0"/>
                          <a:cs typeface="Times New Roman" panose="02020603050405020304" pitchFamily="18" charset="0"/>
                        </a:rPr>
                        <a:t>Comparing London to Holmes Chapel</a:t>
                      </a:r>
                      <a:endParaRPr lang="en-GB" sz="1100" smtClean="0">
                        <a:effectLst/>
                        <a:latin typeface="+mn-lt"/>
                        <a:ea typeface="Calibri" panose="020F0502020204030204" pitchFamily="34" charset="0"/>
                        <a:cs typeface="Times New Roman" panose="02020603050405020304" pitchFamily="18" charset="0"/>
                      </a:endParaRPr>
                    </a:p>
                    <a:p>
                      <a:pPr>
                        <a:spcAft>
                          <a:spcPts val="0"/>
                        </a:spcAft>
                      </a:pPr>
                      <a:endParaRPr lang="en-GB" sz="1100" baseline="0" dirty="0" smtClean="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spcAft>
                          <a:spcPts val="0"/>
                        </a:spcAft>
                      </a:pPr>
                      <a:r>
                        <a:rPr lang="en-GB" sz="1100" dirty="0" smtClean="0">
                          <a:effectLst/>
                          <a:latin typeface="+mn-lt"/>
                          <a:ea typeface="Calibri" panose="020F0502020204030204" pitchFamily="34" charset="0"/>
                          <a:cs typeface="Times New Roman" panose="02020603050405020304" pitchFamily="18" charset="0"/>
                        </a:rPr>
                        <a:t>Changing seasons </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593563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40576448"/>
              </p:ext>
            </p:extLst>
          </p:nvPr>
        </p:nvGraphicFramePr>
        <p:xfrm>
          <a:off x="899160" y="4135902"/>
          <a:ext cx="10454640" cy="1857692"/>
        </p:xfrm>
        <a:graphic>
          <a:graphicData uri="http://schemas.openxmlformats.org/drawingml/2006/table">
            <a:tbl>
              <a:tblPr firstRow="1" bandRow="1">
                <a:tableStyleId>{5C22544A-7EE6-4342-B048-85BDC9FD1C3A}</a:tableStyleId>
              </a:tblPr>
              <a:tblGrid>
                <a:gridCol w="1742440">
                  <a:extLst>
                    <a:ext uri="{9D8B030D-6E8A-4147-A177-3AD203B41FA5}">
                      <a16:colId xmlns:a16="http://schemas.microsoft.com/office/drawing/2014/main" val="1686581469"/>
                    </a:ext>
                  </a:extLst>
                </a:gridCol>
                <a:gridCol w="1742440">
                  <a:extLst>
                    <a:ext uri="{9D8B030D-6E8A-4147-A177-3AD203B41FA5}">
                      <a16:colId xmlns:a16="http://schemas.microsoft.com/office/drawing/2014/main" val="96319524"/>
                    </a:ext>
                  </a:extLst>
                </a:gridCol>
                <a:gridCol w="1742440">
                  <a:extLst>
                    <a:ext uri="{9D8B030D-6E8A-4147-A177-3AD203B41FA5}">
                      <a16:colId xmlns:a16="http://schemas.microsoft.com/office/drawing/2014/main" val="4201836552"/>
                    </a:ext>
                  </a:extLst>
                </a:gridCol>
                <a:gridCol w="1742440">
                  <a:extLst>
                    <a:ext uri="{9D8B030D-6E8A-4147-A177-3AD203B41FA5}">
                      <a16:colId xmlns:a16="http://schemas.microsoft.com/office/drawing/2014/main" val="3239736017"/>
                    </a:ext>
                  </a:extLst>
                </a:gridCol>
                <a:gridCol w="1742440">
                  <a:extLst>
                    <a:ext uri="{9D8B030D-6E8A-4147-A177-3AD203B41FA5}">
                      <a16:colId xmlns:a16="http://schemas.microsoft.com/office/drawing/2014/main" val="3358093303"/>
                    </a:ext>
                  </a:extLst>
                </a:gridCol>
                <a:gridCol w="1742440">
                  <a:extLst>
                    <a:ext uri="{9D8B030D-6E8A-4147-A177-3AD203B41FA5}">
                      <a16:colId xmlns:a16="http://schemas.microsoft.com/office/drawing/2014/main" val="1062728980"/>
                    </a:ext>
                  </a:extLst>
                </a:gridCol>
              </a:tblGrid>
              <a:tr h="314178">
                <a:tc gridSpan="6">
                  <a:txBody>
                    <a:bodyPr/>
                    <a:lstStyle/>
                    <a:p>
                      <a:pPr algn="ctr"/>
                      <a:r>
                        <a:rPr lang="en-GB" sz="1600" dirty="0"/>
                        <a:t>2023-24 themes</a:t>
                      </a:r>
                    </a:p>
                  </a:txBody>
                  <a:tcPr anchor="ct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348333051"/>
                  </a:ext>
                </a:extLst>
              </a:tr>
              <a:tr h="280168">
                <a:tc>
                  <a:txBody>
                    <a:bodyPr/>
                    <a:lstStyle/>
                    <a:p>
                      <a:pPr algn="ctr"/>
                      <a:r>
                        <a:rPr lang="en-GB" sz="1100" dirty="0"/>
                        <a:t>Autumn 1</a:t>
                      </a:r>
                    </a:p>
                  </a:txBody>
                  <a:tcPr/>
                </a:tc>
                <a:tc>
                  <a:txBody>
                    <a:bodyPr/>
                    <a:lstStyle/>
                    <a:p>
                      <a:pPr algn="ctr"/>
                      <a:r>
                        <a:rPr lang="en-GB" sz="1100" dirty="0"/>
                        <a:t>Autumn 2</a:t>
                      </a:r>
                    </a:p>
                  </a:txBody>
                  <a:tcPr/>
                </a:tc>
                <a:tc>
                  <a:txBody>
                    <a:bodyPr/>
                    <a:lstStyle/>
                    <a:p>
                      <a:pPr algn="ctr"/>
                      <a:r>
                        <a:rPr lang="en-GB" sz="1100" dirty="0"/>
                        <a:t>Spring 1</a:t>
                      </a:r>
                    </a:p>
                  </a:txBody>
                  <a:tcPr/>
                </a:tc>
                <a:tc>
                  <a:txBody>
                    <a:bodyPr/>
                    <a:lstStyle/>
                    <a:p>
                      <a:pPr algn="ctr"/>
                      <a:r>
                        <a:rPr lang="en-GB" sz="1100" dirty="0"/>
                        <a:t>Spring 2</a:t>
                      </a:r>
                    </a:p>
                  </a:txBody>
                  <a:tcPr/>
                </a:tc>
                <a:tc>
                  <a:txBody>
                    <a:bodyPr/>
                    <a:lstStyle/>
                    <a:p>
                      <a:pPr algn="ctr"/>
                      <a:r>
                        <a:rPr lang="en-GB" sz="1100" dirty="0"/>
                        <a:t>Summer 1</a:t>
                      </a:r>
                    </a:p>
                  </a:txBody>
                  <a:tcPr/>
                </a:tc>
                <a:tc>
                  <a:txBody>
                    <a:bodyPr/>
                    <a:lstStyle/>
                    <a:p>
                      <a:pPr algn="ctr"/>
                      <a:r>
                        <a:rPr lang="en-GB" sz="1100" dirty="0"/>
                        <a:t>Summer 2</a:t>
                      </a:r>
                    </a:p>
                  </a:txBody>
                  <a:tcPr/>
                </a:tc>
                <a:extLst>
                  <a:ext uri="{0D108BD9-81ED-4DB2-BD59-A6C34878D82A}">
                    <a16:rowId xmlns:a16="http://schemas.microsoft.com/office/drawing/2014/main" val="3341602790"/>
                  </a:ext>
                </a:extLst>
              </a:tr>
              <a:tr h="1242244">
                <a:tc>
                  <a:txBody>
                    <a:bodyPr/>
                    <a:lstStyle/>
                    <a:p>
                      <a:pPr algn="ctr"/>
                      <a:r>
                        <a:rPr lang="en-GB" sz="1100" b="1" dirty="0"/>
                        <a:t>Super Hero</a:t>
                      </a:r>
                    </a:p>
                    <a:p>
                      <a:pPr algn="ctr"/>
                      <a:r>
                        <a:rPr lang="en-GB" sz="1100" b="1" dirty="0"/>
                        <a:t>Super Me</a:t>
                      </a:r>
                    </a:p>
                    <a:p>
                      <a:pPr algn="ctr"/>
                      <a:endParaRPr lang="en-GB" sz="1100" dirty="0"/>
                    </a:p>
                    <a:p>
                      <a:pPr algn="ctr"/>
                      <a:r>
                        <a:rPr lang="en-GB" sz="1100" dirty="0"/>
                        <a:t>Me and my family</a:t>
                      </a:r>
                    </a:p>
                  </a:txBody>
                  <a:tcPr/>
                </a:tc>
                <a:tc>
                  <a:txBody>
                    <a:bodyPr/>
                    <a:lstStyle/>
                    <a:p>
                      <a:pPr algn="ctr"/>
                      <a:r>
                        <a:rPr lang="en-GB" sz="1100" b="1" dirty="0"/>
                        <a:t>Fabulous Festivals</a:t>
                      </a:r>
                    </a:p>
                    <a:p>
                      <a:pPr algn="ctr"/>
                      <a:endParaRPr lang="en-GB" sz="1100" dirty="0"/>
                    </a:p>
                    <a:p>
                      <a:pPr algn="ctr"/>
                      <a:r>
                        <a:rPr lang="en-GB" sz="1100" dirty="0" err="1"/>
                        <a:t>Divali</a:t>
                      </a:r>
                      <a:endParaRPr lang="en-GB" sz="1100" dirty="0"/>
                    </a:p>
                    <a:p>
                      <a:pPr algn="ctr"/>
                      <a:r>
                        <a:rPr lang="en-GB" sz="1100" dirty="0"/>
                        <a:t>Bonfire Night</a:t>
                      </a:r>
                    </a:p>
                    <a:p>
                      <a:pPr algn="ctr"/>
                      <a:r>
                        <a:rPr lang="en-GB" sz="1100" dirty="0"/>
                        <a:t>Christmas</a:t>
                      </a:r>
                    </a:p>
                  </a:txBody>
                  <a:tcPr/>
                </a:tc>
                <a:tc>
                  <a:txBody>
                    <a:bodyPr/>
                    <a:lstStyle/>
                    <a:p>
                      <a:pPr algn="ctr"/>
                      <a:r>
                        <a:rPr lang="en-GB" sz="1100" b="1" dirty="0"/>
                        <a:t>Space and Sky</a:t>
                      </a:r>
                    </a:p>
                    <a:p>
                      <a:pPr algn="ctr"/>
                      <a:endParaRPr lang="en-GB" sz="1100" dirty="0"/>
                    </a:p>
                    <a:p>
                      <a:pPr algn="ctr"/>
                      <a:r>
                        <a:rPr lang="en-GB" sz="1100" dirty="0"/>
                        <a:t>Neil Armstrong</a:t>
                      </a:r>
                      <a:r>
                        <a:rPr lang="en-GB" sz="1100" baseline="0" dirty="0"/>
                        <a:t> and the Moon</a:t>
                      </a:r>
                      <a:endParaRPr lang="en-GB" sz="1100" dirty="0"/>
                    </a:p>
                  </a:txBody>
                  <a:tcPr/>
                </a:tc>
                <a:tc>
                  <a:txBody>
                    <a:bodyPr/>
                    <a:lstStyle/>
                    <a:p>
                      <a:pPr algn="ctr"/>
                      <a:r>
                        <a:rPr lang="en-GB" sz="1100" b="1" dirty="0" smtClean="0"/>
                        <a:t>Julia</a:t>
                      </a:r>
                      <a:r>
                        <a:rPr lang="en-GB" sz="1100" b="1" baseline="0" dirty="0" smtClean="0"/>
                        <a:t> Donaldson</a:t>
                      </a:r>
                      <a:endParaRPr lang="en-GB" sz="1100" b="1" dirty="0"/>
                    </a:p>
                  </a:txBody>
                  <a:tcPr/>
                </a:tc>
                <a:tc>
                  <a:txBody>
                    <a:bodyPr/>
                    <a:lstStyle/>
                    <a:p>
                      <a:pPr algn="ctr"/>
                      <a:r>
                        <a:rPr lang="en-GB" sz="1100" b="1" dirty="0"/>
                        <a:t>Sea</a:t>
                      </a:r>
                      <a:r>
                        <a:rPr lang="en-GB" sz="1100" b="1" baseline="0" dirty="0"/>
                        <a:t> and sail journeys</a:t>
                      </a:r>
                    </a:p>
                    <a:p>
                      <a:pPr algn="ctr"/>
                      <a:endParaRPr lang="en-GB" sz="1100" baseline="0" dirty="0"/>
                    </a:p>
                    <a:p>
                      <a:pPr algn="ctr"/>
                      <a:r>
                        <a:rPr lang="en-GB" sz="1100" baseline="0" dirty="0"/>
                        <a:t>Transport</a:t>
                      </a:r>
                      <a:endParaRPr lang="en-GB" sz="1100" dirty="0"/>
                    </a:p>
                  </a:txBody>
                  <a:tcPr/>
                </a:tc>
                <a:tc>
                  <a:txBody>
                    <a:bodyPr/>
                    <a:lstStyle/>
                    <a:p>
                      <a:pPr algn="ctr"/>
                      <a:r>
                        <a:rPr lang="en-GB" sz="1100" b="1" dirty="0" smtClean="0"/>
                        <a:t>The</a:t>
                      </a:r>
                      <a:r>
                        <a:rPr lang="en-GB" sz="1100" b="1" baseline="0" dirty="0" smtClean="0"/>
                        <a:t> Olympics</a:t>
                      </a:r>
                    </a:p>
                    <a:p>
                      <a:pPr algn="ctr"/>
                      <a:r>
                        <a:rPr lang="en-GB" sz="1100" b="1" baseline="0" dirty="0" smtClean="0"/>
                        <a:t>Transport</a:t>
                      </a:r>
                      <a:endParaRPr lang="en-GB" sz="1100" b="1" dirty="0"/>
                    </a:p>
                    <a:p>
                      <a:pPr algn="ctr"/>
                      <a:endParaRPr lang="en-GB" sz="1100" dirty="0" smtClean="0"/>
                    </a:p>
                    <a:p>
                      <a:pPr algn="ctr"/>
                      <a:endParaRPr lang="en-GB" sz="1100" dirty="0"/>
                    </a:p>
                  </a:txBody>
                  <a:tcPr/>
                </a:tc>
                <a:extLst>
                  <a:ext uri="{0D108BD9-81ED-4DB2-BD59-A6C34878D82A}">
                    <a16:rowId xmlns:a16="http://schemas.microsoft.com/office/drawing/2014/main" val="2984979549"/>
                  </a:ext>
                </a:extLst>
              </a:tr>
            </a:tbl>
          </a:graphicData>
        </a:graphic>
      </p:graphicFrame>
      <p:pic>
        <p:nvPicPr>
          <p:cNvPr id="3" name="Picture 2">
            <a:extLst>
              <a:ext uri="{FF2B5EF4-FFF2-40B4-BE49-F238E27FC236}">
                <a16:creationId xmlns:a16="http://schemas.microsoft.com/office/drawing/2014/main" id="{DB463DF4-69E2-990D-9FC1-DF27102BC2E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12321905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88923-4B81-9BB5-65A1-072DDBAC137F}"/>
              </a:ext>
            </a:extLst>
          </p:cNvPr>
          <p:cNvSpPr>
            <a:spLocks noGrp="1"/>
          </p:cNvSpPr>
          <p:nvPr>
            <p:ph type="title"/>
          </p:nvPr>
        </p:nvSpPr>
        <p:spPr>
          <a:xfrm>
            <a:off x="4051139" y="99152"/>
            <a:ext cx="3240912" cy="506776"/>
          </a:xfrm>
          <a:solidFill>
            <a:schemeClr val="accent1">
              <a:lumMod val="60000"/>
              <a:lumOff val="40000"/>
            </a:schemeClr>
          </a:solidFill>
        </p:spPr>
        <p:txBody>
          <a:bodyPr>
            <a:normAutofit/>
          </a:bodyPr>
          <a:lstStyle/>
          <a:p>
            <a:pPr algn="ctr"/>
            <a:r>
              <a:rPr lang="en-US" sz="2400" b="1" dirty="0"/>
              <a:t>Overview</a:t>
            </a:r>
          </a:p>
        </p:txBody>
      </p:sp>
      <p:graphicFrame>
        <p:nvGraphicFramePr>
          <p:cNvPr id="4" name="Table 4">
            <a:extLst>
              <a:ext uri="{FF2B5EF4-FFF2-40B4-BE49-F238E27FC236}">
                <a16:creationId xmlns:a16="http://schemas.microsoft.com/office/drawing/2014/main" id="{189E17E7-0990-C2EF-78DB-9C636EE51CCB}"/>
              </a:ext>
            </a:extLst>
          </p:cNvPr>
          <p:cNvGraphicFramePr>
            <a:graphicFrameLocks noGrp="1"/>
          </p:cNvGraphicFramePr>
          <p:nvPr>
            <p:ph idx="1"/>
            <p:extLst>
              <p:ext uri="{D42A27DB-BD31-4B8C-83A1-F6EECF244321}">
                <p14:modId xmlns:p14="http://schemas.microsoft.com/office/powerpoint/2010/main" val="4016068656"/>
              </p:ext>
            </p:extLst>
          </p:nvPr>
        </p:nvGraphicFramePr>
        <p:xfrm>
          <a:off x="838200" y="590138"/>
          <a:ext cx="10515600" cy="6168710"/>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2199653493"/>
                    </a:ext>
                  </a:extLst>
                </a:gridCol>
              </a:tblGrid>
              <a:tr h="594910">
                <a:tc>
                  <a:txBody>
                    <a:bodyPr/>
                    <a:lstStyle/>
                    <a:p>
                      <a:r>
                        <a:rPr lang="en-GB" sz="1100" b="1" kern="1200" dirty="0">
                          <a:solidFill>
                            <a:schemeClr val="tx1"/>
                          </a:solidFill>
                          <a:effectLst/>
                          <a:latin typeface="+mn-lt"/>
                          <a:ea typeface="+mn-ea"/>
                          <a:cs typeface="+mn-cs"/>
                        </a:rPr>
                        <a:t>EYFS: Our school</a:t>
                      </a:r>
                    </a:p>
                    <a:p>
                      <a:r>
                        <a:rPr lang="en-GB" sz="1100" b="0" kern="1200" dirty="0">
                          <a:solidFill>
                            <a:schemeClr val="tx1"/>
                          </a:solidFill>
                          <a:effectLst/>
                          <a:latin typeface="+mn-lt"/>
                          <a:ea typeface="+mn-ea"/>
                          <a:cs typeface="+mn-cs"/>
                        </a:rPr>
                        <a:t>The work here is focused on the school building, playground and field where the children are easily able to experience their immediate surroundings. They can make comparisons, identify places and state preferences.</a:t>
                      </a:r>
                    </a:p>
                  </a:txBody>
                  <a:tcPr>
                    <a:solidFill>
                      <a:srgbClr val="EAEFF7"/>
                    </a:solidFill>
                  </a:tcPr>
                </a:tc>
                <a:extLst>
                  <a:ext uri="{0D108BD9-81ED-4DB2-BD59-A6C34878D82A}">
                    <a16:rowId xmlns:a16="http://schemas.microsoft.com/office/drawing/2014/main" val="1696829737"/>
                  </a:ext>
                </a:extLst>
              </a:tr>
              <a:tr h="991518">
                <a:tc>
                  <a:txBody>
                    <a:bodyPr/>
                    <a:lstStyle/>
                    <a:p>
                      <a:r>
                        <a:rPr lang="en-GB" sz="1100" b="1" kern="1200" dirty="0">
                          <a:solidFill>
                            <a:schemeClr val="dk1"/>
                          </a:solidFill>
                          <a:effectLst/>
                          <a:latin typeface="+mn-lt"/>
                          <a:ea typeface="+mn-ea"/>
                          <a:cs typeface="+mn-cs"/>
                        </a:rPr>
                        <a:t>Year 1: Holmes Chapel. The countries and capitals of the United Kingdom</a:t>
                      </a:r>
                      <a:endParaRPr lang="en-GB" sz="1100" kern="1200" dirty="0">
                        <a:solidFill>
                          <a:schemeClr val="dk1"/>
                        </a:solidFill>
                        <a:effectLst/>
                        <a:latin typeface="+mn-lt"/>
                        <a:ea typeface="+mn-ea"/>
                        <a:cs typeface="+mn-cs"/>
                      </a:endParaRPr>
                    </a:p>
                    <a:p>
                      <a:r>
                        <a:rPr lang="en-GB" sz="1100" kern="1200" dirty="0">
                          <a:solidFill>
                            <a:schemeClr val="dk1"/>
                          </a:solidFill>
                          <a:effectLst/>
                          <a:latin typeface="+mn-lt"/>
                          <a:ea typeface="+mn-ea"/>
                          <a:cs typeface="+mn-cs"/>
                        </a:rPr>
                        <a:t>Year 1 begins by expanding the work from EYFS to cover the immediate village area in which the school is placed. This is the area in which the children are most familiar and, after the school itself, can be most easily accessed to study first hand. The study of Holmes Chapel then provides a concrete point of reference for the children’s comparisons with other locations studied throughout the rest of the year and beyond. The children then further expand their radius as they study the four countries and capitals of the United Kingdom. They then focus, in greater detail, on the similarities and differences between Holmes Chapel and London.</a:t>
                      </a:r>
                    </a:p>
                  </a:txBody>
                  <a:tcPr/>
                </a:tc>
                <a:extLst>
                  <a:ext uri="{0D108BD9-81ED-4DB2-BD59-A6C34878D82A}">
                    <a16:rowId xmlns:a16="http://schemas.microsoft.com/office/drawing/2014/main" val="1411282555"/>
                  </a:ext>
                </a:extLst>
              </a:tr>
              <a:tr h="661012">
                <a:tc>
                  <a:txBody>
                    <a:bodyPr/>
                    <a:lstStyle/>
                    <a:p>
                      <a:r>
                        <a:rPr lang="en-GB" sz="1100" b="1" kern="1200" dirty="0">
                          <a:solidFill>
                            <a:schemeClr val="dk1"/>
                          </a:solidFill>
                          <a:effectLst/>
                          <a:latin typeface="+mn-lt"/>
                          <a:ea typeface="+mn-ea"/>
                          <a:cs typeface="+mn-cs"/>
                        </a:rPr>
                        <a:t>Year 2: </a:t>
                      </a:r>
                      <a:r>
                        <a:rPr lang="en-GB" sz="1100" b="1" kern="1200" dirty="0" smtClean="0">
                          <a:solidFill>
                            <a:schemeClr val="dk1"/>
                          </a:solidFill>
                          <a:effectLst/>
                          <a:latin typeface="+mn-lt"/>
                          <a:ea typeface="+mn-ea"/>
                          <a:cs typeface="+mn-cs"/>
                        </a:rPr>
                        <a:t>India</a:t>
                      </a:r>
                      <a:endParaRPr lang="en-GB" sz="1100" kern="1200" dirty="0">
                        <a:solidFill>
                          <a:schemeClr val="dk1"/>
                        </a:solidFill>
                        <a:effectLst/>
                        <a:latin typeface="+mn-lt"/>
                        <a:ea typeface="+mn-ea"/>
                        <a:cs typeface="+mn-cs"/>
                      </a:endParaRPr>
                    </a:p>
                    <a:p>
                      <a:r>
                        <a:rPr lang="en-GB" sz="1100" kern="1200" dirty="0">
                          <a:solidFill>
                            <a:schemeClr val="dk1"/>
                          </a:solidFill>
                          <a:effectLst/>
                          <a:latin typeface="+mn-lt"/>
                          <a:ea typeface="+mn-ea"/>
                          <a:cs typeface="+mn-cs"/>
                        </a:rPr>
                        <a:t>In Year 2 the children further expand their horizons through the study of </a:t>
                      </a:r>
                      <a:r>
                        <a:rPr lang="en-GB" sz="1100" kern="1200" dirty="0" smtClean="0">
                          <a:solidFill>
                            <a:schemeClr val="dk1"/>
                          </a:solidFill>
                          <a:effectLst/>
                          <a:latin typeface="+mn-lt"/>
                          <a:ea typeface="+mn-ea"/>
                          <a:cs typeface="+mn-cs"/>
                        </a:rPr>
                        <a:t>Chembakolli </a:t>
                      </a:r>
                      <a:r>
                        <a:rPr lang="en-GB" sz="1100" kern="1200" dirty="0">
                          <a:solidFill>
                            <a:schemeClr val="dk1"/>
                          </a:solidFill>
                          <a:effectLst/>
                          <a:latin typeface="+mn-lt"/>
                          <a:ea typeface="+mn-ea"/>
                          <a:cs typeface="+mn-cs"/>
                        </a:rPr>
                        <a:t>in </a:t>
                      </a:r>
                      <a:r>
                        <a:rPr lang="en-GB" sz="1100" kern="1200" dirty="0" smtClean="0">
                          <a:solidFill>
                            <a:schemeClr val="dk1"/>
                          </a:solidFill>
                          <a:effectLst/>
                          <a:latin typeface="+mn-lt"/>
                          <a:ea typeface="+mn-ea"/>
                          <a:cs typeface="+mn-cs"/>
                        </a:rPr>
                        <a:t>India, </a:t>
                      </a:r>
                      <a:r>
                        <a:rPr lang="en-GB" sz="1100" kern="1200" dirty="0">
                          <a:solidFill>
                            <a:schemeClr val="dk1"/>
                          </a:solidFill>
                          <a:effectLst/>
                          <a:latin typeface="+mn-lt"/>
                          <a:ea typeface="+mn-ea"/>
                          <a:cs typeface="+mn-cs"/>
                        </a:rPr>
                        <a:t>a ‘small area in a non-European country’. The work carried out in Year 1 provides the foundation for exploring the similarities and differences between Holmes Chapel and </a:t>
                      </a:r>
                      <a:r>
                        <a:rPr lang="en-GB" sz="1100" kern="1200" dirty="0" smtClean="0">
                          <a:solidFill>
                            <a:schemeClr val="dk1"/>
                          </a:solidFill>
                          <a:effectLst/>
                          <a:latin typeface="+mn-lt"/>
                          <a:ea typeface="+mn-ea"/>
                          <a:cs typeface="+mn-cs"/>
                        </a:rPr>
                        <a:t>Chembakolli </a:t>
                      </a:r>
                      <a:r>
                        <a:rPr lang="en-GB" sz="1100" kern="1200" dirty="0">
                          <a:solidFill>
                            <a:schemeClr val="dk1"/>
                          </a:solidFill>
                          <a:effectLst/>
                          <a:latin typeface="+mn-lt"/>
                          <a:ea typeface="+mn-ea"/>
                          <a:cs typeface="+mn-cs"/>
                        </a:rPr>
                        <a:t>and the area covered is then extended beyond the area of the village. </a:t>
                      </a:r>
                    </a:p>
                  </a:txBody>
                  <a:tcPr/>
                </a:tc>
                <a:extLst>
                  <a:ext uri="{0D108BD9-81ED-4DB2-BD59-A6C34878D82A}">
                    <a16:rowId xmlns:a16="http://schemas.microsoft.com/office/drawing/2014/main" val="1565462278"/>
                  </a:ext>
                </a:extLst>
              </a:tr>
              <a:tr h="1299990">
                <a:tc>
                  <a:txBody>
                    <a:bodyPr/>
                    <a:lstStyle/>
                    <a:p>
                      <a:r>
                        <a:rPr lang="en-GB" sz="1100" b="1" kern="1200" dirty="0">
                          <a:solidFill>
                            <a:schemeClr val="dk1"/>
                          </a:solidFill>
                          <a:effectLst/>
                          <a:latin typeface="+mn-lt"/>
                          <a:ea typeface="+mn-ea"/>
                          <a:cs typeface="+mn-cs"/>
                        </a:rPr>
                        <a:t>Year 3: Wonderful World</a:t>
                      </a:r>
                      <a:endParaRPr lang="en-GB" sz="1100" kern="1200" dirty="0">
                        <a:solidFill>
                          <a:schemeClr val="dk1"/>
                        </a:solidFill>
                        <a:effectLst/>
                        <a:latin typeface="+mn-lt"/>
                        <a:ea typeface="+mn-ea"/>
                        <a:cs typeface="+mn-cs"/>
                      </a:endParaRPr>
                    </a:p>
                    <a:p>
                      <a:r>
                        <a:rPr lang="en-GB" sz="1100" kern="1200" dirty="0">
                          <a:solidFill>
                            <a:schemeClr val="dk1"/>
                          </a:solidFill>
                          <a:effectLst/>
                          <a:latin typeface="+mn-lt"/>
                          <a:ea typeface="+mn-ea"/>
                          <a:cs typeface="+mn-cs"/>
                        </a:rPr>
                        <a:t>Year 3’s focus is on climate zones, biomes and vegetation belts and the significance of the lines of latitude to these. Trade links (including fair trade), settlement, land use and natural resources within (and between) these areas are explored as are significant human and physical features. They start their work on contrasting climates with the study of rainforests, focusing primarily on the Amazon Rainforest and those found further </a:t>
                      </a:r>
                      <a:r>
                        <a:rPr lang="en-GB" sz="1100" kern="1200" dirty="0" smtClean="0">
                          <a:solidFill>
                            <a:schemeClr val="dk1"/>
                          </a:solidFill>
                          <a:effectLst/>
                          <a:latin typeface="+mn-lt"/>
                          <a:ea typeface="+mn-ea"/>
                          <a:cs typeface="+mn-cs"/>
                        </a:rPr>
                        <a:t>north in </a:t>
                      </a:r>
                      <a:r>
                        <a:rPr lang="en-GB" sz="1100" kern="1200" dirty="0">
                          <a:solidFill>
                            <a:schemeClr val="dk1"/>
                          </a:solidFill>
                          <a:effectLst/>
                          <a:latin typeface="+mn-lt"/>
                          <a:ea typeface="+mn-ea"/>
                          <a:cs typeface="+mn-cs"/>
                        </a:rPr>
                        <a:t>The </a:t>
                      </a:r>
                      <a:r>
                        <a:rPr lang="en-GB" sz="1100" kern="1200" dirty="0" smtClean="0">
                          <a:solidFill>
                            <a:schemeClr val="dk1"/>
                          </a:solidFill>
                          <a:effectLst/>
                          <a:latin typeface="+mn-lt"/>
                          <a:ea typeface="+mn-ea"/>
                          <a:cs typeface="+mn-cs"/>
                        </a:rPr>
                        <a:t>Caribbean. These forests are compared with the temperate forest in Macclesfield including through a visit to this location. Work then continues with the study of desert regions, looking at the hot areas of the world in relation to the Equator, predominantly those in the north of Mexico and the United States but also revisiting India with the Thar Desert and further developing the work in Year 2. Finally, Polar regions are explored including the Inuits of Canada, the Sami in Scandinavia and the scientists in Antarctica.</a:t>
                      </a:r>
                      <a:endParaRPr lang="en-GB" sz="1100" kern="1200" dirty="0">
                        <a:solidFill>
                          <a:schemeClr val="dk1"/>
                        </a:solidFill>
                        <a:effectLst/>
                        <a:latin typeface="+mn-lt"/>
                        <a:ea typeface="+mn-ea"/>
                        <a:cs typeface="+mn-cs"/>
                      </a:endParaRPr>
                    </a:p>
                  </a:txBody>
                  <a:tcPr/>
                </a:tc>
                <a:extLst>
                  <a:ext uri="{0D108BD9-81ED-4DB2-BD59-A6C34878D82A}">
                    <a16:rowId xmlns:a16="http://schemas.microsoft.com/office/drawing/2014/main" val="2537822516"/>
                  </a:ext>
                </a:extLst>
              </a:tr>
              <a:tr h="497165">
                <a:tc>
                  <a:txBody>
                    <a:bodyPr/>
                    <a:lstStyle/>
                    <a:p>
                      <a:r>
                        <a:rPr lang="en-GB" sz="1100" b="1" kern="1200" dirty="0">
                          <a:solidFill>
                            <a:schemeClr val="dk1"/>
                          </a:solidFill>
                          <a:effectLst/>
                          <a:latin typeface="+mn-lt"/>
                          <a:ea typeface="+mn-ea"/>
                          <a:cs typeface="+mn-cs"/>
                        </a:rPr>
                        <a:t>Year 4: Rivers and Coasts</a:t>
                      </a:r>
                      <a:endParaRPr lang="en-GB" sz="1100" kern="1200" dirty="0">
                        <a:solidFill>
                          <a:schemeClr val="dk1"/>
                        </a:solidFill>
                        <a:effectLst/>
                        <a:latin typeface="+mn-lt"/>
                        <a:ea typeface="+mn-ea"/>
                        <a:cs typeface="+mn-cs"/>
                      </a:endParaRPr>
                    </a:p>
                    <a:p>
                      <a:r>
                        <a:rPr lang="en-GB" sz="1100" kern="1200" dirty="0">
                          <a:solidFill>
                            <a:schemeClr val="dk1"/>
                          </a:solidFill>
                          <a:effectLst/>
                          <a:latin typeface="+mn-lt"/>
                          <a:ea typeface="+mn-ea"/>
                          <a:cs typeface="+mn-cs"/>
                        </a:rPr>
                        <a:t>The water cycle, rivers and coasts are the focus for Year 4’s work. The processes and features of these environments are studied along with the associated settlement, land use, economic activity and natural resources. The River Dane, in Holmes Chapel, is looked at along with other major British rivers (including the River Thames as identified in Year 1) and European rivers. Links are also made with the work covered in Year 3 with the Amazon and Colorado Rivers. The work on trade from both </a:t>
                      </a:r>
                      <a:r>
                        <a:rPr lang="en-GB" sz="1100" kern="1200" dirty="0" smtClean="0">
                          <a:solidFill>
                            <a:schemeClr val="dk1"/>
                          </a:solidFill>
                          <a:effectLst/>
                          <a:latin typeface="+mn-lt"/>
                          <a:ea typeface="+mn-ea"/>
                          <a:cs typeface="+mn-cs"/>
                        </a:rPr>
                        <a:t>India </a:t>
                      </a:r>
                      <a:r>
                        <a:rPr lang="en-GB" sz="1100" kern="1200" dirty="0">
                          <a:solidFill>
                            <a:schemeClr val="dk1"/>
                          </a:solidFill>
                          <a:effectLst/>
                          <a:latin typeface="+mn-lt"/>
                          <a:ea typeface="+mn-ea"/>
                          <a:cs typeface="+mn-cs"/>
                        </a:rPr>
                        <a:t>in Year 2 and The Caribbean in Year 3 is also referred to when looking at the importance of our coastal ports.</a:t>
                      </a:r>
                    </a:p>
                  </a:txBody>
                  <a:tcPr/>
                </a:tc>
                <a:extLst>
                  <a:ext uri="{0D108BD9-81ED-4DB2-BD59-A6C34878D82A}">
                    <a16:rowId xmlns:a16="http://schemas.microsoft.com/office/drawing/2014/main" val="3015113230"/>
                  </a:ext>
                </a:extLst>
              </a:tr>
              <a:tr h="497165">
                <a:tc>
                  <a:txBody>
                    <a:bodyPr/>
                    <a:lstStyle/>
                    <a:p>
                      <a:r>
                        <a:rPr lang="en-GB" sz="1100" b="1" kern="1200" dirty="0">
                          <a:solidFill>
                            <a:schemeClr val="dk1"/>
                          </a:solidFill>
                          <a:effectLst/>
                          <a:latin typeface="+mn-lt"/>
                          <a:ea typeface="+mn-ea"/>
                          <a:cs typeface="+mn-cs"/>
                        </a:rPr>
                        <a:t>Year 5: Mountains </a:t>
                      </a:r>
                      <a:endParaRPr lang="en-GB" sz="1100" kern="1200" dirty="0">
                        <a:solidFill>
                          <a:schemeClr val="dk1"/>
                        </a:solidFill>
                        <a:effectLst/>
                        <a:latin typeface="+mn-lt"/>
                        <a:ea typeface="+mn-ea"/>
                        <a:cs typeface="+mn-cs"/>
                      </a:endParaRPr>
                    </a:p>
                    <a:p>
                      <a:r>
                        <a:rPr lang="en-GB" sz="1100" kern="1200" dirty="0">
                          <a:solidFill>
                            <a:schemeClr val="dk1"/>
                          </a:solidFill>
                          <a:effectLst/>
                          <a:latin typeface="+mn-lt"/>
                          <a:ea typeface="+mn-ea"/>
                          <a:cs typeface="+mn-cs"/>
                        </a:rPr>
                        <a:t>Year 5 cover mountains, volcanoes and earthquakes. Again, the processes and features of these environments are studied along with the associated settlement, land use, economic activity and natural resources. The hills of the United Kingdom are identified and related to the sources of rivers studied in Year 4. Snowdonia is studied in detail, including the use of fieldwork during the year group’s residential in this locality, and then compared with other mountainous regions of the world including The Alps and The Rockies.</a:t>
                      </a:r>
                    </a:p>
                  </a:txBody>
                  <a:tcPr/>
                </a:tc>
                <a:extLst>
                  <a:ext uri="{0D108BD9-81ED-4DB2-BD59-A6C34878D82A}">
                    <a16:rowId xmlns:a16="http://schemas.microsoft.com/office/drawing/2014/main" val="3436909783"/>
                  </a:ext>
                </a:extLst>
              </a:tr>
              <a:tr h="497165">
                <a:tc>
                  <a:txBody>
                    <a:bodyPr/>
                    <a:lstStyle/>
                    <a:p>
                      <a:r>
                        <a:rPr lang="en-GB" sz="1100" b="1" kern="1200" dirty="0">
                          <a:solidFill>
                            <a:schemeClr val="dk1"/>
                          </a:solidFill>
                          <a:effectLst/>
                          <a:latin typeface="+mn-lt"/>
                          <a:ea typeface="+mn-ea"/>
                          <a:cs typeface="+mn-cs"/>
                        </a:rPr>
                        <a:t>Year 6: Regions of the United Kingdom </a:t>
                      </a:r>
                      <a:endParaRPr lang="en-GB" sz="1100" kern="1200" dirty="0">
                        <a:solidFill>
                          <a:schemeClr val="dk1"/>
                        </a:solidFill>
                        <a:effectLst/>
                        <a:latin typeface="+mn-lt"/>
                        <a:ea typeface="+mn-ea"/>
                        <a:cs typeface="+mn-cs"/>
                      </a:endParaRPr>
                    </a:p>
                    <a:p>
                      <a:r>
                        <a:rPr lang="en-GB" sz="1100" kern="1200" dirty="0">
                          <a:solidFill>
                            <a:schemeClr val="dk1"/>
                          </a:solidFill>
                          <a:effectLst/>
                          <a:latin typeface="+mn-lt"/>
                          <a:ea typeface="+mn-ea"/>
                          <a:cs typeface="+mn-cs"/>
                        </a:rPr>
                        <a:t>The regions of the United Kingdom focuses on the counties and cities of the United Kingdom, geographical regions and their human and physical characteristics, key topological features and land-use patterns. This unit brings us full circle, taking the children back to Year 1 where they had initially looked at the 4 countries of the United Kingdom and their capital cities but taking this to a more sophisticated level through a greater use of enquiry and with a deeper understanding. It also builds on the rivers in Year 4 and the hill and mountain areas of Year 5. </a:t>
                      </a:r>
                    </a:p>
                  </a:txBody>
                  <a:tcPr/>
                </a:tc>
                <a:extLst>
                  <a:ext uri="{0D108BD9-81ED-4DB2-BD59-A6C34878D82A}">
                    <a16:rowId xmlns:a16="http://schemas.microsoft.com/office/drawing/2014/main" val="630286394"/>
                  </a:ext>
                </a:extLst>
              </a:tr>
            </a:tbl>
          </a:graphicData>
        </a:graphic>
      </p:graphicFrame>
      <p:pic>
        <p:nvPicPr>
          <p:cNvPr id="5" name="Picture 4">
            <a:extLst>
              <a:ext uri="{FF2B5EF4-FFF2-40B4-BE49-F238E27FC236}">
                <a16:creationId xmlns:a16="http://schemas.microsoft.com/office/drawing/2014/main" id="{5ACD5470-5720-9549-7B87-490D461BC05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647" y="138447"/>
            <a:ext cx="569742" cy="672612"/>
          </a:xfrm>
          <a:prstGeom prst="rect">
            <a:avLst/>
          </a:prstGeom>
          <a:noFill/>
          <a:ln>
            <a:noFill/>
          </a:ln>
        </p:spPr>
      </p:pic>
    </p:spTree>
    <p:extLst>
      <p:ext uri="{BB962C8B-B14F-4D97-AF65-F5344CB8AC3E}">
        <p14:creationId xmlns:p14="http://schemas.microsoft.com/office/powerpoint/2010/main" val="1654816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B0827-77EF-D5C3-3577-ECDAC1E6A8C9}"/>
              </a:ext>
            </a:extLst>
          </p:cNvPr>
          <p:cNvSpPr>
            <a:spLocks noGrp="1"/>
          </p:cNvSpPr>
          <p:nvPr>
            <p:ph type="title"/>
          </p:nvPr>
        </p:nvSpPr>
        <p:spPr>
          <a:xfrm>
            <a:off x="838200" y="81024"/>
            <a:ext cx="10515600" cy="600014"/>
          </a:xfrm>
        </p:spPr>
        <p:txBody>
          <a:bodyPr>
            <a:normAutofit/>
          </a:bodyPr>
          <a:lstStyle/>
          <a:p>
            <a:pPr algn="ctr"/>
            <a:r>
              <a:rPr lang="en-US" sz="1800" b="1" dirty="0"/>
              <a:t>Geography curriculum Year 6</a:t>
            </a:r>
          </a:p>
        </p:txBody>
      </p:sp>
      <p:pic>
        <p:nvPicPr>
          <p:cNvPr id="5" name="Picture 4">
            <a:extLst>
              <a:ext uri="{FF2B5EF4-FFF2-40B4-BE49-F238E27FC236}">
                <a16:creationId xmlns:a16="http://schemas.microsoft.com/office/drawing/2014/main" id="{74385D4F-BCC6-78CB-EA20-0C010CD7489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443" y="185196"/>
            <a:ext cx="569742" cy="672612"/>
          </a:xfrm>
          <a:prstGeom prst="rect">
            <a:avLst/>
          </a:prstGeom>
          <a:noFill/>
          <a:ln>
            <a:noFill/>
          </a:ln>
        </p:spPr>
      </p:pic>
      <p:sp>
        <p:nvSpPr>
          <p:cNvPr id="6" name="Title 1">
            <a:extLst>
              <a:ext uri="{FF2B5EF4-FFF2-40B4-BE49-F238E27FC236}">
                <a16:creationId xmlns:a16="http://schemas.microsoft.com/office/drawing/2014/main" id="{68E68A7C-D783-EF59-9214-C0B11F892418}"/>
              </a:ext>
            </a:extLst>
          </p:cNvPr>
          <p:cNvSpPr txBox="1">
            <a:spLocks/>
          </p:cNvSpPr>
          <p:nvPr/>
        </p:nvSpPr>
        <p:spPr>
          <a:xfrm>
            <a:off x="3889094" y="180888"/>
            <a:ext cx="4583574" cy="308471"/>
          </a:xfrm>
          <a:prstGeom prst="rect">
            <a:avLst/>
          </a:prstGeom>
          <a:solidFill>
            <a:schemeClr val="accent1">
              <a:lumMod val="60000"/>
              <a:lumOff val="40000"/>
            </a:schemeClr>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t>Geography </a:t>
            </a:r>
            <a:r>
              <a:rPr lang="en-US" sz="2000" b="1" dirty="0" smtClean="0"/>
              <a:t>curriculum</a:t>
            </a:r>
            <a:endParaRPr lang="en-US" sz="2000" b="1"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617743880"/>
              </p:ext>
            </p:extLst>
          </p:nvPr>
        </p:nvGraphicFramePr>
        <p:xfrm>
          <a:off x="914401" y="619717"/>
          <a:ext cx="10241278" cy="6230852"/>
        </p:xfrm>
        <a:graphic>
          <a:graphicData uri="http://schemas.openxmlformats.org/drawingml/2006/table">
            <a:tbl>
              <a:tblPr firstRow="1" firstCol="1" bandRow="1">
                <a:tableStyleId>{5C22544A-7EE6-4342-B048-85BDC9FD1C3A}</a:tableStyleId>
              </a:tblPr>
              <a:tblGrid>
                <a:gridCol w="3412898">
                  <a:extLst>
                    <a:ext uri="{9D8B030D-6E8A-4147-A177-3AD203B41FA5}">
                      <a16:colId xmlns:a16="http://schemas.microsoft.com/office/drawing/2014/main" val="543411150"/>
                    </a:ext>
                  </a:extLst>
                </a:gridCol>
                <a:gridCol w="3414190">
                  <a:extLst>
                    <a:ext uri="{9D8B030D-6E8A-4147-A177-3AD203B41FA5}">
                      <a16:colId xmlns:a16="http://schemas.microsoft.com/office/drawing/2014/main" val="3032898501"/>
                    </a:ext>
                  </a:extLst>
                </a:gridCol>
                <a:gridCol w="3414190">
                  <a:extLst>
                    <a:ext uri="{9D8B030D-6E8A-4147-A177-3AD203B41FA5}">
                      <a16:colId xmlns:a16="http://schemas.microsoft.com/office/drawing/2014/main" val="523870503"/>
                    </a:ext>
                  </a:extLst>
                </a:gridCol>
              </a:tblGrid>
              <a:tr h="152411">
                <a:tc>
                  <a:txBody>
                    <a:bodyPr/>
                    <a:lstStyle/>
                    <a:p>
                      <a:pPr algn="ctr">
                        <a:lnSpc>
                          <a:spcPct val="107000"/>
                        </a:lnSpc>
                        <a:spcAft>
                          <a:spcPts val="0"/>
                        </a:spcAft>
                      </a:pPr>
                      <a:r>
                        <a:rPr lang="en-GB" sz="1100">
                          <a:effectLst/>
                        </a:rPr>
                        <a:t>Locational Knowledge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nchor="ctr"/>
                </a:tc>
                <a:tc>
                  <a:txBody>
                    <a:bodyPr/>
                    <a:lstStyle/>
                    <a:p>
                      <a:pPr algn="ctr">
                        <a:lnSpc>
                          <a:spcPct val="107000"/>
                        </a:lnSpc>
                        <a:spcAft>
                          <a:spcPts val="0"/>
                        </a:spcAft>
                      </a:pPr>
                      <a:r>
                        <a:rPr lang="en-GB" sz="1100">
                          <a:effectLst/>
                        </a:rPr>
                        <a:t>Place Knowledge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nchor="ctr"/>
                </a:tc>
                <a:tc>
                  <a:txBody>
                    <a:bodyPr/>
                    <a:lstStyle/>
                    <a:p>
                      <a:pPr algn="ctr">
                        <a:lnSpc>
                          <a:spcPct val="107000"/>
                        </a:lnSpc>
                        <a:spcAft>
                          <a:spcPts val="0"/>
                        </a:spcAft>
                      </a:pPr>
                      <a:r>
                        <a:rPr lang="en-GB" sz="1100" dirty="0">
                          <a:effectLst/>
                        </a:rPr>
                        <a:t>Human &amp; Physical Geography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nchor="ctr"/>
                </a:tc>
                <a:extLst>
                  <a:ext uri="{0D108BD9-81ED-4DB2-BD59-A6C34878D82A}">
                    <a16:rowId xmlns:a16="http://schemas.microsoft.com/office/drawing/2014/main" val="4011006480"/>
                  </a:ext>
                </a:extLst>
              </a:tr>
              <a:tr h="181016">
                <a:tc gridSpan="3">
                  <a:txBody>
                    <a:bodyPr/>
                    <a:lstStyle/>
                    <a:p>
                      <a:pPr>
                        <a:lnSpc>
                          <a:spcPct val="107000"/>
                        </a:lnSpc>
                        <a:spcAft>
                          <a:spcPts val="0"/>
                        </a:spcAft>
                      </a:pPr>
                      <a:r>
                        <a:rPr lang="en-GB" sz="1000" dirty="0">
                          <a:solidFill>
                            <a:schemeClr val="tx1"/>
                          </a:solidFill>
                          <a:effectLst/>
                        </a:rPr>
                        <a:t>Year 1: Navigating the Nations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067306251"/>
                  </a:ext>
                </a:extLst>
              </a:tr>
              <a:tr h="1066871">
                <a:tc>
                  <a:txBody>
                    <a:bodyPr/>
                    <a:lstStyle/>
                    <a:p>
                      <a:pPr>
                        <a:lnSpc>
                          <a:spcPct val="107000"/>
                        </a:lnSpc>
                        <a:spcAft>
                          <a:spcPts val="0"/>
                        </a:spcAft>
                      </a:pPr>
                      <a:r>
                        <a:rPr lang="en-GB" sz="1000" b="0" dirty="0">
                          <a:solidFill>
                            <a:schemeClr val="tx1"/>
                          </a:solidFill>
                          <a:effectLst/>
                        </a:rPr>
                        <a:t>Name and locate the countries and capitals of the UK on a map</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Know the location of each country in relation to Holmes Chapel (NSEW)</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the seas surrounding the UK</a:t>
                      </a:r>
                      <a:endParaRPr lang="en-GB"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solidFill>
                      <a:srgbClr val="EAEFF7"/>
                    </a:solidFill>
                  </a:tcPr>
                </a:tc>
                <a:tc>
                  <a:txBody>
                    <a:bodyPr/>
                    <a:lstStyle/>
                    <a:p>
                      <a:pPr>
                        <a:lnSpc>
                          <a:spcPct val="107000"/>
                        </a:lnSpc>
                        <a:spcAft>
                          <a:spcPts val="0"/>
                        </a:spcAft>
                      </a:pPr>
                      <a:r>
                        <a:rPr lang="en-GB" sz="1000">
                          <a:effectLst/>
                        </a:rPr>
                        <a:t>Know and describe the main characteristics of Holmes Chapel</a:t>
                      </a:r>
                    </a:p>
                    <a:p>
                      <a:pPr>
                        <a:lnSpc>
                          <a:spcPct val="107000"/>
                        </a:lnSpc>
                        <a:spcAft>
                          <a:spcPts val="0"/>
                        </a:spcAft>
                      </a:pPr>
                      <a:r>
                        <a:rPr lang="en-GB" sz="1000">
                          <a:effectLst/>
                        </a:rPr>
                        <a:t> </a:t>
                      </a:r>
                    </a:p>
                    <a:p>
                      <a:pPr>
                        <a:lnSpc>
                          <a:spcPct val="107000"/>
                        </a:lnSpc>
                        <a:spcAft>
                          <a:spcPts val="0"/>
                        </a:spcAft>
                      </a:pPr>
                      <a:r>
                        <a:rPr lang="en-GB" sz="1000">
                          <a:effectLst/>
                        </a:rPr>
                        <a:t>Know and describe some key features of England, Scotland, Wales and Northern Ireland</a:t>
                      </a:r>
                    </a:p>
                    <a:p>
                      <a:pPr>
                        <a:lnSpc>
                          <a:spcPct val="107000"/>
                        </a:lnSpc>
                        <a:spcAft>
                          <a:spcPts val="0"/>
                        </a:spcAft>
                      </a:pPr>
                      <a:r>
                        <a:rPr lang="en-GB" sz="1000">
                          <a:effectLst/>
                        </a:rPr>
                        <a:t> </a:t>
                      </a:r>
                    </a:p>
                    <a:p>
                      <a:pPr>
                        <a:lnSpc>
                          <a:spcPct val="107000"/>
                        </a:lnSpc>
                        <a:spcAft>
                          <a:spcPts val="0"/>
                        </a:spcAft>
                      </a:pPr>
                      <a:r>
                        <a:rPr lang="en-GB" sz="1000">
                          <a:effectLst/>
                        </a:rPr>
                        <a:t>Know how some characteristics of London compare with Holmes Chapel including size, rivers, transport and buildings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tc>
                <a:tc>
                  <a:txBody>
                    <a:bodyPr/>
                    <a:lstStyle/>
                    <a:p>
                      <a:pPr>
                        <a:lnSpc>
                          <a:spcPct val="107000"/>
                        </a:lnSpc>
                        <a:spcAft>
                          <a:spcPts val="0"/>
                        </a:spcAft>
                      </a:pPr>
                      <a:r>
                        <a:rPr lang="en-GB" sz="1000">
                          <a:effectLst/>
                        </a:rPr>
                        <a:t>Know the difference between village, town and city</a:t>
                      </a:r>
                    </a:p>
                    <a:p>
                      <a:pPr>
                        <a:lnSpc>
                          <a:spcPct val="107000"/>
                        </a:lnSpc>
                        <a:spcAft>
                          <a:spcPts val="0"/>
                        </a:spcAft>
                      </a:pPr>
                      <a:r>
                        <a:rPr lang="en-GB" sz="1000">
                          <a:effectLst/>
                        </a:rPr>
                        <a:t> </a:t>
                      </a:r>
                    </a:p>
                    <a:p>
                      <a:pPr>
                        <a:lnSpc>
                          <a:spcPct val="107000"/>
                        </a:lnSpc>
                        <a:spcAft>
                          <a:spcPts val="0"/>
                        </a:spcAft>
                      </a:pPr>
                      <a:r>
                        <a:rPr lang="en-GB" sz="1000">
                          <a:effectLst/>
                        </a:rPr>
                        <a:t>Name some of the human and physical features of Holmes Chapel including the church, railway, M6, shops, River Dane, Dane Meadows woodland</a:t>
                      </a:r>
                    </a:p>
                    <a:p>
                      <a:pPr>
                        <a:lnSpc>
                          <a:spcPct val="107000"/>
                        </a:lnSpc>
                        <a:spcAft>
                          <a:spcPts val="0"/>
                        </a:spcAft>
                      </a:pPr>
                      <a:r>
                        <a:rPr lang="en-GB" sz="1000">
                          <a:effectLst/>
                        </a:rPr>
                        <a:t> </a:t>
                      </a:r>
                    </a:p>
                    <a:p>
                      <a:pPr>
                        <a:lnSpc>
                          <a:spcPct val="107000"/>
                        </a:lnSpc>
                        <a:spcAft>
                          <a:spcPts val="0"/>
                        </a:spcAft>
                      </a:pPr>
                      <a:r>
                        <a:rPr lang="en-GB" sz="1000">
                          <a:effectLst/>
                        </a:rPr>
                        <a:t>Describe the seasons of the UK</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tc>
                <a:extLst>
                  <a:ext uri="{0D108BD9-81ED-4DB2-BD59-A6C34878D82A}">
                    <a16:rowId xmlns:a16="http://schemas.microsoft.com/office/drawing/2014/main" val="1414324171"/>
                  </a:ext>
                </a:extLst>
              </a:tr>
              <a:tr h="152411">
                <a:tc gridSpan="3">
                  <a:txBody>
                    <a:bodyPr/>
                    <a:lstStyle/>
                    <a:p>
                      <a:pPr>
                        <a:lnSpc>
                          <a:spcPct val="107000"/>
                        </a:lnSpc>
                        <a:spcAft>
                          <a:spcPts val="0"/>
                        </a:spcAft>
                      </a:pPr>
                      <a:r>
                        <a:rPr lang="en-GB" sz="1000" b="1" dirty="0">
                          <a:solidFill>
                            <a:schemeClr val="tx1"/>
                          </a:solidFill>
                          <a:effectLst/>
                        </a:rPr>
                        <a:t>Year 2: Chembakolli</a:t>
                      </a:r>
                      <a:endPar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724086188"/>
                  </a:ext>
                </a:extLst>
              </a:tr>
              <a:tr h="1524103">
                <a:tc>
                  <a:txBody>
                    <a:bodyPr/>
                    <a:lstStyle/>
                    <a:p>
                      <a:pPr>
                        <a:lnSpc>
                          <a:spcPct val="107000"/>
                        </a:lnSpc>
                        <a:spcAft>
                          <a:spcPts val="0"/>
                        </a:spcAft>
                      </a:pPr>
                      <a:r>
                        <a:rPr lang="en-GB" sz="1000" b="0" dirty="0">
                          <a:solidFill>
                            <a:schemeClr val="tx1"/>
                          </a:solidFill>
                          <a:effectLst/>
                        </a:rPr>
                        <a:t>Name and locate the world’s continents and oceans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Know the location of India and the surrounding countries and seas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Know that India is SE of the UK</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the physical features of the rainforests, Thar desert, Ganges river and Himalayan mountains and the human features of New Delhi, Mumbai and </a:t>
                      </a:r>
                      <a:r>
                        <a:rPr lang="en-GB" sz="1000" b="0" dirty="0" smtClean="0">
                          <a:solidFill>
                            <a:schemeClr val="tx1"/>
                          </a:solidFill>
                          <a:effectLst/>
                        </a:rPr>
                        <a:t>Chembakolli</a:t>
                      </a:r>
                    </a:p>
                    <a:p>
                      <a:pPr>
                        <a:lnSpc>
                          <a:spcPct val="107000"/>
                        </a:lnSpc>
                        <a:spcAft>
                          <a:spcPts val="0"/>
                        </a:spcAft>
                      </a:pPr>
                      <a:endParaRPr lang="en-GB"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solidFill>
                      <a:srgbClr val="EAEFF7"/>
                    </a:solidFill>
                  </a:tcPr>
                </a:tc>
                <a:tc>
                  <a:txBody>
                    <a:bodyPr/>
                    <a:lstStyle/>
                    <a:p>
                      <a:pPr>
                        <a:lnSpc>
                          <a:spcPct val="107000"/>
                        </a:lnSpc>
                        <a:spcAft>
                          <a:spcPts val="0"/>
                        </a:spcAft>
                      </a:pPr>
                      <a:r>
                        <a:rPr lang="en-GB" sz="1000" dirty="0">
                          <a:effectLst/>
                        </a:rPr>
                        <a:t>Know that India is considerably bigger that the UK in terms of the size of land mass and population </a:t>
                      </a:r>
                    </a:p>
                    <a:p>
                      <a:pPr>
                        <a:lnSpc>
                          <a:spcPct val="107000"/>
                        </a:lnSpc>
                        <a:spcAft>
                          <a:spcPts val="0"/>
                        </a:spcAft>
                      </a:pPr>
                      <a:r>
                        <a:rPr lang="en-GB" sz="1000" dirty="0">
                          <a:effectLst/>
                        </a:rPr>
                        <a:t> </a:t>
                      </a:r>
                    </a:p>
                    <a:p>
                      <a:pPr>
                        <a:lnSpc>
                          <a:spcPct val="107000"/>
                        </a:lnSpc>
                        <a:spcAft>
                          <a:spcPts val="0"/>
                        </a:spcAft>
                      </a:pPr>
                      <a:r>
                        <a:rPr lang="en-GB" sz="1000" dirty="0">
                          <a:effectLst/>
                        </a:rPr>
                        <a:t>Know how some characteristics of Chembakolli compare with Holmes Chapel including homes, transport, school and landscape</a:t>
                      </a:r>
                    </a:p>
                    <a:p>
                      <a:pPr>
                        <a:lnSpc>
                          <a:spcPct val="107000"/>
                        </a:lnSpc>
                        <a:spcAft>
                          <a:spcPts val="0"/>
                        </a:spcAft>
                      </a:pPr>
                      <a:r>
                        <a:rPr lang="en-GB" sz="1000" dirty="0">
                          <a:effectLst/>
                        </a:rPr>
                        <a:t> </a:t>
                      </a:r>
                    </a:p>
                    <a:p>
                      <a:pPr>
                        <a:lnSpc>
                          <a:spcPct val="107000"/>
                        </a:lnSpc>
                        <a:spcAft>
                          <a:spcPts val="0"/>
                        </a:spcAft>
                      </a:pPr>
                      <a:r>
                        <a:rPr lang="en-GB" sz="1000" dirty="0">
                          <a:effectLst/>
                        </a:rPr>
                        <a:t>Know that India is connected to the UK through the trade of tea and spices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tc>
                <a:tc>
                  <a:txBody>
                    <a:bodyPr/>
                    <a:lstStyle/>
                    <a:p>
                      <a:pPr>
                        <a:lnSpc>
                          <a:spcPct val="107000"/>
                        </a:lnSpc>
                        <a:spcAft>
                          <a:spcPts val="0"/>
                        </a:spcAft>
                      </a:pPr>
                      <a:r>
                        <a:rPr lang="en-GB" sz="1000">
                          <a:effectLst/>
                        </a:rPr>
                        <a:t>Know that India is hotter than the UK as it is close to the Equator</a:t>
                      </a:r>
                    </a:p>
                    <a:p>
                      <a:pPr>
                        <a:lnSpc>
                          <a:spcPct val="107000"/>
                        </a:lnSpc>
                        <a:spcAft>
                          <a:spcPts val="0"/>
                        </a:spcAft>
                      </a:pPr>
                      <a:r>
                        <a:rPr lang="en-GB" sz="1000">
                          <a:effectLst/>
                        </a:rPr>
                        <a:t> </a:t>
                      </a:r>
                    </a:p>
                    <a:p>
                      <a:pPr>
                        <a:lnSpc>
                          <a:spcPct val="107000"/>
                        </a:lnSpc>
                        <a:spcAft>
                          <a:spcPts val="0"/>
                        </a:spcAft>
                      </a:pPr>
                      <a:r>
                        <a:rPr lang="en-GB" sz="1000">
                          <a:effectLst/>
                        </a:rPr>
                        <a:t>Know how the daily and seasonal weather patterns of Chembakolli compare to Holmes Chapel</a:t>
                      </a:r>
                    </a:p>
                    <a:p>
                      <a:pPr>
                        <a:lnSpc>
                          <a:spcPct val="107000"/>
                        </a:lnSpc>
                        <a:spcAft>
                          <a:spcPts val="0"/>
                        </a:spcAft>
                      </a:pPr>
                      <a:r>
                        <a:rPr lang="en-GB" sz="1000">
                          <a:effectLst/>
                        </a:rPr>
                        <a:t> </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tc>
                <a:extLst>
                  <a:ext uri="{0D108BD9-81ED-4DB2-BD59-A6C34878D82A}">
                    <a16:rowId xmlns:a16="http://schemas.microsoft.com/office/drawing/2014/main" val="945479449"/>
                  </a:ext>
                </a:extLst>
              </a:tr>
              <a:tr h="152411">
                <a:tc gridSpan="3">
                  <a:txBody>
                    <a:bodyPr/>
                    <a:lstStyle/>
                    <a:p>
                      <a:pPr>
                        <a:lnSpc>
                          <a:spcPct val="107000"/>
                        </a:lnSpc>
                        <a:spcAft>
                          <a:spcPts val="0"/>
                        </a:spcAft>
                      </a:pPr>
                      <a:r>
                        <a:rPr lang="en-GB" sz="1000" b="1" dirty="0">
                          <a:solidFill>
                            <a:schemeClr val="tx1"/>
                          </a:solidFill>
                          <a:effectLst/>
                        </a:rPr>
                        <a:t>Year 3: Wonderful World</a:t>
                      </a:r>
                      <a:endPar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53377917"/>
                  </a:ext>
                </a:extLst>
              </a:tr>
              <a:tr h="2590974">
                <a:tc>
                  <a:txBody>
                    <a:bodyPr/>
                    <a:lstStyle/>
                    <a:p>
                      <a:pPr>
                        <a:lnSpc>
                          <a:spcPct val="107000"/>
                        </a:lnSpc>
                        <a:spcAft>
                          <a:spcPts val="0"/>
                        </a:spcAft>
                      </a:pPr>
                      <a:r>
                        <a:rPr lang="en-GB" sz="1000" b="0" dirty="0">
                          <a:solidFill>
                            <a:schemeClr val="tx1"/>
                          </a:solidFill>
                          <a:effectLst/>
                        </a:rPr>
                        <a:t>Locate the Equator, Arctic and Antarctic circles, tropics of cancer and Capricorn on a world map and know why they are located in these positions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Locate the polar, rainforest and desert areas of the world on a globe or world map</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some of the countries which contain polar, rainforest or desert regions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 </a:t>
                      </a:r>
                      <a:endParaRPr lang="en-GB"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solidFill>
                      <a:srgbClr val="EAEFF7"/>
                    </a:solidFill>
                  </a:tcPr>
                </a:tc>
                <a:tc>
                  <a:txBody>
                    <a:bodyPr/>
                    <a:lstStyle/>
                    <a:p>
                      <a:pPr>
                        <a:lnSpc>
                          <a:spcPct val="107000"/>
                        </a:lnSpc>
                        <a:spcAft>
                          <a:spcPts val="0"/>
                        </a:spcAft>
                      </a:pPr>
                      <a:r>
                        <a:rPr lang="en-GB" sz="1000" dirty="0">
                          <a:effectLst/>
                        </a:rPr>
                        <a:t>Know how some characteristics of Holmes Chapel and Cheshire compare with the Amazon Rainforest, Sonoran Desert, The Sami’s land of Lapland, Baffin Island and BAS Halley research centre in Antarctica including jobs, food, homes, weather and climate and landscape.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tc>
                <a:tc>
                  <a:txBody>
                    <a:bodyPr/>
                    <a:lstStyle/>
                    <a:p>
                      <a:pPr>
                        <a:lnSpc>
                          <a:spcPct val="107000"/>
                        </a:lnSpc>
                        <a:spcAft>
                          <a:spcPts val="0"/>
                        </a:spcAft>
                      </a:pPr>
                      <a:r>
                        <a:rPr lang="en-GB" sz="1000" dirty="0">
                          <a:effectLst/>
                        </a:rPr>
                        <a:t>Know the definitions of the terms biome, vegetation belt and climate zone.</a:t>
                      </a:r>
                    </a:p>
                    <a:p>
                      <a:pPr>
                        <a:lnSpc>
                          <a:spcPct val="107000"/>
                        </a:lnSpc>
                        <a:spcAft>
                          <a:spcPts val="0"/>
                        </a:spcAft>
                      </a:pPr>
                      <a:r>
                        <a:rPr lang="en-GB" sz="1000" dirty="0" smtClean="0">
                          <a:effectLst/>
                        </a:rPr>
                        <a:t> </a:t>
                      </a:r>
                    </a:p>
                    <a:p>
                      <a:pPr>
                        <a:lnSpc>
                          <a:spcPct val="107000"/>
                        </a:lnSpc>
                        <a:spcAft>
                          <a:spcPts val="0"/>
                        </a:spcAft>
                      </a:pPr>
                      <a:r>
                        <a:rPr lang="en-GB" sz="1000" dirty="0" smtClean="0">
                          <a:effectLst/>
                        </a:rPr>
                        <a:t>Know the definitions of the terms rainforest, polar region and desert</a:t>
                      </a:r>
                    </a:p>
                    <a:p>
                      <a:pPr>
                        <a:lnSpc>
                          <a:spcPct val="107000"/>
                        </a:lnSpc>
                        <a:spcAft>
                          <a:spcPts val="0"/>
                        </a:spcAft>
                      </a:pPr>
                      <a:r>
                        <a:rPr lang="en-GB" sz="1000" dirty="0" smtClean="0">
                          <a:effectLst/>
                        </a:rPr>
                        <a:t> </a:t>
                      </a:r>
                    </a:p>
                    <a:p>
                      <a:pPr>
                        <a:lnSpc>
                          <a:spcPct val="107000"/>
                        </a:lnSpc>
                        <a:spcAft>
                          <a:spcPts val="0"/>
                        </a:spcAft>
                      </a:pPr>
                      <a:r>
                        <a:rPr lang="en-GB" sz="1000" dirty="0" smtClean="0">
                          <a:effectLst/>
                        </a:rPr>
                        <a:t>Name and describe the hot desert physical features: mesa &amp; butte, wadi, canyon and sand dunes</a:t>
                      </a:r>
                    </a:p>
                    <a:p>
                      <a:pPr>
                        <a:lnSpc>
                          <a:spcPct val="107000"/>
                        </a:lnSpc>
                        <a:spcAft>
                          <a:spcPts val="0"/>
                        </a:spcAft>
                      </a:pPr>
                      <a:r>
                        <a:rPr lang="en-GB" sz="1000" dirty="0" smtClean="0">
                          <a:effectLst/>
                        </a:rPr>
                        <a:t> </a:t>
                      </a:r>
                    </a:p>
                    <a:p>
                      <a:pPr>
                        <a:lnSpc>
                          <a:spcPct val="107000"/>
                        </a:lnSpc>
                        <a:spcAft>
                          <a:spcPts val="0"/>
                        </a:spcAft>
                      </a:pPr>
                      <a:r>
                        <a:rPr lang="en-GB" sz="1000" dirty="0" smtClean="0">
                          <a:effectLst/>
                        </a:rPr>
                        <a:t>Know some of the products that are traded from the rainforest</a:t>
                      </a:r>
                    </a:p>
                    <a:p>
                      <a:pPr>
                        <a:lnSpc>
                          <a:spcPct val="107000"/>
                        </a:lnSpc>
                        <a:spcAft>
                          <a:spcPts val="0"/>
                        </a:spcAft>
                      </a:pPr>
                      <a:r>
                        <a:rPr lang="en-GB" sz="1000" dirty="0">
                          <a:effectLst/>
                        </a:rPr>
                        <a:t> </a:t>
                      </a:r>
                    </a:p>
                    <a:p>
                      <a:pPr>
                        <a:lnSpc>
                          <a:spcPct val="107000"/>
                        </a:lnSpc>
                        <a:spcAft>
                          <a:spcPts val="0"/>
                        </a:spcAft>
                      </a:pPr>
                      <a:r>
                        <a:rPr lang="en-GB" sz="1000" dirty="0">
                          <a:effectLst/>
                        </a:rPr>
                        <a:t>Know some ways that water is managed and supplied in desert environments</a:t>
                      </a:r>
                    </a:p>
                    <a:p>
                      <a:pPr>
                        <a:lnSpc>
                          <a:spcPct val="107000"/>
                        </a:lnSpc>
                        <a:spcAft>
                          <a:spcPts val="0"/>
                        </a:spcAft>
                      </a:pPr>
                      <a:r>
                        <a:rPr lang="en-GB" sz="1000" dirty="0">
                          <a:effectLst/>
                        </a:rPr>
                        <a:t> </a:t>
                      </a:r>
                    </a:p>
                    <a:p>
                      <a:pPr>
                        <a:lnSpc>
                          <a:spcPct val="107000"/>
                        </a:lnSpc>
                        <a:spcAft>
                          <a:spcPts val="0"/>
                        </a:spcAft>
                      </a:pPr>
                      <a:r>
                        <a:rPr lang="en-GB" sz="1000" dirty="0">
                          <a:effectLst/>
                        </a:rPr>
                        <a:t>Know and describe the biggest environmental threats to rainforest and polar regions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7921" marR="47921" marT="0" marB="0"/>
                </a:tc>
                <a:extLst>
                  <a:ext uri="{0D108BD9-81ED-4DB2-BD59-A6C34878D82A}">
                    <a16:rowId xmlns:a16="http://schemas.microsoft.com/office/drawing/2014/main" val="1390078496"/>
                  </a:ext>
                </a:extLst>
              </a:tr>
            </a:tbl>
          </a:graphicData>
        </a:graphic>
      </p:graphicFrame>
    </p:spTree>
    <p:extLst>
      <p:ext uri="{BB962C8B-B14F-4D97-AF65-F5344CB8AC3E}">
        <p14:creationId xmlns:p14="http://schemas.microsoft.com/office/powerpoint/2010/main" val="25002776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B0827-77EF-D5C3-3577-ECDAC1E6A8C9}"/>
              </a:ext>
            </a:extLst>
          </p:cNvPr>
          <p:cNvSpPr>
            <a:spLocks noGrp="1"/>
          </p:cNvSpPr>
          <p:nvPr>
            <p:ph type="title"/>
          </p:nvPr>
        </p:nvSpPr>
        <p:spPr>
          <a:xfrm>
            <a:off x="838200" y="81024"/>
            <a:ext cx="10515600" cy="600014"/>
          </a:xfrm>
        </p:spPr>
        <p:txBody>
          <a:bodyPr>
            <a:normAutofit/>
          </a:bodyPr>
          <a:lstStyle/>
          <a:p>
            <a:pPr algn="ctr"/>
            <a:r>
              <a:rPr lang="en-US" sz="1800" b="1" dirty="0"/>
              <a:t>Geography curriculum Year 6</a:t>
            </a:r>
          </a:p>
        </p:txBody>
      </p:sp>
      <p:pic>
        <p:nvPicPr>
          <p:cNvPr id="5" name="Picture 4">
            <a:extLst>
              <a:ext uri="{FF2B5EF4-FFF2-40B4-BE49-F238E27FC236}">
                <a16:creationId xmlns:a16="http://schemas.microsoft.com/office/drawing/2014/main" id="{74385D4F-BCC6-78CB-EA20-0C010CD7489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4443" y="185196"/>
            <a:ext cx="569742" cy="672612"/>
          </a:xfrm>
          <a:prstGeom prst="rect">
            <a:avLst/>
          </a:prstGeom>
          <a:noFill/>
          <a:ln>
            <a:noFill/>
          </a:ln>
        </p:spPr>
      </p:pic>
      <p:sp>
        <p:nvSpPr>
          <p:cNvPr id="6" name="Title 1">
            <a:extLst>
              <a:ext uri="{FF2B5EF4-FFF2-40B4-BE49-F238E27FC236}">
                <a16:creationId xmlns:a16="http://schemas.microsoft.com/office/drawing/2014/main" id="{68E68A7C-D783-EF59-9214-C0B11F892418}"/>
              </a:ext>
            </a:extLst>
          </p:cNvPr>
          <p:cNvSpPr txBox="1">
            <a:spLocks/>
          </p:cNvSpPr>
          <p:nvPr/>
        </p:nvSpPr>
        <p:spPr>
          <a:xfrm>
            <a:off x="3889094" y="180888"/>
            <a:ext cx="4583574" cy="308471"/>
          </a:xfrm>
          <a:prstGeom prst="rect">
            <a:avLst/>
          </a:prstGeom>
          <a:solidFill>
            <a:schemeClr val="accent1">
              <a:lumMod val="60000"/>
              <a:lumOff val="40000"/>
            </a:schemeClr>
          </a:solidFill>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000" b="1" dirty="0"/>
              <a:t>Geography </a:t>
            </a:r>
            <a:r>
              <a:rPr lang="en-US" sz="2000" b="1" dirty="0" smtClean="0"/>
              <a:t>curriculum</a:t>
            </a:r>
            <a:endParaRPr lang="en-US" sz="20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8194605"/>
              </p:ext>
            </p:extLst>
          </p:nvPr>
        </p:nvGraphicFramePr>
        <p:xfrm>
          <a:off x="1079864" y="513756"/>
          <a:ext cx="9274628" cy="6244669"/>
        </p:xfrm>
        <a:graphic>
          <a:graphicData uri="http://schemas.openxmlformats.org/drawingml/2006/table">
            <a:tbl>
              <a:tblPr firstRow="1" firstCol="1" bandRow="1">
                <a:tableStyleId>{5C22544A-7EE6-4342-B048-85BDC9FD1C3A}</a:tableStyleId>
              </a:tblPr>
              <a:tblGrid>
                <a:gridCol w="3090764">
                  <a:extLst>
                    <a:ext uri="{9D8B030D-6E8A-4147-A177-3AD203B41FA5}">
                      <a16:colId xmlns:a16="http://schemas.microsoft.com/office/drawing/2014/main" val="416560124"/>
                    </a:ext>
                  </a:extLst>
                </a:gridCol>
                <a:gridCol w="3091932">
                  <a:extLst>
                    <a:ext uri="{9D8B030D-6E8A-4147-A177-3AD203B41FA5}">
                      <a16:colId xmlns:a16="http://schemas.microsoft.com/office/drawing/2014/main" val="4059254352"/>
                    </a:ext>
                  </a:extLst>
                </a:gridCol>
                <a:gridCol w="3091932">
                  <a:extLst>
                    <a:ext uri="{9D8B030D-6E8A-4147-A177-3AD203B41FA5}">
                      <a16:colId xmlns:a16="http://schemas.microsoft.com/office/drawing/2014/main" val="1638604547"/>
                    </a:ext>
                  </a:extLst>
                </a:gridCol>
              </a:tblGrid>
              <a:tr h="151707">
                <a:tc>
                  <a:txBody>
                    <a:bodyPr/>
                    <a:lstStyle/>
                    <a:p>
                      <a:pPr algn="ctr">
                        <a:lnSpc>
                          <a:spcPct val="107000"/>
                        </a:lnSpc>
                        <a:spcAft>
                          <a:spcPts val="0"/>
                        </a:spcAft>
                      </a:pPr>
                      <a:r>
                        <a:rPr lang="en-GB" sz="1100">
                          <a:effectLst/>
                        </a:rPr>
                        <a:t>Locational Knowledge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nchor="ctr"/>
                </a:tc>
                <a:tc>
                  <a:txBody>
                    <a:bodyPr/>
                    <a:lstStyle/>
                    <a:p>
                      <a:pPr algn="ctr">
                        <a:lnSpc>
                          <a:spcPct val="107000"/>
                        </a:lnSpc>
                        <a:spcAft>
                          <a:spcPts val="0"/>
                        </a:spcAft>
                      </a:pPr>
                      <a:r>
                        <a:rPr lang="en-GB" sz="1100">
                          <a:effectLst/>
                        </a:rPr>
                        <a:t>Place Knowledge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nchor="ctr"/>
                </a:tc>
                <a:tc>
                  <a:txBody>
                    <a:bodyPr/>
                    <a:lstStyle/>
                    <a:p>
                      <a:pPr algn="ctr">
                        <a:lnSpc>
                          <a:spcPct val="107000"/>
                        </a:lnSpc>
                        <a:spcAft>
                          <a:spcPts val="0"/>
                        </a:spcAft>
                      </a:pPr>
                      <a:r>
                        <a:rPr lang="en-GB" sz="1100" dirty="0">
                          <a:effectLst/>
                        </a:rPr>
                        <a:t>Human &amp; Physical Geography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nchor="ctr"/>
                </a:tc>
                <a:extLst>
                  <a:ext uri="{0D108BD9-81ED-4DB2-BD59-A6C34878D82A}">
                    <a16:rowId xmlns:a16="http://schemas.microsoft.com/office/drawing/2014/main" val="1203792119"/>
                  </a:ext>
                </a:extLst>
              </a:tr>
              <a:tr h="180182">
                <a:tc gridSpan="3">
                  <a:txBody>
                    <a:bodyPr/>
                    <a:lstStyle/>
                    <a:p>
                      <a:pPr>
                        <a:lnSpc>
                          <a:spcPct val="107000"/>
                        </a:lnSpc>
                        <a:spcAft>
                          <a:spcPts val="0"/>
                        </a:spcAft>
                      </a:pPr>
                      <a:r>
                        <a:rPr lang="en-GB" sz="1000" dirty="0">
                          <a:solidFill>
                            <a:schemeClr val="tx1"/>
                          </a:solidFill>
                          <a:effectLst/>
                        </a:rPr>
                        <a:t>Year 4: Rivers and Coasts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218605041"/>
                  </a:ext>
                </a:extLst>
              </a:tr>
              <a:tr h="2488984">
                <a:tc>
                  <a:txBody>
                    <a:bodyPr/>
                    <a:lstStyle/>
                    <a:p>
                      <a:pPr>
                        <a:lnSpc>
                          <a:spcPct val="107000"/>
                        </a:lnSpc>
                        <a:spcAft>
                          <a:spcPts val="0"/>
                        </a:spcAft>
                      </a:pPr>
                      <a:r>
                        <a:rPr lang="en-GB" sz="1000" b="0" dirty="0">
                          <a:solidFill>
                            <a:schemeClr val="tx1"/>
                          </a:solidFill>
                          <a:effectLst/>
                        </a:rPr>
                        <a:t>Name, and know the location of, some major UK rivers including Dane, Thames, Severn and Mersey</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know the location of, some major world rivers including Nile, Rhine, Colorado, Ganges and Amazon. Know in which countries &amp; continents these are found.</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some port or seaside holiday settlements e.g. Hull, Liverpool, Llandudno, Blackpool</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 </a:t>
                      </a:r>
                      <a:endParaRPr lang="en-GB" sz="10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solidFill>
                      <a:srgbClr val="EAEFF7"/>
                    </a:solidFill>
                  </a:tcPr>
                </a:tc>
                <a:tc>
                  <a:txBody>
                    <a:bodyPr/>
                    <a:lstStyle/>
                    <a:p>
                      <a:pPr>
                        <a:lnSpc>
                          <a:spcPct val="107000"/>
                        </a:lnSpc>
                        <a:spcAft>
                          <a:spcPts val="0"/>
                        </a:spcAft>
                      </a:pPr>
                      <a:r>
                        <a:rPr lang="en-GB" sz="1000" dirty="0">
                          <a:effectLst/>
                        </a:rPr>
                        <a:t>Know how some characteristics of Holmes Chapel and the Dane/Mersey compare with the </a:t>
                      </a:r>
                      <a:r>
                        <a:rPr lang="en-GB" sz="1000" dirty="0" smtClean="0">
                          <a:effectLst/>
                        </a:rPr>
                        <a:t>Danube </a:t>
                      </a:r>
                      <a:r>
                        <a:rPr lang="en-GB" sz="1000" dirty="0">
                          <a:effectLst/>
                        </a:rPr>
                        <a:t>and the </a:t>
                      </a:r>
                      <a:r>
                        <a:rPr lang="en-GB" sz="1000" dirty="0" smtClean="0">
                          <a:effectLst/>
                        </a:rPr>
                        <a:t>Thames </a:t>
                      </a:r>
                      <a:r>
                        <a:rPr lang="en-GB" sz="1000" dirty="0">
                          <a:effectLst/>
                        </a:rPr>
                        <a:t>including landscape, use and settlements.</a:t>
                      </a:r>
                    </a:p>
                    <a:p>
                      <a:pPr>
                        <a:lnSpc>
                          <a:spcPct val="107000"/>
                        </a:lnSpc>
                        <a:spcAft>
                          <a:spcPts val="0"/>
                        </a:spcAft>
                      </a:pPr>
                      <a:r>
                        <a:rPr lang="en-GB" sz="1000" dirty="0">
                          <a:effectLst/>
                        </a:rPr>
                        <a:t>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tc>
                <a:tc>
                  <a:txBody>
                    <a:bodyPr/>
                    <a:lstStyle/>
                    <a:p>
                      <a:pPr>
                        <a:lnSpc>
                          <a:spcPct val="107000"/>
                        </a:lnSpc>
                        <a:spcAft>
                          <a:spcPts val="0"/>
                        </a:spcAft>
                      </a:pPr>
                      <a:r>
                        <a:rPr lang="en-GB" sz="1000">
                          <a:effectLst/>
                        </a:rPr>
                        <a:t>Know the definitions of the terms erosion and deposition</a:t>
                      </a:r>
                    </a:p>
                    <a:p>
                      <a:pPr>
                        <a:lnSpc>
                          <a:spcPct val="107000"/>
                        </a:lnSpc>
                        <a:spcAft>
                          <a:spcPts val="0"/>
                        </a:spcAft>
                      </a:pPr>
                      <a:r>
                        <a:rPr lang="en-GB" sz="1000">
                          <a:effectLst/>
                        </a:rPr>
                        <a:t> </a:t>
                      </a:r>
                    </a:p>
                    <a:p>
                      <a:pPr>
                        <a:lnSpc>
                          <a:spcPct val="107000"/>
                        </a:lnSpc>
                        <a:spcAft>
                          <a:spcPts val="0"/>
                        </a:spcAft>
                      </a:pPr>
                      <a:r>
                        <a:rPr lang="en-GB" sz="1000">
                          <a:effectLst/>
                        </a:rPr>
                        <a:t>Name and describe the physical features of rivers: source, tributary, meander, floodplain, waterfall, mouth, valley, and describe the formation of some</a:t>
                      </a:r>
                    </a:p>
                    <a:p>
                      <a:pPr>
                        <a:lnSpc>
                          <a:spcPct val="107000"/>
                        </a:lnSpc>
                        <a:spcAft>
                          <a:spcPts val="0"/>
                        </a:spcAft>
                      </a:pPr>
                      <a:r>
                        <a:rPr lang="en-GB" sz="1000">
                          <a:effectLst/>
                        </a:rPr>
                        <a:t> </a:t>
                      </a:r>
                    </a:p>
                    <a:p>
                      <a:pPr>
                        <a:lnSpc>
                          <a:spcPct val="107000"/>
                        </a:lnSpc>
                        <a:spcAft>
                          <a:spcPts val="0"/>
                        </a:spcAft>
                      </a:pPr>
                      <a:r>
                        <a:rPr lang="en-GB" sz="1000">
                          <a:effectLst/>
                        </a:rPr>
                        <a:t>Name and describe the formation the coastal physical features: cave, arch, stack, stump and bay</a:t>
                      </a:r>
                    </a:p>
                    <a:p>
                      <a:pPr>
                        <a:lnSpc>
                          <a:spcPct val="107000"/>
                        </a:lnSpc>
                        <a:spcAft>
                          <a:spcPts val="0"/>
                        </a:spcAft>
                      </a:pPr>
                      <a:r>
                        <a:rPr lang="en-GB" sz="1000">
                          <a:effectLst/>
                        </a:rPr>
                        <a:t> </a:t>
                      </a:r>
                    </a:p>
                    <a:p>
                      <a:pPr>
                        <a:lnSpc>
                          <a:spcPct val="107000"/>
                        </a:lnSpc>
                        <a:spcAft>
                          <a:spcPts val="0"/>
                        </a:spcAft>
                      </a:pPr>
                      <a:r>
                        <a:rPr lang="en-GB" sz="1000">
                          <a:effectLst/>
                        </a:rPr>
                        <a:t>Know at least 4 ways in which humans use rivers and coastal land e.g. HEP, transport, ports, power stations</a:t>
                      </a:r>
                    </a:p>
                    <a:p>
                      <a:pPr>
                        <a:lnSpc>
                          <a:spcPct val="107000"/>
                        </a:lnSpc>
                        <a:spcAft>
                          <a:spcPts val="0"/>
                        </a:spcAft>
                      </a:pPr>
                      <a:r>
                        <a:rPr lang="en-GB" sz="1000">
                          <a:effectLst/>
                        </a:rPr>
                        <a:t> </a:t>
                      </a:r>
                    </a:p>
                    <a:p>
                      <a:pPr>
                        <a:lnSpc>
                          <a:spcPct val="107000"/>
                        </a:lnSpc>
                        <a:spcAft>
                          <a:spcPts val="0"/>
                        </a:spcAft>
                      </a:pPr>
                      <a:r>
                        <a:rPr lang="en-GB" sz="1000">
                          <a:effectLst/>
                        </a:rPr>
                        <a:t>Know and describe at least 4 issues of the environmental impact of river flooding and coastal pollution</a:t>
                      </a:r>
                    </a:p>
                    <a:p>
                      <a:pPr>
                        <a:lnSpc>
                          <a:spcPct val="107000"/>
                        </a:lnSpc>
                        <a:spcAft>
                          <a:spcPts val="0"/>
                        </a:spcAft>
                      </a:pPr>
                      <a:r>
                        <a:rPr lang="en-GB" sz="1000">
                          <a:effectLst/>
                        </a:rPr>
                        <a:t> </a:t>
                      </a:r>
                    </a:p>
                    <a:p>
                      <a:pPr>
                        <a:lnSpc>
                          <a:spcPct val="107000"/>
                        </a:lnSpc>
                        <a:spcAft>
                          <a:spcPts val="0"/>
                        </a:spcAft>
                      </a:pPr>
                      <a:r>
                        <a:rPr lang="en-GB" sz="1000">
                          <a:effectLst/>
                        </a:rPr>
                        <a:t>Know where in the UK coastal erosion if a problem</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tc>
                <a:extLst>
                  <a:ext uri="{0D108BD9-81ED-4DB2-BD59-A6C34878D82A}">
                    <a16:rowId xmlns:a16="http://schemas.microsoft.com/office/drawing/2014/main" val="3044441771"/>
                  </a:ext>
                </a:extLst>
              </a:tr>
              <a:tr h="151707">
                <a:tc gridSpan="3">
                  <a:txBody>
                    <a:bodyPr/>
                    <a:lstStyle/>
                    <a:p>
                      <a:pPr>
                        <a:lnSpc>
                          <a:spcPct val="107000"/>
                        </a:lnSpc>
                        <a:spcAft>
                          <a:spcPts val="0"/>
                        </a:spcAft>
                      </a:pPr>
                      <a:r>
                        <a:rPr lang="en-GB" sz="1000" b="1" dirty="0">
                          <a:solidFill>
                            <a:schemeClr val="tx1"/>
                          </a:solidFill>
                          <a:effectLst/>
                        </a:rPr>
                        <a:t>Year 5: Mountains</a:t>
                      </a:r>
                      <a:endPar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nchor="ct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64591266"/>
                  </a:ext>
                </a:extLst>
              </a:tr>
              <a:tr h="3112943">
                <a:tc>
                  <a:txBody>
                    <a:bodyPr/>
                    <a:lstStyle/>
                    <a:p>
                      <a:pPr>
                        <a:lnSpc>
                          <a:spcPct val="107000"/>
                        </a:lnSpc>
                        <a:spcAft>
                          <a:spcPts val="0"/>
                        </a:spcAft>
                      </a:pPr>
                      <a:r>
                        <a:rPr lang="en-GB" sz="1000" b="0" dirty="0">
                          <a:solidFill>
                            <a:schemeClr val="tx1"/>
                          </a:solidFill>
                          <a:effectLst/>
                        </a:rPr>
                        <a:t>Name and locate some major upland areas of the UK including Pennines, Lake District, Eryri (Snowdonia), Highlands, Grampians</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some major world mountain ranges including Rocky Mountains, Andes, Alps, Pyrenees, Himalayas and Ural. Know in which countries &amp; continents these are found.</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some key mountains e.g. Ben Nevis, Yr Wyddfa (Snowdon), Scarfell, Slieve Donard, Everest, Elbrus, Mont Blanc and Denali. Know in which countries &amp; continents these are found.</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some key volcanoes </a:t>
                      </a:r>
                    </a:p>
                    <a:p>
                      <a:pPr>
                        <a:lnSpc>
                          <a:spcPct val="107000"/>
                        </a:lnSpc>
                        <a:spcAft>
                          <a:spcPts val="0"/>
                        </a:spcAft>
                      </a:pPr>
                      <a:r>
                        <a:rPr lang="en-GB" sz="1000" b="0" dirty="0">
                          <a:solidFill>
                            <a:schemeClr val="tx1"/>
                          </a:solidFill>
                          <a:effectLst/>
                        </a:rPr>
                        <a:t> </a:t>
                      </a:r>
                    </a:p>
                    <a:p>
                      <a:pPr>
                        <a:lnSpc>
                          <a:spcPct val="107000"/>
                        </a:lnSpc>
                        <a:spcAft>
                          <a:spcPts val="0"/>
                        </a:spcAft>
                      </a:pPr>
                      <a:r>
                        <a:rPr lang="en-GB" sz="1000" b="0" dirty="0">
                          <a:solidFill>
                            <a:schemeClr val="tx1"/>
                          </a:solidFill>
                          <a:effectLst/>
                        </a:rPr>
                        <a:t>Name and locate some human mountain features e.g. Aspen and Chamonix ski resorts, Dinorweg Power Station, Hoover Dam etc</a:t>
                      </a:r>
                      <a:r>
                        <a:rPr lang="en-GB" sz="1000" b="0" dirty="0" smtClean="0">
                          <a:solidFill>
                            <a:schemeClr val="tx1"/>
                          </a:solidFill>
                          <a:effectLst/>
                        </a:rPr>
                        <a:t>.</a:t>
                      </a:r>
                      <a:endParaRPr lang="en-GB" sz="1000" b="0" dirty="0">
                        <a:solidFill>
                          <a:schemeClr val="tx1"/>
                        </a:solidFill>
                        <a:effectLst/>
                      </a:endParaRPr>
                    </a:p>
                  </a:txBody>
                  <a:tcPr marL="46698" marR="46698" marT="0" marB="0">
                    <a:solidFill>
                      <a:srgbClr val="EAEFF7"/>
                    </a:solidFill>
                  </a:tcPr>
                </a:tc>
                <a:tc>
                  <a:txBody>
                    <a:bodyPr/>
                    <a:lstStyle/>
                    <a:p>
                      <a:pPr>
                        <a:lnSpc>
                          <a:spcPct val="107000"/>
                        </a:lnSpc>
                        <a:spcAft>
                          <a:spcPts val="0"/>
                        </a:spcAft>
                      </a:pPr>
                      <a:r>
                        <a:rPr lang="en-GB" sz="1000" dirty="0">
                          <a:effectLst/>
                        </a:rPr>
                        <a:t>Know how some characteristics of Eryri compare with the Alps and with the Rocky Mountains including similarities and differences in size, settlements, jobs, homes, weather and climate and landscape.</a:t>
                      </a:r>
                    </a:p>
                    <a:p>
                      <a:pPr>
                        <a:lnSpc>
                          <a:spcPct val="107000"/>
                        </a:lnSpc>
                        <a:spcAft>
                          <a:spcPts val="0"/>
                        </a:spcAft>
                      </a:pPr>
                      <a:r>
                        <a:rPr lang="en-GB" sz="1000" dirty="0">
                          <a:effectLst/>
                        </a:rPr>
                        <a:t> </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tc>
                <a:tc>
                  <a:txBody>
                    <a:bodyPr/>
                    <a:lstStyle/>
                    <a:p>
                      <a:pPr>
                        <a:lnSpc>
                          <a:spcPct val="107000"/>
                        </a:lnSpc>
                        <a:spcAft>
                          <a:spcPts val="0"/>
                        </a:spcAft>
                      </a:pPr>
                      <a:r>
                        <a:rPr lang="en-GB" sz="1000" dirty="0">
                          <a:effectLst/>
                        </a:rPr>
                        <a:t>Know the definitions of the term tectonic plate, volcano, earthquake and mountain</a:t>
                      </a:r>
                    </a:p>
                    <a:p>
                      <a:pPr>
                        <a:lnSpc>
                          <a:spcPct val="107000"/>
                        </a:lnSpc>
                        <a:spcAft>
                          <a:spcPts val="0"/>
                        </a:spcAft>
                      </a:pPr>
                      <a:r>
                        <a:rPr lang="en-GB" sz="1000" dirty="0">
                          <a:effectLst/>
                        </a:rPr>
                        <a:t> </a:t>
                      </a:r>
                    </a:p>
                    <a:p>
                      <a:pPr>
                        <a:lnSpc>
                          <a:spcPct val="107000"/>
                        </a:lnSpc>
                        <a:spcAft>
                          <a:spcPts val="0"/>
                        </a:spcAft>
                      </a:pPr>
                      <a:r>
                        <a:rPr lang="en-GB" sz="1000" dirty="0">
                          <a:effectLst/>
                        </a:rPr>
                        <a:t>Name and describe the physical features of mountains: ridge, col/pass/gap, summit, cwm/cirque, corrie, valley, glacier, scree</a:t>
                      </a:r>
                    </a:p>
                    <a:p>
                      <a:pPr>
                        <a:lnSpc>
                          <a:spcPct val="107000"/>
                        </a:lnSpc>
                        <a:spcAft>
                          <a:spcPts val="0"/>
                        </a:spcAft>
                      </a:pPr>
                      <a:r>
                        <a:rPr lang="en-GB" sz="1000" dirty="0">
                          <a:effectLst/>
                        </a:rPr>
                        <a:t> </a:t>
                      </a:r>
                    </a:p>
                    <a:p>
                      <a:pPr>
                        <a:lnSpc>
                          <a:spcPct val="107000"/>
                        </a:lnSpc>
                        <a:spcAft>
                          <a:spcPts val="0"/>
                        </a:spcAft>
                      </a:pPr>
                      <a:r>
                        <a:rPr lang="en-GB" sz="1000" dirty="0">
                          <a:effectLst/>
                        </a:rPr>
                        <a:t>Know at least 4 ways in which humans use mountain environments e.g. tourism, dams for water supply, sheep farming, Hydro-electric power, mineral extraction (e.g. slate)</a:t>
                      </a:r>
                    </a:p>
                    <a:p>
                      <a:pPr>
                        <a:lnSpc>
                          <a:spcPct val="107000"/>
                        </a:lnSpc>
                        <a:spcAft>
                          <a:spcPts val="0"/>
                        </a:spcAft>
                      </a:pPr>
                      <a:r>
                        <a:rPr lang="en-GB" sz="1000" dirty="0">
                          <a:effectLst/>
                        </a:rPr>
                        <a:t> </a:t>
                      </a:r>
                    </a:p>
                    <a:p>
                      <a:pPr>
                        <a:lnSpc>
                          <a:spcPct val="107000"/>
                        </a:lnSpc>
                        <a:spcAft>
                          <a:spcPts val="0"/>
                        </a:spcAft>
                      </a:pPr>
                      <a:r>
                        <a:rPr lang="en-GB" sz="1000" dirty="0">
                          <a:effectLst/>
                        </a:rPr>
                        <a:t>Know what causes an earthquake</a:t>
                      </a:r>
                    </a:p>
                    <a:p>
                      <a:pPr>
                        <a:lnSpc>
                          <a:spcPct val="107000"/>
                        </a:lnSpc>
                        <a:spcAft>
                          <a:spcPts val="0"/>
                        </a:spcAft>
                      </a:pPr>
                      <a:r>
                        <a:rPr lang="en-GB" sz="1000" dirty="0">
                          <a:effectLst/>
                        </a:rPr>
                        <a:t> </a:t>
                      </a:r>
                    </a:p>
                    <a:p>
                      <a:pPr>
                        <a:lnSpc>
                          <a:spcPct val="107000"/>
                        </a:lnSpc>
                        <a:spcAft>
                          <a:spcPts val="0"/>
                        </a:spcAft>
                      </a:pPr>
                      <a:r>
                        <a:rPr lang="en-GB" sz="1000" dirty="0">
                          <a:effectLst/>
                        </a:rPr>
                        <a:t>Know some of the problems and benefits associated with volcanoes</a:t>
                      </a:r>
                    </a:p>
                    <a:p>
                      <a:pPr>
                        <a:lnSpc>
                          <a:spcPct val="107000"/>
                        </a:lnSpc>
                        <a:spcAft>
                          <a:spcPts val="0"/>
                        </a:spcAft>
                      </a:pPr>
                      <a:r>
                        <a:rPr lang="en-GB" sz="1000" dirty="0">
                          <a:effectLst/>
                        </a:rPr>
                        <a:t>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698" marR="46698" marT="0" marB="0"/>
                </a:tc>
                <a:extLst>
                  <a:ext uri="{0D108BD9-81ED-4DB2-BD59-A6C34878D82A}">
                    <a16:rowId xmlns:a16="http://schemas.microsoft.com/office/drawing/2014/main" val="1035204170"/>
                  </a:ext>
                </a:extLst>
              </a:tr>
            </a:tbl>
          </a:graphicData>
        </a:graphic>
      </p:graphicFrame>
    </p:spTree>
    <p:extLst>
      <p:ext uri="{BB962C8B-B14F-4D97-AF65-F5344CB8AC3E}">
        <p14:creationId xmlns:p14="http://schemas.microsoft.com/office/powerpoint/2010/main" val="22566042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5503</TotalTime>
  <Words>6127</Words>
  <Application>Microsoft Office PowerPoint</Application>
  <PresentationFormat>Widescreen</PresentationFormat>
  <Paragraphs>721</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Century Gothic</vt:lpstr>
      <vt:lpstr>Imprima</vt:lpstr>
      <vt:lpstr>Times New Roman</vt:lpstr>
      <vt:lpstr>Office Theme</vt:lpstr>
      <vt:lpstr>Holmes Chapel Primary School</vt:lpstr>
      <vt:lpstr>Geography at Holmes Chapel Primary School</vt:lpstr>
      <vt:lpstr>Geography at Holmes Chapel Primary School</vt:lpstr>
      <vt:lpstr> What does our learning in Geography look like? </vt:lpstr>
      <vt:lpstr>The key geographical questions A geographer doesn’t just answer these questions, but asks and debates them too</vt:lpstr>
      <vt:lpstr>Geography Curriculum Map - Early Years</vt:lpstr>
      <vt:lpstr>Overview</vt:lpstr>
      <vt:lpstr>Geography curriculum Year 6</vt:lpstr>
      <vt:lpstr>Geography curriculum Year 6</vt:lpstr>
      <vt:lpstr>Geography curriculum Year 6</vt:lpstr>
      <vt:lpstr>Map Skills Matrix</vt:lpstr>
      <vt:lpstr>Fieldwork Skills Matrix</vt:lpstr>
      <vt:lpstr>Fieldwork Skills Matrix</vt:lpstr>
      <vt:lpstr>Key vocabulary</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Nicky.Waddington</cp:lastModifiedBy>
  <cp:revision>103</cp:revision>
  <dcterms:created xsi:type="dcterms:W3CDTF">2023-04-27T14:10:41Z</dcterms:created>
  <dcterms:modified xsi:type="dcterms:W3CDTF">2025-03-28T08:12:51Z</dcterms:modified>
</cp:coreProperties>
</file>