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9" r:id="rId4"/>
    <p:sldId id="258" r:id="rId5"/>
    <p:sldId id="259" r:id="rId6"/>
    <p:sldId id="265" r:id="rId7"/>
    <p:sldId id="264" r:id="rId8"/>
    <p:sldId id="266" r:id="rId9"/>
    <p:sldId id="267" r:id="rId10"/>
    <p:sldId id="268" r:id="rId1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04" autoAdjust="0"/>
    <p:restoredTop sz="94660"/>
  </p:normalViewPr>
  <p:slideViewPr>
    <p:cSldViewPr snapToGrid="0">
      <p:cViewPr varScale="1">
        <p:scale>
          <a:sx n="91" d="100"/>
          <a:sy n="91" d="100"/>
        </p:scale>
        <p:origin x="3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1C9A6AB-3AC5-B445-BC22-F113567975E2}" type="datetimeFigureOut">
              <a:rPr lang="en-US" smtClean="0"/>
              <a:t>3/28/2025</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1E3BF51-DEF3-E247-BB3F-FB87A272899B}" type="slidenum">
              <a:rPr lang="en-US" smtClean="0"/>
              <a:t>‹#›</a:t>
            </a:fld>
            <a:endParaRPr lang="en-US"/>
          </a:p>
        </p:txBody>
      </p:sp>
    </p:spTree>
    <p:extLst>
      <p:ext uri="{BB962C8B-B14F-4D97-AF65-F5344CB8AC3E}">
        <p14:creationId xmlns:p14="http://schemas.microsoft.com/office/powerpoint/2010/main" val="38228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18551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2546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985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40737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63376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7C579E-5528-4335-BACD-3E2A2CB1B238}" type="datetimeFigureOut">
              <a:rPr lang="en-GB" smtClean="0"/>
              <a:t>28/03/2025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6735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7C579E-5528-4335-BACD-3E2A2CB1B238}" type="datetimeFigureOut">
              <a:rPr lang="en-GB" smtClean="0"/>
              <a:t>28/03/2025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8156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7C579E-5528-4335-BACD-3E2A2CB1B238}" type="datetimeFigureOut">
              <a:rPr lang="en-GB" smtClean="0"/>
              <a:t>28/03/2025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51298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C579E-5528-4335-BACD-3E2A2CB1B238}" type="datetimeFigureOut">
              <a:rPr lang="en-GB" smtClean="0"/>
              <a:t>28/03/2025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62129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28/03/2025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42406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28/03/2025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82943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579E-5528-4335-BACD-3E2A2CB1B238}" type="datetimeFigureOut">
              <a:rPr lang="en-GB" smtClean="0"/>
              <a:t>28/03/2025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068A5-77D8-43FF-86A4-F1A0A6838EFA}" type="slidenum">
              <a:rPr lang="en-GB" smtClean="0"/>
              <a:t>‹#›</a:t>
            </a:fld>
            <a:endParaRPr lang="en-GB"/>
          </a:p>
        </p:txBody>
      </p:sp>
    </p:spTree>
    <p:extLst>
      <p:ext uri="{BB962C8B-B14F-4D97-AF65-F5344CB8AC3E}">
        <p14:creationId xmlns:p14="http://schemas.microsoft.com/office/powerpoint/2010/main" val="167446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1700" y="922792"/>
            <a:ext cx="8218714" cy="870857"/>
          </a:xfrm>
          <a:solidFill>
            <a:schemeClr val="accent1">
              <a:lumMod val="75000"/>
            </a:schemeClr>
          </a:solidFill>
        </p:spPr>
        <p:txBody>
          <a:bodyPr>
            <a:normAutofit/>
          </a:bodyPr>
          <a:lstStyle/>
          <a:p>
            <a:r>
              <a:rPr lang="en-GB" sz="4400" b="1" dirty="0"/>
              <a:t>Holmes Chapel Primary School</a:t>
            </a:r>
          </a:p>
        </p:txBody>
      </p:sp>
      <p:sp>
        <p:nvSpPr>
          <p:cNvPr id="3" name="Subtitle 2"/>
          <p:cNvSpPr>
            <a:spLocks noGrp="1"/>
          </p:cNvSpPr>
          <p:nvPr>
            <p:ph type="subTitle" idx="1"/>
          </p:nvPr>
        </p:nvSpPr>
        <p:spPr>
          <a:xfrm>
            <a:off x="1524000" y="2458940"/>
            <a:ext cx="9144000" cy="1424439"/>
          </a:xfrm>
        </p:spPr>
        <p:txBody>
          <a:bodyPr>
            <a:normAutofit/>
          </a:bodyPr>
          <a:lstStyle/>
          <a:p>
            <a:r>
              <a:rPr lang="en-GB" sz="8000" b="1" dirty="0" smtClean="0"/>
              <a:t>French </a:t>
            </a:r>
            <a:r>
              <a:rPr lang="en-GB" sz="8000" b="1" dirty="0"/>
              <a:t>Curriculum</a:t>
            </a:r>
          </a:p>
        </p:txBody>
      </p:sp>
      <p:pic>
        <p:nvPicPr>
          <p:cNvPr id="4" name="Picture 3">
            <a:extLst>
              <a:ext uri="{FF2B5EF4-FFF2-40B4-BE49-F238E27FC236}">
                <a16:creationId xmlns:a16="http://schemas.microsoft.com/office/drawing/2014/main" id="{7E68B8F1-8F50-6FBF-9BB5-4ECBC1A3EFC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548596"/>
            <a:ext cx="1371600" cy="1619250"/>
          </a:xfrm>
          <a:prstGeom prst="rect">
            <a:avLst/>
          </a:prstGeom>
          <a:noFill/>
          <a:ln>
            <a:noFill/>
          </a:ln>
        </p:spPr>
      </p:pic>
      <p:pic>
        <p:nvPicPr>
          <p:cNvPr id="8" name="Picture 7">
            <a:extLst>
              <a:ext uri="{FF2B5EF4-FFF2-40B4-BE49-F238E27FC236}">
                <a16:creationId xmlns:a16="http://schemas.microsoft.com/office/drawing/2014/main" id="{04C13F9E-8503-4DC8-84AC-7A6639D37F78}"/>
              </a:ext>
            </a:extLst>
          </p:cNvPr>
          <p:cNvPicPr>
            <a:picLocks noChangeAspect="1"/>
          </p:cNvPicPr>
          <p:nvPr/>
        </p:nvPicPr>
        <p:blipFill>
          <a:blip r:embed="rId3"/>
          <a:stretch>
            <a:fillRect/>
          </a:stretch>
        </p:blipFill>
        <p:spPr>
          <a:xfrm>
            <a:off x="4323806" y="4174473"/>
            <a:ext cx="3114920" cy="2259778"/>
          </a:xfrm>
          <a:prstGeom prst="rect">
            <a:avLst/>
          </a:prstGeom>
        </p:spPr>
      </p:pic>
    </p:spTree>
    <p:extLst>
      <p:ext uri="{BB962C8B-B14F-4D97-AF65-F5344CB8AC3E}">
        <p14:creationId xmlns:p14="http://schemas.microsoft.com/office/powerpoint/2010/main" val="2781300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8249" y="416545"/>
            <a:ext cx="10515600" cy="488315"/>
          </a:xfrm>
        </p:spPr>
        <p:txBody>
          <a:bodyPr>
            <a:normAutofit/>
          </a:bodyPr>
          <a:lstStyle/>
          <a:p>
            <a:pPr algn="ctr"/>
            <a:r>
              <a:rPr lang="en-GB" sz="1600" b="1" dirty="0" smtClean="0">
                <a:latin typeface="+mn-lt"/>
              </a:rPr>
              <a:t>French </a:t>
            </a:r>
            <a:r>
              <a:rPr lang="en-GB" sz="1600" b="1" dirty="0">
                <a:latin typeface="+mn-lt"/>
              </a:rPr>
              <a:t>Curriculum Map – Year </a:t>
            </a:r>
            <a:r>
              <a:rPr lang="en-GB" sz="1600" b="1" dirty="0" smtClean="0">
                <a:latin typeface="+mn-lt"/>
              </a:rPr>
              <a:t>6</a:t>
            </a:r>
            <a:endParaRPr lang="en-GB" sz="1600" b="1" dirty="0">
              <a:latin typeface="+mn-lt"/>
            </a:endParaRPr>
          </a:p>
        </p:txBody>
      </p:sp>
      <p:pic>
        <p:nvPicPr>
          <p:cNvPr id="3" name="Picture 2">
            <a:extLst>
              <a:ext uri="{FF2B5EF4-FFF2-40B4-BE49-F238E27FC236}">
                <a16:creationId xmlns:a16="http://schemas.microsoft.com/office/drawing/2014/main" id="{8CFEE5D9-94DB-85DB-FF75-08957A80FAD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9" name="Table 8"/>
          <p:cNvGraphicFramePr>
            <a:graphicFrameLocks noGrp="1"/>
          </p:cNvGraphicFramePr>
          <p:nvPr>
            <p:extLst>
              <p:ext uri="{D42A27DB-BD31-4B8C-83A1-F6EECF244321}">
                <p14:modId xmlns:p14="http://schemas.microsoft.com/office/powerpoint/2010/main" val="920145058"/>
              </p:ext>
            </p:extLst>
          </p:nvPr>
        </p:nvGraphicFramePr>
        <p:xfrm>
          <a:off x="888609" y="1209660"/>
          <a:ext cx="10512817" cy="4874279"/>
        </p:xfrm>
        <a:graphic>
          <a:graphicData uri="http://schemas.openxmlformats.org/drawingml/2006/table">
            <a:tbl>
              <a:tblPr firstRow="1" bandRow="1">
                <a:tableStyleId>{5C22544A-7EE6-4342-B048-85BDC9FD1C3A}</a:tableStyleId>
              </a:tblPr>
              <a:tblGrid>
                <a:gridCol w="2368941">
                  <a:extLst>
                    <a:ext uri="{9D8B030D-6E8A-4147-A177-3AD203B41FA5}">
                      <a16:colId xmlns:a16="http://schemas.microsoft.com/office/drawing/2014/main" val="1445225710"/>
                    </a:ext>
                  </a:extLst>
                </a:gridCol>
                <a:gridCol w="4071938">
                  <a:extLst>
                    <a:ext uri="{9D8B030D-6E8A-4147-A177-3AD203B41FA5}">
                      <a16:colId xmlns:a16="http://schemas.microsoft.com/office/drawing/2014/main" val="424425653"/>
                    </a:ext>
                  </a:extLst>
                </a:gridCol>
                <a:gridCol w="4071938">
                  <a:extLst>
                    <a:ext uri="{9D8B030D-6E8A-4147-A177-3AD203B41FA5}">
                      <a16:colId xmlns:a16="http://schemas.microsoft.com/office/drawing/2014/main" val="102189384"/>
                    </a:ext>
                  </a:extLst>
                </a:gridCol>
              </a:tblGrid>
              <a:tr h="346094">
                <a:tc>
                  <a:txBody>
                    <a:bodyPr/>
                    <a:lstStyle/>
                    <a:p>
                      <a:pPr algn="ctr">
                        <a:lnSpc>
                          <a:spcPct val="107000"/>
                        </a:lnSpc>
                        <a:spcAft>
                          <a:spcPts val="0"/>
                        </a:spcAft>
                      </a:pPr>
                      <a:r>
                        <a:rPr lang="en-GB" sz="1400" b="1" dirty="0">
                          <a:effectLst/>
                          <a:latin typeface="+mn-lt"/>
                          <a:ea typeface="Calibri" panose="020F0502020204030204" pitchFamily="34" charset="0"/>
                          <a:cs typeface="Times New Roman" panose="02020603050405020304" pitchFamily="18" charset="0"/>
                        </a:rPr>
                        <a:t>Year </a:t>
                      </a:r>
                      <a:r>
                        <a:rPr lang="en-GB" sz="1400" b="1" dirty="0" smtClean="0">
                          <a:effectLst/>
                          <a:latin typeface="+mn-lt"/>
                          <a:ea typeface="Calibri" panose="020F0502020204030204" pitchFamily="34" charset="0"/>
                          <a:cs typeface="Times New Roman" panose="02020603050405020304" pitchFamily="18" charset="0"/>
                        </a:rPr>
                        <a:t>6</a:t>
                      </a:r>
                      <a:endParaRPr lang="en-GB"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1</a:t>
                      </a:r>
                      <a:endParaRPr lang="en-GB" sz="10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2</a:t>
                      </a:r>
                      <a:endParaRPr lang="en-GB" sz="10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6017022"/>
                  </a:ext>
                </a:extLst>
              </a:tr>
              <a:tr h="340911">
                <a:tc>
                  <a:txBody>
                    <a:bodyPr/>
                    <a:lstStyle/>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Focus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À l’école</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342900" lvl="0" indent="-342900" algn="ctr">
                        <a:lnSpc>
                          <a:spcPct val="107000"/>
                        </a:lnSpc>
                        <a:spcAft>
                          <a:spcPts val="0"/>
                        </a:spcAft>
                        <a:buFont typeface="Symbol" panose="05050102010706020507" pitchFamily="18" charset="2"/>
                        <a:buChar char=""/>
                      </a:pPr>
                      <a:r>
                        <a:rPr lang="en-GB" sz="1000" b="1">
                          <a:effectLst/>
                          <a:latin typeface="+mn-lt"/>
                          <a:ea typeface="Calibri" panose="020F0502020204030204" pitchFamily="34" charset="0"/>
                          <a:cs typeface="Times New Roman" panose="02020603050405020304" pitchFamily="18" charset="0"/>
                        </a:rPr>
                        <a:t>Le weekend</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extLst>
                  <a:ext uri="{0D108BD9-81ED-4DB2-BD59-A6C34878D82A}">
                    <a16:rowId xmlns:a16="http://schemas.microsoft.com/office/drawing/2014/main" val="1600406886"/>
                  </a:ext>
                </a:extLst>
              </a:tr>
              <a:tr h="1408510">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Learning </a:t>
                      </a:r>
                      <a:r>
                        <a:rPr lang="en-GB" sz="1000" b="1" dirty="0">
                          <a:effectLst/>
                          <a:latin typeface="+mn-lt"/>
                          <a:ea typeface="Calibri" panose="020F0502020204030204" pitchFamily="34" charset="0"/>
                          <a:cs typeface="Times New Roman" panose="02020603050405020304" pitchFamily="18" charset="0"/>
                        </a:rPr>
                        <a:t>objectives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recall the names for school subjects. </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use </a:t>
                      </a:r>
                      <a:r>
                        <a:rPr lang="en-US" sz="1000" i="1">
                          <a:effectLst/>
                          <a:latin typeface="+mn-lt"/>
                          <a:ea typeface="Times New Roman" panose="02020603050405020304" pitchFamily="18" charset="0"/>
                          <a:cs typeface="Times New Roman" panose="02020603050405020304" pitchFamily="18" charset="0"/>
                        </a:rPr>
                        <a:t>J’aime, J’adore, Je n’aime pas and  Je déteste</a:t>
                      </a:r>
                      <a:r>
                        <a:rPr lang="en-US" sz="1000">
                          <a:effectLst/>
                          <a:latin typeface="+mn-lt"/>
                          <a:ea typeface="Times New Roman" panose="02020603050405020304" pitchFamily="18" charset="0"/>
                          <a:cs typeface="Times New Roman" panose="02020603050405020304" pitchFamily="18" charset="0"/>
                        </a:rPr>
                        <a:t>  to give opinions on school subjects.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tell the time in French.</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Use the verb </a:t>
                      </a:r>
                      <a:r>
                        <a:rPr lang="en-US" sz="1000" i="1">
                          <a:effectLst/>
                          <a:latin typeface="+mn-lt"/>
                          <a:ea typeface="Times New Roman" panose="02020603050405020304" pitchFamily="18" charset="0"/>
                          <a:cs typeface="Times New Roman" panose="02020603050405020304" pitchFamily="18" charset="0"/>
                        </a:rPr>
                        <a:t>ALLER</a:t>
                      </a:r>
                      <a:r>
                        <a:rPr lang="en-US" sz="1000">
                          <a:effectLst/>
                          <a:latin typeface="+mn-lt"/>
                          <a:ea typeface="Times New Roman" panose="02020603050405020304" pitchFamily="18" charset="0"/>
                          <a:cs typeface="Times New Roman" panose="02020603050405020304" pitchFamily="18" charset="0"/>
                        </a:rPr>
                        <a:t> in French to say what time they go to school – </a:t>
                      </a:r>
                      <a:r>
                        <a:rPr lang="en-US" sz="1000" i="1">
                          <a:effectLst/>
                          <a:latin typeface="+mn-lt"/>
                          <a:ea typeface="Times New Roman" panose="02020603050405020304" pitchFamily="18" charset="0"/>
                          <a:cs typeface="Times New Roman" panose="02020603050405020304" pitchFamily="18" charset="0"/>
                        </a:rPr>
                        <a:t>Je vais</a:t>
                      </a:r>
                      <a:endParaRPr lang="en-GB" sz="1200">
                        <a:effectLst/>
                        <a:latin typeface="+mn-lt"/>
                        <a:ea typeface="Times New Roman" panose="02020603050405020304" pitchFamily="18" charset="0"/>
                        <a:cs typeface="Times New Roman" panose="02020603050405020304" pitchFamily="18" charset="0"/>
                      </a:endParaRPr>
                    </a:p>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 </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use question words to ask  what the time is – </a:t>
                      </a:r>
                      <a:r>
                        <a:rPr lang="en-US" sz="1000" i="1">
                          <a:effectLst/>
                          <a:latin typeface="+mn-lt"/>
                          <a:ea typeface="Times New Roman" panose="02020603050405020304" pitchFamily="18" charset="0"/>
                          <a:cs typeface="Times New Roman" panose="02020603050405020304" pitchFamily="18" charset="0"/>
                        </a:rPr>
                        <a:t>quelle heure est-il</a:t>
                      </a:r>
                      <a:r>
                        <a:rPr lang="en-US"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use the verb </a:t>
                      </a:r>
                      <a:r>
                        <a:rPr lang="en-US" sz="1000" i="1">
                          <a:effectLst/>
                          <a:latin typeface="+mn-lt"/>
                          <a:ea typeface="Times New Roman" panose="02020603050405020304" pitchFamily="18" charset="0"/>
                          <a:cs typeface="Times New Roman" panose="02020603050405020304" pitchFamily="18" charset="0"/>
                        </a:rPr>
                        <a:t>etre  Il est...heures</a:t>
                      </a:r>
                      <a:r>
                        <a:rPr lang="en-US" sz="1000">
                          <a:effectLst/>
                          <a:latin typeface="+mn-lt"/>
                          <a:ea typeface="Times New Roman" panose="02020603050405020304" pitchFamily="18" charset="0"/>
                          <a:cs typeface="Times New Roman" panose="02020603050405020304" pitchFamily="18" charset="0"/>
                        </a:rPr>
                        <a:t> to tell  the time accurately.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say what what I do at the weekend</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use conjunctions  (</a:t>
                      </a:r>
                      <a:r>
                        <a:rPr lang="en-US" sz="1000" i="1">
                          <a:effectLst/>
                          <a:latin typeface="+mn-lt"/>
                          <a:ea typeface="Times New Roman" panose="02020603050405020304" pitchFamily="18" charset="0"/>
                          <a:cs typeface="Times New Roman" panose="02020603050405020304" pitchFamily="18" charset="0"/>
                        </a:rPr>
                        <a:t>et and mais</a:t>
                      </a:r>
                      <a:r>
                        <a:rPr lang="en-US" sz="1000">
                          <a:effectLst/>
                          <a:latin typeface="+mn-lt"/>
                          <a:ea typeface="Times New Roman" panose="02020603050405020304" pitchFamily="18" charset="0"/>
                          <a:cs typeface="Times New Roman" panose="02020603050405020304" pitchFamily="18" charset="0"/>
                        </a:rPr>
                        <a:t>)and adverbials (</a:t>
                      </a:r>
                      <a:r>
                        <a:rPr lang="en-US" sz="1000" i="1">
                          <a:effectLst/>
                          <a:latin typeface="+mn-lt"/>
                          <a:ea typeface="Times New Roman" panose="02020603050405020304" pitchFamily="18" charset="0"/>
                          <a:cs typeface="Times New Roman" panose="02020603050405020304" pitchFamily="18" charset="0"/>
                        </a:rPr>
                        <a:t>après, plus tard, le weekend</a:t>
                      </a:r>
                      <a:r>
                        <a:rPr lang="en-US" sz="1000">
                          <a:effectLst/>
                          <a:latin typeface="+mn-lt"/>
                          <a:ea typeface="Times New Roman" panose="02020603050405020304" pitchFamily="18" charset="0"/>
                          <a:cs typeface="Times New Roman" panose="02020603050405020304" pitchFamily="18" charset="0"/>
                        </a:rPr>
                        <a:t>) into their work. </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 </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2905502193"/>
                  </a:ext>
                </a:extLst>
              </a:tr>
              <a:tr h="1307654">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vocab / grammar</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i="1">
                          <a:effectLst/>
                          <a:latin typeface="+mn-lt"/>
                          <a:ea typeface="Calibri" panose="020F0502020204030204" pitchFamily="34" charset="0"/>
                          <a:cs typeface="Times New Roman" panose="02020603050405020304" pitchFamily="18" charset="0"/>
                        </a:rPr>
                        <a:t>À l’école, le francais, l’anglais, les maths, le sport, le dessin, la géographie, l’histoire, la musique, les sciences, l’informatique, ma matière préfèré, Est-ce-que tu aimes? J’aime, j’adore, je n’aime pas, je déteste, parce que, car, et, c’est, amusant, facile, ennuyeux, difficile, intéressant, mais</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algn="ctr">
                        <a:lnSpc>
                          <a:spcPct val="107000"/>
                        </a:lnSpc>
                        <a:spcAft>
                          <a:spcPts val="0"/>
                        </a:spcAft>
                      </a:pPr>
                      <a:r>
                        <a:rPr lang="en-GB" sz="1000" i="1" dirty="0">
                          <a:effectLst/>
                          <a:latin typeface="+mn-lt"/>
                          <a:ea typeface="Calibri" panose="020F0502020204030204" pitchFamily="34" charset="0"/>
                          <a:cs typeface="Times New Roman" panose="02020603050405020304" pitchFamily="18" charset="0"/>
                        </a:rPr>
                        <a:t>Le weekend, </a:t>
                      </a:r>
                      <a:r>
                        <a:rPr lang="en-GB" sz="1000" i="1" dirty="0" err="1">
                          <a:effectLst/>
                          <a:latin typeface="+mn-lt"/>
                          <a:ea typeface="Calibri" panose="020F0502020204030204" pitchFamily="34" charset="0"/>
                          <a:cs typeface="Times New Roman" panose="02020603050405020304" pitchFamily="18" charset="0"/>
                        </a:rPr>
                        <a:t>quelle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heure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est-il</a:t>
                      </a:r>
                      <a:r>
                        <a:rPr lang="en-GB" sz="1000" i="1" dirty="0">
                          <a:effectLst/>
                          <a:latin typeface="+mn-lt"/>
                          <a:ea typeface="Calibri" panose="020F0502020204030204" pitchFamily="34" charset="0"/>
                          <a:cs typeface="Times New Roman" panose="02020603050405020304" pitchFamily="18" charset="0"/>
                        </a:rPr>
                        <a:t>? Il </a:t>
                      </a:r>
                      <a:r>
                        <a:rPr lang="en-GB" sz="1000" i="1" dirty="0" err="1">
                          <a:effectLst/>
                          <a:latin typeface="+mn-lt"/>
                          <a:ea typeface="Calibri" panose="020F0502020204030204" pitchFamily="34" charset="0"/>
                          <a:cs typeface="Times New Roman" panose="02020603050405020304" pitchFamily="18" charset="0"/>
                        </a:rPr>
                        <a:t>est</a:t>
                      </a:r>
                      <a:r>
                        <a:rPr lang="en-GB" sz="1000" i="1" dirty="0">
                          <a:effectLst/>
                          <a:latin typeface="+mn-lt"/>
                          <a:ea typeface="Calibri" panose="020F0502020204030204" pitchFamily="34" charset="0"/>
                          <a:cs typeface="Times New Roman" panose="02020603050405020304" pitchFamily="18" charset="0"/>
                        </a:rPr>
                        <a:t>…</a:t>
                      </a:r>
                      <a:r>
                        <a:rPr lang="en-GB" sz="1000" i="1" dirty="0" err="1">
                          <a:effectLst/>
                          <a:latin typeface="+mn-lt"/>
                          <a:ea typeface="Calibri" panose="020F0502020204030204" pitchFamily="34" charset="0"/>
                          <a:cs typeface="Times New Roman" panose="02020603050405020304" pitchFamily="18" charset="0"/>
                        </a:rPr>
                        <a:t>heures</a:t>
                      </a:r>
                      <a:r>
                        <a:rPr lang="en-GB" sz="1000" i="1" dirty="0">
                          <a:effectLst/>
                          <a:latin typeface="+mn-lt"/>
                          <a:ea typeface="Calibri" panose="020F0502020204030204" pitchFamily="34" charset="0"/>
                          <a:cs typeface="Times New Roman" panose="02020603050405020304" pitchFamily="18" charset="0"/>
                        </a:rPr>
                        <a:t>, et quart, et demi, </a:t>
                      </a:r>
                      <a:r>
                        <a:rPr lang="en-GB" sz="1000" i="1" dirty="0" err="1">
                          <a:effectLst/>
                          <a:latin typeface="+mn-lt"/>
                          <a:ea typeface="Calibri" panose="020F0502020204030204" pitchFamily="34" charset="0"/>
                          <a:cs typeface="Times New Roman" panose="02020603050405020304" pitchFamily="18" charset="0"/>
                        </a:rPr>
                        <a:t>mois</a:t>
                      </a:r>
                      <a:r>
                        <a:rPr lang="en-GB" sz="1000" i="1" dirty="0">
                          <a:effectLst/>
                          <a:latin typeface="+mn-lt"/>
                          <a:ea typeface="Calibri" panose="020F0502020204030204" pitchFamily="34" charset="0"/>
                          <a:cs typeface="Times New Roman" panose="02020603050405020304" pitchFamily="18" charset="0"/>
                        </a:rPr>
                        <a:t> le quart, midi, </a:t>
                      </a:r>
                      <a:r>
                        <a:rPr lang="en-GB" sz="1000" i="1" dirty="0" err="1">
                          <a:effectLst/>
                          <a:latin typeface="+mn-lt"/>
                          <a:ea typeface="Calibri" panose="020F0502020204030204" pitchFamily="34" charset="0"/>
                          <a:cs typeface="Times New Roman" panose="02020603050405020304" pitchFamily="18" charset="0"/>
                        </a:rPr>
                        <a:t>minuit</a:t>
                      </a:r>
                      <a:r>
                        <a:rPr lang="en-GB" sz="1000" i="1" dirty="0">
                          <a:effectLst/>
                          <a:latin typeface="+mn-lt"/>
                          <a:ea typeface="Calibri" panose="020F0502020204030204" pitchFamily="34" charset="0"/>
                          <a:cs typeface="Times New Roman" panose="02020603050405020304" pitchFamily="18" charset="0"/>
                        </a:rPr>
                        <a:t>, je </a:t>
                      </a:r>
                      <a:r>
                        <a:rPr lang="en-GB" sz="1000" i="1" dirty="0" err="1">
                          <a:effectLst/>
                          <a:latin typeface="+mn-lt"/>
                          <a:ea typeface="Calibri" panose="020F0502020204030204" pitchFamily="34" charset="0"/>
                          <a:cs typeface="Times New Roman" panose="02020603050405020304" pitchFamily="18" charset="0"/>
                        </a:rPr>
                        <a:t>regarde</a:t>
                      </a:r>
                      <a:r>
                        <a:rPr lang="en-GB" sz="1000" i="1" dirty="0">
                          <a:effectLst/>
                          <a:latin typeface="+mn-lt"/>
                          <a:ea typeface="Calibri" panose="020F0502020204030204" pitchFamily="34" charset="0"/>
                          <a:cs typeface="Times New Roman" panose="02020603050405020304" pitchFamily="18" charset="0"/>
                        </a:rPr>
                        <a:t> la </a:t>
                      </a:r>
                      <a:r>
                        <a:rPr lang="en-GB" sz="1000" i="1" dirty="0" err="1">
                          <a:effectLst/>
                          <a:latin typeface="+mn-lt"/>
                          <a:ea typeface="Calibri" panose="020F0502020204030204" pitchFamily="34" charset="0"/>
                          <a:cs typeface="Times New Roman" panose="02020603050405020304" pitchFamily="18" charset="0"/>
                        </a:rPr>
                        <a:t>télé</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j’écoute</a:t>
                      </a:r>
                      <a:r>
                        <a:rPr lang="en-GB" sz="1000" i="1" dirty="0">
                          <a:effectLst/>
                          <a:latin typeface="+mn-lt"/>
                          <a:ea typeface="Calibri" panose="020F0502020204030204" pitchFamily="34" charset="0"/>
                          <a:cs typeface="Times New Roman" panose="02020603050405020304" pitchFamily="18" charset="0"/>
                        </a:rPr>
                        <a:t> de la </a:t>
                      </a:r>
                      <a:r>
                        <a:rPr lang="en-GB" sz="1000" i="1" dirty="0" err="1">
                          <a:effectLst/>
                          <a:latin typeface="+mn-lt"/>
                          <a:ea typeface="Calibri" panose="020F0502020204030204" pitchFamily="34" charset="0"/>
                          <a:cs typeface="Times New Roman" panose="02020603050405020304" pitchFamily="18" charset="0"/>
                        </a:rPr>
                        <a:t>musique</a:t>
                      </a:r>
                      <a:r>
                        <a:rPr lang="en-GB" sz="1000" i="1" dirty="0">
                          <a:effectLst/>
                          <a:latin typeface="+mn-lt"/>
                          <a:ea typeface="Calibri" panose="020F0502020204030204" pitchFamily="34" charset="0"/>
                          <a:cs typeface="Times New Roman" panose="02020603050405020304" pitchFamily="18" charset="0"/>
                        </a:rPr>
                        <a:t>, je </a:t>
                      </a:r>
                      <a:r>
                        <a:rPr lang="en-GB" sz="1000" i="1" dirty="0" err="1">
                          <a:effectLst/>
                          <a:latin typeface="+mn-lt"/>
                          <a:ea typeface="Calibri" panose="020F0502020204030204" pitchFamily="34" charset="0"/>
                          <a:cs typeface="Times New Roman" panose="02020603050405020304" pitchFamily="18" charset="0"/>
                        </a:rPr>
                        <a:t>joue</a:t>
                      </a:r>
                      <a:r>
                        <a:rPr lang="en-GB" sz="1000" i="1" dirty="0">
                          <a:effectLst/>
                          <a:latin typeface="+mn-lt"/>
                          <a:ea typeface="Calibri" panose="020F0502020204030204" pitchFamily="34" charset="0"/>
                          <a:cs typeface="Times New Roman" panose="02020603050405020304" pitchFamily="18" charset="0"/>
                        </a:rPr>
                        <a:t> à </a:t>
                      </a:r>
                      <a:r>
                        <a:rPr lang="en-GB" sz="1000" i="1" dirty="0" err="1">
                          <a:effectLst/>
                          <a:latin typeface="+mn-lt"/>
                          <a:ea typeface="Calibri" panose="020F0502020204030204" pitchFamily="34" charset="0"/>
                          <a:cs typeface="Times New Roman" panose="02020603050405020304" pitchFamily="18" charset="0"/>
                        </a:rPr>
                        <a:t>l’ordinateur</a:t>
                      </a:r>
                      <a:r>
                        <a:rPr lang="en-GB" sz="1000" i="1" dirty="0">
                          <a:effectLst/>
                          <a:latin typeface="+mn-lt"/>
                          <a:ea typeface="Calibri" panose="020F0502020204030204" pitchFamily="34" charset="0"/>
                          <a:cs typeface="Times New Roman" panose="02020603050405020304" pitchFamily="18" charset="0"/>
                        </a:rPr>
                        <a:t>, je </a:t>
                      </a:r>
                      <a:r>
                        <a:rPr lang="en-GB" sz="1000" i="1" dirty="0" err="1">
                          <a:effectLst/>
                          <a:latin typeface="+mn-lt"/>
                          <a:ea typeface="Calibri" panose="020F0502020204030204" pitchFamily="34" charset="0"/>
                          <a:cs typeface="Times New Roman" panose="02020603050405020304" pitchFamily="18" charset="0"/>
                        </a:rPr>
                        <a:t>vais</a:t>
                      </a:r>
                      <a:r>
                        <a:rPr lang="en-GB" sz="1000" i="1" dirty="0">
                          <a:effectLst/>
                          <a:latin typeface="+mn-lt"/>
                          <a:ea typeface="Calibri" panose="020F0502020204030204" pitchFamily="34" charset="0"/>
                          <a:cs typeface="Times New Roman" panose="02020603050405020304" pitchFamily="18" charset="0"/>
                        </a:rPr>
                        <a:t> à la piscine, je </a:t>
                      </a:r>
                      <a:r>
                        <a:rPr lang="en-GB" sz="1000" i="1" dirty="0" err="1">
                          <a:effectLst/>
                          <a:latin typeface="+mn-lt"/>
                          <a:ea typeface="Calibri" panose="020F0502020204030204" pitchFamily="34" charset="0"/>
                          <a:cs typeface="Times New Roman" panose="02020603050405020304" pitchFamily="18" charset="0"/>
                        </a:rPr>
                        <a:t>vais</a:t>
                      </a:r>
                      <a:r>
                        <a:rPr lang="en-GB" sz="1000" i="1" dirty="0">
                          <a:effectLst/>
                          <a:latin typeface="+mn-lt"/>
                          <a:ea typeface="Calibri" panose="020F0502020204030204" pitchFamily="34" charset="0"/>
                          <a:cs typeface="Times New Roman" panose="02020603050405020304" pitchFamily="18" charset="0"/>
                        </a:rPr>
                        <a:t> au cinema, je </a:t>
                      </a:r>
                      <a:r>
                        <a:rPr lang="en-GB" sz="1000" i="1" dirty="0" err="1">
                          <a:effectLst/>
                          <a:latin typeface="+mn-lt"/>
                          <a:ea typeface="Calibri" panose="020F0502020204030204" pitchFamily="34" charset="0"/>
                          <a:cs typeface="Times New Roman" panose="02020603050405020304" pitchFamily="18" charset="0"/>
                        </a:rPr>
                        <a:t>joue</a:t>
                      </a:r>
                      <a:r>
                        <a:rPr lang="en-GB" sz="1000" i="1" dirty="0">
                          <a:effectLst/>
                          <a:latin typeface="+mn-lt"/>
                          <a:ea typeface="Calibri" panose="020F0502020204030204" pitchFamily="34" charset="0"/>
                          <a:cs typeface="Times New Roman" panose="02020603050405020304" pitchFamily="18" charset="0"/>
                        </a:rPr>
                        <a:t> au foot/ tennis, et, après, plus </a:t>
                      </a:r>
                      <a:r>
                        <a:rPr lang="en-GB" sz="1000" i="1" dirty="0" err="1">
                          <a:effectLst/>
                          <a:latin typeface="+mn-lt"/>
                          <a:ea typeface="Calibri" panose="020F0502020204030204" pitchFamily="34" charset="0"/>
                          <a:cs typeface="Times New Roman" panose="02020603050405020304" pitchFamily="18" charset="0"/>
                        </a:rPr>
                        <a:t>tard</a:t>
                      </a:r>
                      <a:r>
                        <a:rPr lang="en-GB" sz="1000" i="1" dirty="0">
                          <a:effectLst/>
                          <a:latin typeface="+mn-lt"/>
                          <a:ea typeface="Calibri" panose="020F0502020204030204" pitchFamily="34" charset="0"/>
                          <a:cs typeface="Times New Roman" panose="02020603050405020304" pitchFamily="18" charset="0"/>
                        </a:rPr>
                        <a:t>, je me </a:t>
                      </a:r>
                      <a:r>
                        <a:rPr lang="en-GB" sz="1000" i="1" dirty="0" err="1">
                          <a:effectLst/>
                          <a:latin typeface="+mn-lt"/>
                          <a:ea typeface="Calibri" panose="020F0502020204030204" pitchFamily="34" charset="0"/>
                          <a:cs typeface="Times New Roman" panose="02020603050405020304" pitchFamily="18" charset="0"/>
                        </a:rPr>
                        <a:t>lève</a:t>
                      </a:r>
                      <a:r>
                        <a:rPr lang="en-GB" sz="1000" i="1" dirty="0">
                          <a:effectLst/>
                          <a:latin typeface="+mn-lt"/>
                          <a:ea typeface="Calibri" panose="020F0502020204030204" pitchFamily="34" charset="0"/>
                          <a:cs typeface="Times New Roman" panose="02020603050405020304" pitchFamily="18" charset="0"/>
                        </a:rPr>
                        <a:t>, je me </a:t>
                      </a:r>
                      <a:r>
                        <a:rPr lang="en-GB" sz="1000" i="1" dirty="0" err="1">
                          <a:effectLst/>
                          <a:latin typeface="+mn-lt"/>
                          <a:ea typeface="Calibri" panose="020F0502020204030204" pitchFamily="34" charset="0"/>
                          <a:cs typeface="Times New Roman" panose="02020603050405020304" pitchFamily="18" charset="0"/>
                        </a:rPr>
                        <a:t>couche</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877517350"/>
                  </a:ext>
                </a:extLst>
              </a:tr>
              <a:tr h="1471110">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end points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Recall at least 5 names for school subjects</a:t>
                      </a:r>
                      <a:endParaRPr lang="en-GB" sz="110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Use j’adore and Je déteste to give opinions</a:t>
                      </a:r>
                      <a:endParaRPr lang="en-GB" sz="110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Begin to be able to tell the time, using the verb ETRE -  Il est</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Tell the time using the verb ETRE -  Il </a:t>
                      </a:r>
                      <a:r>
                        <a:rPr lang="en-GB" sz="1000" dirty="0" err="1">
                          <a:effectLst/>
                          <a:latin typeface="+mn-lt"/>
                          <a:ea typeface="Calibri" panose="020F0502020204030204" pitchFamily="34" charset="0"/>
                          <a:cs typeface="Times New Roman" panose="02020603050405020304" pitchFamily="18" charset="0"/>
                        </a:rPr>
                        <a:t>est</a:t>
                      </a:r>
                      <a:r>
                        <a:rPr lang="en-GB" sz="1000" dirty="0">
                          <a:effectLst/>
                          <a:latin typeface="+mn-lt"/>
                          <a:ea typeface="Calibri" panose="020F0502020204030204" pitchFamily="34" charset="0"/>
                          <a:cs typeface="Times New Roman" panose="02020603050405020304" pitchFamily="18" charset="0"/>
                        </a:rPr>
                        <a:t>  - with more confidence</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Je + regular verb (at least 2) to say what they do at the weekend</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a coordinating conjunction et or </a:t>
                      </a:r>
                      <a:r>
                        <a:rPr lang="en-GB" sz="1000" dirty="0" err="1">
                          <a:effectLst/>
                          <a:latin typeface="+mn-lt"/>
                          <a:ea typeface="Calibri" panose="020F0502020204030204" pitchFamily="34" charset="0"/>
                          <a:cs typeface="Times New Roman" panose="02020603050405020304" pitchFamily="18" charset="0"/>
                        </a:rPr>
                        <a:t>mais</a:t>
                      </a:r>
                      <a:r>
                        <a:rPr lang="en-GB" sz="1000" dirty="0">
                          <a:effectLst/>
                          <a:latin typeface="+mn-lt"/>
                          <a:ea typeface="Calibri" panose="020F0502020204030204" pitchFamily="34" charset="0"/>
                          <a:cs typeface="Times New Roman" panose="02020603050405020304" pitchFamily="18" charset="0"/>
                        </a:rPr>
                        <a:t> from reference</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966045913"/>
                  </a:ext>
                </a:extLst>
              </a:tr>
            </a:tbl>
          </a:graphicData>
        </a:graphic>
      </p:graphicFrame>
    </p:spTree>
    <p:extLst>
      <p:ext uri="{BB962C8B-B14F-4D97-AF65-F5344CB8AC3E}">
        <p14:creationId xmlns:p14="http://schemas.microsoft.com/office/powerpoint/2010/main" val="3453952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French </a:t>
            </a:r>
            <a:r>
              <a:rPr lang="en-GB" sz="2000" b="1" dirty="0">
                <a:latin typeface="+mn-lt"/>
              </a:rPr>
              <a:t>at Holmes Chapel Primary School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63485269"/>
              </p:ext>
            </p:extLst>
          </p:nvPr>
        </p:nvGraphicFramePr>
        <p:xfrm>
          <a:off x="838199" y="1037737"/>
          <a:ext cx="10763251" cy="5639288"/>
        </p:xfrm>
        <a:graphic>
          <a:graphicData uri="http://schemas.openxmlformats.org/drawingml/2006/table">
            <a:tbl>
              <a:tblPr firstRow="1" bandRow="1">
                <a:tableStyleId>{5C22544A-7EE6-4342-B048-85BDC9FD1C3A}</a:tableStyleId>
              </a:tblPr>
              <a:tblGrid>
                <a:gridCol w="1546693">
                  <a:extLst>
                    <a:ext uri="{9D8B030D-6E8A-4147-A177-3AD203B41FA5}">
                      <a16:colId xmlns:a16="http://schemas.microsoft.com/office/drawing/2014/main" val="2629444592"/>
                    </a:ext>
                  </a:extLst>
                </a:gridCol>
                <a:gridCol w="9216558">
                  <a:extLst>
                    <a:ext uri="{9D8B030D-6E8A-4147-A177-3AD203B41FA5}">
                      <a16:colId xmlns:a16="http://schemas.microsoft.com/office/drawing/2014/main" val="4264307025"/>
                    </a:ext>
                  </a:extLst>
                </a:gridCol>
              </a:tblGrid>
              <a:tr h="1804609">
                <a:tc>
                  <a:txBody>
                    <a:bodyPr/>
                    <a:lstStyle/>
                    <a:p>
                      <a:pPr algn="ctr">
                        <a:lnSpc>
                          <a:spcPct val="107000"/>
                        </a:lnSpc>
                        <a:spcAft>
                          <a:spcPts val="0"/>
                        </a:spcAft>
                      </a:pPr>
                      <a:r>
                        <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Intent</a:t>
                      </a:r>
                    </a:p>
                  </a:txBody>
                  <a:tcPr marL="68580" marR="68580" marT="0" marB="0" anchor="ctr">
                    <a:solidFill>
                      <a:schemeClr val="accent1">
                        <a:lumMod val="40000"/>
                        <a:lumOff val="60000"/>
                      </a:schemeClr>
                    </a:solidFill>
                  </a:tcPr>
                </a:tc>
                <a:tc>
                  <a:txBody>
                    <a:bodyPr/>
                    <a:lstStyle/>
                    <a:p>
                      <a:pPr fontAlgn="base"/>
                      <a:r>
                        <a:rPr lang="en-GB" sz="1100" b="1" kern="1200" dirty="0" smtClean="0">
                          <a:solidFill>
                            <a:schemeClr val="tx1"/>
                          </a:solidFill>
                          <a:effectLst/>
                          <a:latin typeface="+mn-lt"/>
                          <a:ea typeface="+mn-ea"/>
                          <a:cs typeface="+mn-cs"/>
                        </a:rPr>
                        <a:t>Holmes Chapel Primary School uses the Language Angels scheme of work and resources to ensure a relevant, broad, vibrant and ambitious foreign languages curriculum that will inspire and excite our pupils using a wide variety of topics and themes. All pupils will be expected to achieve their full potential by encouraging high expectations and excellent standards in their foreign language learning - the ultimate aim being that pupils feel willing and able to continue studying languages beyond Key Stage 2.</a:t>
                      </a:r>
                      <a:r>
                        <a:rPr lang="en-GB" sz="1100" b="1" kern="1200" baseline="0" dirty="0" smtClean="0">
                          <a:solidFill>
                            <a:schemeClr val="tx1"/>
                          </a:solidFill>
                          <a:effectLst/>
                          <a:latin typeface="+mn-lt"/>
                          <a:ea typeface="+mn-ea"/>
                          <a:cs typeface="+mn-cs"/>
                        </a:rPr>
                        <a:t> </a:t>
                      </a:r>
                      <a:r>
                        <a:rPr lang="en-GB" sz="1100" b="1" kern="1200" dirty="0" smtClean="0">
                          <a:solidFill>
                            <a:schemeClr val="tx1"/>
                          </a:solidFill>
                          <a:effectLst/>
                          <a:latin typeface="+mn-lt"/>
                          <a:ea typeface="+mn-ea"/>
                          <a:cs typeface="+mn-cs"/>
                        </a:rPr>
                        <a:t>All content will be continuously updated and reviewed annually, creating a dynamic and progressive programme of study that will be clearly outlined in both long-term and short-term planning. The four key language learning skills; listening, speaking, reading and writing are taught and grammar is covered in an age-appropriate way across the primary phase. In addition, the children are taught how to look up and research language they are unsure of and they will have a bank of reference materials to help them with their spoken and written tasks. </a:t>
                      </a:r>
                    </a:p>
                    <a:p>
                      <a:pPr fontAlgn="base"/>
                      <a:r>
                        <a:rPr lang="en-GB" sz="1100" b="1" kern="1200" dirty="0" smtClean="0">
                          <a:solidFill>
                            <a:schemeClr val="tx1"/>
                          </a:solidFill>
                          <a:effectLst/>
                          <a:latin typeface="+mn-lt"/>
                          <a:ea typeface="+mn-ea"/>
                          <a:cs typeface="+mn-cs"/>
                        </a:rPr>
                        <a:t>We aim for all pupils to develop a genuine interest and positive curiosity about foreign languages. Learning a second language offers pupils the opportunity to explore relationships between language and identity, develop a deeper understanding of other cultures and the world around them with a better awareness of self, others and cultural differences. The intention is that they will become life-long language learners.</a:t>
                      </a:r>
                      <a:endParaRPr lang="en-GB" sz="1100" b="1" kern="1200" dirty="0">
                        <a:solidFill>
                          <a:schemeClr val="tx1"/>
                        </a:solidFill>
                        <a:effectLst/>
                        <a:latin typeface="+mn-lt"/>
                        <a:ea typeface="+mn-ea"/>
                        <a:cs typeface="+mn-cs"/>
                      </a:endParaRPr>
                    </a:p>
                  </a:txBody>
                  <a:tcPr marL="68580" marR="68580" marT="0" marB="0">
                    <a:solidFill>
                      <a:schemeClr val="accent1">
                        <a:lumMod val="40000"/>
                        <a:lumOff val="60000"/>
                      </a:schemeClr>
                    </a:solidFill>
                  </a:tcPr>
                </a:tc>
                <a:extLst>
                  <a:ext uri="{0D108BD9-81ED-4DB2-BD59-A6C34878D82A}">
                    <a16:rowId xmlns:a16="http://schemas.microsoft.com/office/drawing/2014/main" val="2177028848"/>
                  </a:ext>
                </a:extLst>
              </a:tr>
              <a:tr h="2883489">
                <a:tc>
                  <a:txBody>
                    <a:bodyPr/>
                    <a:lstStyle/>
                    <a:p>
                      <a:pPr algn="ct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Implementation</a:t>
                      </a:r>
                    </a:p>
                  </a:txBody>
                  <a:tcPr marL="68580" marR="68580" marT="0" marB="0" anchor="ctr">
                    <a:solidFill>
                      <a:schemeClr val="accent1">
                        <a:lumMod val="40000"/>
                        <a:lumOff val="60000"/>
                      </a:schemeClr>
                    </a:solidFill>
                  </a:tcPr>
                </a:tc>
                <a:tc>
                  <a:txBody>
                    <a:bodyPr/>
                    <a:lstStyle/>
                    <a:p>
                      <a:pPr lvl="0" fontAlgn="base"/>
                      <a:r>
                        <a:rPr lang="en-GB" sz="1100" b="1" kern="1200" dirty="0" smtClean="0">
                          <a:solidFill>
                            <a:schemeClr val="dk1"/>
                          </a:solidFill>
                          <a:effectLst/>
                          <a:latin typeface="+mn-lt"/>
                          <a:ea typeface="+mn-ea"/>
                          <a:cs typeface="+mn-cs"/>
                        </a:rPr>
                        <a:t>All classes have access to a high-quality foreign languages curriculum using the Language Angels scheme of work and resources, and supplemented where necessary. Lessons are block taught (2-3 half terms per year of 45 minute lessons) and well-planned lessons in year 3-6 which will be taught by our language specialists. Units of study chosen, in consultation with Language Angels, build on skills progressively.</a:t>
                      </a:r>
                    </a:p>
                    <a:p>
                      <a:pPr lvl="0"/>
                      <a:r>
                        <a:rPr lang="en-GB" sz="1100" b="1" kern="1200" dirty="0" smtClean="0">
                          <a:solidFill>
                            <a:schemeClr val="dk1"/>
                          </a:solidFill>
                          <a:effectLst/>
                          <a:latin typeface="+mn-lt"/>
                          <a:ea typeface="+mn-ea"/>
                          <a:cs typeface="+mn-cs"/>
                        </a:rPr>
                        <a:t>Children progressively acquire, use and apply a growing bank of vocabulary, language skills and grammatical knowledge organised around age-appropriate topics and themes. Each lesson is planned to build on previous knowledge gradually as their foreign language lessons continue to retrieve, revise and consolidate previously learnt language whilst building on all four language skills: listening, speaking, reading and writing.</a:t>
                      </a:r>
                      <a:r>
                        <a:rPr lang="en-GB" sz="1100" b="1" kern="1200" baseline="0" dirty="0" smtClean="0">
                          <a:solidFill>
                            <a:schemeClr val="dk1"/>
                          </a:solidFill>
                          <a:effectLst/>
                          <a:latin typeface="+mn-lt"/>
                          <a:ea typeface="+mn-ea"/>
                          <a:cs typeface="+mn-cs"/>
                        </a:rPr>
                        <a:t> </a:t>
                      </a:r>
                      <a:r>
                        <a:rPr lang="en-GB" sz="1100" b="1" kern="1200" dirty="0" smtClean="0">
                          <a:solidFill>
                            <a:schemeClr val="dk1"/>
                          </a:solidFill>
                          <a:effectLst/>
                          <a:latin typeface="+mn-lt"/>
                          <a:ea typeface="+mn-ea"/>
                          <a:cs typeface="+mn-cs"/>
                        </a:rPr>
                        <a:t>Units are progressive within themselves as subsequent lessons within a unit build on the language and knowledge taught in previous lessons. As pupils progress though the lessons in a unit, they will build their knowledge and develop the complexity of the language they use. Grammar is integrated and taught discreetly throughout all appropriate units.</a:t>
                      </a:r>
                      <a:r>
                        <a:rPr lang="en-GB" sz="1100" b="1" kern="1200" baseline="0" dirty="0" smtClean="0">
                          <a:solidFill>
                            <a:schemeClr val="dk1"/>
                          </a:solidFill>
                          <a:effectLst/>
                          <a:latin typeface="+mn-lt"/>
                          <a:ea typeface="+mn-ea"/>
                          <a:cs typeface="+mn-cs"/>
                        </a:rPr>
                        <a:t> </a:t>
                      </a:r>
                      <a:r>
                        <a:rPr lang="en-GB" sz="1100" b="1" kern="1200" dirty="0" smtClean="0">
                          <a:solidFill>
                            <a:schemeClr val="dk1"/>
                          </a:solidFill>
                          <a:effectLst/>
                          <a:latin typeface="+mn-lt"/>
                          <a:ea typeface="+mn-ea"/>
                          <a:cs typeface="+mn-cs"/>
                        </a:rPr>
                        <a:t>Lessons offering appropriate levels of challenge and stretch are taught at all times to ensure pupils learn effectively, continuously building their knowledge of and enthusiasm for the language they are learning. The Language Angels scheme offers various levels of differentiation within it planning and is supplemented by the teacher as appropriate.</a:t>
                      </a:r>
                      <a:r>
                        <a:rPr lang="en-GB" sz="1100" b="1" kern="1200" baseline="0" dirty="0" smtClean="0">
                          <a:solidFill>
                            <a:schemeClr val="dk1"/>
                          </a:solidFill>
                          <a:effectLst/>
                          <a:latin typeface="+mn-lt"/>
                          <a:ea typeface="+mn-ea"/>
                          <a:cs typeface="+mn-cs"/>
                        </a:rPr>
                        <a:t> </a:t>
                      </a:r>
                      <a:r>
                        <a:rPr lang="en-GB" sz="1100" b="1" kern="1200" dirty="0" smtClean="0">
                          <a:solidFill>
                            <a:schemeClr val="dk1"/>
                          </a:solidFill>
                          <a:effectLst/>
                          <a:latin typeface="+mn-lt"/>
                          <a:ea typeface="+mn-ea"/>
                          <a:cs typeface="+mn-cs"/>
                        </a:rPr>
                        <a:t>Units, where possible and appropriate, are linked to class topics and cross curricular themes.</a:t>
                      </a:r>
                      <a:r>
                        <a:rPr lang="en-GB" sz="1100" b="1" kern="1200" baseline="0" dirty="0" smtClean="0">
                          <a:solidFill>
                            <a:schemeClr val="dk1"/>
                          </a:solidFill>
                          <a:effectLst/>
                          <a:latin typeface="+mn-lt"/>
                          <a:ea typeface="+mn-ea"/>
                          <a:cs typeface="+mn-cs"/>
                        </a:rPr>
                        <a:t> </a:t>
                      </a:r>
                      <a:r>
                        <a:rPr lang="en-GB" sz="1100" b="1" kern="1200" dirty="0" smtClean="0">
                          <a:solidFill>
                            <a:schemeClr val="dk1"/>
                          </a:solidFill>
                          <a:effectLst/>
                          <a:latin typeface="+mn-lt"/>
                          <a:ea typeface="+mn-ea"/>
                          <a:cs typeface="+mn-cs"/>
                        </a:rPr>
                        <a:t>In addition to following the lessons provided in the Language Angels scheme of work and resources, lessons will be supplemented with a variety of cultural activities and language-learning opportunities:</a:t>
                      </a:r>
                      <a:r>
                        <a:rPr lang="en-GB" sz="1100" b="1" kern="1200" baseline="0" dirty="0" smtClean="0">
                          <a:solidFill>
                            <a:schemeClr val="dk1"/>
                          </a:solidFill>
                          <a:effectLst/>
                          <a:latin typeface="+mn-lt"/>
                          <a:ea typeface="+mn-ea"/>
                          <a:cs typeface="+mn-cs"/>
                        </a:rPr>
                        <a:t> </a:t>
                      </a:r>
                      <a:r>
                        <a:rPr lang="en-GB" sz="1100" b="1" kern="1200" dirty="0" smtClean="0">
                          <a:solidFill>
                            <a:schemeClr val="dk1"/>
                          </a:solidFill>
                          <a:effectLst/>
                          <a:latin typeface="+mn-lt"/>
                          <a:ea typeface="+mn-ea"/>
                          <a:cs typeface="+mn-cs"/>
                        </a:rPr>
                        <a:t>Foreign language celebration assemblies,</a:t>
                      </a:r>
                      <a:r>
                        <a:rPr lang="en-GB" sz="1100" b="1" kern="1200" baseline="0" dirty="0" smtClean="0">
                          <a:solidFill>
                            <a:schemeClr val="dk1"/>
                          </a:solidFill>
                          <a:effectLst/>
                          <a:latin typeface="+mn-lt"/>
                          <a:ea typeface="+mn-ea"/>
                          <a:cs typeface="+mn-cs"/>
                        </a:rPr>
                        <a:t> c</a:t>
                      </a:r>
                      <a:r>
                        <a:rPr lang="en-GB" sz="1100" b="1" kern="1200" dirty="0" smtClean="0">
                          <a:solidFill>
                            <a:schemeClr val="dk1"/>
                          </a:solidFill>
                          <a:effectLst/>
                          <a:latin typeface="+mn-lt"/>
                          <a:ea typeface="+mn-ea"/>
                          <a:cs typeface="+mn-cs"/>
                        </a:rPr>
                        <a:t>ookery sessions of traditional foods from the country of the language being studied,</a:t>
                      </a:r>
                      <a:r>
                        <a:rPr lang="en-GB" sz="1100" b="1" kern="1200" baseline="0" dirty="0" smtClean="0">
                          <a:solidFill>
                            <a:schemeClr val="dk1"/>
                          </a:solidFill>
                          <a:effectLst/>
                          <a:latin typeface="+mn-lt"/>
                          <a:ea typeface="+mn-ea"/>
                          <a:cs typeface="+mn-cs"/>
                        </a:rPr>
                        <a:t> f</a:t>
                      </a:r>
                      <a:r>
                        <a:rPr lang="en-GB" sz="1100" b="1" kern="1200" dirty="0" smtClean="0">
                          <a:solidFill>
                            <a:schemeClr val="dk1"/>
                          </a:solidFill>
                          <a:effectLst/>
                          <a:latin typeface="+mn-lt"/>
                          <a:ea typeface="+mn-ea"/>
                          <a:cs typeface="+mn-cs"/>
                        </a:rPr>
                        <a:t>ashion shows demonstrating typical / traditional clothing from the country of the language being studied,</a:t>
                      </a:r>
                      <a:r>
                        <a:rPr lang="en-GB" sz="1100" b="1" kern="1200" baseline="0" dirty="0" smtClean="0">
                          <a:solidFill>
                            <a:schemeClr val="dk1"/>
                          </a:solidFill>
                          <a:effectLst/>
                          <a:latin typeface="+mn-lt"/>
                          <a:ea typeface="+mn-ea"/>
                          <a:cs typeface="+mn-cs"/>
                        </a:rPr>
                        <a:t> w</a:t>
                      </a:r>
                      <a:r>
                        <a:rPr lang="en-GB" sz="1100" b="1" kern="1200" dirty="0" smtClean="0">
                          <a:solidFill>
                            <a:schemeClr val="dk1"/>
                          </a:solidFill>
                          <a:effectLst/>
                          <a:latin typeface="+mn-lt"/>
                          <a:ea typeface="+mn-ea"/>
                          <a:cs typeface="+mn-cs"/>
                        </a:rPr>
                        <a:t>eather forecasts based on maps from the country of the language being studied</a:t>
                      </a:r>
                      <a:r>
                        <a:rPr lang="en-GB" sz="1100" b="1" kern="1200" baseline="0" dirty="0" smtClean="0">
                          <a:solidFill>
                            <a:schemeClr val="dk1"/>
                          </a:solidFill>
                          <a:effectLst/>
                          <a:latin typeface="+mn-lt"/>
                          <a:ea typeface="+mn-ea"/>
                          <a:cs typeface="+mn-cs"/>
                        </a:rPr>
                        <a:t> and s</a:t>
                      </a:r>
                      <a:r>
                        <a:rPr lang="en-GB" sz="1100" b="1" kern="1200" dirty="0" smtClean="0">
                          <a:solidFill>
                            <a:schemeClr val="dk1"/>
                          </a:solidFill>
                          <a:effectLst/>
                          <a:latin typeface="+mn-lt"/>
                          <a:ea typeface="+mn-ea"/>
                          <a:cs typeface="+mn-cs"/>
                        </a:rPr>
                        <a:t>chool celebrations of national feast days from the country of the language being studied when appropriate to facilitate a whole school approach to foreign language learning along with improved cultural awareness.</a:t>
                      </a:r>
                      <a:endParaRPr lang="en-GB" sz="1100" b="1" kern="1200" dirty="0">
                        <a:solidFill>
                          <a:schemeClr val="dk1"/>
                        </a:solidFill>
                        <a:effectLst/>
                        <a:latin typeface="+mn-lt"/>
                        <a:ea typeface="+mn-ea"/>
                        <a:cs typeface="+mn-cs"/>
                      </a:endParaRPr>
                    </a:p>
                  </a:txBody>
                  <a:tcPr marL="68580" marR="68580" marT="0" marB="0">
                    <a:solidFill>
                      <a:schemeClr val="accent1">
                        <a:lumMod val="40000"/>
                        <a:lumOff val="60000"/>
                      </a:schemeClr>
                    </a:solidFill>
                  </a:tcPr>
                </a:tc>
                <a:extLst>
                  <a:ext uri="{0D108BD9-81ED-4DB2-BD59-A6C34878D82A}">
                    <a16:rowId xmlns:a16="http://schemas.microsoft.com/office/drawing/2014/main" val="242387448"/>
                  </a:ext>
                </a:extLst>
              </a:tr>
              <a:tr h="951190">
                <a:tc>
                  <a:txBody>
                    <a:bodyPr/>
                    <a:lstStyle/>
                    <a:p>
                      <a:pPr algn="ct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Impact</a:t>
                      </a:r>
                    </a:p>
                  </a:txBody>
                  <a:tcPr marL="68580" marR="68580" marT="0" marB="0" anchor="ctr">
                    <a:solidFill>
                      <a:schemeClr val="accent1">
                        <a:lumMod val="40000"/>
                        <a:lumOff val="60000"/>
                      </a:schemeClr>
                    </a:solidFill>
                  </a:tcPr>
                </a:tc>
                <a:tc>
                  <a:txBody>
                    <a:bodyPr/>
                    <a:lstStyle/>
                    <a:p>
                      <a:r>
                        <a:rPr lang="en-GB" sz="1100" b="1" kern="1200" dirty="0" smtClean="0">
                          <a:solidFill>
                            <a:schemeClr val="dk1"/>
                          </a:solidFill>
                          <a:effectLst/>
                          <a:latin typeface="+mn-lt"/>
                          <a:ea typeface="+mn-ea"/>
                          <a:cs typeface="+mn-cs"/>
                        </a:rPr>
                        <a:t>Pupil learning and progression will be assessed at regular intervals. Teachers will assess each language skill (speaking, listening, reading and writing) at the end of each unit to be able to provide reference points against which learning and progression in each skill can be demonstrated. An overall MFL assessment is made at the end of each academic year using assessments gained throughout the year; working towards, have met or exceeding expectations, and this information is shared with the next teacher and the MFL subject lead.</a:t>
                      </a:r>
                      <a:endParaRPr lang="en-GB" sz="1100" b="1" kern="1200" dirty="0">
                        <a:solidFill>
                          <a:schemeClr val="dk1"/>
                        </a:solidFill>
                        <a:effectLst/>
                        <a:latin typeface="+mn-lt"/>
                        <a:ea typeface="+mn-ea"/>
                        <a:cs typeface="+mn-cs"/>
                      </a:endParaRPr>
                    </a:p>
                  </a:txBody>
                  <a:tcPr marL="68580" marR="68580" marT="0" marB="0">
                    <a:solidFill>
                      <a:schemeClr val="accent1">
                        <a:lumMod val="40000"/>
                        <a:lumOff val="60000"/>
                      </a:schemeClr>
                    </a:solidFill>
                  </a:tcPr>
                </a:tc>
                <a:extLst>
                  <a:ext uri="{0D108BD9-81ED-4DB2-BD59-A6C34878D82A}">
                    <a16:rowId xmlns:a16="http://schemas.microsoft.com/office/drawing/2014/main" val="2754137304"/>
                  </a:ext>
                </a:extLst>
              </a:tr>
            </a:tbl>
          </a:graphicData>
        </a:graphic>
      </p:graphicFrame>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114677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French at </a:t>
            </a:r>
            <a:r>
              <a:rPr lang="en-GB" sz="2000" b="1" dirty="0">
                <a:latin typeface="+mn-lt"/>
              </a:rPr>
              <a:t>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8" name="Table 7"/>
          <p:cNvGraphicFramePr>
            <a:graphicFrameLocks noGrp="1"/>
          </p:cNvGraphicFramePr>
          <p:nvPr>
            <p:extLst>
              <p:ext uri="{D42A27DB-BD31-4B8C-83A1-F6EECF244321}">
                <p14:modId xmlns:p14="http://schemas.microsoft.com/office/powerpoint/2010/main" val="2875682681"/>
              </p:ext>
            </p:extLst>
          </p:nvPr>
        </p:nvGraphicFramePr>
        <p:xfrm>
          <a:off x="591033" y="1271753"/>
          <a:ext cx="10607562" cy="5255499"/>
        </p:xfrm>
        <a:graphic>
          <a:graphicData uri="http://schemas.openxmlformats.org/drawingml/2006/table">
            <a:tbl>
              <a:tblPr firstRow="1" firstCol="1" bandRow="1">
                <a:tableStyleId>{3C2FFA5D-87B4-456A-9821-1D502468CF0F}</a:tableStyleId>
              </a:tblPr>
              <a:tblGrid>
                <a:gridCol w="2121367">
                  <a:extLst>
                    <a:ext uri="{9D8B030D-6E8A-4147-A177-3AD203B41FA5}">
                      <a16:colId xmlns:a16="http://schemas.microsoft.com/office/drawing/2014/main" val="1307422683"/>
                    </a:ext>
                  </a:extLst>
                </a:gridCol>
                <a:gridCol w="2121367">
                  <a:extLst>
                    <a:ext uri="{9D8B030D-6E8A-4147-A177-3AD203B41FA5}">
                      <a16:colId xmlns:a16="http://schemas.microsoft.com/office/drawing/2014/main" val="3623265674"/>
                    </a:ext>
                  </a:extLst>
                </a:gridCol>
                <a:gridCol w="2121367">
                  <a:extLst>
                    <a:ext uri="{9D8B030D-6E8A-4147-A177-3AD203B41FA5}">
                      <a16:colId xmlns:a16="http://schemas.microsoft.com/office/drawing/2014/main" val="3579346844"/>
                    </a:ext>
                  </a:extLst>
                </a:gridCol>
                <a:gridCol w="2121367">
                  <a:extLst>
                    <a:ext uri="{9D8B030D-6E8A-4147-A177-3AD203B41FA5}">
                      <a16:colId xmlns:a16="http://schemas.microsoft.com/office/drawing/2014/main" val="869724702"/>
                    </a:ext>
                  </a:extLst>
                </a:gridCol>
                <a:gridCol w="2122094">
                  <a:extLst>
                    <a:ext uri="{9D8B030D-6E8A-4147-A177-3AD203B41FA5}">
                      <a16:colId xmlns:a16="http://schemas.microsoft.com/office/drawing/2014/main" val="2612175712"/>
                    </a:ext>
                  </a:extLst>
                </a:gridCol>
              </a:tblGrid>
              <a:tr h="229978">
                <a:tc gridSpan="5">
                  <a:txBody>
                    <a:bodyPr/>
                    <a:lstStyle/>
                    <a:p>
                      <a:pPr>
                        <a:lnSpc>
                          <a:spcPct val="107000"/>
                        </a:lnSpc>
                        <a:spcAft>
                          <a:spcPts val="0"/>
                        </a:spcAft>
                      </a:pPr>
                      <a:r>
                        <a:rPr lang="en-GB" sz="1800" dirty="0">
                          <a:effectLst/>
                        </a:rPr>
                        <a:t>The </a:t>
                      </a:r>
                      <a:r>
                        <a:rPr lang="en-GB" sz="1800" dirty="0" smtClean="0">
                          <a:effectLst/>
                        </a:rPr>
                        <a:t>MFL Curriculum </a:t>
                      </a:r>
                      <a:r>
                        <a:rPr lang="en-GB" sz="1800" dirty="0">
                          <a:effectLst/>
                        </a:rPr>
                        <a:t>and Fundamental British Values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7118797"/>
                  </a:ext>
                </a:extLst>
              </a:tr>
              <a:tr h="229978">
                <a:tc>
                  <a:txBody>
                    <a:bodyPr/>
                    <a:lstStyle/>
                    <a:p>
                      <a:pPr>
                        <a:lnSpc>
                          <a:spcPct val="107000"/>
                        </a:lnSpc>
                        <a:spcAft>
                          <a:spcPts val="0"/>
                        </a:spcAft>
                      </a:pPr>
                      <a:r>
                        <a:rPr lang="en-GB" sz="1800" b="0" dirty="0">
                          <a:effectLst/>
                        </a:rPr>
                        <a:t>Democracy</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Rule of Law</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Individual Liberty</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Mutual Respect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Tolerance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4790043"/>
                  </a:ext>
                </a:extLst>
              </a:tr>
              <a:tr h="559547">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8379364"/>
                  </a:ext>
                </a:extLst>
              </a:tr>
              <a:tr h="2069798">
                <a:tc>
                  <a:txBody>
                    <a:bodyPr/>
                    <a:lstStyle/>
                    <a:p>
                      <a:pPr>
                        <a:lnSpc>
                          <a:spcPct val="107000"/>
                        </a:lnSpc>
                        <a:spcAft>
                          <a:spcPts val="0"/>
                        </a:spcAft>
                      </a:pPr>
                      <a:r>
                        <a:rPr lang="en-GB" sz="1800" b="0" dirty="0">
                          <a:effectLst/>
                          <a:latin typeface="Calibri" panose="020F0502020204030204" pitchFamily="34" charset="0"/>
                          <a:ea typeface="Calibri" panose="020F0502020204030204" pitchFamily="34" charset="0"/>
                          <a:cs typeface="Times New Roman" panose="02020603050405020304" pitchFamily="18" charset="0"/>
                        </a:rPr>
                        <a:t>The MFL Curriculum provides</a:t>
                      </a:r>
                    </a:p>
                    <a:p>
                      <a:pPr>
                        <a:lnSpc>
                          <a:spcPct val="107000"/>
                        </a:lnSpc>
                        <a:spcAft>
                          <a:spcPts val="0"/>
                        </a:spcAft>
                      </a:pPr>
                      <a:r>
                        <a:rPr lang="en-GB" sz="1800" b="0" dirty="0">
                          <a:effectLst/>
                          <a:latin typeface="Calibri" panose="020F0502020204030204" pitchFamily="34" charset="0"/>
                          <a:ea typeface="Calibri" panose="020F0502020204030204" pitchFamily="34" charset="0"/>
                          <a:cs typeface="Times New Roman" panose="02020603050405020304" pitchFamily="18" charset="0"/>
                        </a:rPr>
                        <a:t>opportunities for children to learn about how different cultures and countries make decisions and participate in democratic processes.</a:t>
                      </a:r>
                    </a:p>
                  </a:txBody>
                  <a:tcPr marL="68580" marR="68580" marT="0" marB="0"/>
                </a:tc>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Our MFL Curriculum</a:t>
                      </a:r>
                    </a:p>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provides opportunities for children to learn about the laws and regulations of other countries and cultures, as well as the importance of</a:t>
                      </a:r>
                    </a:p>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following rules and respecting</a:t>
                      </a:r>
                    </a:p>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authority.</a:t>
                      </a:r>
                    </a:p>
                  </a:txBody>
                  <a:tcPr marL="68580" marR="68580" marT="0" marB="0"/>
                </a:tc>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Primary MFL Curriculum</a:t>
                      </a:r>
                    </a:p>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emphasizes the importance of personal expression </a:t>
                      </a: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and communication</a:t>
                      </a:r>
                      <a:r>
                        <a:rPr lang="en-GB" sz="1800" dirty="0">
                          <a:effectLst/>
                          <a:latin typeface="Calibri" panose="020F0502020204030204" pitchFamily="34" charset="0"/>
                          <a:ea typeface="Calibri" panose="020F0502020204030204" pitchFamily="34" charset="0"/>
                          <a:cs typeface="Times New Roman" panose="02020603050405020304" pitchFamily="18" charset="0"/>
                        </a:rPr>
                        <a:t>. Children can learn how to express themselves in another language and how to communicate with people from different cultures.</a:t>
                      </a:r>
                    </a:p>
                  </a:txBody>
                  <a:tcPr marL="68580" marR="68580" marT="0" marB="0"/>
                </a:tc>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We promote mutual respect by </a:t>
                      </a:r>
                      <a:r>
                        <a:rPr lang="en-GB" sz="1800" dirty="0" smtClean="0">
                          <a:effectLst/>
                          <a:latin typeface="Calibri" panose="020F0502020204030204" pitchFamily="34" charset="0"/>
                          <a:ea typeface="Calibri" panose="020F0502020204030204" pitchFamily="34" charset="0"/>
                          <a:cs typeface="Times New Roman" panose="02020603050405020304" pitchFamily="18" charset="0"/>
                        </a:rPr>
                        <a:t>encouraging </a:t>
                      </a:r>
                      <a:r>
                        <a:rPr lang="en-GB" sz="1800" dirty="0">
                          <a:effectLst/>
                          <a:latin typeface="Calibri" panose="020F0502020204030204" pitchFamily="34" charset="0"/>
                          <a:ea typeface="Calibri" panose="020F0502020204030204" pitchFamily="34" charset="0"/>
                          <a:cs typeface="Times New Roman" panose="02020603050405020304" pitchFamily="18" charset="0"/>
                        </a:rPr>
                        <a:t>children to engage with and learn from others with different backgrounds and  perspectives.</a:t>
                      </a:r>
                    </a:p>
                  </a:txBody>
                  <a:tcPr marL="68580" marR="68580" marT="0" marB="0"/>
                </a:tc>
                <a:tc>
                  <a:txBody>
                    <a:bodyPr/>
                    <a:lstStyle/>
                    <a:p>
                      <a:pPr algn="l">
                        <a:lnSpc>
                          <a:spcPct val="107000"/>
                        </a:lnSpc>
                        <a:spcAft>
                          <a:spcPts val="0"/>
                        </a:spcAft>
                      </a:pPr>
                      <a:r>
                        <a:rPr lang="en-GB" sz="1400" dirty="0">
                          <a:solidFill>
                            <a:srgbClr val="1F1F1F"/>
                          </a:solidFill>
                          <a:effectLst/>
                          <a:latin typeface="Arial" panose="020B0604020202020204" pitchFamily="34" charset="0"/>
                          <a:ea typeface="Calibri" panose="020F0502020204030204" pitchFamily="34" charset="0"/>
                          <a:cs typeface="Times New Roman" panose="02020603050405020304" pitchFamily="18" charset="0"/>
                        </a:rPr>
                        <a:t>.</a:t>
                      </a:r>
                      <a:r>
                        <a:rPr lang="en-GB" sz="1800" dirty="0">
                          <a:effectLst/>
                          <a:latin typeface="Calibri" panose="020F0502020204030204" pitchFamily="34" charset="0"/>
                          <a:ea typeface="Calibri" panose="020F0502020204030204" pitchFamily="34" charset="0"/>
                          <a:cs typeface="Times New Roman" panose="02020603050405020304" pitchFamily="18" charset="0"/>
                        </a:rPr>
                        <a:t> By gaining an appreciation of the countries where the language the students are studying is spoken, they are encouraged to reflect on other cultures and ways of life and embrace socio-cultural and economic differences and contexts.</a:t>
                      </a:r>
                    </a:p>
                  </a:txBody>
                  <a:tcPr marL="68580" marR="68580" marT="0" marB="0"/>
                </a:tc>
                <a:extLst>
                  <a:ext uri="{0D108BD9-81ED-4DB2-BD59-A6C34878D82A}">
                    <a16:rowId xmlns:a16="http://schemas.microsoft.com/office/drawing/2014/main" val="4113812526"/>
                  </a:ext>
                </a:extLst>
              </a:tr>
            </a:tbl>
          </a:graphicData>
        </a:graphic>
      </p:graphicFrame>
      <p:pic>
        <p:nvPicPr>
          <p:cNvPr id="10" name="Picture 9"/>
          <p:cNvPicPr>
            <a:picLocks noChangeAspect="1"/>
          </p:cNvPicPr>
          <p:nvPr/>
        </p:nvPicPr>
        <p:blipFill>
          <a:blip r:embed="rId3"/>
          <a:stretch>
            <a:fillRect/>
          </a:stretch>
        </p:blipFill>
        <p:spPr>
          <a:xfrm>
            <a:off x="1417723" y="1870931"/>
            <a:ext cx="498207" cy="472875"/>
          </a:xfrm>
          <a:prstGeom prst="rect">
            <a:avLst/>
          </a:prstGeom>
        </p:spPr>
      </p:pic>
      <p:pic>
        <p:nvPicPr>
          <p:cNvPr id="11" name="Picture 10"/>
          <p:cNvPicPr>
            <a:picLocks noChangeAspect="1"/>
          </p:cNvPicPr>
          <p:nvPr/>
        </p:nvPicPr>
        <p:blipFill>
          <a:blip r:embed="rId4"/>
          <a:stretch>
            <a:fillRect/>
          </a:stretch>
        </p:blipFill>
        <p:spPr>
          <a:xfrm>
            <a:off x="3406912" y="1866895"/>
            <a:ext cx="534468" cy="476911"/>
          </a:xfrm>
          <a:prstGeom prst="rect">
            <a:avLst/>
          </a:prstGeom>
        </p:spPr>
      </p:pic>
      <p:pic>
        <p:nvPicPr>
          <p:cNvPr id="12" name="Picture 11"/>
          <p:cNvPicPr>
            <a:picLocks noChangeAspect="1"/>
          </p:cNvPicPr>
          <p:nvPr/>
        </p:nvPicPr>
        <p:blipFill>
          <a:blip r:embed="rId5"/>
          <a:stretch>
            <a:fillRect/>
          </a:stretch>
        </p:blipFill>
        <p:spPr>
          <a:xfrm>
            <a:off x="5618707" y="1891196"/>
            <a:ext cx="552213" cy="476911"/>
          </a:xfrm>
          <a:prstGeom prst="rect">
            <a:avLst/>
          </a:prstGeom>
        </p:spPr>
      </p:pic>
      <p:pic>
        <p:nvPicPr>
          <p:cNvPr id="13" name="Picture 12"/>
          <p:cNvPicPr>
            <a:picLocks noChangeAspect="1"/>
          </p:cNvPicPr>
          <p:nvPr/>
        </p:nvPicPr>
        <p:blipFill>
          <a:blip r:embed="rId6"/>
          <a:stretch>
            <a:fillRect/>
          </a:stretch>
        </p:blipFill>
        <p:spPr>
          <a:xfrm>
            <a:off x="7848247" y="1833552"/>
            <a:ext cx="523764" cy="506305"/>
          </a:xfrm>
          <a:prstGeom prst="rect">
            <a:avLst/>
          </a:prstGeom>
        </p:spPr>
      </p:pic>
      <p:pic>
        <p:nvPicPr>
          <p:cNvPr id="14" name="Picture 13"/>
          <p:cNvPicPr>
            <a:picLocks noChangeAspect="1"/>
          </p:cNvPicPr>
          <p:nvPr/>
        </p:nvPicPr>
        <p:blipFill>
          <a:blip r:embed="rId7"/>
          <a:stretch>
            <a:fillRect/>
          </a:stretch>
        </p:blipFill>
        <p:spPr>
          <a:xfrm>
            <a:off x="9873697" y="1847027"/>
            <a:ext cx="564668" cy="527641"/>
          </a:xfrm>
          <a:prstGeom prst="rect">
            <a:avLst/>
          </a:prstGeom>
        </p:spPr>
      </p:pic>
    </p:spTree>
    <p:extLst>
      <p:ext uri="{BB962C8B-B14F-4D97-AF65-F5344CB8AC3E}">
        <p14:creationId xmlns:p14="http://schemas.microsoft.com/office/powerpoint/2010/main" val="15276990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a:t>
            </a:r>
            <a:r>
              <a:rPr lang="en-GB" sz="2800" b="1" u="sng" dirty="0" smtClean="0">
                <a:latin typeface="+mn-lt"/>
              </a:rPr>
              <a:t>French </a:t>
            </a:r>
            <a:r>
              <a:rPr lang="en-GB" sz="2800" b="1" u="sng" dirty="0">
                <a:latin typeface="+mn-lt"/>
              </a:rPr>
              <a:t>look like?</a:t>
            </a:r>
            <a:r>
              <a:rPr lang="en-GB" sz="2800" b="1" dirty="0">
                <a:latin typeface="+mn-lt"/>
              </a:rPr>
              <a:t/>
            </a:r>
            <a:br>
              <a:rPr lang="en-GB" sz="2800" b="1" dirty="0">
                <a:latin typeface="+mn-lt"/>
              </a:rPr>
            </a:br>
            <a:endParaRPr lang="en-GB" sz="2800" b="1" dirty="0">
              <a:latin typeface="+mn-lt"/>
            </a:endParaRPr>
          </a:p>
        </p:txBody>
      </p:sp>
      <p:sp>
        <p:nvSpPr>
          <p:cNvPr id="3" name="Content Placeholder 2"/>
          <p:cNvSpPr>
            <a:spLocks noGrp="1"/>
          </p:cNvSpPr>
          <p:nvPr>
            <p:ph idx="1"/>
          </p:nvPr>
        </p:nvSpPr>
        <p:spPr/>
        <p:txBody>
          <a:bodyPr>
            <a:normAutofit fontScale="70000" lnSpcReduction="20000"/>
          </a:bodyPr>
          <a:lstStyle/>
          <a:p>
            <a:pPr marL="0" indent="0">
              <a:buNone/>
            </a:pPr>
            <a:r>
              <a:rPr lang="en-GB" b="1" dirty="0" smtClean="0"/>
              <a:t>Early </a:t>
            </a:r>
            <a:r>
              <a:rPr lang="en-GB" b="1" dirty="0"/>
              <a:t>Language units </a:t>
            </a:r>
            <a:r>
              <a:rPr lang="en-GB" dirty="0"/>
              <a:t>are entry level units and are most appropriate for Year 3 pupils or pupils with little or no previous foreign language </a:t>
            </a:r>
            <a:r>
              <a:rPr lang="en-GB" dirty="0" smtClean="0"/>
              <a:t>learning.</a:t>
            </a:r>
          </a:p>
          <a:p>
            <a:pPr marL="0" indent="0">
              <a:buNone/>
            </a:pPr>
            <a:r>
              <a:rPr lang="en-GB" dirty="0" smtClean="0"/>
              <a:t>Start </a:t>
            </a:r>
            <a:r>
              <a:rPr lang="en-GB" dirty="0"/>
              <a:t>with nouns, articles, 1st person singular of high frequency verbs and basic opinions in Early Learning units</a:t>
            </a:r>
            <a:r>
              <a:rPr lang="en-GB" dirty="0" smtClean="0"/>
              <a:t>.</a:t>
            </a:r>
          </a:p>
          <a:p>
            <a:pPr marL="0" indent="0">
              <a:buNone/>
            </a:pPr>
            <a:endParaRPr lang="en-GB" dirty="0"/>
          </a:p>
          <a:p>
            <a:pPr marL="0" indent="0">
              <a:buNone/>
            </a:pPr>
            <a:r>
              <a:rPr lang="en-GB" b="1" dirty="0"/>
              <a:t>Intermediate units</a:t>
            </a:r>
            <a:r>
              <a:rPr lang="en-GB" dirty="0"/>
              <a:t>, introduced in year 4 and then built upon in year 5, increase the level of challenge by increasing the amount and complexity (including foreign language grammar concepts) of the foreign language presented to pupils. </a:t>
            </a:r>
            <a:endParaRPr lang="en-GB" dirty="0" smtClean="0"/>
          </a:p>
          <a:p>
            <a:r>
              <a:rPr lang="en-GB" dirty="0"/>
              <a:t>Use of the </a:t>
            </a:r>
            <a:r>
              <a:rPr lang="en-GB" b="1" dirty="0"/>
              <a:t>possessive</a:t>
            </a:r>
            <a:r>
              <a:rPr lang="en-GB" dirty="0"/>
              <a:t>, the </a:t>
            </a:r>
            <a:r>
              <a:rPr lang="en-GB" b="1" dirty="0"/>
              <a:t>concept of adjectives</a:t>
            </a:r>
            <a:r>
              <a:rPr lang="en-GB" dirty="0"/>
              <a:t>, use of the </a:t>
            </a:r>
            <a:r>
              <a:rPr lang="en-GB" b="1" dirty="0"/>
              <a:t>negative form</a:t>
            </a:r>
            <a:r>
              <a:rPr lang="en-GB" dirty="0"/>
              <a:t>, </a:t>
            </a:r>
            <a:r>
              <a:rPr lang="en-GB" b="1" dirty="0"/>
              <a:t>conjunctions</a:t>
            </a:r>
            <a:r>
              <a:rPr lang="en-GB" dirty="0"/>
              <a:t> and introduce the </a:t>
            </a:r>
            <a:r>
              <a:rPr lang="en-GB" b="1" dirty="0"/>
              <a:t>concept of regular verb conjugation</a:t>
            </a:r>
            <a:r>
              <a:rPr lang="en-GB" dirty="0"/>
              <a:t> in </a:t>
            </a:r>
            <a:r>
              <a:rPr lang="en-GB" b="1" dirty="0"/>
              <a:t>Intermediate</a:t>
            </a:r>
            <a:r>
              <a:rPr lang="en-GB" dirty="0"/>
              <a:t> units.</a:t>
            </a:r>
          </a:p>
          <a:p>
            <a:pPr marL="0" indent="0">
              <a:buNone/>
            </a:pPr>
            <a:endParaRPr lang="en-GB" dirty="0"/>
          </a:p>
          <a:p>
            <a:pPr marL="0" indent="0">
              <a:buNone/>
            </a:pPr>
            <a:r>
              <a:rPr lang="en-GB" b="1" dirty="0"/>
              <a:t>Progressive units </a:t>
            </a:r>
            <a:r>
              <a:rPr lang="en-GB" dirty="0"/>
              <a:t>are the most challenging units and are suitable for Year 6 pupils or pupils with a good understanding of the basics of the language they are learning.</a:t>
            </a:r>
          </a:p>
          <a:p>
            <a:r>
              <a:rPr lang="en-GB" dirty="0"/>
              <a:t>More detailed opinions with conjunctions and introduce the concept of regular and some high frequency irregular verb conjugation in Progressive units. </a:t>
            </a:r>
          </a:p>
          <a:p>
            <a:endParaRPr lang="en-GB" dirty="0"/>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755450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9288" y="232248"/>
            <a:ext cx="3557847" cy="470855"/>
          </a:xfrm>
          <a:solidFill>
            <a:schemeClr val="accent1">
              <a:lumMod val="60000"/>
              <a:lumOff val="40000"/>
            </a:schemeClr>
          </a:solidFill>
        </p:spPr>
        <p:txBody>
          <a:bodyPr>
            <a:normAutofit/>
          </a:bodyPr>
          <a:lstStyle/>
          <a:p>
            <a:pPr algn="ctr"/>
            <a:r>
              <a:rPr lang="en-GB" sz="1800" b="1" dirty="0" smtClean="0">
                <a:latin typeface="+mn-lt"/>
              </a:rPr>
              <a:t>French </a:t>
            </a:r>
            <a:r>
              <a:rPr lang="en-GB" sz="1800" b="1" dirty="0">
                <a:latin typeface="+mn-lt"/>
              </a:rPr>
              <a:t>Curriculum </a:t>
            </a:r>
            <a:r>
              <a:rPr lang="en-GB" sz="1800" b="1" dirty="0" smtClean="0">
                <a:latin typeface="+mn-lt"/>
              </a:rPr>
              <a:t>Map</a:t>
            </a:r>
            <a:endParaRPr lang="en-GB" sz="1800" b="1" dirty="0">
              <a:latin typeface="+mn-lt"/>
            </a:endParaRPr>
          </a:p>
        </p:txBody>
      </p:sp>
      <p:pic>
        <p:nvPicPr>
          <p:cNvPr id="3" name="Picture 2">
            <a:extLst>
              <a:ext uri="{FF2B5EF4-FFF2-40B4-BE49-F238E27FC236}">
                <a16:creationId xmlns:a16="http://schemas.microsoft.com/office/drawing/2014/main" id="{DB463DF4-69E2-990D-9FC1-DF27102BC2E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pic>
        <p:nvPicPr>
          <p:cNvPr id="5" name="Picture 4"/>
          <p:cNvPicPr>
            <a:picLocks noChangeAspect="1"/>
          </p:cNvPicPr>
          <p:nvPr/>
        </p:nvPicPr>
        <p:blipFill>
          <a:blip r:embed="rId3"/>
          <a:stretch>
            <a:fillRect/>
          </a:stretch>
        </p:blipFill>
        <p:spPr>
          <a:xfrm>
            <a:off x="2270079" y="1002956"/>
            <a:ext cx="6157440" cy="5438776"/>
          </a:xfrm>
          <a:prstGeom prst="rect">
            <a:avLst/>
          </a:prstGeom>
        </p:spPr>
      </p:pic>
      <p:pic>
        <p:nvPicPr>
          <p:cNvPr id="6" name="Picture 5"/>
          <p:cNvPicPr>
            <a:picLocks noChangeAspect="1"/>
          </p:cNvPicPr>
          <p:nvPr/>
        </p:nvPicPr>
        <p:blipFill>
          <a:blip r:embed="rId4"/>
          <a:stretch>
            <a:fillRect/>
          </a:stretch>
        </p:blipFill>
        <p:spPr>
          <a:xfrm>
            <a:off x="1422354" y="1002957"/>
            <a:ext cx="847725" cy="5438775"/>
          </a:xfrm>
          <a:prstGeom prst="rect">
            <a:avLst/>
          </a:prstGeom>
        </p:spPr>
      </p:pic>
    </p:spTree>
    <p:extLst>
      <p:ext uri="{BB962C8B-B14F-4D97-AF65-F5344CB8AC3E}">
        <p14:creationId xmlns:p14="http://schemas.microsoft.com/office/powerpoint/2010/main" val="12321905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F0C3C-334F-CD39-C0C3-FDCDBFAE43D7}"/>
              </a:ext>
            </a:extLst>
          </p:cNvPr>
          <p:cNvSpPr>
            <a:spLocks noGrp="1"/>
          </p:cNvSpPr>
          <p:nvPr>
            <p:ph type="title"/>
          </p:nvPr>
        </p:nvSpPr>
        <p:spPr>
          <a:xfrm>
            <a:off x="4539955" y="535528"/>
            <a:ext cx="3404382" cy="369332"/>
          </a:xfrm>
          <a:solidFill>
            <a:schemeClr val="accent1">
              <a:lumMod val="60000"/>
              <a:lumOff val="40000"/>
            </a:schemeClr>
          </a:solidFill>
        </p:spPr>
        <p:txBody>
          <a:bodyPr>
            <a:normAutofit/>
          </a:bodyPr>
          <a:lstStyle/>
          <a:p>
            <a:pPr algn="ctr"/>
            <a:r>
              <a:rPr lang="en-US" sz="1800" b="1" dirty="0">
                <a:latin typeface="+mn-lt"/>
              </a:rPr>
              <a:t>Key Stage 1 overview</a:t>
            </a:r>
          </a:p>
        </p:txBody>
      </p:sp>
      <p:pic>
        <p:nvPicPr>
          <p:cNvPr id="10" name="Picture 9">
            <a:extLst>
              <a:ext uri="{FF2B5EF4-FFF2-40B4-BE49-F238E27FC236}">
                <a16:creationId xmlns:a16="http://schemas.microsoft.com/office/drawing/2014/main" id="{5EAB58B5-FB4E-863B-A846-44289F68305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3" name="TextBox 2"/>
          <p:cNvSpPr txBox="1"/>
          <p:nvPr/>
        </p:nvSpPr>
        <p:spPr>
          <a:xfrm>
            <a:off x="836244" y="1285875"/>
            <a:ext cx="10811804" cy="5078313"/>
          </a:xfrm>
          <a:prstGeom prst="rect">
            <a:avLst/>
          </a:prstGeom>
          <a:noFill/>
        </p:spPr>
        <p:txBody>
          <a:bodyPr wrap="square" rtlCol="0">
            <a:spAutoFit/>
          </a:bodyPr>
          <a:lstStyle/>
          <a:p>
            <a:r>
              <a:rPr lang="en-GB" dirty="0"/>
              <a:t>We aim for all pupils to develop a genuine interest and positive curiosity about foreign languages. Learning a second language offers pupils the opportunity to explore relationships between language and identity, develop a deeper understanding of other cultures and the world around them with a better awareness of self, others and cultural differences. The intention is that they will become life-long language learners. Although the 2014 National Curriculum states that modern foreign languages is compulsory in Key Stage </a:t>
            </a:r>
            <a:r>
              <a:rPr lang="en-GB" dirty="0" smtClean="0"/>
              <a:t>2, </a:t>
            </a:r>
            <a:r>
              <a:rPr lang="en-GB" dirty="0"/>
              <a:t>we recognise the advantages of being exposed to a modern foreign language in KS1 and we offer the following opportunities</a:t>
            </a:r>
            <a:r>
              <a:rPr lang="en-GB" dirty="0" smtClean="0"/>
              <a:t>:</a:t>
            </a:r>
          </a:p>
          <a:p>
            <a:endParaRPr lang="en-GB" dirty="0"/>
          </a:p>
          <a:p>
            <a:pPr>
              <a:buFont typeface="Arial" panose="020B0604020202020204" pitchFamily="34" charset="0"/>
              <a:buChar char="•"/>
            </a:pPr>
            <a:r>
              <a:rPr lang="en-GB" dirty="0"/>
              <a:t>Learning greetings – doing registers in French</a:t>
            </a:r>
          </a:p>
          <a:p>
            <a:pPr>
              <a:buFont typeface="Arial" panose="020B0604020202020204" pitchFamily="34" charset="0"/>
              <a:buChar char="•"/>
            </a:pPr>
            <a:r>
              <a:rPr lang="en-GB" dirty="0"/>
              <a:t>Counting 1-10</a:t>
            </a:r>
          </a:p>
          <a:p>
            <a:pPr>
              <a:buFont typeface="Arial" panose="020B0604020202020204" pitchFamily="34" charset="0"/>
              <a:buChar char="•"/>
            </a:pPr>
            <a:r>
              <a:rPr lang="en-GB" dirty="0" smtClean="0"/>
              <a:t>German </a:t>
            </a:r>
            <a:r>
              <a:rPr lang="en-GB" dirty="0"/>
              <a:t>linked to other curriculum areas in Year 2</a:t>
            </a:r>
          </a:p>
          <a:p>
            <a:pPr>
              <a:buFont typeface="Arial" panose="020B0604020202020204" pitchFamily="34" charset="0"/>
              <a:buChar char="•"/>
            </a:pPr>
            <a:r>
              <a:rPr lang="en-GB" dirty="0"/>
              <a:t>Traditional, familiar stories read in target language </a:t>
            </a:r>
          </a:p>
          <a:p>
            <a:pPr>
              <a:buFont typeface="Arial" panose="020B0604020202020204" pitchFamily="34" charset="0"/>
              <a:buChar char="•"/>
            </a:pPr>
            <a:r>
              <a:rPr lang="en-GB" dirty="0"/>
              <a:t>Promotion of the French page on the VLE </a:t>
            </a:r>
          </a:p>
          <a:p>
            <a:pPr fontAlgn="base">
              <a:buFont typeface="Arial" panose="020B0604020202020204" pitchFamily="34" charset="0"/>
              <a:buChar char="•"/>
            </a:pPr>
            <a:r>
              <a:rPr lang="en-GB" dirty="0"/>
              <a:t>Foreign language celebration assemblies.</a:t>
            </a:r>
          </a:p>
          <a:p>
            <a:pPr fontAlgn="base">
              <a:buFont typeface="Arial" panose="020B0604020202020204" pitchFamily="34" charset="0"/>
              <a:buChar char="•"/>
            </a:pPr>
            <a:r>
              <a:rPr lang="en-GB" dirty="0"/>
              <a:t>Cookery sessions of traditional foods from the country of the language being studied.</a:t>
            </a:r>
          </a:p>
          <a:p>
            <a:pPr fontAlgn="base">
              <a:buFont typeface="Arial" panose="020B0604020202020204" pitchFamily="34" charset="0"/>
              <a:buChar char="•"/>
            </a:pPr>
            <a:r>
              <a:rPr lang="en-GB" dirty="0" smtClean="0"/>
              <a:t>School </a:t>
            </a:r>
            <a:r>
              <a:rPr lang="en-GB" dirty="0"/>
              <a:t>celebrations of national feast days from the country of the language being studied when appropriate to facilitate a whole school approach to foreign language learning along with improved cultural awareness.</a:t>
            </a:r>
          </a:p>
          <a:p>
            <a:endParaRPr lang="en-GB" dirty="0"/>
          </a:p>
          <a:p>
            <a:endParaRPr lang="en-GB" dirty="0"/>
          </a:p>
        </p:txBody>
      </p:sp>
    </p:spTree>
    <p:extLst>
      <p:ext uri="{BB962C8B-B14F-4D97-AF65-F5344CB8AC3E}">
        <p14:creationId xmlns:p14="http://schemas.microsoft.com/office/powerpoint/2010/main" val="630550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8249" y="416545"/>
            <a:ext cx="10515600" cy="488315"/>
          </a:xfrm>
        </p:spPr>
        <p:txBody>
          <a:bodyPr>
            <a:normAutofit/>
          </a:bodyPr>
          <a:lstStyle/>
          <a:p>
            <a:pPr algn="ctr"/>
            <a:r>
              <a:rPr lang="en-GB" sz="1600" b="1" dirty="0" smtClean="0">
                <a:latin typeface="+mn-lt"/>
              </a:rPr>
              <a:t>French </a:t>
            </a:r>
            <a:r>
              <a:rPr lang="en-GB" sz="1600" b="1" dirty="0">
                <a:latin typeface="+mn-lt"/>
              </a:rPr>
              <a:t>Curriculum Map – Year 3</a:t>
            </a:r>
          </a:p>
        </p:txBody>
      </p:sp>
      <p:pic>
        <p:nvPicPr>
          <p:cNvPr id="3" name="Picture 2">
            <a:extLst>
              <a:ext uri="{FF2B5EF4-FFF2-40B4-BE49-F238E27FC236}">
                <a16:creationId xmlns:a16="http://schemas.microsoft.com/office/drawing/2014/main" id="{8CFEE5D9-94DB-85DB-FF75-08957A80FAD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9" name="Table 8"/>
          <p:cNvGraphicFramePr>
            <a:graphicFrameLocks noGrp="1"/>
          </p:cNvGraphicFramePr>
          <p:nvPr>
            <p:extLst>
              <p:ext uri="{D42A27DB-BD31-4B8C-83A1-F6EECF244321}">
                <p14:modId xmlns:p14="http://schemas.microsoft.com/office/powerpoint/2010/main" val="1955255655"/>
              </p:ext>
            </p:extLst>
          </p:nvPr>
        </p:nvGraphicFramePr>
        <p:xfrm>
          <a:off x="888609" y="904860"/>
          <a:ext cx="10865240" cy="5116464"/>
        </p:xfrm>
        <a:graphic>
          <a:graphicData uri="http://schemas.openxmlformats.org/drawingml/2006/table">
            <a:tbl>
              <a:tblPr firstRow="1" bandRow="1">
                <a:tableStyleId>{5C22544A-7EE6-4342-B048-85BDC9FD1C3A}</a:tableStyleId>
              </a:tblPr>
              <a:tblGrid>
                <a:gridCol w="2716310">
                  <a:extLst>
                    <a:ext uri="{9D8B030D-6E8A-4147-A177-3AD203B41FA5}">
                      <a16:colId xmlns:a16="http://schemas.microsoft.com/office/drawing/2014/main" val="1445225710"/>
                    </a:ext>
                  </a:extLst>
                </a:gridCol>
                <a:gridCol w="2716310">
                  <a:extLst>
                    <a:ext uri="{9D8B030D-6E8A-4147-A177-3AD203B41FA5}">
                      <a16:colId xmlns:a16="http://schemas.microsoft.com/office/drawing/2014/main" val="424425653"/>
                    </a:ext>
                  </a:extLst>
                </a:gridCol>
                <a:gridCol w="2716310">
                  <a:extLst>
                    <a:ext uri="{9D8B030D-6E8A-4147-A177-3AD203B41FA5}">
                      <a16:colId xmlns:a16="http://schemas.microsoft.com/office/drawing/2014/main" val="102189384"/>
                    </a:ext>
                  </a:extLst>
                </a:gridCol>
                <a:gridCol w="2716310">
                  <a:extLst>
                    <a:ext uri="{9D8B030D-6E8A-4147-A177-3AD203B41FA5}">
                      <a16:colId xmlns:a16="http://schemas.microsoft.com/office/drawing/2014/main" val="3140513589"/>
                    </a:ext>
                  </a:extLst>
                </a:gridCol>
              </a:tblGrid>
              <a:tr h="331099">
                <a:tc>
                  <a:txBody>
                    <a:bodyPr/>
                    <a:lstStyle/>
                    <a:p>
                      <a:pPr algn="ctr">
                        <a:lnSpc>
                          <a:spcPct val="107000"/>
                        </a:lnSpc>
                        <a:spcAft>
                          <a:spcPts val="0"/>
                        </a:spcAft>
                      </a:pPr>
                      <a:r>
                        <a:rPr lang="en-GB" sz="1100" b="1" dirty="0">
                          <a:effectLst/>
                          <a:latin typeface="+mn-lt"/>
                          <a:ea typeface="Calibri" panose="020F0502020204030204" pitchFamily="34" charset="0"/>
                          <a:cs typeface="Times New Roman" panose="02020603050405020304" pitchFamily="18" charset="0"/>
                        </a:rPr>
                        <a:t>Year 3</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1</a:t>
                      </a:r>
                      <a:endParaRPr lang="en-GB" sz="10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2</a:t>
                      </a:r>
                      <a:endParaRPr lang="en-GB" sz="10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3</a:t>
                      </a:r>
                      <a:endParaRPr lang="en-GB" sz="10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6017022"/>
                  </a:ext>
                </a:extLst>
              </a:tr>
              <a:tr h="326141">
                <a:tc>
                  <a:txBody>
                    <a:bodyPr/>
                    <a:lstStyle/>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Focus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J’appends le francais / Les animaux</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Core vocabulary/ Les fruits</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b="1" dirty="0">
                          <a:effectLst/>
                          <a:latin typeface="+mn-lt"/>
                          <a:ea typeface="Calibri" panose="020F0502020204030204" pitchFamily="34" charset="0"/>
                          <a:cs typeface="Times New Roman" panose="02020603050405020304" pitchFamily="18" charset="0"/>
                        </a:rPr>
                        <a:t>Core vocabulary/ Les legumes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extLst>
                  <a:ext uri="{0D108BD9-81ED-4DB2-BD59-A6C34878D82A}">
                    <a16:rowId xmlns:a16="http://schemas.microsoft.com/office/drawing/2014/main" val="1600406886"/>
                  </a:ext>
                </a:extLst>
              </a:tr>
              <a:tr h="1617822">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Learning </a:t>
                      </a:r>
                      <a:r>
                        <a:rPr lang="en-GB" sz="1000" b="1" dirty="0">
                          <a:effectLst/>
                          <a:latin typeface="+mn-lt"/>
                          <a:ea typeface="Calibri" panose="020F0502020204030204" pitchFamily="34" charset="0"/>
                          <a:cs typeface="Times New Roman" panose="02020603050405020304" pitchFamily="18" charset="0"/>
                        </a:rPr>
                        <a:t>objectives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342900" lvl="0" indent="-342900" fontAlgn="base">
                        <a:spcAft>
                          <a:spcPts val="0"/>
                        </a:spcAft>
                        <a:buFont typeface="Symbol" panose="05050102010706020507" pitchFamily="18" charset="2"/>
                        <a:buChar char=""/>
                      </a:pPr>
                      <a:r>
                        <a:rPr lang="en-US" sz="1000" dirty="0">
                          <a:effectLst/>
                          <a:latin typeface="+mn-lt"/>
                          <a:ea typeface="Times New Roman" panose="02020603050405020304" pitchFamily="18" charset="0"/>
                          <a:cs typeface="Times New Roman" panose="02020603050405020304" pitchFamily="18" charset="0"/>
                        </a:rPr>
                        <a:t>I can pinpoint France on a map of the world  and talk about where in the world French is spoken</a:t>
                      </a:r>
                      <a:r>
                        <a:rPr lang="en-GB" sz="1000" dirty="0">
                          <a:effectLst/>
                          <a:latin typeface="+mn-lt"/>
                          <a:ea typeface="Times New Roman" panose="02020603050405020304" pitchFamily="18" charset="0"/>
                          <a:cs typeface="Times New Roman" panose="02020603050405020304" pitchFamily="18" charset="0"/>
                        </a:rPr>
                        <a:t> </a:t>
                      </a:r>
                    </a:p>
                    <a:p>
                      <a:pPr marL="342900" lvl="0" indent="-342900" fontAlgn="base">
                        <a:spcAft>
                          <a:spcPts val="0"/>
                        </a:spcAft>
                        <a:buFont typeface="Symbol" panose="05050102010706020507" pitchFamily="18" charset="2"/>
                        <a:buChar char=""/>
                      </a:pPr>
                      <a:r>
                        <a:rPr lang="en-US" sz="1000" dirty="0">
                          <a:effectLst/>
                          <a:latin typeface="+mn-lt"/>
                          <a:ea typeface="Times New Roman" panose="02020603050405020304" pitchFamily="18" charset="0"/>
                          <a:cs typeface="Times New Roman" panose="02020603050405020304" pitchFamily="18" charset="0"/>
                        </a:rPr>
                        <a:t>I can say my name and how I am feeling in French </a:t>
                      </a:r>
                      <a:r>
                        <a:rPr lang="en-GB" sz="1000" dirty="0">
                          <a:effectLst/>
                          <a:latin typeface="+mn-lt"/>
                          <a:ea typeface="Times New Roman" panose="02020603050405020304" pitchFamily="18" charset="0"/>
                          <a:cs typeface="Times New Roman" panose="02020603050405020304" pitchFamily="18" charset="0"/>
                        </a:rPr>
                        <a:t> </a:t>
                      </a:r>
                    </a:p>
                    <a:p>
                      <a:pPr marL="342900" lvl="0" indent="-342900" fontAlgn="base">
                        <a:spcAft>
                          <a:spcPts val="0"/>
                        </a:spcAft>
                        <a:buFont typeface="Symbol" panose="05050102010706020507" pitchFamily="18" charset="2"/>
                        <a:buChar char=""/>
                      </a:pPr>
                      <a:r>
                        <a:rPr lang="en-US" sz="1000" dirty="0">
                          <a:effectLst/>
                          <a:latin typeface="+mn-lt"/>
                          <a:ea typeface="Times New Roman" panose="02020603050405020304" pitchFamily="18" charset="0"/>
                          <a:cs typeface="Times New Roman" panose="02020603050405020304" pitchFamily="18" charset="0"/>
                        </a:rPr>
                        <a:t>I can recall the names of at least five animals in French unaided. (nouns and determiners/articles)</a:t>
                      </a:r>
                      <a:r>
                        <a:rPr lang="en-GB" sz="1000" dirty="0">
                          <a:effectLst/>
                          <a:latin typeface="+mn-lt"/>
                          <a:ea typeface="Times New Roman" panose="02020603050405020304" pitchFamily="18" charset="0"/>
                          <a:cs typeface="Times New Roman" panose="02020603050405020304" pitchFamily="18" charset="0"/>
                        </a:rPr>
                        <a:t> </a:t>
                      </a:r>
                    </a:p>
                    <a:p>
                      <a:pPr marL="342900" lvl="0" indent="-342900" fontAlgn="base">
                        <a:spcAft>
                          <a:spcPts val="0"/>
                        </a:spcAft>
                        <a:buFont typeface="Symbol" panose="05050102010706020507" pitchFamily="18" charset="2"/>
                        <a:buChar char=""/>
                      </a:pPr>
                      <a:r>
                        <a:rPr lang="en-US" sz="1000" dirty="0">
                          <a:effectLst/>
                          <a:latin typeface="+mn-lt"/>
                          <a:ea typeface="Times New Roman" panose="02020603050405020304" pitchFamily="18" charset="0"/>
                          <a:cs typeface="Times New Roman" panose="02020603050405020304" pitchFamily="18" charset="0"/>
                        </a:rPr>
                        <a:t>I can spell some animals correctly in French. </a:t>
                      </a:r>
                      <a:r>
                        <a:rPr lang="en-GB" sz="1000" dirty="0">
                          <a:effectLst/>
                          <a:latin typeface="+mn-lt"/>
                          <a:ea typeface="Times New Roman" panose="02020603050405020304" pitchFamily="18" charset="0"/>
                          <a:cs typeface="Times New Roman" panose="02020603050405020304" pitchFamily="18" charset="0"/>
                        </a:rPr>
                        <a:t> </a:t>
                      </a:r>
                    </a:p>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 </a:t>
                      </a:r>
                    </a:p>
                  </a:txBody>
                  <a:tcPr marL="68580" marR="68580" marT="0" marB="0">
                    <a:solidFill>
                      <a:schemeClr val="bg2"/>
                    </a:solidFill>
                  </a:tcPr>
                </a:tc>
                <a:tc>
                  <a:txBody>
                    <a:bodyPr/>
                    <a:lstStyle/>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recall up to 10 colours in French (Core Vocabulary)</a:t>
                      </a:r>
                      <a:endParaRPr lang="en-GB" sz="10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recall up to 10 fruits in French. (nouns and determiners/ articles)</a:t>
                      </a:r>
                      <a:endParaRPr lang="en-GB" sz="10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spell some names of fruit</a:t>
                      </a:r>
                      <a:endParaRPr lang="en-GB" sz="10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ask somebody in French if they like a particular fruit </a:t>
                      </a:r>
                      <a:r>
                        <a:rPr lang="en-US" sz="1000" i="1">
                          <a:effectLst/>
                          <a:latin typeface="+mn-lt"/>
                          <a:ea typeface="Times New Roman" panose="02020603050405020304" pitchFamily="18" charset="0"/>
                          <a:cs typeface="Times New Roman" panose="02020603050405020304" pitchFamily="18" charset="0"/>
                        </a:rPr>
                        <a:t>(Est-ce-que tu aimes?)</a:t>
                      </a:r>
                      <a:endParaRPr lang="en-GB" sz="10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give a simple opinion on fruit </a:t>
                      </a:r>
                      <a:r>
                        <a:rPr lang="en-US" sz="1000" i="1">
                          <a:effectLst/>
                          <a:latin typeface="+mn-lt"/>
                          <a:ea typeface="Times New Roman" panose="02020603050405020304" pitchFamily="18" charset="0"/>
                          <a:cs typeface="Times New Roman" panose="02020603050405020304" pitchFamily="18" charset="0"/>
                        </a:rPr>
                        <a:t>(J’aime, Je n’aime pas, Qu’est-ce-que tu aimes?)</a:t>
                      </a:r>
                      <a:endParaRPr lang="en-GB" sz="1000">
                        <a:effectLst/>
                        <a:latin typeface="+mn-lt"/>
                        <a:ea typeface="Times New Roman" panose="02020603050405020304" pitchFamily="18" charset="0"/>
                        <a:cs typeface="Times New Roman" panose="02020603050405020304" pitchFamily="18" charset="0"/>
                      </a:endParaRPr>
                    </a:p>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 </a:t>
                      </a: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I can recall numbers 1-10</a:t>
                      </a: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I can recall up to 10 vegetables</a:t>
                      </a: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I can use </a:t>
                      </a:r>
                      <a:r>
                        <a:rPr lang="en-GB" sz="1000" i="1" dirty="0">
                          <a:effectLst/>
                          <a:latin typeface="+mn-lt"/>
                          <a:ea typeface="Calibri" panose="020F0502020204030204" pitchFamily="34" charset="0"/>
                          <a:cs typeface="Times New Roman" panose="02020603050405020304" pitchFamily="18" charset="0"/>
                        </a:rPr>
                        <a:t>je </a:t>
                      </a:r>
                      <a:r>
                        <a:rPr lang="en-GB" sz="1000" i="1" dirty="0" err="1">
                          <a:effectLst/>
                          <a:latin typeface="+mn-lt"/>
                          <a:ea typeface="Calibri" panose="020F0502020204030204" pitchFamily="34" charset="0"/>
                          <a:cs typeface="Times New Roman" panose="02020603050405020304" pitchFamily="18" charset="0"/>
                        </a:rPr>
                        <a:t>voudrais</a:t>
                      </a:r>
                      <a:r>
                        <a:rPr lang="en-GB" sz="1000" i="1" dirty="0">
                          <a:effectLst/>
                          <a:latin typeface="+mn-lt"/>
                          <a:ea typeface="Calibri" panose="020F0502020204030204" pitchFamily="34" charset="0"/>
                          <a:cs typeface="Times New Roman" panose="02020603050405020304" pitchFamily="18" charset="0"/>
                        </a:rPr>
                        <a:t> + noun</a:t>
                      </a:r>
                      <a:r>
                        <a:rPr lang="en-GB" sz="1000" dirty="0">
                          <a:effectLst/>
                          <a:latin typeface="+mn-lt"/>
                          <a:ea typeface="Calibri" panose="020F0502020204030204" pitchFamily="34" charset="0"/>
                          <a:cs typeface="Times New Roman" panose="02020603050405020304" pitchFamily="18" charset="0"/>
                        </a:rPr>
                        <a:t> to ask for a vegetable in a market</a:t>
                      </a: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I can say please and thank you in a role play</a:t>
                      </a:r>
                    </a:p>
                  </a:txBody>
                  <a:tcPr marL="68580" marR="68580" marT="0" marB="0">
                    <a:solidFill>
                      <a:schemeClr val="bg2"/>
                    </a:solidFill>
                  </a:tcPr>
                </a:tc>
                <a:extLst>
                  <a:ext uri="{0D108BD9-81ED-4DB2-BD59-A6C34878D82A}">
                    <a16:rowId xmlns:a16="http://schemas.microsoft.com/office/drawing/2014/main" val="2905502193"/>
                  </a:ext>
                </a:extLst>
              </a:tr>
              <a:tr h="1250999">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vocab / grammar</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nSpc>
                          <a:spcPct val="107000"/>
                        </a:lnSpc>
                        <a:spcAft>
                          <a:spcPts val="0"/>
                        </a:spcAft>
                      </a:pPr>
                      <a:r>
                        <a:rPr lang="en-GB" sz="1000" i="1">
                          <a:effectLst/>
                          <a:latin typeface="+mn-lt"/>
                          <a:ea typeface="Calibri" panose="020F0502020204030204" pitchFamily="34" charset="0"/>
                          <a:cs typeface="Times New Roman" panose="02020603050405020304" pitchFamily="18" charset="0"/>
                        </a:rPr>
                        <a:t>Bonjour, salut, comment tu t’appelles? je m’appelle, Ca va, ca va bien, ca va mal</a:t>
                      </a:r>
                      <a:endParaRPr lang="en-GB" sz="100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Asking for a response using  </a:t>
                      </a:r>
                      <a:r>
                        <a:rPr lang="en-GB" sz="1000" i="1">
                          <a:effectLst/>
                          <a:latin typeface="+mn-lt"/>
                          <a:ea typeface="Calibri" panose="020F0502020204030204" pitchFamily="34" charset="0"/>
                          <a:cs typeface="Times New Roman" panose="02020603050405020304" pitchFamily="18" charset="0"/>
                        </a:rPr>
                        <a:t>et toi?</a:t>
                      </a:r>
                      <a:r>
                        <a:rPr lang="en-GB" sz="1000">
                          <a:effectLst/>
                          <a:latin typeface="+mn-lt"/>
                          <a:ea typeface="Calibri" panose="020F0502020204030204" pitchFamily="34" charset="0"/>
                          <a:cs typeface="Times New Roman" panose="02020603050405020304" pitchFamily="18" charset="0"/>
                        </a:rPr>
                        <a:t> Au revoir</a:t>
                      </a:r>
                    </a:p>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un, une, le, la, les</a:t>
                      </a:r>
                    </a:p>
                  </a:txBody>
                  <a:tcPr marL="68580" marR="68580" marT="0" marB="0">
                    <a:solidFill>
                      <a:schemeClr val="bg2"/>
                    </a:solidFill>
                  </a:tcPr>
                </a:tc>
                <a:tc>
                  <a:txBody>
                    <a:bodyPr/>
                    <a:lstStyle/>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Est-ce-que tu aimes…?</a:t>
                      </a:r>
                    </a:p>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J’aime, je n’aime pas</a:t>
                      </a:r>
                    </a:p>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Un, une, les </a:t>
                      </a:r>
                    </a:p>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Pommes, fraise, pêche, banane, cerise, orange, prunes, poire, kiwi, abricot</a:t>
                      </a:r>
                    </a:p>
                  </a:txBody>
                  <a:tcPr marL="68580" marR="68580" marT="0" marB="0">
                    <a:solidFill>
                      <a:schemeClr val="bg2"/>
                    </a:solidFill>
                  </a:tcPr>
                </a:tc>
                <a:tc>
                  <a:txBody>
                    <a:bodyPr/>
                    <a:lstStyle/>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Un. </a:t>
                      </a:r>
                      <a:r>
                        <a:rPr lang="en-GB" sz="1000" dirty="0" err="1">
                          <a:effectLst/>
                          <a:latin typeface="+mn-lt"/>
                          <a:ea typeface="Calibri" panose="020F0502020204030204" pitchFamily="34" charset="0"/>
                          <a:cs typeface="Times New Roman" panose="02020603050405020304" pitchFamily="18" charset="0"/>
                        </a:rPr>
                        <a:t>Deux</a:t>
                      </a:r>
                      <a:r>
                        <a:rPr lang="en-GB" sz="1000" dirty="0">
                          <a:effectLst/>
                          <a:latin typeface="+mn-lt"/>
                          <a:ea typeface="Calibri" panose="020F0502020204030204" pitchFamily="34" charset="0"/>
                          <a:cs typeface="Times New Roman" panose="02020603050405020304" pitchFamily="18" charset="0"/>
                        </a:rPr>
                        <a:t>. </a:t>
                      </a:r>
                      <a:r>
                        <a:rPr lang="en-GB" sz="1000" dirty="0" err="1">
                          <a:effectLst/>
                          <a:latin typeface="+mn-lt"/>
                          <a:ea typeface="Calibri" panose="020F0502020204030204" pitchFamily="34" charset="0"/>
                          <a:cs typeface="Times New Roman" panose="02020603050405020304" pitchFamily="18" charset="0"/>
                        </a:rPr>
                        <a:t>Trois</a:t>
                      </a:r>
                      <a:r>
                        <a:rPr lang="en-GB" sz="1000" dirty="0">
                          <a:effectLst/>
                          <a:latin typeface="+mn-lt"/>
                          <a:ea typeface="Calibri" panose="020F0502020204030204" pitchFamily="34" charset="0"/>
                          <a:cs typeface="Times New Roman" panose="02020603050405020304" pitchFamily="18" charset="0"/>
                        </a:rPr>
                        <a:t>, </a:t>
                      </a:r>
                      <a:r>
                        <a:rPr lang="en-GB" sz="1000" dirty="0" err="1">
                          <a:effectLst/>
                          <a:latin typeface="+mn-lt"/>
                          <a:ea typeface="Calibri" panose="020F0502020204030204" pitchFamily="34" charset="0"/>
                          <a:cs typeface="Times New Roman" panose="02020603050405020304" pitchFamily="18" charset="0"/>
                        </a:rPr>
                        <a:t>quatre</a:t>
                      </a:r>
                      <a:r>
                        <a:rPr lang="en-GB" sz="1000" dirty="0">
                          <a:effectLst/>
                          <a:latin typeface="+mn-lt"/>
                          <a:ea typeface="Calibri" panose="020F0502020204030204" pitchFamily="34" charset="0"/>
                          <a:cs typeface="Times New Roman" panose="02020603050405020304" pitchFamily="18" charset="0"/>
                        </a:rPr>
                        <a:t>, cinq, six, sept, </a:t>
                      </a:r>
                      <a:r>
                        <a:rPr lang="en-GB" sz="1000" dirty="0" err="1">
                          <a:effectLst/>
                          <a:latin typeface="+mn-lt"/>
                          <a:ea typeface="Calibri" panose="020F0502020204030204" pitchFamily="34" charset="0"/>
                          <a:cs typeface="Times New Roman" panose="02020603050405020304" pitchFamily="18" charset="0"/>
                        </a:rPr>
                        <a:t>huit</a:t>
                      </a:r>
                      <a:r>
                        <a:rPr lang="en-GB" sz="1000" dirty="0">
                          <a:effectLst/>
                          <a:latin typeface="+mn-lt"/>
                          <a:ea typeface="Calibri" panose="020F0502020204030204" pitchFamily="34" charset="0"/>
                          <a:cs typeface="Times New Roman" panose="02020603050405020304" pitchFamily="18" charset="0"/>
                        </a:rPr>
                        <a:t>, </a:t>
                      </a:r>
                      <a:r>
                        <a:rPr lang="en-GB" sz="1000" dirty="0" err="1">
                          <a:effectLst/>
                          <a:latin typeface="+mn-lt"/>
                          <a:ea typeface="Calibri" panose="020F0502020204030204" pitchFamily="34" charset="0"/>
                          <a:cs typeface="Times New Roman" panose="02020603050405020304" pitchFamily="18" charset="0"/>
                        </a:rPr>
                        <a:t>neuf</a:t>
                      </a:r>
                      <a:r>
                        <a:rPr lang="en-GB" sz="1000" dirty="0">
                          <a:effectLst/>
                          <a:latin typeface="+mn-lt"/>
                          <a:ea typeface="Calibri" panose="020F0502020204030204" pitchFamily="34" charset="0"/>
                          <a:cs typeface="Times New Roman" panose="02020603050405020304" pitchFamily="18" charset="0"/>
                        </a:rPr>
                        <a:t>, dix, je </a:t>
                      </a:r>
                      <a:r>
                        <a:rPr lang="en-GB" sz="1000" dirty="0" err="1">
                          <a:effectLst/>
                          <a:latin typeface="+mn-lt"/>
                          <a:ea typeface="Calibri" panose="020F0502020204030204" pitchFamily="34" charset="0"/>
                          <a:cs typeface="Times New Roman" panose="02020603050405020304" pitchFamily="18" charset="0"/>
                        </a:rPr>
                        <a:t>voudrais</a:t>
                      </a:r>
                      <a:r>
                        <a:rPr lang="en-GB" sz="1000" dirty="0">
                          <a:effectLst/>
                          <a:latin typeface="+mn-lt"/>
                          <a:ea typeface="Calibri" panose="020F0502020204030204" pitchFamily="34" charset="0"/>
                          <a:cs typeface="Times New Roman" panose="02020603050405020304" pitchFamily="18" charset="0"/>
                        </a:rPr>
                        <a:t>, </a:t>
                      </a:r>
                      <a:r>
                        <a:rPr lang="en-GB" sz="1000" dirty="0" err="1">
                          <a:effectLst/>
                          <a:latin typeface="+mn-lt"/>
                          <a:ea typeface="Calibri" panose="020F0502020204030204" pitchFamily="34" charset="0"/>
                          <a:cs typeface="Times New Roman" panose="02020603050405020304" pitchFamily="18" charset="0"/>
                        </a:rPr>
                        <a:t>s’il</a:t>
                      </a:r>
                      <a:r>
                        <a:rPr lang="en-GB" sz="1000" dirty="0">
                          <a:effectLst/>
                          <a:latin typeface="+mn-lt"/>
                          <a:ea typeface="Calibri" panose="020F0502020204030204" pitchFamily="34" charset="0"/>
                          <a:cs typeface="Times New Roman" panose="02020603050405020304" pitchFamily="18" charset="0"/>
                        </a:rPr>
                        <a:t> </a:t>
                      </a:r>
                      <a:r>
                        <a:rPr lang="en-GB" sz="1000" dirty="0" err="1">
                          <a:effectLst/>
                          <a:latin typeface="+mn-lt"/>
                          <a:ea typeface="Calibri" panose="020F0502020204030204" pitchFamily="34" charset="0"/>
                          <a:cs typeface="Times New Roman" panose="02020603050405020304" pitchFamily="18" charset="0"/>
                        </a:rPr>
                        <a:t>vous</a:t>
                      </a:r>
                      <a:r>
                        <a:rPr lang="en-GB" sz="1000" dirty="0">
                          <a:effectLst/>
                          <a:latin typeface="+mn-lt"/>
                          <a:ea typeface="Calibri" panose="020F0502020204030204" pitchFamily="34" charset="0"/>
                          <a:cs typeface="Times New Roman" panose="02020603050405020304" pitchFamily="18" charset="0"/>
                        </a:rPr>
                        <a:t> plait, </a:t>
                      </a:r>
                      <a:r>
                        <a:rPr lang="en-GB" sz="1000" dirty="0" err="1">
                          <a:effectLst/>
                          <a:latin typeface="+mn-lt"/>
                          <a:ea typeface="Calibri" panose="020F0502020204030204" pitchFamily="34" charset="0"/>
                          <a:cs typeface="Times New Roman" panose="02020603050405020304" pitchFamily="18" charset="0"/>
                        </a:rPr>
                        <a:t>merci</a:t>
                      </a:r>
                      <a:r>
                        <a:rPr lang="en-GB" sz="1000" dirty="0">
                          <a:effectLst/>
                          <a:latin typeface="+mn-lt"/>
                          <a:ea typeface="Calibri" panose="020F0502020204030204" pitchFamily="34" charset="0"/>
                          <a:cs typeface="Times New Roman" panose="02020603050405020304" pitchFamily="18" charset="0"/>
                        </a:rPr>
                        <a:t>, les pommes de </a:t>
                      </a:r>
                      <a:r>
                        <a:rPr lang="en-GB" sz="1000" dirty="0" err="1">
                          <a:effectLst/>
                          <a:latin typeface="+mn-lt"/>
                          <a:ea typeface="Calibri" panose="020F0502020204030204" pitchFamily="34" charset="0"/>
                          <a:cs typeface="Times New Roman" panose="02020603050405020304" pitchFamily="18" charset="0"/>
                        </a:rPr>
                        <a:t>terre</a:t>
                      </a:r>
                      <a:r>
                        <a:rPr lang="en-GB" sz="1000" dirty="0">
                          <a:effectLst/>
                          <a:latin typeface="+mn-lt"/>
                          <a:ea typeface="Calibri" panose="020F0502020204030204" pitchFamily="34" charset="0"/>
                          <a:cs typeface="Times New Roman" panose="02020603050405020304" pitchFamily="18" charset="0"/>
                        </a:rPr>
                        <a:t>, les </a:t>
                      </a:r>
                      <a:r>
                        <a:rPr lang="en-GB" sz="1000" dirty="0" err="1">
                          <a:effectLst/>
                          <a:latin typeface="+mn-lt"/>
                          <a:ea typeface="Calibri" panose="020F0502020204030204" pitchFamily="34" charset="0"/>
                          <a:cs typeface="Times New Roman" panose="02020603050405020304" pitchFamily="18" charset="0"/>
                        </a:rPr>
                        <a:t>carottes</a:t>
                      </a:r>
                      <a:r>
                        <a:rPr lang="en-GB" sz="1000" dirty="0">
                          <a:effectLst/>
                          <a:latin typeface="+mn-lt"/>
                          <a:ea typeface="Calibri" panose="020F0502020204030204" pitchFamily="34" charset="0"/>
                          <a:cs typeface="Times New Roman" panose="02020603050405020304" pitchFamily="18" charset="0"/>
                        </a:rPr>
                        <a:t>, les champignons, les </a:t>
                      </a:r>
                      <a:r>
                        <a:rPr lang="en-GB" sz="1000" dirty="0" err="1">
                          <a:effectLst/>
                          <a:latin typeface="+mn-lt"/>
                          <a:ea typeface="Calibri" panose="020F0502020204030204" pitchFamily="34" charset="0"/>
                          <a:cs typeface="Times New Roman" panose="02020603050405020304" pitchFamily="18" charset="0"/>
                        </a:rPr>
                        <a:t>petits</a:t>
                      </a:r>
                      <a:r>
                        <a:rPr lang="en-GB" sz="1000" dirty="0">
                          <a:effectLst/>
                          <a:latin typeface="+mn-lt"/>
                          <a:ea typeface="Calibri" panose="020F0502020204030204" pitchFamily="34" charset="0"/>
                          <a:cs typeface="Times New Roman" panose="02020603050405020304" pitchFamily="18" charset="0"/>
                        </a:rPr>
                        <a:t> </a:t>
                      </a:r>
                      <a:r>
                        <a:rPr lang="en-GB" sz="1000" dirty="0" err="1">
                          <a:effectLst/>
                          <a:latin typeface="+mn-lt"/>
                          <a:ea typeface="Calibri" panose="020F0502020204030204" pitchFamily="34" charset="0"/>
                          <a:cs typeface="Times New Roman" panose="02020603050405020304" pitchFamily="18" charset="0"/>
                        </a:rPr>
                        <a:t>pois</a:t>
                      </a:r>
                      <a:r>
                        <a:rPr lang="en-GB" sz="1000" dirty="0">
                          <a:effectLst/>
                          <a:latin typeface="+mn-lt"/>
                          <a:ea typeface="Calibri" panose="020F0502020204030204" pitchFamily="34" charset="0"/>
                          <a:cs typeface="Times New Roman" panose="02020603050405020304" pitchFamily="18" charset="0"/>
                        </a:rPr>
                        <a:t>, les haricots </a:t>
                      </a:r>
                      <a:r>
                        <a:rPr lang="en-GB" sz="1000" dirty="0" err="1">
                          <a:effectLst/>
                          <a:latin typeface="+mn-lt"/>
                          <a:ea typeface="Calibri" panose="020F0502020204030204" pitchFamily="34" charset="0"/>
                          <a:cs typeface="Times New Roman" panose="02020603050405020304" pitchFamily="18" charset="0"/>
                        </a:rPr>
                        <a:t>verts</a:t>
                      </a:r>
                      <a:r>
                        <a:rPr lang="en-GB" sz="1000" dirty="0">
                          <a:effectLst/>
                          <a:latin typeface="+mn-lt"/>
                          <a:ea typeface="Calibri" panose="020F0502020204030204" pitchFamily="34" charset="0"/>
                          <a:cs typeface="Times New Roman" panose="02020603050405020304" pitchFamily="18" charset="0"/>
                        </a:rPr>
                        <a:t>, les </a:t>
                      </a:r>
                      <a:r>
                        <a:rPr lang="en-GB" sz="1000" dirty="0" err="1">
                          <a:effectLst/>
                          <a:latin typeface="+mn-lt"/>
                          <a:ea typeface="Calibri" panose="020F0502020204030204" pitchFamily="34" charset="0"/>
                          <a:cs typeface="Times New Roman" panose="02020603050405020304" pitchFamily="18" charset="0"/>
                        </a:rPr>
                        <a:t>tomates</a:t>
                      </a:r>
                      <a:r>
                        <a:rPr lang="en-GB" sz="1000" dirty="0">
                          <a:effectLst/>
                          <a:latin typeface="+mn-lt"/>
                          <a:ea typeface="Calibri" panose="020F0502020204030204" pitchFamily="34" charset="0"/>
                          <a:cs typeface="Times New Roman" panose="02020603050405020304" pitchFamily="18" charset="0"/>
                        </a:rPr>
                        <a:t>, les courgettes, les </a:t>
                      </a:r>
                      <a:r>
                        <a:rPr lang="en-GB" sz="1000" dirty="0" err="1">
                          <a:effectLst/>
                          <a:latin typeface="+mn-lt"/>
                          <a:ea typeface="Calibri" panose="020F0502020204030204" pitchFamily="34" charset="0"/>
                          <a:cs typeface="Times New Roman" panose="02020603050405020304" pitchFamily="18" charset="0"/>
                        </a:rPr>
                        <a:t>oignons</a:t>
                      </a:r>
                      <a:r>
                        <a:rPr lang="en-GB" sz="1000" dirty="0">
                          <a:effectLst/>
                          <a:latin typeface="+mn-lt"/>
                          <a:ea typeface="Calibri" panose="020F0502020204030204" pitchFamily="34" charset="0"/>
                          <a:cs typeface="Times New Roman" panose="02020603050405020304" pitchFamily="18" charset="0"/>
                        </a:rPr>
                        <a:t>, les </a:t>
                      </a:r>
                      <a:r>
                        <a:rPr lang="en-GB" sz="1000" dirty="0" err="1">
                          <a:effectLst/>
                          <a:latin typeface="+mn-lt"/>
                          <a:ea typeface="Calibri" panose="020F0502020204030204" pitchFamily="34" charset="0"/>
                          <a:cs typeface="Times New Roman" panose="02020603050405020304" pitchFamily="18" charset="0"/>
                        </a:rPr>
                        <a:t>épignards</a:t>
                      </a:r>
                      <a:r>
                        <a:rPr lang="en-GB" sz="1000" dirty="0">
                          <a:effectLst/>
                          <a:latin typeface="+mn-lt"/>
                          <a:ea typeface="Calibri" panose="020F0502020204030204" pitchFamily="34" charset="0"/>
                          <a:cs typeface="Times New Roman" panose="02020603050405020304" pitchFamily="18" charset="0"/>
                        </a:rPr>
                        <a:t>, les aubergines</a:t>
                      </a:r>
                    </a:p>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 </a:t>
                      </a:r>
                    </a:p>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 </a:t>
                      </a:r>
                    </a:p>
                  </a:txBody>
                  <a:tcPr marL="68580" marR="68580" marT="0" marB="0">
                    <a:solidFill>
                      <a:schemeClr val="bg2"/>
                    </a:solidFill>
                  </a:tcPr>
                </a:tc>
                <a:extLst>
                  <a:ext uri="{0D108BD9-81ED-4DB2-BD59-A6C34878D82A}">
                    <a16:rowId xmlns:a16="http://schemas.microsoft.com/office/drawing/2014/main" val="1877517350"/>
                  </a:ext>
                </a:extLst>
              </a:tr>
              <a:tr h="1407374">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end points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greetings: </a:t>
                      </a:r>
                    </a:p>
                    <a:p>
                      <a:pPr marL="742950" lvl="1" indent="-285750">
                        <a:lnSpc>
                          <a:spcPct val="107000"/>
                        </a:lnSpc>
                        <a:spcAft>
                          <a:spcPts val="0"/>
                        </a:spcAft>
                        <a:buFont typeface="Courier New" panose="02070309020205020404" pitchFamily="49" charset="0"/>
                        <a:buChar char="o"/>
                      </a:pPr>
                      <a:r>
                        <a:rPr lang="en-GB" sz="1000" i="1" dirty="0">
                          <a:effectLst/>
                          <a:latin typeface="+mn-lt"/>
                          <a:ea typeface="Calibri" panose="020F0502020204030204" pitchFamily="34" charset="0"/>
                          <a:cs typeface="Times New Roman" panose="02020603050405020304" pitchFamily="18" charset="0"/>
                        </a:rPr>
                        <a:t>Bonjour</a:t>
                      </a:r>
                      <a:endParaRPr lang="en-GB" sz="1000" dirty="0">
                        <a:effectLst/>
                        <a:latin typeface="+mn-lt"/>
                        <a:ea typeface="Calibri" panose="020F0502020204030204" pitchFamily="34" charset="0"/>
                        <a:cs typeface="Times New Roman" panose="02020603050405020304" pitchFamily="18" charset="0"/>
                      </a:endParaRPr>
                    </a:p>
                    <a:p>
                      <a:pPr marL="742950" lvl="1" indent="-285750">
                        <a:lnSpc>
                          <a:spcPct val="107000"/>
                        </a:lnSpc>
                        <a:spcAft>
                          <a:spcPts val="0"/>
                        </a:spcAft>
                        <a:buFont typeface="Courier New" panose="02070309020205020404" pitchFamily="49" charset="0"/>
                        <a:buChar char="o"/>
                      </a:pPr>
                      <a:r>
                        <a:rPr lang="en-GB" sz="1000" i="1" dirty="0">
                          <a:effectLst/>
                          <a:latin typeface="+mn-lt"/>
                          <a:ea typeface="Calibri" panose="020F0502020204030204" pitchFamily="34" charset="0"/>
                          <a:cs typeface="Times New Roman" panose="02020603050405020304" pitchFamily="18" charset="0"/>
                        </a:rPr>
                        <a:t>Je </a:t>
                      </a:r>
                      <a:r>
                        <a:rPr lang="en-GB" sz="1000" i="1" dirty="0" err="1">
                          <a:effectLst/>
                          <a:latin typeface="+mn-lt"/>
                          <a:ea typeface="Calibri" panose="020F0502020204030204" pitchFamily="34" charset="0"/>
                          <a:cs typeface="Times New Roman" panose="02020603050405020304" pitchFamily="18" charset="0"/>
                        </a:rPr>
                        <a:t>m’appelle</a:t>
                      </a:r>
                      <a:r>
                        <a:rPr lang="en-GB" sz="1000" i="1" dirty="0">
                          <a:effectLst/>
                          <a:latin typeface="+mn-lt"/>
                          <a:ea typeface="Calibri" panose="020F0502020204030204" pitchFamily="34" charset="0"/>
                          <a:cs typeface="Times New Roman" panose="02020603050405020304" pitchFamily="18" charset="0"/>
                        </a:rPr>
                        <a:t> </a:t>
                      </a:r>
                      <a:endParaRPr lang="en-GB" sz="10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Say how they are feeling   (choice)</a:t>
                      </a:r>
                    </a:p>
                    <a:p>
                      <a:pPr marL="742950" lvl="1" indent="-285750">
                        <a:lnSpc>
                          <a:spcPct val="107000"/>
                        </a:lnSpc>
                        <a:spcAft>
                          <a:spcPts val="0"/>
                        </a:spcAft>
                        <a:buFont typeface="Courier New" panose="02070309020205020404" pitchFamily="49" charset="0"/>
                        <a:buChar char="o"/>
                      </a:pPr>
                      <a:r>
                        <a:rPr lang="en-GB" sz="1000" i="1" dirty="0">
                          <a:effectLst/>
                          <a:latin typeface="+mn-lt"/>
                          <a:ea typeface="Calibri" panose="020F0502020204030204" pitchFamily="34" charset="0"/>
                          <a:cs typeface="Times New Roman" panose="02020603050405020304" pitchFamily="18" charset="0"/>
                        </a:rPr>
                        <a:t>Ca </a:t>
                      </a:r>
                      <a:r>
                        <a:rPr lang="en-GB" sz="1000" i="1" dirty="0" err="1">
                          <a:effectLst/>
                          <a:latin typeface="+mn-lt"/>
                          <a:ea typeface="Calibri" panose="020F0502020204030204" pitchFamily="34" charset="0"/>
                          <a:cs typeface="Times New Roman" panose="02020603050405020304" pitchFamily="18" charset="0"/>
                        </a:rPr>
                        <a:t>va</a:t>
                      </a:r>
                      <a:r>
                        <a:rPr lang="en-GB" sz="1000" i="1" dirty="0">
                          <a:effectLst/>
                          <a:latin typeface="+mn-lt"/>
                          <a:ea typeface="Calibri" panose="020F0502020204030204" pitchFamily="34" charset="0"/>
                          <a:cs typeface="Times New Roman" panose="02020603050405020304" pitchFamily="18" charset="0"/>
                        </a:rPr>
                        <a:t> / </a:t>
                      </a:r>
                      <a:r>
                        <a:rPr lang="en-GB" sz="1000" i="1" dirty="0" err="1">
                          <a:effectLst/>
                          <a:latin typeface="+mn-lt"/>
                          <a:ea typeface="Calibri" panose="020F0502020204030204" pitchFamily="34" charset="0"/>
                          <a:cs typeface="Times New Roman" panose="02020603050405020304" pitchFamily="18" charset="0"/>
                        </a:rPr>
                        <a:t>bien</a:t>
                      </a:r>
                      <a:r>
                        <a:rPr lang="en-GB" sz="1000" i="1" dirty="0">
                          <a:effectLst/>
                          <a:latin typeface="+mn-lt"/>
                          <a:ea typeface="Calibri" panose="020F0502020204030204" pitchFamily="34" charset="0"/>
                          <a:cs typeface="Times New Roman" panose="02020603050405020304" pitchFamily="18" charset="0"/>
                        </a:rPr>
                        <a:t>/mal</a:t>
                      </a:r>
                      <a:endParaRPr lang="en-GB" sz="10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Recall  at least 3 animal names and use articles from reference.</a:t>
                      </a:r>
                      <a:r>
                        <a:rPr lang="en-GB" sz="1000" i="1" dirty="0">
                          <a:effectLst/>
                          <a:latin typeface="+mn-lt"/>
                          <a:ea typeface="Calibri" panose="020F0502020204030204" pitchFamily="34" charset="0"/>
                          <a:cs typeface="Times New Roman" panose="02020603050405020304" pitchFamily="18" charset="0"/>
                        </a:rPr>
                        <a:t> </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Give an opinion using</a:t>
                      </a:r>
                      <a:r>
                        <a:rPr lang="en-GB" sz="1000" i="1">
                          <a:effectLst/>
                          <a:latin typeface="+mn-lt"/>
                          <a:ea typeface="Calibri" panose="020F0502020204030204" pitchFamily="34" charset="0"/>
                          <a:cs typeface="Times New Roman" panose="02020603050405020304" pitchFamily="18" charset="0"/>
                        </a:rPr>
                        <a:t> J’aime</a:t>
                      </a:r>
                      <a:endParaRPr lang="en-GB" sz="100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Understand the question ‘</a:t>
                      </a:r>
                      <a:r>
                        <a:rPr lang="en-GB" sz="1000" i="1">
                          <a:effectLst/>
                          <a:latin typeface="+mn-lt"/>
                          <a:ea typeface="Calibri" panose="020F0502020204030204" pitchFamily="34" charset="0"/>
                          <a:cs typeface="Times New Roman" panose="02020603050405020304" pitchFamily="18" charset="0"/>
                        </a:rPr>
                        <a:t>Est-ce-que tu aimes…?</a:t>
                      </a:r>
                      <a:endParaRPr lang="en-GB" sz="100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Recall at least 5 names of fruit and use articles from reference</a:t>
                      </a: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Recall number 1-10</a:t>
                      </a: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Recall at least 5 vegetables using articles from reference </a:t>
                      </a: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a:t>
                      </a:r>
                      <a:r>
                        <a:rPr lang="en-GB" sz="1000" i="1" dirty="0" err="1">
                          <a:effectLst/>
                          <a:latin typeface="+mn-lt"/>
                          <a:ea typeface="Calibri" panose="020F0502020204030204" pitchFamily="34" charset="0"/>
                          <a:cs typeface="Times New Roman" panose="02020603050405020304" pitchFamily="18" charset="0"/>
                        </a:rPr>
                        <a:t>S’il</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vous</a:t>
                      </a:r>
                      <a:r>
                        <a:rPr lang="en-GB" sz="1000" i="1" dirty="0">
                          <a:effectLst/>
                          <a:latin typeface="+mn-lt"/>
                          <a:ea typeface="Calibri" panose="020F0502020204030204" pitchFamily="34" charset="0"/>
                          <a:cs typeface="Times New Roman" panose="02020603050405020304" pitchFamily="18" charset="0"/>
                        </a:rPr>
                        <a:t> plait</a:t>
                      </a:r>
                      <a:r>
                        <a:rPr lang="en-GB" sz="1000" dirty="0">
                          <a:effectLst/>
                          <a:latin typeface="+mn-lt"/>
                          <a:ea typeface="Calibri" panose="020F0502020204030204" pitchFamily="34" charset="0"/>
                          <a:cs typeface="Times New Roman" panose="02020603050405020304" pitchFamily="18" charset="0"/>
                        </a:rPr>
                        <a:t> and </a:t>
                      </a:r>
                      <a:r>
                        <a:rPr lang="en-GB" sz="1000" i="1" dirty="0" err="1">
                          <a:effectLst/>
                          <a:latin typeface="+mn-lt"/>
                          <a:ea typeface="Calibri" panose="020F0502020204030204" pitchFamily="34" charset="0"/>
                          <a:cs typeface="Times New Roman" panose="02020603050405020304" pitchFamily="18" charset="0"/>
                        </a:rPr>
                        <a:t>merci</a:t>
                      </a: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 </a:t>
                      </a:r>
                    </a:p>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 </a:t>
                      </a:r>
                    </a:p>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 </a:t>
                      </a:r>
                    </a:p>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 </a:t>
                      </a:r>
                    </a:p>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 </a:t>
                      </a:r>
                    </a:p>
                  </a:txBody>
                  <a:tcPr marL="68580" marR="68580" marT="0" marB="0">
                    <a:solidFill>
                      <a:schemeClr val="bg2"/>
                    </a:solidFill>
                  </a:tcPr>
                </a:tc>
                <a:extLst>
                  <a:ext uri="{0D108BD9-81ED-4DB2-BD59-A6C34878D82A}">
                    <a16:rowId xmlns:a16="http://schemas.microsoft.com/office/drawing/2014/main" val="1966045913"/>
                  </a:ext>
                </a:extLst>
              </a:tr>
            </a:tbl>
          </a:graphicData>
        </a:graphic>
      </p:graphicFrame>
    </p:spTree>
    <p:extLst>
      <p:ext uri="{BB962C8B-B14F-4D97-AF65-F5344CB8AC3E}">
        <p14:creationId xmlns:p14="http://schemas.microsoft.com/office/powerpoint/2010/main" val="14815926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8249" y="416545"/>
            <a:ext cx="10515600" cy="488315"/>
          </a:xfrm>
        </p:spPr>
        <p:txBody>
          <a:bodyPr>
            <a:normAutofit/>
          </a:bodyPr>
          <a:lstStyle/>
          <a:p>
            <a:pPr algn="ctr"/>
            <a:r>
              <a:rPr lang="en-GB" sz="1600" b="1" dirty="0" smtClean="0">
                <a:latin typeface="+mn-lt"/>
              </a:rPr>
              <a:t>French </a:t>
            </a:r>
            <a:r>
              <a:rPr lang="en-GB" sz="1600" b="1" dirty="0">
                <a:latin typeface="+mn-lt"/>
              </a:rPr>
              <a:t>Curriculum Map – Year </a:t>
            </a:r>
            <a:r>
              <a:rPr lang="en-GB" sz="1600" b="1" dirty="0" smtClean="0">
                <a:latin typeface="+mn-lt"/>
              </a:rPr>
              <a:t>4</a:t>
            </a:r>
            <a:endParaRPr lang="en-GB" sz="1600" b="1" dirty="0">
              <a:latin typeface="+mn-lt"/>
            </a:endParaRPr>
          </a:p>
        </p:txBody>
      </p:sp>
      <p:pic>
        <p:nvPicPr>
          <p:cNvPr id="3" name="Picture 2">
            <a:extLst>
              <a:ext uri="{FF2B5EF4-FFF2-40B4-BE49-F238E27FC236}">
                <a16:creationId xmlns:a16="http://schemas.microsoft.com/office/drawing/2014/main" id="{8CFEE5D9-94DB-85DB-FF75-08957A80FAD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9" name="Table 8"/>
          <p:cNvGraphicFramePr>
            <a:graphicFrameLocks noGrp="1"/>
          </p:cNvGraphicFramePr>
          <p:nvPr>
            <p:extLst>
              <p:ext uri="{D42A27DB-BD31-4B8C-83A1-F6EECF244321}">
                <p14:modId xmlns:p14="http://schemas.microsoft.com/office/powerpoint/2010/main" val="2655813840"/>
              </p:ext>
            </p:extLst>
          </p:nvPr>
        </p:nvGraphicFramePr>
        <p:xfrm>
          <a:off x="888609" y="904861"/>
          <a:ext cx="10865240" cy="5282151"/>
        </p:xfrm>
        <a:graphic>
          <a:graphicData uri="http://schemas.openxmlformats.org/drawingml/2006/table">
            <a:tbl>
              <a:tblPr firstRow="1" bandRow="1">
                <a:tableStyleId>{5C22544A-7EE6-4342-B048-85BDC9FD1C3A}</a:tableStyleId>
              </a:tblPr>
              <a:tblGrid>
                <a:gridCol w="2716310">
                  <a:extLst>
                    <a:ext uri="{9D8B030D-6E8A-4147-A177-3AD203B41FA5}">
                      <a16:colId xmlns:a16="http://schemas.microsoft.com/office/drawing/2014/main" val="1445225710"/>
                    </a:ext>
                  </a:extLst>
                </a:gridCol>
                <a:gridCol w="2716310">
                  <a:extLst>
                    <a:ext uri="{9D8B030D-6E8A-4147-A177-3AD203B41FA5}">
                      <a16:colId xmlns:a16="http://schemas.microsoft.com/office/drawing/2014/main" val="424425653"/>
                    </a:ext>
                  </a:extLst>
                </a:gridCol>
                <a:gridCol w="2716310">
                  <a:extLst>
                    <a:ext uri="{9D8B030D-6E8A-4147-A177-3AD203B41FA5}">
                      <a16:colId xmlns:a16="http://schemas.microsoft.com/office/drawing/2014/main" val="102189384"/>
                    </a:ext>
                  </a:extLst>
                </a:gridCol>
                <a:gridCol w="2716310">
                  <a:extLst>
                    <a:ext uri="{9D8B030D-6E8A-4147-A177-3AD203B41FA5}">
                      <a16:colId xmlns:a16="http://schemas.microsoft.com/office/drawing/2014/main" val="3140513589"/>
                    </a:ext>
                  </a:extLst>
                </a:gridCol>
              </a:tblGrid>
              <a:tr h="207634">
                <a:tc>
                  <a:txBody>
                    <a:bodyPr/>
                    <a:lstStyle/>
                    <a:p>
                      <a:pPr algn="ctr">
                        <a:lnSpc>
                          <a:spcPct val="107000"/>
                        </a:lnSpc>
                        <a:spcAft>
                          <a:spcPts val="0"/>
                        </a:spcAft>
                      </a:pPr>
                      <a:r>
                        <a:rPr lang="en-GB" sz="1200" b="1" dirty="0">
                          <a:effectLst/>
                          <a:latin typeface="+mn-lt"/>
                          <a:ea typeface="Calibri" panose="020F0502020204030204" pitchFamily="34" charset="0"/>
                          <a:cs typeface="Times New Roman" panose="02020603050405020304" pitchFamily="18" charset="0"/>
                        </a:rPr>
                        <a:t>Year </a:t>
                      </a:r>
                      <a:r>
                        <a:rPr lang="en-GB" sz="1200" b="1" dirty="0" smtClean="0">
                          <a:effectLst/>
                          <a:latin typeface="+mn-lt"/>
                          <a:ea typeface="Calibri" panose="020F0502020204030204" pitchFamily="34" charset="0"/>
                          <a:cs typeface="Times New Roman" panose="02020603050405020304" pitchFamily="18" charset="0"/>
                        </a:rPr>
                        <a:t>4</a:t>
                      </a:r>
                      <a:endParaRPr lang="en-GB" sz="12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1</a:t>
                      </a:r>
                      <a:endParaRPr lang="en-GB" sz="10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2</a:t>
                      </a:r>
                      <a:endParaRPr lang="en-GB" sz="10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3</a:t>
                      </a:r>
                      <a:endParaRPr lang="en-GB" sz="10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6017022"/>
                  </a:ext>
                </a:extLst>
              </a:tr>
              <a:tr h="159532">
                <a:tc>
                  <a:txBody>
                    <a:bodyPr/>
                    <a:lstStyle/>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Focus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457200" algn="ctr" fontAlgn="base">
                        <a:spcAft>
                          <a:spcPts val="0"/>
                        </a:spcAft>
                      </a:pPr>
                      <a:r>
                        <a:rPr lang="en-GB" sz="1000" b="1" dirty="0">
                          <a:effectLst/>
                          <a:latin typeface="+mn-lt"/>
                          <a:ea typeface="Times New Roman" panose="02020603050405020304" pitchFamily="18" charset="0"/>
                          <a:cs typeface="Times New Roman" panose="02020603050405020304" pitchFamily="18" charset="0"/>
                        </a:rPr>
                        <a:t>Je me </a:t>
                      </a:r>
                      <a:r>
                        <a:rPr lang="en-GB" sz="1000" b="1" dirty="0" err="1">
                          <a:effectLst/>
                          <a:latin typeface="+mn-lt"/>
                          <a:ea typeface="Times New Roman" panose="02020603050405020304" pitchFamily="18" charset="0"/>
                          <a:cs typeface="Times New Roman" panose="02020603050405020304" pitchFamily="18" charset="0"/>
                        </a:rPr>
                        <a:t>présente</a:t>
                      </a:r>
                      <a:endParaRPr lang="en-GB" sz="10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En famille</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b="1" dirty="0" err="1">
                          <a:effectLst/>
                          <a:latin typeface="+mn-lt"/>
                          <a:ea typeface="Calibri" panose="020F0502020204030204" pitchFamily="34" charset="0"/>
                          <a:cs typeface="Times New Roman" panose="02020603050405020304" pitchFamily="18" charset="0"/>
                        </a:rPr>
                        <a:t>En</a:t>
                      </a:r>
                      <a:r>
                        <a:rPr lang="en-GB" sz="1000" b="1" dirty="0">
                          <a:effectLst/>
                          <a:latin typeface="+mn-lt"/>
                          <a:ea typeface="Calibri" panose="020F0502020204030204" pitchFamily="34" charset="0"/>
                          <a:cs typeface="Times New Roman" panose="02020603050405020304" pitchFamily="18" charset="0"/>
                        </a:rPr>
                        <a:t> </a:t>
                      </a:r>
                      <a:r>
                        <a:rPr lang="en-GB" sz="1000" b="1" dirty="0" err="1">
                          <a:effectLst/>
                          <a:latin typeface="+mn-lt"/>
                          <a:ea typeface="Calibri" panose="020F0502020204030204" pitchFamily="34" charset="0"/>
                          <a:cs typeface="Times New Roman" panose="02020603050405020304" pitchFamily="18" charset="0"/>
                        </a:rPr>
                        <a:t>classe</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extLst>
                  <a:ext uri="{0D108BD9-81ED-4DB2-BD59-A6C34878D82A}">
                    <a16:rowId xmlns:a16="http://schemas.microsoft.com/office/drawing/2014/main" val="1600406886"/>
                  </a:ext>
                </a:extLst>
              </a:tr>
              <a:tr h="1888647">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Learning </a:t>
                      </a:r>
                      <a:r>
                        <a:rPr lang="en-GB" sz="1000" b="1" dirty="0">
                          <a:effectLst/>
                          <a:latin typeface="+mn-lt"/>
                          <a:ea typeface="Calibri" panose="020F0502020204030204" pitchFamily="34" charset="0"/>
                          <a:cs typeface="Times New Roman" panose="02020603050405020304" pitchFamily="18" charset="0"/>
                        </a:rPr>
                        <a:t>objectives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say the names of 10 colours</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count to 20 in French. </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use </a:t>
                      </a:r>
                      <a:r>
                        <a:rPr lang="en-US" sz="1000" i="1">
                          <a:effectLst/>
                          <a:latin typeface="+mn-lt"/>
                          <a:ea typeface="Times New Roman" panose="02020603050405020304" pitchFamily="18" charset="0"/>
                          <a:cs typeface="Times New Roman" panose="02020603050405020304" pitchFamily="18" charset="0"/>
                        </a:rPr>
                        <a:t>je m’appelle </a:t>
                      </a:r>
                      <a:r>
                        <a:rPr lang="en-US" sz="1000">
                          <a:effectLst/>
                          <a:latin typeface="+mn-lt"/>
                          <a:ea typeface="Times New Roman" panose="02020603050405020304" pitchFamily="18" charset="0"/>
                          <a:cs typeface="Times New Roman" panose="02020603050405020304" pitchFamily="18" charset="0"/>
                        </a:rPr>
                        <a:t>to say my name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use </a:t>
                      </a:r>
                      <a:r>
                        <a:rPr lang="en-US" sz="1000" i="1">
                          <a:effectLst/>
                          <a:latin typeface="+mn-lt"/>
                          <a:ea typeface="Times New Roman" panose="02020603050405020304" pitchFamily="18" charset="0"/>
                          <a:cs typeface="Times New Roman" panose="02020603050405020304" pitchFamily="18" charset="0"/>
                        </a:rPr>
                        <a:t>J’ai </a:t>
                      </a:r>
                      <a:r>
                        <a:rPr lang="en-US" sz="1000">
                          <a:effectLst/>
                          <a:latin typeface="+mn-lt"/>
                          <a:ea typeface="Times New Roman" panose="02020603050405020304" pitchFamily="18" charset="0"/>
                          <a:cs typeface="Times New Roman" panose="02020603050405020304" pitchFamily="18" charset="0"/>
                        </a:rPr>
                        <a:t>+ a number to say my age in French.</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Say hello and goodbye and then ask how somebody is feeling and answer how they are feeling. </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say where I live using</a:t>
                      </a:r>
                      <a:r>
                        <a:rPr lang="en-US" sz="1000" i="1">
                          <a:effectLst/>
                          <a:latin typeface="+mn-lt"/>
                          <a:ea typeface="Times New Roman" panose="02020603050405020304" pitchFamily="18" charset="0"/>
                          <a:cs typeface="Times New Roman" panose="02020603050405020304" pitchFamily="18" charset="0"/>
                        </a:rPr>
                        <a:t> J’habite</a:t>
                      </a:r>
                      <a:r>
                        <a:rPr lang="en-US" sz="1000">
                          <a:effectLst/>
                          <a:latin typeface="+mn-lt"/>
                          <a:ea typeface="Times New Roman" panose="02020603050405020304" pitchFamily="18" charset="0"/>
                          <a:cs typeface="Times New Roman" panose="02020603050405020304" pitchFamily="18" charset="0"/>
                        </a:rPr>
                        <a:t>…. </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I can say my nationality using </a:t>
                      </a:r>
                      <a:r>
                        <a:rPr lang="en-US" sz="1000" i="1">
                          <a:effectLst/>
                          <a:latin typeface="+mn-lt"/>
                          <a:ea typeface="Times New Roman" panose="02020603050405020304" pitchFamily="18" charset="0"/>
                          <a:cs typeface="Times New Roman" panose="02020603050405020304" pitchFamily="18" charset="0"/>
                        </a:rPr>
                        <a:t>Je suis</a:t>
                      </a:r>
                      <a:r>
                        <a:rPr lang="en-US" sz="1000">
                          <a:effectLst/>
                          <a:latin typeface="+mn-lt"/>
                          <a:ea typeface="Times New Roman" panose="02020603050405020304" pitchFamily="18" charset="0"/>
                          <a:cs typeface="Times New Roman" panose="02020603050405020304" pitchFamily="18" charset="0"/>
                        </a:rPr>
                        <a:t>…, introducing concept of gender and agreement (adjectival agreements)</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 </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342900" lvl="0" indent="-342900" fontAlgn="base">
                        <a:spcAft>
                          <a:spcPts val="0"/>
                        </a:spcAft>
                        <a:buSzPts val="1000"/>
                        <a:buFont typeface="Symbol" panose="05050102010706020507" pitchFamily="18" charset="2"/>
                        <a:buChar char=""/>
                        <a:tabLst>
                          <a:tab pos="457200" algn="l"/>
                        </a:tabLst>
                      </a:pPr>
                      <a:r>
                        <a:rPr lang="en-US" sz="1000">
                          <a:effectLst/>
                          <a:latin typeface="+mn-lt"/>
                          <a:ea typeface="Times New Roman" panose="02020603050405020304" pitchFamily="18" charset="0"/>
                          <a:cs typeface="Times New Roman" panose="02020603050405020304" pitchFamily="18" charset="0"/>
                        </a:rPr>
                        <a:t>Say the nouns in French for members of their family. </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Tell somebody in French the members and age of a fictitious, historical or television family as a model to present and practise family vocabulary. </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Continue to count, 20-50, to enable students to say the age of various family members. </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Understand the concept of mon, ma and mes in French (possessives)</a:t>
                      </a:r>
                      <a:r>
                        <a:rPr lang="en-GB" sz="1000">
                          <a:effectLst/>
                          <a:latin typeface="+mn-lt"/>
                          <a:ea typeface="Times New Roman" panose="02020603050405020304" pitchFamily="18" charset="0"/>
                          <a:cs typeface="Times New Roman" panose="02020603050405020304" pitchFamily="18" charset="0"/>
                        </a:rPr>
                        <a:t> </a:t>
                      </a:r>
                      <a:endParaRPr lang="en-GB" sz="1200">
                        <a:effectLst/>
                        <a:latin typeface="+mn-lt"/>
                        <a:ea typeface="Times New Roman" panose="02020603050405020304" pitchFamily="18" charset="0"/>
                        <a:cs typeface="Times New Roman" panose="02020603050405020304" pitchFamily="18" charset="0"/>
                      </a:endParaRPr>
                    </a:p>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 </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I can recall classroom objects and use the correct gender.</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I can use </a:t>
                      </a:r>
                      <a:r>
                        <a:rPr lang="en-GB" sz="1000" dirty="0" err="1">
                          <a:effectLst/>
                          <a:latin typeface="+mn-lt"/>
                          <a:ea typeface="Calibri" panose="020F0502020204030204" pitchFamily="34" charset="0"/>
                          <a:cs typeface="Times New Roman" panose="02020603050405020304" pitchFamily="18" charset="0"/>
                        </a:rPr>
                        <a:t>J’ai</a:t>
                      </a:r>
                      <a:r>
                        <a:rPr lang="en-GB" sz="1000" dirty="0">
                          <a:effectLst/>
                          <a:latin typeface="+mn-lt"/>
                          <a:ea typeface="Calibri" panose="020F0502020204030204" pitchFamily="34" charset="0"/>
                          <a:cs typeface="Times New Roman" panose="02020603050405020304" pitchFamily="18" charset="0"/>
                        </a:rPr>
                        <a:t> and Je </a:t>
                      </a:r>
                      <a:r>
                        <a:rPr lang="en-GB" sz="1000" dirty="0" err="1">
                          <a:effectLst/>
                          <a:latin typeface="+mn-lt"/>
                          <a:ea typeface="Calibri" panose="020F0502020204030204" pitchFamily="34" charset="0"/>
                          <a:cs typeface="Times New Roman" panose="02020603050405020304" pitchFamily="18" charset="0"/>
                        </a:rPr>
                        <a:t>n’ai</a:t>
                      </a:r>
                      <a:r>
                        <a:rPr lang="en-GB" sz="1000" dirty="0">
                          <a:effectLst/>
                          <a:latin typeface="+mn-lt"/>
                          <a:ea typeface="Calibri" panose="020F0502020204030204" pitchFamily="34" charset="0"/>
                          <a:cs typeface="Times New Roman" panose="02020603050405020304" pitchFamily="18" charset="0"/>
                        </a:rPr>
                        <a:t> pas to say what I  have and do not have in my pencil case</a:t>
                      </a:r>
                      <a:endParaRPr lang="en-GB" sz="1100" dirty="0">
                        <a:effectLst/>
                        <a:latin typeface="+mn-lt"/>
                        <a:ea typeface="Calibri" panose="020F0502020204030204" pitchFamily="34" charset="0"/>
                        <a:cs typeface="Times New Roman" panose="02020603050405020304" pitchFamily="18" charset="0"/>
                      </a:endParaRPr>
                    </a:p>
                    <a:p>
                      <a:pPr marL="228600">
                        <a:lnSpc>
                          <a:spcPct val="107000"/>
                        </a:lnSpc>
                        <a:spcAft>
                          <a:spcPts val="0"/>
                        </a:spcAft>
                      </a:pPr>
                      <a:r>
                        <a:rPr lang="en-GB" sz="1000" dirty="0">
                          <a:effectLst/>
                          <a:latin typeface="+mn-lt"/>
                          <a:ea typeface="Calibri" panose="020F0502020204030204" pitchFamily="34" charset="0"/>
                          <a:cs typeface="Times New Roman" panose="02020603050405020304" pitchFamily="18" charset="0"/>
                          <a:sym typeface="Symbol" panose="05050102010706020507" pitchFamily="18" charset="2"/>
                        </a:rPr>
                        <a:t></a:t>
                      </a:r>
                      <a:r>
                        <a:rPr lang="en-GB" sz="1000" dirty="0">
                          <a:effectLst/>
                          <a:latin typeface="+mn-lt"/>
                          <a:ea typeface="Calibri" panose="020F0502020204030204" pitchFamily="34" charset="0"/>
                          <a:cs typeface="Times New Roman" panose="02020603050405020304" pitchFamily="18" charset="0"/>
                        </a:rPr>
                        <a:t>  I can recognise and respond to   simple classroom commands and praise.</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2905502193"/>
                  </a:ext>
                </a:extLst>
              </a:tr>
              <a:tr h="1234564">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vocab / grammar</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nSpc>
                          <a:spcPct val="107000"/>
                        </a:lnSpc>
                        <a:spcAft>
                          <a:spcPts val="0"/>
                        </a:spcAft>
                      </a:pPr>
                      <a:r>
                        <a:rPr lang="en-GB" sz="1000" i="1">
                          <a:effectLst/>
                          <a:latin typeface="+mn-lt"/>
                          <a:ea typeface="Calibri" panose="020F0502020204030204" pitchFamily="34" charset="0"/>
                          <a:cs typeface="Times New Roman" panose="02020603050405020304" pitchFamily="18" charset="0"/>
                        </a:rPr>
                        <a:t>Comment tu t’appelles? Je m’appelle, J’ai + … ans, Ou habites-tu? J’habite  à…, Je suis…francais/e anglais/e, onze, douze, treize, quatorze, quinze, seize, dix-sept, dix-huit, dix-neuf, vingt</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a:lnSpc>
                          <a:spcPct val="107000"/>
                        </a:lnSpc>
                        <a:spcAft>
                          <a:spcPts val="0"/>
                        </a:spcAft>
                      </a:pPr>
                      <a:r>
                        <a:rPr lang="en-GB" sz="1000" i="1" dirty="0" err="1">
                          <a:effectLst/>
                          <a:latin typeface="+mn-lt"/>
                          <a:ea typeface="Calibri" panose="020F0502020204030204" pitchFamily="34" charset="0"/>
                          <a:cs typeface="Times New Roman" panose="02020603050405020304" pitchFamily="18" charset="0"/>
                        </a:rPr>
                        <a:t>Mère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père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soeur</a:t>
                      </a:r>
                      <a:r>
                        <a:rPr lang="en-GB" sz="1000" i="1" dirty="0">
                          <a:effectLst/>
                          <a:latin typeface="+mn-lt"/>
                          <a:ea typeface="Calibri" panose="020F0502020204030204" pitchFamily="34" charset="0"/>
                          <a:cs typeface="Times New Roman" panose="02020603050405020304" pitchFamily="18" charset="0"/>
                        </a:rPr>
                        <a:t>, frère, grandparents, </a:t>
                      </a:r>
                      <a:r>
                        <a:rPr lang="en-GB" sz="1000" i="1" dirty="0" err="1">
                          <a:effectLst/>
                          <a:latin typeface="+mn-lt"/>
                          <a:ea typeface="Calibri" panose="020F0502020204030204" pitchFamily="34" charset="0"/>
                          <a:cs typeface="Times New Roman" panose="02020603050405020304" pitchFamily="18" charset="0"/>
                        </a:rPr>
                        <a:t>grandmère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grandpère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famille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oncle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tante</a:t>
                      </a:r>
                      <a:r>
                        <a:rPr lang="en-GB" sz="1000" i="1" dirty="0">
                          <a:effectLst/>
                          <a:latin typeface="+mn-lt"/>
                          <a:ea typeface="Calibri" panose="020F0502020204030204" pitchFamily="34" charset="0"/>
                          <a:cs typeface="Times New Roman" panose="02020603050405020304" pitchFamily="18" charset="0"/>
                        </a:rPr>
                        <a:t>, As-</a:t>
                      </a:r>
                      <a:r>
                        <a:rPr lang="en-GB" sz="1000" i="1" dirty="0" err="1">
                          <a:effectLst/>
                          <a:latin typeface="+mn-lt"/>
                          <a:ea typeface="Calibri" panose="020F0502020204030204" pitchFamily="34" charset="0"/>
                          <a:cs typeface="Times New Roman" panose="02020603050405020304" pitchFamily="18" charset="0"/>
                        </a:rPr>
                        <a:t>tu</a:t>
                      </a:r>
                      <a:r>
                        <a:rPr lang="en-GB" sz="1000" i="1" dirty="0">
                          <a:effectLst/>
                          <a:latin typeface="+mn-lt"/>
                          <a:ea typeface="Calibri" panose="020F0502020204030204" pitchFamily="34" charset="0"/>
                          <a:cs typeface="Times New Roman" panose="02020603050405020304" pitchFamily="18" charset="0"/>
                        </a:rPr>
                        <a:t> un frère? As-</a:t>
                      </a:r>
                      <a:r>
                        <a:rPr lang="en-GB" sz="1000" i="1" dirty="0" err="1">
                          <a:effectLst/>
                          <a:latin typeface="+mn-lt"/>
                          <a:ea typeface="Calibri" panose="020F0502020204030204" pitchFamily="34" charset="0"/>
                          <a:cs typeface="Times New Roman" panose="02020603050405020304" pitchFamily="18" charset="0"/>
                        </a:rPr>
                        <a:t>tu</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une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soeur</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J’ai</a:t>
                      </a:r>
                      <a:r>
                        <a:rPr lang="en-GB" sz="1000" i="1" dirty="0">
                          <a:effectLst/>
                          <a:latin typeface="+mn-lt"/>
                          <a:ea typeface="Calibri" panose="020F0502020204030204" pitchFamily="34" charset="0"/>
                          <a:cs typeface="Times New Roman" panose="02020603050405020304" pitchFamily="18" charset="0"/>
                        </a:rPr>
                        <a:t>… Il </a:t>
                      </a:r>
                      <a:r>
                        <a:rPr lang="en-GB" sz="1000" i="1" dirty="0" err="1">
                          <a:effectLst/>
                          <a:latin typeface="+mn-lt"/>
                          <a:ea typeface="Calibri" panose="020F0502020204030204" pitchFamily="34" charset="0"/>
                          <a:cs typeface="Times New Roman" panose="02020603050405020304" pitchFamily="18" charset="0"/>
                        </a:rPr>
                        <a:t>s’appelle</a:t>
                      </a:r>
                      <a:r>
                        <a:rPr lang="en-GB" sz="1000" i="1" dirty="0">
                          <a:effectLst/>
                          <a:latin typeface="+mn-lt"/>
                          <a:ea typeface="Calibri" panose="020F0502020204030204" pitchFamily="34" charset="0"/>
                          <a:cs typeface="Times New Roman" panose="02020603050405020304" pitchFamily="18" charset="0"/>
                        </a:rPr>
                        <a:t>…, Elle </a:t>
                      </a:r>
                      <a:r>
                        <a:rPr lang="en-GB" sz="1000" i="1" dirty="0" err="1">
                          <a:effectLst/>
                          <a:latin typeface="+mn-lt"/>
                          <a:ea typeface="Calibri" panose="020F0502020204030204" pitchFamily="34" charset="0"/>
                          <a:cs typeface="Times New Roman" panose="02020603050405020304" pitchFamily="18" charset="0"/>
                        </a:rPr>
                        <a:t>s’appelle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vingt</a:t>
                      </a:r>
                      <a:r>
                        <a:rPr lang="en-GB" sz="1000" i="1" dirty="0">
                          <a:effectLst/>
                          <a:latin typeface="+mn-lt"/>
                          <a:ea typeface="Calibri" panose="020F0502020204030204" pitchFamily="34" charset="0"/>
                          <a:cs typeface="Times New Roman" panose="02020603050405020304" pitchFamily="18" charset="0"/>
                        </a:rPr>
                        <a:t>-et-un, </a:t>
                      </a:r>
                      <a:r>
                        <a:rPr lang="en-GB" sz="1000" i="1" dirty="0" err="1">
                          <a:effectLst/>
                          <a:latin typeface="+mn-lt"/>
                          <a:ea typeface="Calibri" panose="020F0502020204030204" pitchFamily="34" charset="0"/>
                          <a:cs typeface="Times New Roman" panose="02020603050405020304" pitchFamily="18" charset="0"/>
                        </a:rPr>
                        <a:t>vingt-deux</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etc</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trente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trente</a:t>
                      </a:r>
                      <a:r>
                        <a:rPr lang="en-GB" sz="1000" i="1" dirty="0">
                          <a:effectLst/>
                          <a:latin typeface="+mn-lt"/>
                          <a:ea typeface="Calibri" panose="020F0502020204030204" pitchFamily="34" charset="0"/>
                          <a:cs typeface="Times New Roman" panose="02020603050405020304" pitchFamily="18" charset="0"/>
                        </a:rPr>
                        <a:t>-et-un, </a:t>
                      </a:r>
                      <a:r>
                        <a:rPr lang="en-GB" sz="1000" i="1" dirty="0" err="1">
                          <a:effectLst/>
                          <a:latin typeface="+mn-lt"/>
                          <a:ea typeface="Calibri" panose="020F0502020204030204" pitchFamily="34" charset="0"/>
                          <a:cs typeface="Times New Roman" panose="02020603050405020304" pitchFamily="18" charset="0"/>
                        </a:rPr>
                        <a:t>trente-deux</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etc</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quarante</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quaranete</a:t>
                      </a:r>
                      <a:r>
                        <a:rPr lang="en-GB" sz="1000" i="1" dirty="0">
                          <a:effectLst/>
                          <a:latin typeface="+mn-lt"/>
                          <a:ea typeface="Calibri" panose="020F0502020204030204" pitchFamily="34" charset="0"/>
                          <a:cs typeface="Times New Roman" panose="02020603050405020304" pitchFamily="18" charset="0"/>
                        </a:rPr>
                        <a:t>-et-un, </a:t>
                      </a:r>
                      <a:r>
                        <a:rPr lang="en-GB" sz="1000" i="1" dirty="0" err="1">
                          <a:effectLst/>
                          <a:latin typeface="+mn-lt"/>
                          <a:ea typeface="Calibri" panose="020F0502020204030204" pitchFamily="34" charset="0"/>
                          <a:cs typeface="Times New Roman" panose="02020603050405020304" pitchFamily="18" charset="0"/>
                        </a:rPr>
                        <a:t>quanrante-deux</a:t>
                      </a:r>
                      <a:r>
                        <a:rPr lang="en-GB" sz="1000" i="1" dirty="0">
                          <a:effectLst/>
                          <a:latin typeface="+mn-lt"/>
                          <a:ea typeface="Calibri" panose="020F0502020204030204" pitchFamily="34" charset="0"/>
                          <a:cs typeface="Times New Roman" panose="02020603050405020304" pitchFamily="18" charset="0"/>
                        </a:rPr>
                        <a:t>, etc. mon, ma, </a:t>
                      </a:r>
                      <a:r>
                        <a:rPr lang="en-GB" sz="1000" i="1" dirty="0" err="1">
                          <a:effectLst/>
                          <a:latin typeface="+mn-lt"/>
                          <a:ea typeface="Calibri" panose="020F0502020204030204" pitchFamily="34" charset="0"/>
                          <a:cs typeface="Times New Roman" panose="02020603050405020304" pitchFamily="18" charset="0"/>
                        </a:rPr>
                        <a:t>mes</a:t>
                      </a:r>
                      <a:r>
                        <a:rPr lang="en-GB" sz="1000" i="1" dirty="0">
                          <a:effectLst/>
                          <a:latin typeface="+mn-lt"/>
                          <a:ea typeface="Calibri" panose="020F0502020204030204" pitchFamily="34" charset="0"/>
                          <a:cs typeface="Times New Roman" panose="02020603050405020304" pitchFamily="18" charset="0"/>
                        </a:rPr>
                        <a:t>, Il a… </a:t>
                      </a:r>
                      <a:r>
                        <a:rPr lang="en-GB" sz="1000" i="1" dirty="0" err="1">
                          <a:effectLst/>
                          <a:latin typeface="+mn-lt"/>
                          <a:ea typeface="Calibri" panose="020F0502020204030204" pitchFamily="34" charset="0"/>
                          <a:cs typeface="Times New Roman" panose="02020603050405020304" pitchFamily="18" charset="0"/>
                        </a:rPr>
                        <a:t>ans</a:t>
                      </a:r>
                      <a:r>
                        <a:rPr lang="en-GB" sz="1000" i="1" dirty="0">
                          <a:effectLst/>
                          <a:latin typeface="+mn-lt"/>
                          <a:ea typeface="Calibri" panose="020F0502020204030204" pitchFamily="34" charset="0"/>
                          <a:cs typeface="Times New Roman" panose="02020603050405020304" pitchFamily="18" charset="0"/>
                        </a:rPr>
                        <a:t>, </a:t>
                      </a:r>
                      <a:r>
                        <a:rPr lang="en-GB" sz="1000" i="1" dirty="0" err="1">
                          <a:effectLst/>
                          <a:latin typeface="+mn-lt"/>
                          <a:ea typeface="Calibri" panose="020F0502020204030204" pitchFamily="34" charset="0"/>
                          <a:cs typeface="Times New Roman" panose="02020603050405020304" pitchFamily="18" charset="0"/>
                        </a:rPr>
                        <a:t>elle</a:t>
                      </a:r>
                      <a:r>
                        <a:rPr lang="en-GB" sz="1000" i="1" dirty="0">
                          <a:effectLst/>
                          <a:latin typeface="+mn-lt"/>
                          <a:ea typeface="Calibri" panose="020F0502020204030204" pitchFamily="34" charset="0"/>
                          <a:cs typeface="Times New Roman" panose="02020603050405020304" pitchFamily="18" charset="0"/>
                        </a:rPr>
                        <a:t> a…</a:t>
                      </a:r>
                      <a:r>
                        <a:rPr lang="en-GB" sz="1000" i="1" dirty="0" err="1">
                          <a:effectLst/>
                          <a:latin typeface="+mn-lt"/>
                          <a:ea typeface="Calibri" panose="020F0502020204030204" pitchFamily="34" charset="0"/>
                          <a:cs typeface="Times New Roman" panose="02020603050405020304" pitchFamily="18" charset="0"/>
                        </a:rPr>
                        <a:t>ans</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a:lnSpc>
                          <a:spcPct val="107000"/>
                        </a:lnSpc>
                        <a:spcAft>
                          <a:spcPts val="0"/>
                        </a:spcAft>
                      </a:pPr>
                      <a:r>
                        <a:rPr lang="en-GB" sz="1000" i="1">
                          <a:effectLst/>
                          <a:latin typeface="+mn-lt"/>
                          <a:ea typeface="Calibri" panose="020F0502020204030204" pitchFamily="34" charset="0"/>
                          <a:cs typeface="Times New Roman" panose="02020603050405020304" pitchFamily="18" charset="0"/>
                        </a:rPr>
                        <a:t>Un taille crayon, un cahier, un crayon, un baton de colle, un stylo, une trousse, un cartable, un livre, une gomme, un règle, des ciseaux, J’ai…, Je n’ai pas de…, </a:t>
                      </a:r>
                      <a:endParaRPr lang="en-GB" sz="110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GB" sz="1000" i="1">
                          <a:effectLst/>
                          <a:latin typeface="+mn-lt"/>
                          <a:ea typeface="Calibri" panose="020F0502020204030204" pitchFamily="34" charset="0"/>
                          <a:cs typeface="Times New Roman" panose="02020603050405020304" pitchFamily="18" charset="0"/>
                        </a:rPr>
                        <a:t>Écoutez, Regardez, écrivez, Silence, Répétez, Levez la main</a:t>
                      </a:r>
                      <a:endParaRPr lang="en-GB" sz="110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GB" sz="1000" i="1">
                          <a:effectLst/>
                          <a:latin typeface="+mn-lt"/>
                          <a:ea typeface="Calibri" panose="020F0502020204030204" pitchFamily="34" charset="0"/>
                          <a:cs typeface="Times New Roman" panose="02020603050405020304" pitchFamily="18" charset="0"/>
                        </a:rPr>
                        <a:t> </a:t>
                      </a:r>
                      <a:endParaRPr lang="en-GB" sz="110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GB" sz="1000">
                          <a:effectLst/>
                          <a:latin typeface="+mn-lt"/>
                          <a:ea typeface="Calibri" panose="020F0502020204030204" pitchFamily="34" charset="0"/>
                          <a:cs typeface="Times New Roman" panose="02020603050405020304" pitchFamily="18" charset="0"/>
                        </a:rPr>
                        <a:t> </a:t>
                      </a:r>
                      <a:endParaRPr lang="en-GB" sz="11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877517350"/>
                  </a:ext>
                </a:extLst>
              </a:tr>
              <a:tr h="1615037">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end points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Recall at least 5 colours</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Count from 1-10 reliably and show understanding of the number counting pattern of teen numbers </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a:t>
                      </a:r>
                      <a:r>
                        <a:rPr lang="en-GB" sz="1000" dirty="0" err="1">
                          <a:effectLst/>
                          <a:latin typeface="+mn-lt"/>
                          <a:ea typeface="Calibri" panose="020F0502020204030204" pitchFamily="34" charset="0"/>
                          <a:cs typeface="Times New Roman" panose="02020603050405020304" pitchFamily="18" charset="0"/>
                        </a:rPr>
                        <a:t>J’ai</a:t>
                      </a:r>
                      <a:r>
                        <a:rPr lang="en-GB" sz="1000" dirty="0">
                          <a:effectLst/>
                          <a:latin typeface="+mn-lt"/>
                          <a:ea typeface="Calibri" panose="020F0502020204030204" pitchFamily="34" charset="0"/>
                          <a:cs typeface="Times New Roman" panose="02020603050405020304" pitchFamily="18" charset="0"/>
                        </a:rPr>
                        <a:t> + number to say age</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a:t>
                      </a:r>
                      <a:r>
                        <a:rPr lang="en-GB" sz="1000" dirty="0" err="1">
                          <a:effectLst/>
                          <a:latin typeface="+mn-lt"/>
                          <a:ea typeface="Calibri" panose="020F0502020204030204" pitchFamily="34" charset="0"/>
                          <a:cs typeface="Times New Roman" panose="02020603050405020304" pitchFamily="18" charset="0"/>
                        </a:rPr>
                        <a:t>J’habite</a:t>
                      </a:r>
                      <a:r>
                        <a:rPr lang="en-GB" sz="1000" dirty="0">
                          <a:effectLst/>
                          <a:latin typeface="+mn-lt"/>
                          <a:ea typeface="Calibri" panose="020F0502020204030204" pitchFamily="34" charset="0"/>
                          <a:cs typeface="Times New Roman" panose="02020603050405020304" pitchFamily="18" charset="0"/>
                        </a:rPr>
                        <a:t> à to say where they </a:t>
                      </a:r>
                      <a:r>
                        <a:rPr lang="en-GB" sz="1000" dirty="0" smtClean="0">
                          <a:effectLst/>
                          <a:latin typeface="+mn-lt"/>
                          <a:ea typeface="Calibri" panose="020F0502020204030204" pitchFamily="34" charset="0"/>
                          <a:cs typeface="Times New Roman" panose="02020603050405020304" pitchFamily="18" charset="0"/>
                        </a:rPr>
                        <a:t>live</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a:t>
                      </a:r>
                      <a:r>
                        <a:rPr lang="en-GB" sz="1000" dirty="0" err="1">
                          <a:effectLst/>
                          <a:latin typeface="+mn-lt"/>
                          <a:ea typeface="Calibri" panose="020F0502020204030204" pitchFamily="34" charset="0"/>
                          <a:cs typeface="Times New Roman" panose="02020603050405020304" pitchFamily="18" charset="0"/>
                        </a:rPr>
                        <a:t>J’ai</a:t>
                      </a:r>
                      <a:r>
                        <a:rPr lang="en-GB" sz="1000" dirty="0">
                          <a:effectLst/>
                          <a:latin typeface="+mn-lt"/>
                          <a:ea typeface="Calibri" panose="020F0502020204030204" pitchFamily="34" charset="0"/>
                          <a:cs typeface="Times New Roman" panose="02020603050405020304" pitchFamily="18" charset="0"/>
                        </a:rPr>
                        <a:t> to list the people in the family</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Il  or Elle </a:t>
                      </a:r>
                      <a:r>
                        <a:rPr lang="en-GB" sz="1000" dirty="0" err="1">
                          <a:effectLst/>
                          <a:latin typeface="+mn-lt"/>
                          <a:ea typeface="Calibri" panose="020F0502020204030204" pitchFamily="34" charset="0"/>
                          <a:cs typeface="Times New Roman" panose="02020603050405020304" pitchFamily="18" charset="0"/>
                        </a:rPr>
                        <a:t>s’appelle</a:t>
                      </a:r>
                      <a:r>
                        <a:rPr lang="en-GB" sz="1000" dirty="0">
                          <a:effectLst/>
                          <a:latin typeface="+mn-lt"/>
                          <a:ea typeface="Calibri" panose="020F0502020204030204" pitchFamily="34" charset="0"/>
                          <a:cs typeface="Times New Roman" panose="02020603050405020304" pitchFamily="18" charset="0"/>
                        </a:rPr>
                        <a:t> to say someone’s name</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Show understanding of the number counting pattern between </a:t>
                      </a:r>
                      <a:r>
                        <a:rPr lang="en-GB" sz="1000" dirty="0" smtClean="0">
                          <a:effectLst/>
                          <a:latin typeface="+mn-lt"/>
                          <a:ea typeface="Calibri" panose="020F0502020204030204" pitchFamily="34" charset="0"/>
                          <a:cs typeface="Times New Roman" panose="02020603050405020304" pitchFamily="18" charset="0"/>
                        </a:rPr>
                        <a:t>20-50</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Recall up to 5 classroom objects and article (article with reference) </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a:t>
                      </a:r>
                      <a:r>
                        <a:rPr lang="en-GB" sz="1000" dirty="0" err="1">
                          <a:effectLst/>
                          <a:latin typeface="+mn-lt"/>
                          <a:ea typeface="Calibri" panose="020F0502020204030204" pitchFamily="34" charset="0"/>
                          <a:cs typeface="Times New Roman" panose="02020603050405020304" pitchFamily="18" charset="0"/>
                        </a:rPr>
                        <a:t>J’ai</a:t>
                      </a:r>
                      <a:r>
                        <a:rPr lang="en-GB" sz="1000" dirty="0">
                          <a:effectLst/>
                          <a:latin typeface="+mn-lt"/>
                          <a:ea typeface="Calibri" panose="020F0502020204030204" pitchFamily="34" charset="0"/>
                          <a:cs typeface="Times New Roman" panose="02020603050405020304" pitchFamily="18" charset="0"/>
                        </a:rPr>
                        <a:t> and Je </a:t>
                      </a:r>
                      <a:r>
                        <a:rPr lang="en-GB" sz="1000" dirty="0" err="1">
                          <a:effectLst/>
                          <a:latin typeface="+mn-lt"/>
                          <a:ea typeface="Calibri" panose="020F0502020204030204" pitchFamily="34" charset="0"/>
                          <a:cs typeface="Times New Roman" panose="02020603050405020304" pitchFamily="18" charset="0"/>
                        </a:rPr>
                        <a:t>n’ai</a:t>
                      </a:r>
                      <a:r>
                        <a:rPr lang="en-GB" sz="1000" dirty="0">
                          <a:effectLst/>
                          <a:latin typeface="+mn-lt"/>
                          <a:ea typeface="Calibri" panose="020F0502020204030204" pitchFamily="34" charset="0"/>
                          <a:cs typeface="Times New Roman" panose="02020603050405020304" pitchFamily="18" charset="0"/>
                        </a:rPr>
                        <a:t> pas + noun</a:t>
                      </a:r>
                      <a:endParaRPr lang="en-GB" sz="1100" dirty="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Understand and respond to </a:t>
                      </a:r>
                      <a:r>
                        <a:rPr lang="en-GB" sz="1000" dirty="0" err="1">
                          <a:effectLst/>
                          <a:latin typeface="+mn-lt"/>
                          <a:ea typeface="Calibri" panose="020F0502020204030204" pitchFamily="34" charset="0"/>
                          <a:cs typeface="Times New Roman" panose="02020603050405020304" pitchFamily="18" charset="0"/>
                        </a:rPr>
                        <a:t>écoutez</a:t>
                      </a:r>
                      <a:r>
                        <a:rPr lang="en-GB" sz="1000" dirty="0">
                          <a:effectLst/>
                          <a:latin typeface="+mn-lt"/>
                          <a:ea typeface="Calibri" panose="020F0502020204030204" pitchFamily="34" charset="0"/>
                          <a:cs typeface="Times New Roman" panose="02020603050405020304" pitchFamily="18" charset="0"/>
                        </a:rPr>
                        <a:t>, </a:t>
                      </a:r>
                      <a:r>
                        <a:rPr lang="en-GB" sz="1000" dirty="0" err="1">
                          <a:effectLst/>
                          <a:latin typeface="+mn-lt"/>
                          <a:ea typeface="Calibri" panose="020F0502020204030204" pitchFamily="34" charset="0"/>
                          <a:cs typeface="Times New Roman" panose="02020603050405020304" pitchFamily="18" charset="0"/>
                        </a:rPr>
                        <a:t>répétez</a:t>
                      </a:r>
                      <a:r>
                        <a:rPr lang="en-GB" sz="1000" dirty="0">
                          <a:effectLst/>
                          <a:latin typeface="+mn-lt"/>
                          <a:ea typeface="Calibri" panose="020F0502020204030204" pitchFamily="34" charset="0"/>
                          <a:cs typeface="Times New Roman" panose="02020603050405020304" pitchFamily="18" charset="0"/>
                        </a:rPr>
                        <a:t> and </a:t>
                      </a:r>
                      <a:r>
                        <a:rPr lang="en-GB" sz="1000" dirty="0" err="1">
                          <a:effectLst/>
                          <a:latin typeface="+mn-lt"/>
                          <a:ea typeface="Calibri" panose="020F0502020204030204" pitchFamily="34" charset="0"/>
                          <a:cs typeface="Times New Roman" panose="02020603050405020304" pitchFamily="18" charset="0"/>
                        </a:rPr>
                        <a:t>levez</a:t>
                      </a:r>
                      <a:r>
                        <a:rPr lang="en-GB" sz="1000" dirty="0">
                          <a:effectLst/>
                          <a:latin typeface="+mn-lt"/>
                          <a:ea typeface="Calibri" panose="020F0502020204030204" pitchFamily="34" charset="0"/>
                          <a:cs typeface="Times New Roman" panose="02020603050405020304" pitchFamily="18" charset="0"/>
                        </a:rPr>
                        <a:t> la </a:t>
                      </a:r>
                      <a:r>
                        <a:rPr lang="en-GB" sz="1000" dirty="0" smtClean="0">
                          <a:effectLst/>
                          <a:latin typeface="+mn-lt"/>
                          <a:ea typeface="Calibri" panose="020F0502020204030204" pitchFamily="34" charset="0"/>
                          <a:cs typeface="Times New Roman" panose="02020603050405020304" pitchFamily="18" charset="0"/>
                        </a:rPr>
                        <a:t>main</a:t>
                      </a:r>
                      <a:endParaRPr lang="en-GB" sz="11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GB" sz="1000" i="1" dirty="0">
                          <a:effectLst/>
                          <a:latin typeface="+mn-lt"/>
                          <a:ea typeface="Calibri" panose="020F0502020204030204" pitchFamily="34" charset="0"/>
                          <a:cs typeface="Times New Roman" panose="02020603050405020304" pitchFamily="18" charset="0"/>
                        </a:rPr>
                        <a:t> </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966045913"/>
                  </a:ext>
                </a:extLst>
              </a:tr>
            </a:tbl>
          </a:graphicData>
        </a:graphic>
      </p:graphicFrame>
    </p:spTree>
    <p:extLst>
      <p:ext uri="{BB962C8B-B14F-4D97-AF65-F5344CB8AC3E}">
        <p14:creationId xmlns:p14="http://schemas.microsoft.com/office/powerpoint/2010/main" val="3797416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8249" y="416545"/>
            <a:ext cx="10515600" cy="488315"/>
          </a:xfrm>
        </p:spPr>
        <p:txBody>
          <a:bodyPr>
            <a:normAutofit/>
          </a:bodyPr>
          <a:lstStyle/>
          <a:p>
            <a:pPr algn="ctr"/>
            <a:r>
              <a:rPr lang="en-GB" sz="1600" b="1" dirty="0" smtClean="0">
                <a:latin typeface="+mn-lt"/>
              </a:rPr>
              <a:t>French </a:t>
            </a:r>
            <a:r>
              <a:rPr lang="en-GB" sz="1600" b="1" dirty="0">
                <a:latin typeface="+mn-lt"/>
              </a:rPr>
              <a:t>Curriculum Map – Year 5</a:t>
            </a:r>
          </a:p>
        </p:txBody>
      </p:sp>
      <p:pic>
        <p:nvPicPr>
          <p:cNvPr id="3" name="Picture 2">
            <a:extLst>
              <a:ext uri="{FF2B5EF4-FFF2-40B4-BE49-F238E27FC236}">
                <a16:creationId xmlns:a16="http://schemas.microsoft.com/office/drawing/2014/main" id="{8CFEE5D9-94DB-85DB-FF75-08957A80FAD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9" name="Table 8"/>
          <p:cNvGraphicFramePr>
            <a:graphicFrameLocks noGrp="1"/>
          </p:cNvGraphicFramePr>
          <p:nvPr>
            <p:extLst>
              <p:ext uri="{D42A27DB-BD31-4B8C-83A1-F6EECF244321}">
                <p14:modId xmlns:p14="http://schemas.microsoft.com/office/powerpoint/2010/main" val="119140195"/>
              </p:ext>
            </p:extLst>
          </p:nvPr>
        </p:nvGraphicFramePr>
        <p:xfrm>
          <a:off x="888609" y="904860"/>
          <a:ext cx="10865240" cy="5350358"/>
        </p:xfrm>
        <a:graphic>
          <a:graphicData uri="http://schemas.openxmlformats.org/drawingml/2006/table">
            <a:tbl>
              <a:tblPr firstRow="1" bandRow="1">
                <a:tableStyleId>{5C22544A-7EE6-4342-B048-85BDC9FD1C3A}</a:tableStyleId>
              </a:tblPr>
              <a:tblGrid>
                <a:gridCol w="2716310">
                  <a:extLst>
                    <a:ext uri="{9D8B030D-6E8A-4147-A177-3AD203B41FA5}">
                      <a16:colId xmlns:a16="http://schemas.microsoft.com/office/drawing/2014/main" val="1445225710"/>
                    </a:ext>
                  </a:extLst>
                </a:gridCol>
                <a:gridCol w="2716310">
                  <a:extLst>
                    <a:ext uri="{9D8B030D-6E8A-4147-A177-3AD203B41FA5}">
                      <a16:colId xmlns:a16="http://schemas.microsoft.com/office/drawing/2014/main" val="424425653"/>
                    </a:ext>
                  </a:extLst>
                </a:gridCol>
                <a:gridCol w="2716310">
                  <a:extLst>
                    <a:ext uri="{9D8B030D-6E8A-4147-A177-3AD203B41FA5}">
                      <a16:colId xmlns:a16="http://schemas.microsoft.com/office/drawing/2014/main" val="102189384"/>
                    </a:ext>
                  </a:extLst>
                </a:gridCol>
                <a:gridCol w="2716310">
                  <a:extLst>
                    <a:ext uri="{9D8B030D-6E8A-4147-A177-3AD203B41FA5}">
                      <a16:colId xmlns:a16="http://schemas.microsoft.com/office/drawing/2014/main" val="3140513589"/>
                    </a:ext>
                  </a:extLst>
                </a:gridCol>
              </a:tblGrid>
              <a:tr h="331099">
                <a:tc>
                  <a:txBody>
                    <a:bodyPr/>
                    <a:lstStyle/>
                    <a:p>
                      <a:pPr algn="ctr">
                        <a:lnSpc>
                          <a:spcPct val="107000"/>
                        </a:lnSpc>
                        <a:spcAft>
                          <a:spcPts val="0"/>
                        </a:spcAft>
                      </a:pPr>
                      <a:r>
                        <a:rPr lang="en-GB" sz="1400" b="1" dirty="0">
                          <a:effectLst/>
                          <a:latin typeface="+mn-lt"/>
                          <a:ea typeface="Calibri" panose="020F0502020204030204" pitchFamily="34" charset="0"/>
                          <a:cs typeface="Times New Roman" panose="02020603050405020304" pitchFamily="18" charset="0"/>
                        </a:rPr>
                        <a:t>Year </a:t>
                      </a:r>
                      <a:r>
                        <a:rPr lang="en-GB" sz="1400" b="1" dirty="0" smtClean="0">
                          <a:effectLst/>
                          <a:latin typeface="+mn-lt"/>
                          <a:ea typeface="Calibri" panose="020F0502020204030204" pitchFamily="34" charset="0"/>
                          <a:cs typeface="Times New Roman" panose="02020603050405020304" pitchFamily="18" charset="0"/>
                        </a:rPr>
                        <a:t>5</a:t>
                      </a:r>
                      <a:endParaRPr lang="en-GB" sz="14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1</a:t>
                      </a:r>
                      <a:endParaRPr lang="en-GB" sz="10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2</a:t>
                      </a:r>
                      <a:endParaRPr lang="en-GB" sz="10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Unit 3</a:t>
                      </a:r>
                      <a:endParaRPr lang="en-GB" sz="10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6017022"/>
                  </a:ext>
                </a:extLst>
              </a:tr>
              <a:tr h="326141">
                <a:tc>
                  <a:txBody>
                    <a:bodyPr/>
                    <a:lstStyle/>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Focus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Quel temps fait-il?</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Les vêtements</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Chez moi</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extLst>
                  <a:ext uri="{0D108BD9-81ED-4DB2-BD59-A6C34878D82A}">
                    <a16:rowId xmlns:a16="http://schemas.microsoft.com/office/drawing/2014/main" val="1600406886"/>
                  </a:ext>
                </a:extLst>
              </a:tr>
              <a:tr h="1617822">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Learning </a:t>
                      </a:r>
                      <a:r>
                        <a:rPr lang="en-GB" sz="1000" b="1" dirty="0">
                          <a:effectLst/>
                          <a:latin typeface="+mn-lt"/>
                          <a:ea typeface="Calibri" panose="020F0502020204030204" pitchFamily="34" charset="0"/>
                          <a:cs typeface="Times New Roman" panose="02020603050405020304" pitchFamily="18" charset="0"/>
                        </a:rPr>
                        <a:t>objectives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I can ask what the weather is like today. </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I can use </a:t>
                      </a:r>
                      <a:r>
                        <a:rPr lang="en-GB" sz="1000" i="1">
                          <a:effectLst/>
                          <a:latin typeface="+mn-lt"/>
                          <a:ea typeface="Calibri" panose="020F0502020204030204" pitchFamily="34" charset="0"/>
                          <a:cs typeface="Times New Roman" panose="02020603050405020304" pitchFamily="18" charset="0"/>
                        </a:rPr>
                        <a:t>Il or il y a …..</a:t>
                      </a:r>
                      <a:r>
                        <a:rPr lang="en-GB" sz="1000">
                          <a:effectLst/>
                          <a:latin typeface="+mn-lt"/>
                          <a:ea typeface="Calibri" panose="020F0502020204030204" pitchFamily="34" charset="0"/>
                          <a:cs typeface="Times New Roman" panose="02020603050405020304" pitchFamily="18" charset="0"/>
                        </a:rPr>
                        <a:t> to say what the weather is like today. </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I can create a French weather map. </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Describe the weather in different regions of France using a weather map with symbols.</a:t>
                      </a: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I can recall of clothes, using correct article</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I can say what I wear using the verb porter</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I can what they wear in different weather/situations. </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I can use colour adjectives to describe clothes (adjectival agreements)</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I can say what belongs to me using possessive pronouns with increased accuracy. </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I can say the days of the week </a:t>
                      </a:r>
                    </a:p>
                  </a:txBody>
                  <a:tcPr marL="68580" marR="68580" marT="0" marB="0">
                    <a:solidFill>
                      <a:schemeClr val="bg2"/>
                    </a:solidFill>
                  </a:tcPr>
                </a:tc>
                <a:tc>
                  <a:txBody>
                    <a:bodyPr/>
                    <a:lstStyle/>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say what type of building I live in using J’habite dans …</a:t>
                      </a:r>
                      <a:endParaRPr lang="en-GB" sz="10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ask where someone lives using Ou habites-tu? </a:t>
                      </a:r>
                      <a:endParaRPr lang="en-GB" sz="1000">
                        <a:effectLst/>
                        <a:latin typeface="+mn-lt"/>
                        <a:ea typeface="Times New Roman" panose="02020603050405020304" pitchFamily="18" charset="0"/>
                        <a:cs typeface="Times New Roman" panose="02020603050405020304" pitchFamily="18" charset="0"/>
                      </a:endParaRP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 I can recall and  attempt to spell up to ten names(including the correct article for each) for the rooms of the house in French. </a:t>
                      </a:r>
                      <a:r>
                        <a:rPr lang="en-GB" sz="1000">
                          <a:effectLst/>
                          <a:latin typeface="+mn-lt"/>
                          <a:ea typeface="Times New Roman" panose="02020603050405020304" pitchFamily="18" charset="0"/>
                          <a:cs typeface="Times New Roman" panose="02020603050405020304" pitchFamily="18" charset="0"/>
                        </a:rPr>
                        <a:t> </a:t>
                      </a:r>
                    </a:p>
                    <a:p>
                      <a:pPr marL="342900" lvl="0" indent="-342900" fontAlgn="base">
                        <a:spcAft>
                          <a:spcPts val="0"/>
                        </a:spcAft>
                        <a:buFont typeface="Symbol" panose="05050102010706020507" pitchFamily="18" charset="2"/>
                        <a:buChar char=""/>
                      </a:pPr>
                      <a:r>
                        <a:rPr lang="en-US" sz="1000">
                          <a:effectLst/>
                          <a:latin typeface="+mn-lt"/>
                          <a:ea typeface="Times New Roman" panose="02020603050405020304" pitchFamily="18" charset="0"/>
                          <a:cs typeface="Times New Roman" panose="02020603050405020304" pitchFamily="18" charset="0"/>
                        </a:rPr>
                        <a:t>I can say which rooms I have or do not have in my home using Chez moi </a:t>
                      </a:r>
                      <a:r>
                        <a:rPr lang="en-US" sz="1000" i="1">
                          <a:effectLst/>
                          <a:latin typeface="+mn-lt"/>
                          <a:ea typeface="Times New Roman" panose="02020603050405020304" pitchFamily="18" charset="0"/>
                          <a:cs typeface="Times New Roman" panose="02020603050405020304" pitchFamily="18" charset="0"/>
                        </a:rPr>
                        <a:t>il y a … </a:t>
                      </a:r>
                      <a:r>
                        <a:rPr lang="en-US" sz="1000">
                          <a:effectLst/>
                          <a:latin typeface="+mn-lt"/>
                          <a:ea typeface="Times New Roman" panose="02020603050405020304" pitchFamily="18" charset="0"/>
                          <a:cs typeface="Times New Roman" panose="02020603050405020304" pitchFamily="18" charset="0"/>
                        </a:rPr>
                        <a:t>and Chez moi il n’y a pas de...  et, mais (negatives and conjunctions)</a:t>
                      </a:r>
                      <a:r>
                        <a:rPr lang="en-GB" sz="1000">
                          <a:effectLst/>
                          <a:latin typeface="+mn-lt"/>
                          <a:ea typeface="Times New Roman" panose="02020603050405020304" pitchFamily="18" charset="0"/>
                          <a:cs typeface="Times New Roman" panose="02020603050405020304" pitchFamily="18" charset="0"/>
                        </a:rPr>
                        <a:t> </a:t>
                      </a:r>
                    </a:p>
                    <a:p>
                      <a:pPr marL="457200" fontAlgn="base">
                        <a:spcAft>
                          <a:spcPts val="0"/>
                        </a:spcAft>
                      </a:pPr>
                      <a:r>
                        <a:rPr lang="en-GB" sz="1000" b="1">
                          <a:effectLst/>
                          <a:latin typeface="+mn-lt"/>
                          <a:ea typeface="Times New Roman" panose="02020603050405020304" pitchFamily="18" charset="0"/>
                          <a:cs typeface="Times New Roman" panose="02020603050405020304" pitchFamily="18" charset="0"/>
                        </a:rPr>
                        <a:t> </a:t>
                      </a:r>
                      <a:endParaRPr lang="en-GB" sz="1000">
                        <a:effectLst/>
                        <a:latin typeface="+mn-lt"/>
                        <a:ea typeface="Times New Roman" panose="02020603050405020304" pitchFamily="18"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2905502193"/>
                  </a:ext>
                </a:extLst>
              </a:tr>
              <a:tr h="1250999">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vocab / grammar</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nSpc>
                          <a:spcPct val="107000"/>
                        </a:lnSpc>
                        <a:spcAft>
                          <a:spcPts val="0"/>
                        </a:spcAft>
                      </a:pPr>
                      <a:r>
                        <a:rPr lang="en-GB" sz="1000" i="1">
                          <a:effectLst/>
                          <a:latin typeface="+mn-lt"/>
                          <a:ea typeface="Calibri" panose="020F0502020204030204" pitchFamily="34" charset="0"/>
                          <a:cs typeface="Times New Roman" panose="02020603050405020304" pitchFamily="18" charset="0"/>
                        </a:rPr>
                        <a:t>Quel-temp fait-il?, Il fait froid, il fait chaud, il neige, il pleut, il y a du soleil, il y a un orage, il y a du vent, il fait beau, il fait mauvais, le temps, dans le nord, dans le sud, dans l’est, dans l’ouest</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a:lnSpc>
                          <a:spcPct val="107000"/>
                        </a:lnSpc>
                        <a:spcAft>
                          <a:spcPts val="0"/>
                        </a:spcAft>
                      </a:pPr>
                      <a:r>
                        <a:rPr lang="en-GB" sz="1000" i="1">
                          <a:effectLst/>
                          <a:latin typeface="+mn-lt"/>
                          <a:ea typeface="Calibri" panose="020F0502020204030204" pitchFamily="34" charset="0"/>
                          <a:cs typeface="Times New Roman" panose="02020603050405020304" pitchFamily="18" charset="0"/>
                        </a:rPr>
                        <a:t>Un, une, des, les vetements, pantalon, pull, tee shirt, manteau, short, robe, écharpe, jupe, veste, chemise, casquette, gants, bottes, sandales, lunettes de soleil, chaussures, chausettes, Je porte, tu portes, il/elle porte, quand il fait beau, je porte…, quand il pleut, je porte.., quand il niège, je porte, à lécole je porte</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algn="ctr">
                        <a:lnSpc>
                          <a:spcPct val="107000"/>
                        </a:lnSpc>
                        <a:spcAft>
                          <a:spcPts val="0"/>
                        </a:spcAft>
                      </a:pPr>
                      <a:r>
                        <a:rPr lang="en-GB" sz="1000" i="1">
                          <a:effectLst/>
                          <a:latin typeface="+mn-lt"/>
                          <a:ea typeface="Calibri" panose="020F0502020204030204" pitchFamily="34" charset="0"/>
                          <a:cs typeface="Times New Roman" panose="02020603050405020304" pitchFamily="18" charset="0"/>
                        </a:rPr>
                        <a:t>Ou habites-tu?, J’habite dans.. une maison, un appartement, en ville, à la campagne, au bord de la mer, a la montagne, dans un village, une cuisine, une salle de bain, une salle à manger, une chambre, un salon, un garage, un sous-sol, un jardin, une buanderie, et, mais</a:t>
                      </a:r>
                      <a:endParaRPr lang="en-GB" sz="100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 </a:t>
                      </a:r>
                      <a:endParaRPr lang="en-GB" sz="100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a:effectLst/>
                          <a:latin typeface="+mn-lt"/>
                          <a:ea typeface="Calibri" panose="020F0502020204030204" pitchFamily="34" charset="0"/>
                          <a:cs typeface="Times New Roman" panose="02020603050405020304" pitchFamily="18" charset="0"/>
                        </a:rPr>
                        <a:t> </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877517350"/>
                  </a:ext>
                </a:extLst>
              </a:tr>
              <a:tr h="1407374">
                <a:tc>
                  <a:txBody>
                    <a:bodyPr/>
                    <a:lstStyle/>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endParaRPr lang="en-GB" sz="1000" b="1" dirty="0" smtClean="0">
                        <a:effectLst/>
                        <a:latin typeface="+mn-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smtClean="0">
                          <a:effectLst/>
                          <a:latin typeface="+mn-lt"/>
                          <a:ea typeface="Calibri" panose="020F0502020204030204" pitchFamily="34" charset="0"/>
                          <a:cs typeface="Times New Roman" panose="02020603050405020304" pitchFamily="18" charset="0"/>
                        </a:rPr>
                        <a:t>Key </a:t>
                      </a:r>
                      <a:r>
                        <a:rPr lang="en-GB" sz="1000" b="1" dirty="0">
                          <a:effectLst/>
                          <a:latin typeface="+mn-lt"/>
                          <a:ea typeface="Calibri" panose="020F0502020204030204" pitchFamily="34" charset="0"/>
                          <a:cs typeface="Times New Roman" panose="02020603050405020304" pitchFamily="18" charset="0"/>
                        </a:rPr>
                        <a:t>end points</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Ask the questions Quel temps fait-il? </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Use il+ verb  or il y a to describe the weather</a:t>
                      </a: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Recall up to 5 items of clothing and with some correct articles from memory</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Use je porte … </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Use quand as a subordinate conjunction</a:t>
                      </a:r>
                    </a:p>
                    <a:p>
                      <a:pPr marL="342900" lvl="0" indent="-342900">
                        <a:lnSpc>
                          <a:spcPct val="107000"/>
                        </a:lnSpc>
                        <a:spcAft>
                          <a:spcPts val="0"/>
                        </a:spcAft>
                        <a:buFont typeface="Symbol" panose="05050102010706020507" pitchFamily="18" charset="2"/>
                        <a:buChar char=""/>
                      </a:pPr>
                      <a:r>
                        <a:rPr lang="en-GB" sz="1000">
                          <a:effectLst/>
                          <a:latin typeface="+mn-lt"/>
                          <a:ea typeface="Calibri" panose="020F0502020204030204" pitchFamily="34" charset="0"/>
                          <a:cs typeface="Times New Roman" panose="02020603050405020304" pitchFamily="18" charset="0"/>
                        </a:rPr>
                        <a:t>Use possessive nouns mon, ma and mes with some accuracy (linked to using correct articles)</a:t>
                      </a:r>
                      <a:r>
                        <a:rPr lang="en-GB" sz="1000" i="1">
                          <a:effectLst/>
                          <a:latin typeface="+mn-lt"/>
                          <a:ea typeface="Calibri" panose="020F0502020204030204" pitchFamily="34" charset="0"/>
                          <a:cs typeface="Times New Roman" panose="02020603050405020304" pitchFamily="18" charset="0"/>
                        </a:rPr>
                        <a:t> </a:t>
                      </a:r>
                      <a:endParaRPr lang="en-GB" sz="100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a:t>
                      </a:r>
                      <a:r>
                        <a:rPr lang="en-GB" sz="1000" dirty="0" err="1">
                          <a:effectLst/>
                          <a:latin typeface="+mn-lt"/>
                          <a:ea typeface="Calibri" panose="020F0502020204030204" pitchFamily="34" charset="0"/>
                          <a:cs typeface="Times New Roman" panose="02020603050405020304" pitchFamily="18" charset="0"/>
                        </a:rPr>
                        <a:t>J’habite</a:t>
                      </a:r>
                      <a:r>
                        <a:rPr lang="en-GB" sz="1000" dirty="0">
                          <a:effectLst/>
                          <a:latin typeface="+mn-lt"/>
                          <a:ea typeface="Calibri" panose="020F0502020204030204" pitchFamily="34" charset="0"/>
                          <a:cs typeface="Times New Roman" panose="02020603050405020304" pitchFamily="18" charset="0"/>
                        </a:rPr>
                        <a:t> </a:t>
                      </a:r>
                      <a:r>
                        <a:rPr lang="en-GB" sz="1000" dirty="0" err="1">
                          <a:effectLst/>
                          <a:latin typeface="+mn-lt"/>
                          <a:ea typeface="Calibri" panose="020F0502020204030204" pitchFamily="34" charset="0"/>
                          <a:cs typeface="Times New Roman" panose="02020603050405020304" pitchFamily="18" charset="0"/>
                        </a:rPr>
                        <a:t>dans</a:t>
                      </a:r>
                      <a:r>
                        <a:rPr lang="en-GB" sz="1000" dirty="0">
                          <a:effectLst/>
                          <a:latin typeface="+mn-lt"/>
                          <a:ea typeface="Calibri" panose="020F0502020204030204" pitchFamily="34" charset="0"/>
                          <a:cs typeface="Times New Roman" panose="02020603050405020304" pitchFamily="18" charset="0"/>
                        </a:rPr>
                        <a:t> to day where live</a:t>
                      </a: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Recall up to 5 rooms in the house with some correct articles </a:t>
                      </a:r>
                    </a:p>
                    <a:p>
                      <a:pPr marL="342900" lvl="0" indent="-342900">
                        <a:lnSpc>
                          <a:spcPct val="107000"/>
                        </a:lnSpc>
                        <a:spcAft>
                          <a:spcPts val="0"/>
                        </a:spcAft>
                        <a:buFont typeface="Symbol" panose="05050102010706020507" pitchFamily="18" charset="2"/>
                        <a:buChar char=""/>
                      </a:pPr>
                      <a:r>
                        <a:rPr lang="en-GB" sz="1000" dirty="0">
                          <a:effectLst/>
                          <a:latin typeface="+mn-lt"/>
                          <a:ea typeface="Calibri" panose="020F0502020204030204" pitchFamily="34" charset="0"/>
                          <a:cs typeface="Times New Roman" panose="02020603050405020304" pitchFamily="18" charset="0"/>
                        </a:rPr>
                        <a:t>Use </a:t>
                      </a:r>
                      <a:r>
                        <a:rPr lang="en-GB" sz="1000" dirty="0" err="1">
                          <a:effectLst/>
                          <a:latin typeface="+mn-lt"/>
                          <a:ea typeface="Calibri" panose="020F0502020204030204" pitchFamily="34" charset="0"/>
                          <a:cs typeface="Times New Roman" panose="02020603050405020304" pitchFamily="18" charset="0"/>
                        </a:rPr>
                        <a:t>il</a:t>
                      </a:r>
                      <a:r>
                        <a:rPr lang="en-GB" sz="1000" dirty="0">
                          <a:effectLst/>
                          <a:latin typeface="+mn-lt"/>
                          <a:ea typeface="Calibri" panose="020F0502020204030204" pitchFamily="34" charset="0"/>
                          <a:cs typeface="Times New Roman" panose="02020603050405020304" pitchFamily="18" charset="0"/>
                        </a:rPr>
                        <a:t> y a +  and  </a:t>
                      </a:r>
                      <a:r>
                        <a:rPr lang="en-GB" sz="1000" dirty="0" err="1">
                          <a:effectLst/>
                          <a:latin typeface="+mn-lt"/>
                          <a:ea typeface="Calibri" panose="020F0502020204030204" pitchFamily="34" charset="0"/>
                          <a:cs typeface="Times New Roman" panose="02020603050405020304" pitchFamily="18" charset="0"/>
                        </a:rPr>
                        <a:t>il</a:t>
                      </a:r>
                      <a:r>
                        <a:rPr lang="en-GB" sz="1000" dirty="0">
                          <a:effectLst/>
                          <a:latin typeface="+mn-lt"/>
                          <a:ea typeface="Calibri" panose="020F0502020204030204" pitchFamily="34" charset="0"/>
                          <a:cs typeface="Times New Roman" panose="02020603050405020304" pitchFamily="18" charset="0"/>
                        </a:rPr>
                        <a:t> </a:t>
                      </a:r>
                      <a:r>
                        <a:rPr lang="en-GB" sz="1000" dirty="0" err="1">
                          <a:effectLst/>
                          <a:latin typeface="+mn-lt"/>
                          <a:ea typeface="Calibri" panose="020F0502020204030204" pitchFamily="34" charset="0"/>
                          <a:cs typeface="Times New Roman" panose="02020603050405020304" pitchFamily="18" charset="0"/>
                        </a:rPr>
                        <a:t>n’y</a:t>
                      </a:r>
                      <a:r>
                        <a:rPr lang="en-GB" sz="1000" dirty="0">
                          <a:effectLst/>
                          <a:latin typeface="+mn-lt"/>
                          <a:ea typeface="Calibri" panose="020F0502020204030204" pitchFamily="34" charset="0"/>
                          <a:cs typeface="Times New Roman" panose="02020603050405020304" pitchFamily="18" charset="0"/>
                        </a:rPr>
                        <a:t> a pas de room to say what there is / isn’t in the house</a:t>
                      </a:r>
                    </a:p>
                    <a:p>
                      <a:pPr marL="228600">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GB" sz="1000" dirty="0">
                          <a:effectLst/>
                          <a:latin typeface="+mn-lt"/>
                          <a:ea typeface="Calibri" panose="020F0502020204030204" pitchFamily="34" charset="0"/>
                          <a:cs typeface="Times New Roman" panose="02020603050405020304" pitchFamily="18" charset="0"/>
                        </a:rPr>
                        <a:t> </a:t>
                      </a:r>
                    </a:p>
                    <a:p>
                      <a:pPr>
                        <a:lnSpc>
                          <a:spcPct val="107000"/>
                        </a:lnSpc>
                        <a:spcAft>
                          <a:spcPts val="0"/>
                        </a:spcAft>
                      </a:pPr>
                      <a:r>
                        <a:rPr lang="en-GB" sz="1000" i="1" dirty="0">
                          <a:effectLst/>
                          <a:latin typeface="+mn-lt"/>
                          <a:ea typeface="Calibri" panose="020F0502020204030204" pitchFamily="34" charset="0"/>
                          <a:cs typeface="Times New Roman" panose="02020603050405020304" pitchFamily="18" charset="0"/>
                        </a:rPr>
                        <a:t> </a:t>
                      </a:r>
                      <a:endParaRPr lang="en-GB" sz="1000" dirty="0">
                        <a:effectLst/>
                        <a:latin typeface="+mn-lt"/>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966045913"/>
                  </a:ext>
                </a:extLst>
              </a:tr>
            </a:tbl>
          </a:graphicData>
        </a:graphic>
      </p:graphicFrame>
    </p:spTree>
    <p:extLst>
      <p:ext uri="{BB962C8B-B14F-4D97-AF65-F5344CB8AC3E}">
        <p14:creationId xmlns:p14="http://schemas.microsoft.com/office/powerpoint/2010/main" val="2664179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3375</TotalTime>
  <Words>3156</Words>
  <Application>Microsoft Office PowerPoint</Application>
  <PresentationFormat>Widescreen</PresentationFormat>
  <Paragraphs>269</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Courier New</vt:lpstr>
      <vt:lpstr>Symbol</vt:lpstr>
      <vt:lpstr>Times New Roman</vt:lpstr>
      <vt:lpstr>Office Theme</vt:lpstr>
      <vt:lpstr>Holmes Chapel Primary School</vt:lpstr>
      <vt:lpstr>French at Holmes Chapel Primary School</vt:lpstr>
      <vt:lpstr>French at Holmes Chapel Primary School</vt:lpstr>
      <vt:lpstr> What does our learning in French look like? </vt:lpstr>
      <vt:lpstr>French Curriculum Map</vt:lpstr>
      <vt:lpstr>Key Stage 1 overview</vt:lpstr>
      <vt:lpstr>French Curriculum Map – Year 3</vt:lpstr>
      <vt:lpstr>French Curriculum Map – Year 4</vt:lpstr>
      <vt:lpstr>French Curriculum Map – Year 5</vt:lpstr>
      <vt:lpstr>French Curriculum Map – Year 6</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at Holmes Chapel Primary School</dc:title>
  <dc:creator>Fiona.Gresty@RPTNet.Local</dc:creator>
  <cp:lastModifiedBy>Nicky.Waddington</cp:lastModifiedBy>
  <cp:revision>78</cp:revision>
  <cp:lastPrinted>2023-12-14T16:11:34Z</cp:lastPrinted>
  <dcterms:created xsi:type="dcterms:W3CDTF">2023-04-27T14:10:41Z</dcterms:created>
  <dcterms:modified xsi:type="dcterms:W3CDTF">2025-03-28T08:14:48Z</dcterms:modified>
</cp:coreProperties>
</file>