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sldIdLst>
    <p:sldId id="256" r:id="rId5"/>
    <p:sldId id="257" r:id="rId6"/>
    <p:sldId id="290" r:id="rId7"/>
    <p:sldId id="258" r:id="rId8"/>
    <p:sldId id="272" r:id="rId9"/>
    <p:sldId id="273" r:id="rId10"/>
    <p:sldId id="274" r:id="rId11"/>
    <p:sldId id="275" r:id="rId12"/>
    <p:sldId id="286" r:id="rId13"/>
    <p:sldId id="288" r:id="rId14"/>
    <p:sldId id="289" r:id="rId15"/>
    <p:sldId id="276" r:id="rId16"/>
    <p:sldId id="277" r:id="rId17"/>
    <p:sldId id="278" r:id="rId18"/>
    <p:sldId id="279" r:id="rId19"/>
    <p:sldId id="280" r:id="rId20"/>
    <p:sldId id="281" r:id="rId21"/>
    <p:sldId id="282" r:id="rId22"/>
    <p:sldId id="283" r:id="rId23"/>
    <p:sldId id="284" r:id="rId24"/>
    <p:sldId id="285"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AEA"/>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91" d="100"/>
          <a:sy n="91" d="100"/>
        </p:scale>
        <p:origin x="34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C9A6AB-3AC5-B445-BC22-F113567975E2}" type="datetimeFigureOut">
              <a:rPr lang="en-US" smtClean="0"/>
              <a:t>4/2/2025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E3BF51-DEF3-E247-BB3F-FB87A272899B}" type="slidenum">
              <a:rPr lang="en-US" smtClean="0"/>
              <a:t>‹#›</a:t>
            </a:fld>
            <a:endParaRPr lang="en-US"/>
          </a:p>
        </p:txBody>
      </p:sp>
    </p:spTree>
    <p:extLst>
      <p:ext uri="{BB962C8B-B14F-4D97-AF65-F5344CB8AC3E}">
        <p14:creationId xmlns:p14="http://schemas.microsoft.com/office/powerpoint/2010/main" val="382287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1855173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254664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985310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407372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633760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67C579E-5528-4335-BACD-3E2A2CB1B238}"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673583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67C579E-5528-4335-BACD-3E2A2CB1B238}" type="datetimeFigureOut">
              <a:rPr lang="en-GB" smtClean="0"/>
              <a:t>02/04/2025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81569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67C579E-5528-4335-BACD-3E2A2CB1B238}" type="datetimeFigureOut">
              <a:rPr lang="en-GB" smtClean="0"/>
              <a:t>02/04/2025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512986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7C579E-5528-4335-BACD-3E2A2CB1B238}" type="datetimeFigureOut">
              <a:rPr lang="en-GB" smtClean="0"/>
              <a:t>02/04/2025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621297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7C579E-5528-4335-BACD-3E2A2CB1B238}"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424067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7C579E-5528-4335-BACD-3E2A2CB1B238}"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829435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7C579E-5528-4335-BACD-3E2A2CB1B238}" type="datetimeFigureOut">
              <a:rPr lang="en-GB" smtClean="0"/>
              <a:t>02/04/2025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B068A5-77D8-43FF-86A4-F1A0A6838EFA}" type="slidenum">
              <a:rPr lang="en-GB" smtClean="0"/>
              <a:t>‹#›</a:t>
            </a:fld>
            <a:endParaRPr lang="en-GB"/>
          </a:p>
        </p:txBody>
      </p:sp>
    </p:spTree>
    <p:extLst>
      <p:ext uri="{BB962C8B-B14F-4D97-AF65-F5344CB8AC3E}">
        <p14:creationId xmlns:p14="http://schemas.microsoft.com/office/powerpoint/2010/main" val="1674467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71700" y="922792"/>
            <a:ext cx="8218714" cy="870857"/>
          </a:xfrm>
          <a:solidFill>
            <a:schemeClr val="accent1">
              <a:lumMod val="75000"/>
            </a:schemeClr>
          </a:solidFill>
        </p:spPr>
        <p:txBody>
          <a:bodyPr>
            <a:normAutofit/>
          </a:bodyPr>
          <a:lstStyle/>
          <a:p>
            <a:r>
              <a:rPr lang="en-GB" sz="4400" b="1" dirty="0"/>
              <a:t>Holmes Chapel Primary School</a:t>
            </a:r>
          </a:p>
        </p:txBody>
      </p:sp>
      <p:sp>
        <p:nvSpPr>
          <p:cNvPr id="3" name="Subtitle 2"/>
          <p:cNvSpPr>
            <a:spLocks noGrp="1"/>
          </p:cNvSpPr>
          <p:nvPr>
            <p:ph type="subTitle" idx="1"/>
          </p:nvPr>
        </p:nvSpPr>
        <p:spPr>
          <a:xfrm>
            <a:off x="914400" y="2537317"/>
            <a:ext cx="10210800" cy="1424439"/>
          </a:xfrm>
        </p:spPr>
        <p:txBody>
          <a:bodyPr>
            <a:normAutofit fontScale="77500" lnSpcReduction="20000"/>
          </a:bodyPr>
          <a:lstStyle/>
          <a:p>
            <a:r>
              <a:rPr lang="en-GB" sz="8000" b="1" dirty="0" smtClean="0"/>
              <a:t>English Curriculum - Reading</a:t>
            </a:r>
            <a:endParaRPr lang="en-GB" sz="8000" b="1" dirty="0"/>
          </a:p>
        </p:txBody>
      </p:sp>
      <p:pic>
        <p:nvPicPr>
          <p:cNvPr id="4" name="Picture 3">
            <a:extLst>
              <a:ext uri="{FF2B5EF4-FFF2-40B4-BE49-F238E27FC236}">
                <a16:creationId xmlns:a16="http://schemas.microsoft.com/office/drawing/2014/main" id="{7E68B8F1-8F50-6FBF-9BB5-4ECBC1A3EFC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548596"/>
            <a:ext cx="1371600" cy="1619250"/>
          </a:xfrm>
          <a:prstGeom prst="rect">
            <a:avLst/>
          </a:prstGeom>
          <a:noFill/>
          <a:ln>
            <a:noFill/>
          </a:ln>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5065" y="3642426"/>
            <a:ext cx="3510928" cy="2343544"/>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92253" y="4053584"/>
            <a:ext cx="2291008" cy="1521229"/>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06445" y="3642426"/>
            <a:ext cx="3529434" cy="2343544"/>
          </a:xfrm>
          <a:prstGeom prst="rect">
            <a:avLst/>
          </a:prstGeom>
        </p:spPr>
      </p:pic>
    </p:spTree>
    <p:extLst>
      <p:ext uri="{BB962C8B-B14F-4D97-AF65-F5344CB8AC3E}">
        <p14:creationId xmlns:p14="http://schemas.microsoft.com/office/powerpoint/2010/main" val="27813001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5286" y="232247"/>
            <a:ext cx="7244863" cy="818631"/>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smtClean="0">
                <a:latin typeface="+mn-lt"/>
              </a:rPr>
              <a:t>Reading </a:t>
            </a:r>
            <a:r>
              <a:rPr lang="en-GB" sz="2800" b="1" u="sng" dirty="0">
                <a:latin typeface="+mn-lt"/>
              </a:rPr>
              <a:t>Curriculum </a:t>
            </a:r>
            <a:r>
              <a:rPr lang="en-GB" sz="2800" b="1" u="sng" dirty="0" smtClean="0">
                <a:latin typeface="+mn-lt"/>
              </a:rPr>
              <a:t>Map</a:t>
            </a:r>
            <a:br>
              <a:rPr lang="en-GB" sz="2800" b="1" u="sng" dirty="0" smtClean="0">
                <a:latin typeface="+mn-lt"/>
              </a:rPr>
            </a:b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5" name="Content Placeholder 4"/>
          <p:cNvGraphicFramePr>
            <a:graphicFrameLocks noGrp="1"/>
          </p:cNvGraphicFramePr>
          <p:nvPr>
            <p:ph idx="1"/>
            <p:extLst>
              <p:ext uri="{D42A27DB-BD31-4B8C-83A1-F6EECF244321}">
                <p14:modId xmlns:p14="http://schemas.microsoft.com/office/powerpoint/2010/main" val="3399525718"/>
              </p:ext>
            </p:extLst>
          </p:nvPr>
        </p:nvGraphicFramePr>
        <p:xfrm>
          <a:off x="318865" y="1748972"/>
          <a:ext cx="11376000" cy="3744001"/>
        </p:xfrm>
        <a:graphic>
          <a:graphicData uri="http://schemas.openxmlformats.org/drawingml/2006/table">
            <a:tbl>
              <a:tblPr firstRow="1" firstCol="1" bandRow="1">
                <a:tableStyleId>{5C22544A-7EE6-4342-B048-85BDC9FD1C3A}</a:tableStyleId>
              </a:tblPr>
              <a:tblGrid>
                <a:gridCol w="738673">
                  <a:extLst>
                    <a:ext uri="{9D8B030D-6E8A-4147-A177-3AD203B41FA5}">
                      <a16:colId xmlns:a16="http://schemas.microsoft.com/office/drawing/2014/main" val="696720178"/>
                    </a:ext>
                  </a:extLst>
                </a:gridCol>
                <a:gridCol w="1899853">
                  <a:extLst>
                    <a:ext uri="{9D8B030D-6E8A-4147-A177-3AD203B41FA5}">
                      <a16:colId xmlns:a16="http://schemas.microsoft.com/office/drawing/2014/main" val="686099285"/>
                    </a:ext>
                  </a:extLst>
                </a:gridCol>
                <a:gridCol w="1748808">
                  <a:extLst>
                    <a:ext uri="{9D8B030D-6E8A-4147-A177-3AD203B41FA5}">
                      <a16:colId xmlns:a16="http://schemas.microsoft.com/office/drawing/2014/main" val="379672085"/>
                    </a:ext>
                  </a:extLst>
                </a:gridCol>
                <a:gridCol w="1746621">
                  <a:extLst>
                    <a:ext uri="{9D8B030D-6E8A-4147-A177-3AD203B41FA5}">
                      <a16:colId xmlns:a16="http://schemas.microsoft.com/office/drawing/2014/main" val="4162380138"/>
                    </a:ext>
                  </a:extLst>
                </a:gridCol>
                <a:gridCol w="1747348">
                  <a:extLst>
                    <a:ext uri="{9D8B030D-6E8A-4147-A177-3AD203B41FA5}">
                      <a16:colId xmlns:a16="http://schemas.microsoft.com/office/drawing/2014/main" val="698173032"/>
                    </a:ext>
                  </a:extLst>
                </a:gridCol>
                <a:gridCol w="1746621">
                  <a:extLst>
                    <a:ext uri="{9D8B030D-6E8A-4147-A177-3AD203B41FA5}">
                      <a16:colId xmlns:a16="http://schemas.microsoft.com/office/drawing/2014/main" val="1083236143"/>
                    </a:ext>
                  </a:extLst>
                </a:gridCol>
                <a:gridCol w="1748076">
                  <a:extLst>
                    <a:ext uri="{9D8B030D-6E8A-4147-A177-3AD203B41FA5}">
                      <a16:colId xmlns:a16="http://schemas.microsoft.com/office/drawing/2014/main" val="2981712280"/>
                    </a:ext>
                  </a:extLst>
                </a:gridCol>
              </a:tblGrid>
              <a:tr h="310565">
                <a:tc>
                  <a:txBody>
                    <a:bodyPr/>
                    <a:lstStyle/>
                    <a:p>
                      <a:endParaRPr lang="en-GB" sz="2000" dirty="0"/>
                    </a:p>
                  </a:txBody>
                  <a:tcPr marL="37670" marR="37670" marT="0" marB="0"/>
                </a:tc>
                <a:tc>
                  <a:txBody>
                    <a:bodyPr/>
                    <a:lstStyle/>
                    <a:p>
                      <a:pPr algn="ctr">
                        <a:lnSpc>
                          <a:spcPct val="115000"/>
                        </a:lnSpc>
                        <a:spcAft>
                          <a:spcPts val="0"/>
                        </a:spcAft>
                      </a:pPr>
                      <a:r>
                        <a:rPr lang="en-GB" sz="1200" dirty="0">
                          <a:effectLst/>
                        </a:rPr>
                        <a:t>Autumn 1</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172" marR="22172" marT="0" marB="0" anchor="ctr"/>
                </a:tc>
                <a:tc>
                  <a:txBody>
                    <a:bodyPr/>
                    <a:lstStyle/>
                    <a:p>
                      <a:pPr algn="ctr">
                        <a:lnSpc>
                          <a:spcPct val="115000"/>
                        </a:lnSpc>
                        <a:spcAft>
                          <a:spcPts val="0"/>
                        </a:spcAft>
                      </a:pPr>
                      <a:r>
                        <a:rPr lang="en-GB" sz="1200" dirty="0">
                          <a:effectLst/>
                        </a:rPr>
                        <a:t>Autumn 2</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172" marR="22172" marT="0" marB="0" anchor="ctr"/>
                </a:tc>
                <a:tc>
                  <a:txBody>
                    <a:bodyPr/>
                    <a:lstStyle/>
                    <a:p>
                      <a:pPr algn="ctr">
                        <a:lnSpc>
                          <a:spcPct val="115000"/>
                        </a:lnSpc>
                        <a:spcAft>
                          <a:spcPts val="0"/>
                        </a:spcAft>
                      </a:pPr>
                      <a:r>
                        <a:rPr lang="en-GB" sz="1200" dirty="0">
                          <a:effectLst/>
                        </a:rPr>
                        <a:t>Spring 1</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172" marR="22172" marT="0" marB="0" anchor="ctr"/>
                </a:tc>
                <a:tc>
                  <a:txBody>
                    <a:bodyPr/>
                    <a:lstStyle/>
                    <a:p>
                      <a:pPr algn="ctr">
                        <a:lnSpc>
                          <a:spcPct val="115000"/>
                        </a:lnSpc>
                        <a:spcAft>
                          <a:spcPts val="0"/>
                        </a:spcAft>
                      </a:pPr>
                      <a:r>
                        <a:rPr lang="en-GB" sz="1200" dirty="0">
                          <a:effectLst/>
                        </a:rPr>
                        <a:t>Spring 2</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172" marR="22172" marT="0" marB="0" anchor="ctr"/>
                </a:tc>
                <a:tc>
                  <a:txBody>
                    <a:bodyPr/>
                    <a:lstStyle/>
                    <a:p>
                      <a:pPr algn="ctr">
                        <a:lnSpc>
                          <a:spcPct val="115000"/>
                        </a:lnSpc>
                        <a:spcAft>
                          <a:spcPts val="0"/>
                        </a:spcAft>
                      </a:pPr>
                      <a:r>
                        <a:rPr lang="en-GB" sz="1200" dirty="0">
                          <a:effectLst/>
                        </a:rPr>
                        <a:t>Summer 1</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172" marR="22172" marT="0" marB="0" anchor="ctr"/>
                </a:tc>
                <a:tc>
                  <a:txBody>
                    <a:bodyPr/>
                    <a:lstStyle/>
                    <a:p>
                      <a:pPr algn="ctr">
                        <a:lnSpc>
                          <a:spcPct val="115000"/>
                        </a:lnSpc>
                        <a:spcAft>
                          <a:spcPts val="0"/>
                        </a:spcAft>
                      </a:pPr>
                      <a:r>
                        <a:rPr lang="en-GB" sz="1200" dirty="0">
                          <a:effectLst/>
                        </a:rPr>
                        <a:t>Summer 2</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172" marR="22172" marT="0" marB="0" anchor="ctr"/>
                </a:tc>
                <a:extLst>
                  <a:ext uri="{0D108BD9-81ED-4DB2-BD59-A6C34878D82A}">
                    <a16:rowId xmlns:a16="http://schemas.microsoft.com/office/drawing/2014/main" val="3325462122"/>
                  </a:ext>
                </a:extLst>
              </a:tr>
              <a:tr h="966702">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GB" sz="1200" dirty="0" smtClean="0">
                          <a:effectLst/>
                        </a:rPr>
                        <a:t>EYFS </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nchor="ctr"/>
                </a:tc>
                <a:tc gridSpan="6">
                  <a:txBody>
                    <a:bodyPr/>
                    <a:lstStyle/>
                    <a:p>
                      <a:pPr marL="0" indent="0" algn="ctr">
                        <a:lnSpc>
                          <a:spcPct val="115000"/>
                        </a:lnSpc>
                        <a:spcAft>
                          <a:spcPts val="0"/>
                        </a:spcAft>
                        <a:buFont typeface="Arial" panose="020B0604020202020204" pitchFamily="34" charset="0"/>
                        <a:buNone/>
                      </a:pP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Little </a:t>
                      </a:r>
                      <a:r>
                        <a:rPr lang="en-GB" sz="1400" dirty="0" err="1" smtClean="0">
                          <a:effectLst/>
                          <a:latin typeface="Calibri" panose="020F0502020204030204" pitchFamily="34" charset="0"/>
                          <a:ea typeface="Calibri" panose="020F0502020204030204" pitchFamily="34" charset="0"/>
                          <a:cs typeface="Times New Roman" panose="02020603050405020304" pitchFamily="18" charset="0"/>
                        </a:rPr>
                        <a:t>Wandle</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 reading texts</a:t>
                      </a:r>
                    </a:p>
                  </a:txBody>
                  <a:tcPr marL="37670" marR="37670" marT="0" marB="0" anchor="ctr"/>
                </a:tc>
                <a:tc hMerge="1">
                  <a:txBody>
                    <a:bodyPr/>
                    <a:lstStyle/>
                    <a:p>
                      <a:pPr marL="171450" indent="-171450" algn="l">
                        <a:lnSpc>
                          <a:spcPct val="115000"/>
                        </a:lnSpc>
                        <a:spcAft>
                          <a:spcPts val="0"/>
                        </a:spcAft>
                        <a:buFont typeface="Arial" panose="020B0604020202020204" pitchFamily="34" charset="0"/>
                        <a:buChar char="•"/>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hMerge="1">
                  <a:txBody>
                    <a:bodyPr/>
                    <a:lstStyle/>
                    <a:p>
                      <a:pPr marL="0" indent="0" algn="l">
                        <a:lnSpc>
                          <a:spcPct val="115000"/>
                        </a:lnSpc>
                        <a:spcAft>
                          <a:spcPts val="0"/>
                        </a:spcAft>
                        <a:buFont typeface="Arial" panose="020B0604020202020204" pitchFamily="34" charset="0"/>
                        <a:buNone/>
                      </a:pPr>
                      <a:endParaRPr lang="en-GB" sz="14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hMerge="1">
                  <a:txBody>
                    <a:bodyPr/>
                    <a:lstStyle/>
                    <a:p>
                      <a:pPr marL="171450" indent="-171450" algn="l">
                        <a:lnSpc>
                          <a:spcPct val="115000"/>
                        </a:lnSpc>
                        <a:spcAft>
                          <a:spcPts val="0"/>
                        </a:spcAft>
                        <a:buFont typeface="Arial" panose="020B0604020202020204" pitchFamily="34" charset="0"/>
                        <a:buChar char="•"/>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hMerge="1">
                  <a:txBody>
                    <a:bodyPr/>
                    <a:lstStyle/>
                    <a:p>
                      <a:pPr marL="171450" indent="-171450" algn="l">
                        <a:lnSpc>
                          <a:spcPct val="115000"/>
                        </a:lnSpc>
                        <a:spcAft>
                          <a:spcPts val="0"/>
                        </a:spcAft>
                        <a:buFont typeface="Arial" panose="020B0604020202020204" pitchFamily="34" charset="0"/>
                        <a:buChar char="•"/>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hMerge="1">
                  <a:txBody>
                    <a:bodyPr/>
                    <a:lstStyle/>
                    <a:p>
                      <a:pPr marL="171450" indent="-171450" algn="l">
                        <a:lnSpc>
                          <a:spcPct val="115000"/>
                        </a:lnSpc>
                        <a:spcAft>
                          <a:spcPts val="0"/>
                        </a:spcAft>
                        <a:buFont typeface="Arial" panose="020B0604020202020204" pitchFamily="34" charset="0"/>
                        <a:buChar char="•"/>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extLst>
                  <a:ext uri="{0D108BD9-81ED-4DB2-BD59-A6C34878D82A}">
                    <a16:rowId xmlns:a16="http://schemas.microsoft.com/office/drawing/2014/main" val="3217282567"/>
                  </a:ext>
                </a:extLst>
              </a:tr>
              <a:tr h="966702">
                <a:tc>
                  <a:txBody>
                    <a:bodyPr/>
                    <a:lstStyle/>
                    <a:p>
                      <a:pPr algn="ctr">
                        <a:lnSpc>
                          <a:spcPct val="115000"/>
                        </a:lnSpc>
                        <a:spcAft>
                          <a:spcPts val="0"/>
                        </a:spcAft>
                      </a:pPr>
                      <a:r>
                        <a:rPr lang="en-GB" sz="1200" dirty="0" smtClean="0">
                          <a:effectLst/>
                        </a:rPr>
                        <a:t>Year 2</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nchor="ctr"/>
                </a:tc>
                <a:tc gridSpan="6">
                  <a:txBody>
                    <a:bodyPr/>
                    <a:lstStyle/>
                    <a:p>
                      <a:pPr marL="0" marR="0" lvl="0" indent="0" algn="ctr" defTabSz="914400" rtl="0" eaLnBrk="1" fontAlgn="auto" latinLnBrk="0" hangingPunct="1">
                        <a:lnSpc>
                          <a:spcPct val="115000"/>
                        </a:lnSpc>
                        <a:spcBef>
                          <a:spcPts val="0"/>
                        </a:spcBef>
                        <a:spcAft>
                          <a:spcPts val="0"/>
                        </a:spcAft>
                        <a:buClrTx/>
                        <a:buSzTx/>
                        <a:buFont typeface="Arial" panose="020B0604020202020204" pitchFamily="34" charset="0"/>
                        <a:buNone/>
                        <a:tabLst/>
                        <a:defRPr/>
                      </a:pP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Little </a:t>
                      </a:r>
                      <a:r>
                        <a:rPr lang="en-GB" sz="1400" dirty="0" err="1" smtClean="0">
                          <a:effectLst/>
                          <a:latin typeface="Calibri" panose="020F0502020204030204" pitchFamily="34" charset="0"/>
                          <a:ea typeface="Calibri" panose="020F0502020204030204" pitchFamily="34" charset="0"/>
                          <a:cs typeface="Times New Roman" panose="02020603050405020304" pitchFamily="18" charset="0"/>
                        </a:rPr>
                        <a:t>Wandle</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 reading texts</a:t>
                      </a:r>
                    </a:p>
                  </a:txBody>
                  <a:tcPr marL="37670" marR="37670" marT="0" marB="0" anchor="ctr"/>
                </a:tc>
                <a:tc hMerge="1">
                  <a:txBody>
                    <a:bodyPr/>
                    <a:lstStyle/>
                    <a:p>
                      <a:pPr marL="171450" indent="-171450" algn="l">
                        <a:lnSpc>
                          <a:spcPct val="115000"/>
                        </a:lnSpc>
                        <a:spcAft>
                          <a:spcPts val="0"/>
                        </a:spcAft>
                        <a:buFont typeface="Arial" panose="020B0604020202020204" pitchFamily="34" charset="0"/>
                        <a:buChar char="•"/>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hMerge="1">
                  <a:txBody>
                    <a:bodyPr/>
                    <a:lstStyle/>
                    <a:p>
                      <a:pPr marL="0" indent="0" algn="l">
                        <a:lnSpc>
                          <a:spcPct val="115000"/>
                        </a:lnSpc>
                        <a:spcAft>
                          <a:spcPts val="0"/>
                        </a:spcAft>
                        <a:buFont typeface="Arial" panose="020B0604020202020204" pitchFamily="34" charset="0"/>
                        <a:buNone/>
                      </a:pPr>
                      <a:endParaRPr lang="en-GB" sz="14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hMerge="1">
                  <a:txBody>
                    <a:bodyPr/>
                    <a:lstStyle/>
                    <a:p>
                      <a:pPr marL="171450" indent="-171450" algn="l">
                        <a:lnSpc>
                          <a:spcPct val="115000"/>
                        </a:lnSpc>
                        <a:spcAft>
                          <a:spcPts val="0"/>
                        </a:spcAft>
                        <a:buFont typeface="Arial" panose="020B0604020202020204" pitchFamily="34" charset="0"/>
                        <a:buChar char="•"/>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hMerge="1">
                  <a:txBody>
                    <a:bodyPr/>
                    <a:lstStyle/>
                    <a:p>
                      <a:pPr marL="171450" indent="-171450" algn="l">
                        <a:lnSpc>
                          <a:spcPct val="115000"/>
                        </a:lnSpc>
                        <a:spcAft>
                          <a:spcPts val="0"/>
                        </a:spcAft>
                        <a:buFont typeface="Arial" panose="020B0604020202020204" pitchFamily="34" charset="0"/>
                        <a:buChar char="•"/>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hMerge="1">
                  <a:txBody>
                    <a:bodyPr/>
                    <a:lstStyle/>
                    <a:p>
                      <a:pPr marL="171450" indent="-171450" algn="l">
                        <a:lnSpc>
                          <a:spcPct val="115000"/>
                        </a:lnSpc>
                        <a:spcAft>
                          <a:spcPts val="0"/>
                        </a:spcAft>
                        <a:buFont typeface="Arial" panose="020B0604020202020204" pitchFamily="34" charset="0"/>
                        <a:buChar char="•"/>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extLst>
                  <a:ext uri="{0D108BD9-81ED-4DB2-BD59-A6C34878D82A}">
                    <a16:rowId xmlns:a16="http://schemas.microsoft.com/office/drawing/2014/main" val="1387746479"/>
                  </a:ext>
                </a:extLst>
              </a:tr>
              <a:tr h="1500032">
                <a:tc>
                  <a:txBody>
                    <a:bodyPr/>
                    <a:lstStyle/>
                    <a:p>
                      <a:pPr algn="ctr">
                        <a:lnSpc>
                          <a:spcPct val="115000"/>
                        </a:lnSpc>
                        <a:spcAft>
                          <a:spcPts val="0"/>
                        </a:spcAft>
                      </a:pPr>
                      <a:r>
                        <a:rPr lang="en-GB" sz="1200" dirty="0">
                          <a:effectLst/>
                        </a:rPr>
                        <a:t>Year </a:t>
                      </a:r>
                      <a:r>
                        <a:rPr lang="en-GB" sz="1200" dirty="0" smtClean="0">
                          <a:effectLst/>
                        </a:rPr>
                        <a:t>2</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nchor="ctr"/>
                </a:tc>
                <a:tc>
                  <a:txBody>
                    <a:bodyPr/>
                    <a:lstStyle/>
                    <a:p>
                      <a:pPr marL="171450" indent="-171450" algn="l">
                        <a:lnSpc>
                          <a:spcPct val="115000"/>
                        </a:lnSpc>
                        <a:spcAft>
                          <a:spcPts val="0"/>
                        </a:spcAft>
                        <a:buFont typeface="Arial" panose="020B0604020202020204" pitchFamily="34" charset="0"/>
                        <a:buChar char="•"/>
                      </a:pP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Little </a:t>
                      </a:r>
                      <a:r>
                        <a:rPr lang="en-GB" sz="1400" dirty="0" err="1" smtClean="0">
                          <a:effectLst/>
                          <a:latin typeface="Calibri" panose="020F0502020204030204" pitchFamily="34" charset="0"/>
                          <a:ea typeface="Calibri" panose="020F0502020204030204" pitchFamily="34" charset="0"/>
                          <a:cs typeface="Times New Roman" panose="02020603050405020304" pitchFamily="18" charset="0"/>
                        </a:rPr>
                        <a:t>Wandle</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 reading texts</a:t>
                      </a:r>
                    </a:p>
                    <a:p>
                      <a:pPr marL="171450" indent="-171450" algn="l">
                        <a:lnSpc>
                          <a:spcPct val="115000"/>
                        </a:lnSpc>
                        <a:spcAft>
                          <a:spcPts val="0"/>
                        </a:spcAft>
                        <a:buFont typeface="Arial" panose="020B0604020202020204" pitchFamily="34" charset="0"/>
                        <a:buChar char="•"/>
                      </a:pP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Moth by Isabel Thomas </a:t>
                      </a:r>
                    </a:p>
                    <a:p>
                      <a:pPr marL="171450" indent="-171450" algn="l">
                        <a:lnSpc>
                          <a:spcPct val="115000"/>
                        </a:lnSpc>
                        <a:spcAft>
                          <a:spcPts val="0"/>
                        </a:spcAft>
                        <a:buFont typeface="Arial" panose="020B0604020202020204" pitchFamily="34" charset="0"/>
                        <a:buChar char="•"/>
                      </a:pP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Pip and Egg by Alex Latimer</a:t>
                      </a:r>
                    </a:p>
                  </a:txBody>
                  <a:tcPr marL="37670" marR="37670" marT="0" marB="0"/>
                </a:tc>
                <a:tc>
                  <a:txBody>
                    <a:bodyPr/>
                    <a:lstStyle/>
                    <a:p>
                      <a:pPr marL="171450" indent="-171450" algn="l">
                        <a:lnSpc>
                          <a:spcPct val="115000"/>
                        </a:lnSpc>
                        <a:spcAft>
                          <a:spcPts val="0"/>
                        </a:spcAft>
                        <a:buFont typeface="Arial" panose="020B0604020202020204" pitchFamily="34" charset="0"/>
                        <a:buChar char="•"/>
                      </a:pP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Little </a:t>
                      </a:r>
                      <a:r>
                        <a:rPr lang="en-GB" sz="1400" dirty="0" err="1" smtClean="0">
                          <a:effectLst/>
                          <a:latin typeface="Calibri" panose="020F0502020204030204" pitchFamily="34" charset="0"/>
                          <a:ea typeface="Calibri" panose="020F0502020204030204" pitchFamily="34" charset="0"/>
                          <a:cs typeface="Times New Roman" panose="02020603050405020304" pitchFamily="18" charset="0"/>
                        </a:rPr>
                        <a:t>Wandle</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 reading texts</a:t>
                      </a:r>
                    </a:p>
                    <a:p>
                      <a:pPr marL="171450" indent="-171450" algn="l">
                        <a:lnSpc>
                          <a:spcPct val="115000"/>
                        </a:lnSpc>
                        <a:spcAft>
                          <a:spcPts val="0"/>
                        </a:spcAft>
                        <a:buFont typeface="Arial" panose="020B0604020202020204" pitchFamily="34" charset="0"/>
                        <a:buChar char="•"/>
                      </a:pP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Once Upon a Raindrop: The Story of Water by James Carter</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a:txBody>
                    <a:bodyPr/>
                    <a:lstStyle/>
                    <a:p>
                      <a:pPr marL="171450" indent="-171450" algn="l">
                        <a:lnSpc>
                          <a:spcPct val="115000"/>
                        </a:lnSpc>
                        <a:spcAft>
                          <a:spcPts val="0"/>
                        </a:spcAft>
                        <a:buFont typeface="Arial" panose="020B0604020202020204" pitchFamily="34" charset="0"/>
                        <a:buChar char="•"/>
                      </a:pP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The Night Gardener by Terry and Eric Fan</a:t>
                      </a:r>
                    </a:p>
                    <a:p>
                      <a:pPr marL="171450" indent="-171450" algn="l">
                        <a:lnSpc>
                          <a:spcPct val="115000"/>
                        </a:lnSpc>
                        <a:spcAft>
                          <a:spcPts val="0"/>
                        </a:spcAft>
                        <a:buFont typeface="Arial" panose="020B0604020202020204" pitchFamily="34" charset="0"/>
                        <a:buChar char="•"/>
                      </a:pP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Grey Island, Red Boat by Ian Beck </a:t>
                      </a:r>
                    </a:p>
                    <a:p>
                      <a:pPr marL="0" indent="0" algn="l">
                        <a:lnSpc>
                          <a:spcPct val="115000"/>
                        </a:lnSpc>
                        <a:spcAft>
                          <a:spcPts val="0"/>
                        </a:spcAft>
                        <a:buFont typeface="Arial" panose="020B0604020202020204" pitchFamily="34" charset="0"/>
                        <a:buNone/>
                      </a:pPr>
                      <a:endParaRPr lang="en-GB" sz="14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a:txBody>
                    <a:bodyPr/>
                    <a:lstStyle/>
                    <a:p>
                      <a:pPr marL="171450" indent="-171450" algn="l">
                        <a:lnSpc>
                          <a:spcPct val="115000"/>
                        </a:lnSpc>
                        <a:spcAft>
                          <a:spcPts val="0"/>
                        </a:spcAft>
                        <a:buFont typeface="Arial" panose="020B0604020202020204" pitchFamily="34" charset="0"/>
                        <a:buChar char="•"/>
                      </a:pP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Where Do Clothes Come From? by Chris Butterworth</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a:txBody>
                    <a:bodyPr/>
                    <a:lstStyle/>
                    <a:p>
                      <a:pPr marL="171450" indent="-171450" algn="l">
                        <a:lnSpc>
                          <a:spcPct val="115000"/>
                        </a:lnSpc>
                        <a:spcAft>
                          <a:spcPts val="0"/>
                        </a:spcAft>
                        <a:buFont typeface="Arial" panose="020B0604020202020204" pitchFamily="34" charset="0"/>
                        <a:buChar char="•"/>
                      </a:pP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Boundless Sky by Amanda Addison</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a:txBody>
                    <a:bodyPr/>
                    <a:lstStyle/>
                    <a:p>
                      <a:pPr marL="171450" indent="-171450" algn="l">
                        <a:lnSpc>
                          <a:spcPct val="115000"/>
                        </a:lnSpc>
                        <a:spcAft>
                          <a:spcPts val="0"/>
                        </a:spcAft>
                        <a:buFont typeface="Arial" panose="020B0604020202020204" pitchFamily="34" charset="0"/>
                        <a:buChar char="•"/>
                      </a:pP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Message from the Moon and Other Poems by Hilda </a:t>
                      </a:r>
                      <a:r>
                        <a:rPr lang="en-GB" sz="1400" dirty="0" err="1" smtClean="0">
                          <a:effectLst/>
                          <a:latin typeface="Calibri" panose="020F0502020204030204" pitchFamily="34" charset="0"/>
                          <a:ea typeface="Calibri" panose="020F0502020204030204" pitchFamily="34" charset="0"/>
                          <a:cs typeface="Times New Roman" panose="02020603050405020304" pitchFamily="18" charset="0"/>
                        </a:rPr>
                        <a:t>Offen</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extLst>
                  <a:ext uri="{0D108BD9-81ED-4DB2-BD59-A6C34878D82A}">
                    <a16:rowId xmlns:a16="http://schemas.microsoft.com/office/drawing/2014/main" val="2222074148"/>
                  </a:ext>
                </a:extLst>
              </a:tr>
            </a:tbl>
          </a:graphicData>
        </a:graphic>
      </p:graphicFrame>
      <p:sp>
        <p:nvSpPr>
          <p:cNvPr id="6" name="TextBox 5"/>
          <p:cNvSpPr txBox="1"/>
          <p:nvPr/>
        </p:nvSpPr>
        <p:spPr>
          <a:xfrm>
            <a:off x="318865" y="1318085"/>
            <a:ext cx="1698171" cy="430887"/>
          </a:xfrm>
          <a:prstGeom prst="rect">
            <a:avLst/>
          </a:prstGeom>
          <a:noFill/>
        </p:spPr>
        <p:txBody>
          <a:bodyPr wrap="square" rtlCol="0">
            <a:spAutoFit/>
          </a:bodyPr>
          <a:lstStyle/>
          <a:p>
            <a:r>
              <a:rPr lang="en-GB" sz="2200" b="1" dirty="0" smtClean="0"/>
              <a:t>Key Stage 1</a:t>
            </a:r>
            <a:endParaRPr lang="en-GB" sz="2200" b="1" dirty="0"/>
          </a:p>
        </p:txBody>
      </p:sp>
      <p:sp>
        <p:nvSpPr>
          <p:cNvPr id="3" name="Rectangle 2"/>
          <p:cNvSpPr/>
          <p:nvPr/>
        </p:nvSpPr>
        <p:spPr>
          <a:xfrm>
            <a:off x="6537861" y="5554137"/>
            <a:ext cx="5157004" cy="584775"/>
          </a:xfrm>
          <a:prstGeom prst="rect">
            <a:avLst/>
          </a:prstGeom>
        </p:spPr>
        <p:txBody>
          <a:bodyPr wrap="square">
            <a:spAutoFit/>
          </a:bodyPr>
          <a:lstStyle/>
          <a:p>
            <a:r>
              <a:rPr lang="en-GB" sz="1600" i="1" dirty="0"/>
              <a:t>Texts </a:t>
            </a:r>
            <a:r>
              <a:rPr lang="en-GB" sz="1600" i="1" dirty="0" smtClean="0"/>
              <a:t>selected </a:t>
            </a:r>
            <a:r>
              <a:rPr lang="en-GB" sz="1600" i="1" dirty="0"/>
              <a:t>from Just Imagine…Take One Book framework</a:t>
            </a:r>
            <a:r>
              <a:rPr lang="en-GB" sz="1600" dirty="0"/>
              <a:t/>
            </a:r>
            <a:br>
              <a:rPr lang="en-GB" sz="1600" dirty="0"/>
            </a:br>
            <a:endParaRPr lang="en-GB" sz="1600" dirty="0"/>
          </a:p>
        </p:txBody>
      </p:sp>
    </p:spTree>
    <p:extLst>
      <p:ext uri="{BB962C8B-B14F-4D97-AF65-F5344CB8AC3E}">
        <p14:creationId xmlns:p14="http://schemas.microsoft.com/office/powerpoint/2010/main" val="8060879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5286" y="232248"/>
            <a:ext cx="7244863" cy="672612"/>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smtClean="0">
                <a:latin typeface="+mn-lt"/>
              </a:rPr>
              <a:t>Reading </a:t>
            </a:r>
            <a:r>
              <a:rPr lang="en-GB" sz="2800" b="1" u="sng" dirty="0">
                <a:latin typeface="+mn-lt"/>
              </a:rPr>
              <a:t>Curriculum Map</a:t>
            </a:r>
            <a:br>
              <a:rPr lang="en-GB" sz="2800" b="1" u="sng" dirty="0">
                <a:latin typeface="+mn-lt"/>
              </a:rPr>
            </a:b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5" name="Content Placeholder 4"/>
          <p:cNvGraphicFramePr>
            <a:graphicFrameLocks noGrp="1"/>
          </p:cNvGraphicFramePr>
          <p:nvPr>
            <p:ph idx="1"/>
            <p:extLst>
              <p:ext uri="{D42A27DB-BD31-4B8C-83A1-F6EECF244321}">
                <p14:modId xmlns:p14="http://schemas.microsoft.com/office/powerpoint/2010/main" val="3277585113"/>
              </p:ext>
            </p:extLst>
          </p:nvPr>
        </p:nvGraphicFramePr>
        <p:xfrm>
          <a:off x="318865" y="1454682"/>
          <a:ext cx="11520000" cy="4721352"/>
        </p:xfrm>
        <a:graphic>
          <a:graphicData uri="http://schemas.openxmlformats.org/drawingml/2006/table">
            <a:tbl>
              <a:tblPr firstRow="1" firstCol="1" bandRow="1">
                <a:tableStyleId>{5C22544A-7EE6-4342-B048-85BDC9FD1C3A}</a:tableStyleId>
              </a:tblPr>
              <a:tblGrid>
                <a:gridCol w="748025">
                  <a:extLst>
                    <a:ext uri="{9D8B030D-6E8A-4147-A177-3AD203B41FA5}">
                      <a16:colId xmlns:a16="http://schemas.microsoft.com/office/drawing/2014/main" val="696720178"/>
                    </a:ext>
                  </a:extLst>
                </a:gridCol>
                <a:gridCol w="1923901">
                  <a:extLst>
                    <a:ext uri="{9D8B030D-6E8A-4147-A177-3AD203B41FA5}">
                      <a16:colId xmlns:a16="http://schemas.microsoft.com/office/drawing/2014/main" val="686099285"/>
                    </a:ext>
                  </a:extLst>
                </a:gridCol>
                <a:gridCol w="1770944">
                  <a:extLst>
                    <a:ext uri="{9D8B030D-6E8A-4147-A177-3AD203B41FA5}">
                      <a16:colId xmlns:a16="http://schemas.microsoft.com/office/drawing/2014/main" val="379672085"/>
                    </a:ext>
                  </a:extLst>
                </a:gridCol>
                <a:gridCol w="1768729">
                  <a:extLst>
                    <a:ext uri="{9D8B030D-6E8A-4147-A177-3AD203B41FA5}">
                      <a16:colId xmlns:a16="http://schemas.microsoft.com/office/drawing/2014/main" val="4162380138"/>
                    </a:ext>
                  </a:extLst>
                </a:gridCol>
                <a:gridCol w="1769468">
                  <a:extLst>
                    <a:ext uri="{9D8B030D-6E8A-4147-A177-3AD203B41FA5}">
                      <a16:colId xmlns:a16="http://schemas.microsoft.com/office/drawing/2014/main" val="698173032"/>
                    </a:ext>
                  </a:extLst>
                </a:gridCol>
                <a:gridCol w="1768729">
                  <a:extLst>
                    <a:ext uri="{9D8B030D-6E8A-4147-A177-3AD203B41FA5}">
                      <a16:colId xmlns:a16="http://schemas.microsoft.com/office/drawing/2014/main" val="1083236143"/>
                    </a:ext>
                  </a:extLst>
                </a:gridCol>
                <a:gridCol w="1770204">
                  <a:extLst>
                    <a:ext uri="{9D8B030D-6E8A-4147-A177-3AD203B41FA5}">
                      <a16:colId xmlns:a16="http://schemas.microsoft.com/office/drawing/2014/main" val="2981712280"/>
                    </a:ext>
                  </a:extLst>
                </a:gridCol>
              </a:tblGrid>
              <a:tr h="273205">
                <a:tc>
                  <a:txBody>
                    <a:bodyPr/>
                    <a:lstStyle/>
                    <a:p>
                      <a:endParaRPr lang="en-GB" sz="2000" dirty="0"/>
                    </a:p>
                  </a:txBody>
                  <a:tcPr marL="37670" marR="37670" marT="0" marB="0"/>
                </a:tc>
                <a:tc>
                  <a:txBody>
                    <a:bodyPr/>
                    <a:lstStyle/>
                    <a:p>
                      <a:pPr algn="ctr">
                        <a:lnSpc>
                          <a:spcPct val="115000"/>
                        </a:lnSpc>
                        <a:spcAft>
                          <a:spcPts val="0"/>
                        </a:spcAft>
                      </a:pPr>
                      <a:r>
                        <a:rPr lang="en-GB" sz="1200" dirty="0">
                          <a:effectLst/>
                        </a:rPr>
                        <a:t>Autumn 1</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172" marR="22172" marT="0" marB="0" anchor="ctr"/>
                </a:tc>
                <a:tc>
                  <a:txBody>
                    <a:bodyPr/>
                    <a:lstStyle/>
                    <a:p>
                      <a:pPr algn="ctr">
                        <a:lnSpc>
                          <a:spcPct val="115000"/>
                        </a:lnSpc>
                        <a:spcAft>
                          <a:spcPts val="0"/>
                        </a:spcAft>
                      </a:pPr>
                      <a:r>
                        <a:rPr lang="en-GB" sz="1200" dirty="0">
                          <a:effectLst/>
                        </a:rPr>
                        <a:t>Autumn 2</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172" marR="22172" marT="0" marB="0" anchor="ctr"/>
                </a:tc>
                <a:tc>
                  <a:txBody>
                    <a:bodyPr/>
                    <a:lstStyle/>
                    <a:p>
                      <a:pPr algn="ctr">
                        <a:lnSpc>
                          <a:spcPct val="115000"/>
                        </a:lnSpc>
                        <a:spcAft>
                          <a:spcPts val="0"/>
                        </a:spcAft>
                      </a:pPr>
                      <a:r>
                        <a:rPr lang="en-GB" sz="1200" dirty="0">
                          <a:effectLst/>
                        </a:rPr>
                        <a:t>Spring 1</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172" marR="22172" marT="0" marB="0" anchor="ctr"/>
                </a:tc>
                <a:tc>
                  <a:txBody>
                    <a:bodyPr/>
                    <a:lstStyle/>
                    <a:p>
                      <a:pPr algn="ctr">
                        <a:lnSpc>
                          <a:spcPct val="115000"/>
                        </a:lnSpc>
                        <a:spcAft>
                          <a:spcPts val="0"/>
                        </a:spcAft>
                      </a:pPr>
                      <a:r>
                        <a:rPr lang="en-GB" sz="1200" dirty="0">
                          <a:effectLst/>
                        </a:rPr>
                        <a:t>Spring 2</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172" marR="22172" marT="0" marB="0" anchor="ctr"/>
                </a:tc>
                <a:tc>
                  <a:txBody>
                    <a:bodyPr/>
                    <a:lstStyle/>
                    <a:p>
                      <a:pPr algn="ctr">
                        <a:lnSpc>
                          <a:spcPct val="115000"/>
                        </a:lnSpc>
                        <a:spcAft>
                          <a:spcPts val="0"/>
                        </a:spcAft>
                      </a:pPr>
                      <a:r>
                        <a:rPr lang="en-GB" sz="1200" dirty="0">
                          <a:effectLst/>
                        </a:rPr>
                        <a:t>Summer 1</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172" marR="22172" marT="0" marB="0" anchor="ctr"/>
                </a:tc>
                <a:tc>
                  <a:txBody>
                    <a:bodyPr/>
                    <a:lstStyle/>
                    <a:p>
                      <a:pPr algn="ctr">
                        <a:lnSpc>
                          <a:spcPct val="115000"/>
                        </a:lnSpc>
                        <a:spcAft>
                          <a:spcPts val="0"/>
                        </a:spcAft>
                      </a:pPr>
                      <a:r>
                        <a:rPr lang="en-GB" sz="1200" dirty="0">
                          <a:effectLst/>
                        </a:rPr>
                        <a:t>Summer 2</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172" marR="22172" marT="0" marB="0" anchor="ctr"/>
                </a:tc>
                <a:extLst>
                  <a:ext uri="{0D108BD9-81ED-4DB2-BD59-A6C34878D82A}">
                    <a16:rowId xmlns:a16="http://schemas.microsoft.com/office/drawing/2014/main" val="3325462122"/>
                  </a:ext>
                </a:extLst>
              </a:tr>
              <a:tr h="948756">
                <a:tc>
                  <a:txBody>
                    <a:bodyPr/>
                    <a:lstStyle/>
                    <a:p>
                      <a:pPr algn="ctr">
                        <a:lnSpc>
                          <a:spcPct val="115000"/>
                        </a:lnSpc>
                        <a:spcAft>
                          <a:spcPts val="0"/>
                        </a:spcAft>
                      </a:pPr>
                      <a:r>
                        <a:rPr lang="en-GB" sz="1200" dirty="0">
                          <a:effectLst/>
                        </a:rPr>
                        <a:t>Year 3</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nchor="ctr"/>
                </a:tc>
                <a:tc>
                  <a:txBody>
                    <a:bodyPr/>
                    <a:lstStyle/>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Elisabeth and the Box of Colours by  Katharine </a:t>
                      </a:r>
                      <a:r>
                        <a:rPr lang="en-GB" sz="1200" dirty="0" err="1" smtClean="0">
                          <a:effectLst/>
                          <a:latin typeface="Calibri" panose="020F0502020204030204" pitchFamily="34" charset="0"/>
                          <a:ea typeface="Calibri" panose="020F0502020204030204" pitchFamily="34" charset="0"/>
                          <a:cs typeface="Times New Roman" panose="02020603050405020304" pitchFamily="18" charset="0"/>
                        </a:rPr>
                        <a:t>Woodfine</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Cinderella of The Nile by Beverley Naidoo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a:txBody>
                    <a:bodyPr/>
                    <a:lstStyle/>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Who’s Afraid of the Big Bad Book by Lauren Child</a:t>
                      </a:r>
                    </a:p>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Blue John by </a:t>
                      </a:r>
                      <a:r>
                        <a:rPr lang="en-GB" sz="1200" dirty="0" err="1" smtClean="0">
                          <a:effectLst/>
                          <a:latin typeface="Calibri" panose="020F0502020204030204" pitchFamily="34" charset="0"/>
                          <a:ea typeface="Calibri" panose="020F0502020204030204" pitchFamily="34" charset="0"/>
                          <a:cs typeface="Times New Roman" panose="02020603050405020304" pitchFamily="18" charset="0"/>
                        </a:rPr>
                        <a:t>Berlie</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 Doherty</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a:txBody>
                    <a:bodyPr/>
                    <a:lstStyle/>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Moon Juice by Kate </a:t>
                      </a:r>
                      <a:r>
                        <a:rPr lang="en-GB" sz="1200" dirty="0" err="1" smtClean="0">
                          <a:effectLst/>
                          <a:latin typeface="Calibri" panose="020F0502020204030204" pitchFamily="34" charset="0"/>
                          <a:ea typeface="Calibri" panose="020F0502020204030204" pitchFamily="34" charset="0"/>
                          <a:cs typeface="Times New Roman" panose="02020603050405020304" pitchFamily="18" charset="0"/>
                        </a:rPr>
                        <a:t>Wakeling</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The Secrets of Stonehenge by Mick Manning</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a:txBody>
                    <a:bodyPr/>
                    <a:lstStyle/>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Our Tower by Joseph Coelho</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a:txBody>
                    <a:bodyPr/>
                    <a:lstStyle/>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The Steadfast Tin Soldier by Hans Christian Andersen</a:t>
                      </a:r>
                    </a:p>
                    <a:p>
                      <a:pPr marL="171450" indent="-171450" algn="l">
                        <a:lnSpc>
                          <a:spcPct val="115000"/>
                        </a:lnSpc>
                        <a:spcAft>
                          <a:spcPts val="0"/>
                        </a:spcAft>
                        <a:buFont typeface="Arial" panose="020B0604020202020204" pitchFamily="34" charset="0"/>
                        <a:buChar char="•"/>
                      </a:pPr>
                      <a:r>
                        <a:rPr lang="sv-SE" sz="1200" dirty="0" smtClean="0">
                          <a:effectLst/>
                          <a:latin typeface="Calibri" panose="020F0502020204030204" pitchFamily="34" charset="0"/>
                          <a:ea typeface="Calibri" panose="020F0502020204030204" pitchFamily="34" charset="0"/>
                          <a:cs typeface="Times New Roman" panose="02020603050405020304" pitchFamily="18" charset="0"/>
                        </a:rPr>
                        <a:t>Extra Yarn by Jon Klassen</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a:txBody>
                    <a:bodyPr/>
                    <a:lstStyle/>
                    <a:p>
                      <a:pPr marL="171450" indent="-171450" algn="l">
                        <a:lnSpc>
                          <a:spcPct val="115000"/>
                        </a:lnSpc>
                        <a:spcAft>
                          <a:spcPts val="0"/>
                        </a:spcAft>
                        <a:buFont typeface="Arial" panose="020B0604020202020204" pitchFamily="34" charset="0"/>
                        <a:buChar char="•"/>
                      </a:pPr>
                      <a:r>
                        <a:rPr lang="en-GB" sz="1200" dirty="0" err="1" smtClean="0">
                          <a:effectLst/>
                          <a:latin typeface="Calibri" panose="020F0502020204030204" pitchFamily="34" charset="0"/>
                          <a:ea typeface="Calibri" panose="020F0502020204030204" pitchFamily="34" charset="0"/>
                          <a:cs typeface="Times New Roman" panose="02020603050405020304" pitchFamily="18" charset="0"/>
                        </a:rPr>
                        <a:t>Featherlight</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 by Peter Bunzl</a:t>
                      </a:r>
                    </a:p>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Water by Catherine Barr</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extLst>
                  <a:ext uri="{0D108BD9-81ED-4DB2-BD59-A6C34878D82A}">
                    <a16:rowId xmlns:a16="http://schemas.microsoft.com/office/drawing/2014/main" val="2222074148"/>
                  </a:ext>
                </a:extLst>
              </a:tr>
              <a:tr h="948756">
                <a:tc>
                  <a:txBody>
                    <a:bodyPr/>
                    <a:lstStyle/>
                    <a:p>
                      <a:pPr algn="ctr">
                        <a:lnSpc>
                          <a:spcPct val="115000"/>
                        </a:lnSpc>
                        <a:spcAft>
                          <a:spcPts val="0"/>
                        </a:spcAft>
                      </a:pPr>
                      <a:r>
                        <a:rPr lang="en-GB" sz="1200" dirty="0">
                          <a:effectLst/>
                        </a:rPr>
                        <a:t>Year 4</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nchor="ctr"/>
                </a:tc>
                <a:tc>
                  <a:txBody>
                    <a:bodyPr/>
                    <a:lstStyle/>
                    <a:p>
                      <a:pPr marL="171450" indent="-171450" algn="l">
                        <a:lnSpc>
                          <a:spcPct val="115000"/>
                        </a:lnSpc>
                        <a:spcAft>
                          <a:spcPts val="0"/>
                        </a:spcAft>
                        <a:buFont typeface="Arial" panose="020B0604020202020204" pitchFamily="34" charset="0"/>
                        <a:buChar char="•"/>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I Ate Sunshine for Breakfast by Michael Holland FLS</a:t>
                      </a:r>
                    </a:p>
                    <a:p>
                      <a:pPr marL="171450" indent="-171450" algn="l">
                        <a:lnSpc>
                          <a:spcPct val="115000"/>
                        </a:lnSpc>
                        <a:spcAft>
                          <a:spcPts val="0"/>
                        </a:spcAft>
                        <a:buFont typeface="Arial" panose="020B0604020202020204" pitchFamily="34" charset="0"/>
                        <a:buChar char="•"/>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The Language of Cat by Rachel Rooney</a:t>
                      </a:r>
                      <a:endPar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171450" indent="-171450" algn="l">
                        <a:lnSpc>
                          <a:spcPct val="115000"/>
                        </a:lnSpc>
                        <a:spcAft>
                          <a:spcPts val="0"/>
                        </a:spcAft>
                        <a:buFont typeface="Arial" panose="020B0604020202020204" pitchFamily="34" charset="0"/>
                        <a:buChar char="•"/>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Walter </a:t>
                      </a:r>
                      <a:r>
                        <a:rPr lang="en-GB" sz="1200" dirty="0" err="1"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Tull’s</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Scrapbook by Michaela Morgan</a:t>
                      </a:r>
                    </a:p>
                    <a:p>
                      <a:pPr marL="171450" indent="-171450" algn="l">
                        <a:lnSpc>
                          <a:spcPct val="115000"/>
                        </a:lnSpc>
                        <a:spcAft>
                          <a:spcPts val="0"/>
                        </a:spcAft>
                        <a:buFont typeface="Arial" panose="020B0604020202020204" pitchFamily="34" charset="0"/>
                        <a:buChar char="•"/>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Cloud Tea Monkeys by Mal </a:t>
                      </a:r>
                      <a:r>
                        <a:rPr lang="en-GB" sz="1200" dirty="0" err="1"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Peet</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&amp; Elspeth Graham</a:t>
                      </a:r>
                      <a:endPar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171450" indent="-171450" algn="l">
                        <a:lnSpc>
                          <a:spcPct val="115000"/>
                        </a:lnSpc>
                        <a:spcAft>
                          <a:spcPts val="0"/>
                        </a:spcAft>
                        <a:buFont typeface="Arial" panose="020B0604020202020204" pitchFamily="34" charset="0"/>
                        <a:buChar char="•"/>
                      </a:pPr>
                      <a:r>
                        <a:rPr lang="en-GB" sz="1200" dirty="0" err="1"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Hermelin</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the Detective Mouse by Mini Grey</a:t>
                      </a:r>
                    </a:p>
                    <a:p>
                      <a:pPr marL="171450" indent="-171450" algn="l">
                        <a:lnSpc>
                          <a:spcPct val="115000"/>
                        </a:lnSpc>
                        <a:spcAft>
                          <a:spcPts val="0"/>
                        </a:spcAft>
                        <a:buFont typeface="Arial" panose="020B0604020202020204" pitchFamily="34" charset="0"/>
                        <a:buChar char="•"/>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King of The Sky by Nicola Davies</a:t>
                      </a:r>
                      <a:endPar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171450" indent="-171450" algn="l">
                        <a:lnSpc>
                          <a:spcPct val="115000"/>
                        </a:lnSpc>
                        <a:spcAft>
                          <a:spcPts val="0"/>
                        </a:spcAft>
                        <a:buFont typeface="Arial" panose="020B0604020202020204" pitchFamily="34" charset="0"/>
                        <a:buChar char="•"/>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The Tear Thief by Carol Ann Duffy </a:t>
                      </a:r>
                    </a:p>
                    <a:p>
                      <a:pPr marL="171450" indent="-171450" algn="l">
                        <a:lnSpc>
                          <a:spcPct val="115000"/>
                        </a:lnSpc>
                        <a:spcAft>
                          <a:spcPts val="0"/>
                        </a:spcAft>
                        <a:buFont typeface="Arial" panose="020B0604020202020204" pitchFamily="34" charset="0"/>
                        <a:buChar char="•"/>
                      </a:pPr>
                      <a:endPar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171450" indent="-171450" algn="l">
                        <a:lnSpc>
                          <a:spcPct val="115000"/>
                        </a:lnSpc>
                        <a:spcAft>
                          <a:spcPts val="0"/>
                        </a:spcAft>
                        <a:buFont typeface="Arial" panose="020B0604020202020204" pitchFamily="34" charset="0"/>
                        <a:buChar char="•"/>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Charging About: The Story of Electricity by Jacqui Bailey</a:t>
                      </a:r>
                    </a:p>
                    <a:p>
                      <a:pPr marL="171450" indent="-171450" algn="l">
                        <a:lnSpc>
                          <a:spcPct val="115000"/>
                        </a:lnSpc>
                        <a:spcAft>
                          <a:spcPts val="0"/>
                        </a:spcAft>
                        <a:buFont typeface="Arial" panose="020B0604020202020204" pitchFamily="34" charset="0"/>
                        <a:buChar char="•"/>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Wisp by </a:t>
                      </a:r>
                      <a:r>
                        <a:rPr lang="en-GB" sz="1200" dirty="0" err="1"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Zana</a:t>
                      </a: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GB" sz="1200" dirty="0" err="1"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Fraillon</a:t>
                      </a:r>
                      <a:endPar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171450" indent="-171450" algn="l">
                        <a:lnSpc>
                          <a:spcPct val="115000"/>
                        </a:lnSpc>
                        <a:spcAft>
                          <a:spcPts val="0"/>
                        </a:spcAft>
                        <a:buFont typeface="Arial" panose="020B0604020202020204" pitchFamily="34" charset="0"/>
                        <a:buChar char="•"/>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Earth Shattering Events by Robin Jacobs</a:t>
                      </a:r>
                    </a:p>
                    <a:p>
                      <a:pPr marL="171450" indent="-171450" algn="l">
                        <a:lnSpc>
                          <a:spcPct val="115000"/>
                        </a:lnSpc>
                        <a:spcAft>
                          <a:spcPts val="0"/>
                        </a:spcAft>
                        <a:buFont typeface="Arial" panose="020B0604020202020204" pitchFamily="34" charset="0"/>
                        <a:buChar char="•"/>
                      </a:pPr>
                      <a:r>
                        <a:rPr lang="en-GB" sz="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The Fog Catcher’s Daughter by Marianne McShane</a:t>
                      </a:r>
                      <a:endPar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4068631530"/>
                  </a:ext>
                </a:extLst>
              </a:tr>
              <a:tr h="1140759">
                <a:tc>
                  <a:txBody>
                    <a:bodyPr/>
                    <a:lstStyle/>
                    <a:p>
                      <a:pPr algn="ctr">
                        <a:lnSpc>
                          <a:spcPct val="115000"/>
                        </a:lnSpc>
                        <a:spcAft>
                          <a:spcPts val="0"/>
                        </a:spcAft>
                      </a:pPr>
                      <a:r>
                        <a:rPr lang="en-GB" sz="1200" dirty="0">
                          <a:effectLst/>
                        </a:rPr>
                        <a:t>Year 5</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nchor="ctr"/>
                </a:tc>
                <a:tc>
                  <a:txBody>
                    <a:bodyPr/>
                    <a:lstStyle/>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The Promise by Nicola Davies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a:txBody>
                    <a:bodyPr/>
                    <a:lstStyle/>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The Song from Somewhere Else by A.F. Harrold</a:t>
                      </a:r>
                    </a:p>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Curiosity: The Story of a Mars Rover by Markus </a:t>
                      </a:r>
                      <a:r>
                        <a:rPr lang="en-GB" sz="1200" dirty="0" err="1" smtClean="0">
                          <a:effectLst/>
                          <a:latin typeface="Calibri" panose="020F0502020204030204" pitchFamily="34" charset="0"/>
                          <a:ea typeface="Calibri" panose="020F0502020204030204" pitchFamily="34" charset="0"/>
                          <a:cs typeface="Times New Roman" panose="02020603050405020304" pitchFamily="18" charset="0"/>
                        </a:rPr>
                        <a:t>Motum</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a:txBody>
                    <a:bodyPr/>
                    <a:lstStyle/>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Town is By the Sea by Joanne Schwartz &amp; Sydney Smith</a:t>
                      </a:r>
                    </a:p>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Cloud Busting by </a:t>
                      </a:r>
                      <a:r>
                        <a:rPr lang="en-GB" sz="1200" dirty="0" err="1" smtClean="0">
                          <a:effectLst/>
                          <a:latin typeface="Calibri" panose="020F0502020204030204" pitchFamily="34" charset="0"/>
                          <a:ea typeface="Calibri" panose="020F0502020204030204" pitchFamily="34" charset="0"/>
                          <a:cs typeface="Times New Roman" panose="02020603050405020304" pitchFamily="18" charset="0"/>
                        </a:rPr>
                        <a:t>Malorie</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 Blackman</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a:txBody>
                    <a:bodyPr/>
                    <a:lstStyle/>
                    <a:p>
                      <a:pPr marL="171450" indent="-171450" algn="l">
                        <a:lnSpc>
                          <a:spcPct val="115000"/>
                        </a:lnSpc>
                        <a:spcAft>
                          <a:spcPts val="0"/>
                        </a:spcAft>
                        <a:buFont typeface="Arial" panose="020B0604020202020204" pitchFamily="34" charset="0"/>
                        <a:buChar char="•"/>
                      </a:pPr>
                      <a:r>
                        <a:rPr lang="en-GB" sz="1200" dirty="0" err="1" smtClean="0">
                          <a:effectLst/>
                          <a:latin typeface="Calibri" panose="020F0502020204030204" pitchFamily="34" charset="0"/>
                          <a:ea typeface="Calibri" panose="020F0502020204030204" pitchFamily="34" charset="0"/>
                          <a:cs typeface="Times New Roman" panose="02020603050405020304" pitchFamily="18" charset="0"/>
                        </a:rPr>
                        <a:t>Floodland</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 by Marcus Sedgwick</a:t>
                      </a:r>
                    </a:p>
                  </a:txBody>
                  <a:tcPr marL="37670" marR="37670" marT="0" marB="0"/>
                </a:tc>
                <a:tc>
                  <a:txBody>
                    <a:bodyPr/>
                    <a:lstStyle/>
                    <a:p>
                      <a:pPr marL="171450" marR="0" lvl="0" indent="-171450" algn="l" defTabSz="914400" rtl="0" eaLnBrk="1" fontAlgn="auto" latinLnBrk="0" hangingPunct="1">
                        <a:lnSpc>
                          <a:spcPct val="115000"/>
                        </a:lnSpc>
                        <a:spcBef>
                          <a:spcPts val="0"/>
                        </a:spcBef>
                        <a:spcAft>
                          <a:spcPts val="0"/>
                        </a:spcAft>
                        <a:buClrTx/>
                        <a:buSzTx/>
                        <a:buFont typeface="Arial" panose="020B0604020202020204" pitchFamily="34" charset="0"/>
                        <a:buChar char="•"/>
                        <a:tabLst/>
                        <a:defRP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Varmints by Helen Ward</a:t>
                      </a:r>
                    </a:p>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One Million Insects by Isabel Thomas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a:txBody>
                    <a:bodyPr/>
                    <a:lstStyle/>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The Unforgotten Coat by Frank Cottrell-Boyce </a:t>
                      </a:r>
                    </a:p>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William Shakespeare by Mick Manning and Brita </a:t>
                      </a:r>
                      <a:r>
                        <a:rPr lang="en-GB" sz="1200" dirty="0" err="1" smtClean="0">
                          <a:effectLst/>
                          <a:latin typeface="Calibri" panose="020F0502020204030204" pitchFamily="34" charset="0"/>
                          <a:ea typeface="Calibri" panose="020F0502020204030204" pitchFamily="34" charset="0"/>
                          <a:cs typeface="Times New Roman" panose="02020603050405020304" pitchFamily="18" charset="0"/>
                        </a:rPr>
                        <a:t>Granstrom</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extLst>
                  <a:ext uri="{0D108BD9-81ED-4DB2-BD59-A6C34878D82A}">
                    <a16:rowId xmlns:a16="http://schemas.microsoft.com/office/drawing/2014/main" val="1525471535"/>
                  </a:ext>
                </a:extLst>
              </a:tr>
              <a:tr h="1008524">
                <a:tc>
                  <a:txBody>
                    <a:bodyPr/>
                    <a:lstStyle/>
                    <a:p>
                      <a:pPr algn="ctr">
                        <a:lnSpc>
                          <a:spcPct val="115000"/>
                        </a:lnSpc>
                        <a:spcAft>
                          <a:spcPts val="0"/>
                        </a:spcAft>
                      </a:pPr>
                      <a:r>
                        <a:rPr lang="en-GB" sz="1200" dirty="0">
                          <a:effectLst/>
                        </a:rPr>
                        <a:t> </a:t>
                      </a:r>
                    </a:p>
                    <a:p>
                      <a:pPr algn="ctr">
                        <a:lnSpc>
                          <a:spcPct val="115000"/>
                        </a:lnSpc>
                        <a:spcAft>
                          <a:spcPts val="0"/>
                        </a:spcAft>
                      </a:pPr>
                      <a:r>
                        <a:rPr lang="en-GB" sz="1200" dirty="0">
                          <a:effectLst/>
                        </a:rPr>
                        <a:t>Year 6</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nchor="ctr"/>
                </a:tc>
                <a:tc>
                  <a:txBody>
                    <a:bodyPr/>
                    <a:lstStyle/>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A Story like the Wind by Gill Lewis</a:t>
                      </a:r>
                    </a:p>
                    <a:p>
                      <a:pPr marL="171450" marR="0" lvl="0" indent="-171450" algn="l" defTabSz="914400" rtl="0" eaLnBrk="1" fontAlgn="auto" latinLnBrk="0" hangingPunct="1">
                        <a:lnSpc>
                          <a:spcPct val="115000"/>
                        </a:lnSpc>
                        <a:spcBef>
                          <a:spcPts val="0"/>
                        </a:spcBef>
                        <a:spcAft>
                          <a:spcPts val="0"/>
                        </a:spcAft>
                        <a:buClrTx/>
                        <a:buSzTx/>
                        <a:buFont typeface="Arial" panose="020B0604020202020204" pitchFamily="34" charset="0"/>
                        <a:buChar char="•"/>
                        <a:tabLst/>
                        <a:defRP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The Story of Captain Nemo by Dave </a:t>
                      </a:r>
                      <a:r>
                        <a:rPr lang="en-GB" sz="1200" dirty="0" err="1" smtClean="0">
                          <a:effectLst/>
                          <a:latin typeface="Calibri" panose="020F0502020204030204" pitchFamily="34" charset="0"/>
                          <a:ea typeface="Calibri" panose="020F0502020204030204" pitchFamily="34" charset="0"/>
                          <a:cs typeface="Times New Roman" panose="02020603050405020304" pitchFamily="18" charset="0"/>
                        </a:rPr>
                        <a:t>Eggars</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 </a:t>
                      </a:r>
                    </a:p>
                    <a:p>
                      <a:pPr marL="171450" indent="-171450" algn="l">
                        <a:lnSpc>
                          <a:spcPct val="115000"/>
                        </a:lnSpc>
                        <a:spcAft>
                          <a:spcPts val="0"/>
                        </a:spcAft>
                        <a:buFont typeface="Arial" panose="020B0604020202020204" pitchFamily="34" charset="0"/>
                        <a:buChar char="•"/>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a:txBody>
                    <a:bodyPr/>
                    <a:lstStyle/>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Clockwork by Philip Pullman</a:t>
                      </a:r>
                    </a:p>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The Snow Goose by  Paul </a:t>
                      </a:r>
                      <a:r>
                        <a:rPr lang="en-GB" sz="1200" dirty="0" err="1" smtClean="0">
                          <a:effectLst/>
                          <a:latin typeface="Calibri" panose="020F0502020204030204" pitchFamily="34" charset="0"/>
                          <a:ea typeface="Calibri" panose="020F0502020204030204" pitchFamily="34" charset="0"/>
                          <a:cs typeface="Times New Roman" panose="02020603050405020304" pitchFamily="18" charset="0"/>
                        </a:rPr>
                        <a:t>Gallico</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a:txBody>
                    <a:bodyPr/>
                    <a:lstStyle/>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Beowulf by Kevin Crossley-Holland</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a:txBody>
                    <a:bodyPr/>
                    <a:lstStyle/>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Rose Blanche by Ian McEwan</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a:txBody>
                    <a:bodyPr/>
                    <a:lstStyle/>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On the Origin of Species by Sabina </a:t>
                      </a:r>
                      <a:r>
                        <a:rPr lang="en-GB" sz="1200" dirty="0" err="1" smtClean="0">
                          <a:effectLst/>
                          <a:latin typeface="Calibri" panose="020F0502020204030204" pitchFamily="34" charset="0"/>
                          <a:ea typeface="Calibri" panose="020F0502020204030204" pitchFamily="34" charset="0"/>
                          <a:cs typeface="Times New Roman" panose="02020603050405020304" pitchFamily="18" charset="0"/>
                        </a:rPr>
                        <a:t>Radeva</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Between Worlds by Kevin Crossley-Holland</a:t>
                      </a:r>
                    </a:p>
                    <a:p>
                      <a:pPr marL="171450" indent="-171450" algn="l">
                        <a:lnSpc>
                          <a:spcPct val="115000"/>
                        </a:lnSpc>
                        <a:spcAft>
                          <a:spcPts val="0"/>
                        </a:spcAft>
                        <a:buFont typeface="Arial" panose="020B0604020202020204" pitchFamily="34" charset="0"/>
                        <a:buChar char="•"/>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tc>
                  <a:txBody>
                    <a:bodyPr/>
                    <a:lstStyle/>
                    <a:p>
                      <a:pPr marL="171450" indent="-171450" algn="l">
                        <a:lnSpc>
                          <a:spcPct val="115000"/>
                        </a:lnSpc>
                        <a:spcAft>
                          <a:spcPts val="0"/>
                        </a:spcAft>
                        <a:buFont typeface="Arial" panose="020B0604020202020204" pitchFamily="34" charset="0"/>
                        <a:buChar char="•"/>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New and Collected Poems by Carol Ann Duffy</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670" marR="37670" marT="0" marB="0"/>
                </a:tc>
                <a:extLst>
                  <a:ext uri="{0D108BD9-81ED-4DB2-BD59-A6C34878D82A}">
                    <a16:rowId xmlns:a16="http://schemas.microsoft.com/office/drawing/2014/main" val="2996022274"/>
                  </a:ext>
                </a:extLst>
              </a:tr>
            </a:tbl>
          </a:graphicData>
        </a:graphic>
      </p:graphicFrame>
      <p:sp>
        <p:nvSpPr>
          <p:cNvPr id="6" name="TextBox 5"/>
          <p:cNvSpPr txBox="1"/>
          <p:nvPr/>
        </p:nvSpPr>
        <p:spPr>
          <a:xfrm>
            <a:off x="318865" y="1020101"/>
            <a:ext cx="1698171" cy="430887"/>
          </a:xfrm>
          <a:prstGeom prst="rect">
            <a:avLst/>
          </a:prstGeom>
          <a:noFill/>
        </p:spPr>
        <p:txBody>
          <a:bodyPr wrap="square" rtlCol="0">
            <a:spAutoFit/>
          </a:bodyPr>
          <a:lstStyle/>
          <a:p>
            <a:r>
              <a:rPr lang="en-GB" sz="2200" b="1" dirty="0" smtClean="0"/>
              <a:t>Key Stage 2</a:t>
            </a:r>
            <a:endParaRPr lang="en-GB" sz="2200" b="1" dirty="0"/>
          </a:p>
        </p:txBody>
      </p:sp>
      <p:sp>
        <p:nvSpPr>
          <p:cNvPr id="7" name="Rectangle 6"/>
          <p:cNvSpPr/>
          <p:nvPr/>
        </p:nvSpPr>
        <p:spPr>
          <a:xfrm>
            <a:off x="6671769" y="6242447"/>
            <a:ext cx="5167096" cy="615553"/>
          </a:xfrm>
          <a:prstGeom prst="rect">
            <a:avLst/>
          </a:prstGeom>
        </p:spPr>
        <p:txBody>
          <a:bodyPr wrap="square">
            <a:spAutoFit/>
          </a:bodyPr>
          <a:lstStyle/>
          <a:p>
            <a:r>
              <a:rPr lang="en-GB" sz="1600" i="1" dirty="0"/>
              <a:t>Texts </a:t>
            </a:r>
            <a:r>
              <a:rPr lang="en-GB" sz="1600" i="1" dirty="0" smtClean="0"/>
              <a:t>selected </a:t>
            </a:r>
            <a:r>
              <a:rPr lang="en-GB" sz="1600" i="1" dirty="0"/>
              <a:t>from Just Imagine…Take One Book framework</a:t>
            </a:r>
            <a:r>
              <a:rPr lang="en-GB" dirty="0"/>
              <a:t/>
            </a:r>
            <a:br>
              <a:rPr lang="en-GB" dirty="0"/>
            </a:br>
            <a:endParaRPr lang="en-GB" dirty="0"/>
          </a:p>
        </p:txBody>
      </p:sp>
    </p:spTree>
    <p:extLst>
      <p:ext uri="{BB962C8B-B14F-4D97-AF65-F5344CB8AC3E}">
        <p14:creationId xmlns:p14="http://schemas.microsoft.com/office/powerpoint/2010/main" val="19520638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smtClean="0">
                <a:latin typeface="+mn-lt"/>
              </a:rPr>
              <a:t/>
            </a:r>
            <a:br>
              <a:rPr lang="en-GB" sz="2800" b="1" u="sng" dirty="0" smtClean="0">
                <a:latin typeface="+mn-lt"/>
              </a:rPr>
            </a:br>
            <a:r>
              <a:rPr lang="en-GB" sz="2800" b="1" u="sng" dirty="0" smtClean="0">
                <a:latin typeface="+mn-lt"/>
              </a:rPr>
              <a:t>Reading Attainment – End of Year Objectives</a:t>
            </a:r>
            <a:br>
              <a:rPr lang="en-GB" sz="2800" b="1" u="sng" dirty="0" smtClean="0">
                <a:latin typeface="+mn-lt"/>
              </a:rPr>
            </a:br>
            <a:r>
              <a:rPr lang="en-GB" sz="2800" b="1" u="sng" dirty="0" smtClean="0">
                <a:latin typeface="+mn-lt"/>
              </a:rPr>
              <a:t/>
            </a:r>
            <a:br>
              <a:rPr lang="en-GB" sz="2800" b="1" u="sng" dirty="0" smtClean="0">
                <a:latin typeface="+mn-lt"/>
              </a:rPr>
            </a:br>
            <a:r>
              <a:rPr lang="en-GB" sz="2800" b="1" dirty="0" smtClean="0">
                <a:latin typeface="+mn-lt"/>
              </a:rPr>
              <a:t>Year 1</a:t>
            </a: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7" name="Content Placeholder 6"/>
          <p:cNvGraphicFramePr>
            <a:graphicFrameLocks noGrp="1"/>
          </p:cNvGraphicFramePr>
          <p:nvPr>
            <p:ph idx="1"/>
            <p:extLst>
              <p:ext uri="{D42A27DB-BD31-4B8C-83A1-F6EECF244321}">
                <p14:modId xmlns:p14="http://schemas.microsoft.com/office/powerpoint/2010/main" val="4159096722"/>
              </p:ext>
            </p:extLst>
          </p:nvPr>
        </p:nvGraphicFramePr>
        <p:xfrm>
          <a:off x="318865" y="1523143"/>
          <a:ext cx="11600418" cy="5166382"/>
        </p:xfrm>
        <a:graphic>
          <a:graphicData uri="http://schemas.openxmlformats.org/drawingml/2006/table">
            <a:tbl>
              <a:tblPr firstRow="1" firstCol="1" bandRow="1">
                <a:tableStyleId>{B301B821-A1FF-4177-AEE7-76D212191A09}</a:tableStyleId>
              </a:tblPr>
              <a:tblGrid>
                <a:gridCol w="1309052">
                  <a:extLst>
                    <a:ext uri="{9D8B030D-6E8A-4147-A177-3AD203B41FA5}">
                      <a16:colId xmlns:a16="http://schemas.microsoft.com/office/drawing/2014/main" val="1271679066"/>
                    </a:ext>
                  </a:extLst>
                </a:gridCol>
                <a:gridCol w="1933430">
                  <a:extLst>
                    <a:ext uri="{9D8B030D-6E8A-4147-A177-3AD203B41FA5}">
                      <a16:colId xmlns:a16="http://schemas.microsoft.com/office/drawing/2014/main" val="2204526358"/>
                    </a:ext>
                  </a:extLst>
                </a:gridCol>
                <a:gridCol w="999956">
                  <a:extLst>
                    <a:ext uri="{9D8B030D-6E8A-4147-A177-3AD203B41FA5}">
                      <a16:colId xmlns:a16="http://schemas.microsoft.com/office/drawing/2014/main" val="4278348518"/>
                    </a:ext>
                  </a:extLst>
                </a:gridCol>
                <a:gridCol w="1213640">
                  <a:extLst>
                    <a:ext uri="{9D8B030D-6E8A-4147-A177-3AD203B41FA5}">
                      <a16:colId xmlns:a16="http://schemas.microsoft.com/office/drawing/2014/main" val="2640120905"/>
                    </a:ext>
                  </a:extLst>
                </a:gridCol>
                <a:gridCol w="931239">
                  <a:extLst>
                    <a:ext uri="{9D8B030D-6E8A-4147-A177-3AD203B41FA5}">
                      <a16:colId xmlns:a16="http://schemas.microsoft.com/office/drawing/2014/main" val="3175526291"/>
                    </a:ext>
                  </a:extLst>
                </a:gridCol>
                <a:gridCol w="999539">
                  <a:extLst>
                    <a:ext uri="{9D8B030D-6E8A-4147-A177-3AD203B41FA5}">
                      <a16:colId xmlns:a16="http://schemas.microsoft.com/office/drawing/2014/main" val="1426912669"/>
                    </a:ext>
                  </a:extLst>
                </a:gridCol>
                <a:gridCol w="1054047">
                  <a:extLst>
                    <a:ext uri="{9D8B030D-6E8A-4147-A177-3AD203B41FA5}">
                      <a16:colId xmlns:a16="http://schemas.microsoft.com/office/drawing/2014/main" val="3084917042"/>
                    </a:ext>
                  </a:extLst>
                </a:gridCol>
                <a:gridCol w="1052077">
                  <a:extLst>
                    <a:ext uri="{9D8B030D-6E8A-4147-A177-3AD203B41FA5}">
                      <a16:colId xmlns:a16="http://schemas.microsoft.com/office/drawing/2014/main" val="2864879872"/>
                    </a:ext>
                  </a:extLst>
                </a:gridCol>
                <a:gridCol w="1056675">
                  <a:extLst>
                    <a:ext uri="{9D8B030D-6E8A-4147-A177-3AD203B41FA5}">
                      <a16:colId xmlns:a16="http://schemas.microsoft.com/office/drawing/2014/main" val="3569271830"/>
                    </a:ext>
                  </a:extLst>
                </a:gridCol>
                <a:gridCol w="1050763">
                  <a:extLst>
                    <a:ext uri="{9D8B030D-6E8A-4147-A177-3AD203B41FA5}">
                      <a16:colId xmlns:a16="http://schemas.microsoft.com/office/drawing/2014/main" val="1488933559"/>
                    </a:ext>
                  </a:extLst>
                </a:gridCol>
              </a:tblGrid>
              <a:tr h="579977">
                <a:tc>
                  <a:txBody>
                    <a:bodyPr/>
                    <a:lstStyle/>
                    <a:p>
                      <a:pPr algn="ctr">
                        <a:lnSpc>
                          <a:spcPct val="107000"/>
                        </a:lnSpc>
                        <a:spcAft>
                          <a:spcPts val="0"/>
                        </a:spcAft>
                      </a:pPr>
                      <a:r>
                        <a:rPr lang="en-GB" sz="1100" b="0" dirty="0">
                          <a:effectLst/>
                        </a:rPr>
                        <a:t>Enjoying my reading</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dirty="0">
                          <a:effectLst/>
                        </a:rPr>
                        <a:t>Reading words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dirty="0">
                          <a:effectLst/>
                        </a:rPr>
                        <a:t>Exploring language</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dirty="0">
                          <a:effectLst/>
                        </a:rPr>
                        <a:t>Recounting and summarising</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dirty="0">
                          <a:effectLst/>
                        </a:rPr>
                        <a:t>Making inferences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How do writers make you feel?</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dirty="0">
                          <a:effectLst/>
                        </a:rPr>
                        <a:t>Comparing with my other reading</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dirty="0">
                          <a:effectLst/>
                        </a:rPr>
                        <a:t>Learning by heart</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dirty="0">
                          <a:effectLst/>
                        </a:rPr>
                        <a:t>Identifying features and conventions of texts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dirty="0">
                          <a:effectLst/>
                        </a:rPr>
                        <a:t>Talking about my reading</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extLst>
                  <a:ext uri="{0D108BD9-81ED-4DB2-BD59-A6C34878D82A}">
                    <a16:rowId xmlns:a16="http://schemas.microsoft.com/office/drawing/2014/main" val="2327337328"/>
                  </a:ext>
                </a:extLst>
              </a:tr>
              <a:tr h="973687">
                <a:tc>
                  <a:txBody>
                    <a:bodyPr/>
                    <a:lstStyle/>
                    <a:p>
                      <a:pPr algn="ctr">
                        <a:lnSpc>
                          <a:spcPct val="107000"/>
                        </a:lnSpc>
                        <a:spcAft>
                          <a:spcPts val="0"/>
                        </a:spcAft>
                      </a:pPr>
                      <a:r>
                        <a:rPr lang="en-GB" sz="1100" b="0" dirty="0">
                          <a:effectLst/>
                        </a:rPr>
                        <a:t>I enjoy listening to a range of stories, poems and non-fiction read to me.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I can use phonics to sound out and blend new words.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I can talk about meanings of words.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I can retell a familiar story e.g. traditional tales and fairy stories.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I can find clues in what has been said and done.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I can explain how the storyline and pictures make me feel.</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I can identify similarities and differences between stories.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I can recite some poems and rhymes, including nursery rhymes.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I can recognise and join in with repeated patterns and phrases.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I can link what I have read to my own experiences.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extLst>
                  <a:ext uri="{0D108BD9-81ED-4DB2-BD59-A6C34878D82A}">
                    <a16:rowId xmlns:a16="http://schemas.microsoft.com/office/drawing/2014/main" val="327083933"/>
                  </a:ext>
                </a:extLst>
              </a:tr>
              <a:tr h="1112784">
                <a:tc>
                  <a:txBody>
                    <a:bodyPr/>
                    <a:lstStyle/>
                    <a:p>
                      <a:pPr algn="ctr">
                        <a:lnSpc>
                          <a:spcPct val="107000"/>
                        </a:lnSpc>
                        <a:spcAft>
                          <a:spcPts val="0"/>
                        </a:spcAft>
                      </a:pPr>
                      <a:r>
                        <a:rPr lang="en-GB" sz="1100" b="0">
                          <a:effectLst/>
                        </a:rPr>
                        <a:t>I enjoy reading different books and talking about them.</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I can read tricky words and words with one or more syllable, including common exception words.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I can find words with similar meanings.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I can identify the beginning, middle and end of a story.</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I can make predictions based on clues from the text.</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I can use actions to learn simple texts off by heart.</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I can name and explain different parts of a book. E.g. front cover, page, title, end papers, gutter</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I can talk about stories I like and listen to other children’s views.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extLst>
                  <a:ext uri="{0D108BD9-81ED-4DB2-BD59-A6C34878D82A}">
                    <a16:rowId xmlns:a16="http://schemas.microsoft.com/office/drawing/2014/main" val="1507772403"/>
                  </a:ext>
                </a:extLst>
              </a:tr>
              <a:tr h="556393">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I can read words with –s,-es,- ing,-ed,-er and –est endings.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I can tell you about what I have read.</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I can describe my favourite parts of a story.</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extLst>
                  <a:ext uri="{0D108BD9-81ED-4DB2-BD59-A6C34878D82A}">
                    <a16:rowId xmlns:a16="http://schemas.microsoft.com/office/drawing/2014/main" val="2045147691"/>
                  </a:ext>
                </a:extLst>
              </a:tr>
              <a:tr h="729643">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I can read contractions (e.g. I’m, I’ll, we’ll) and understand that the apostrophe stands for the missing letter.</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I can explain my understanding of a book that is read to me.</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extLst>
                  <a:ext uri="{0D108BD9-81ED-4DB2-BD59-A6C34878D82A}">
                    <a16:rowId xmlns:a16="http://schemas.microsoft.com/office/drawing/2014/main" val="1830383125"/>
                  </a:ext>
                </a:extLst>
              </a:tr>
              <a:tr h="973687">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I can read accurately books that are consistent with my phonic knowledge and re-read these books to build up my fluency and confidence in words reading.</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tc>
                <a:extLst>
                  <a:ext uri="{0D108BD9-81ED-4DB2-BD59-A6C34878D82A}">
                    <a16:rowId xmlns:a16="http://schemas.microsoft.com/office/drawing/2014/main" val="2763726062"/>
                  </a:ext>
                </a:extLst>
              </a:tr>
            </a:tbl>
          </a:graphicData>
        </a:graphic>
      </p:graphicFrame>
    </p:spTree>
    <p:extLst>
      <p:ext uri="{BB962C8B-B14F-4D97-AF65-F5344CB8AC3E}">
        <p14:creationId xmlns:p14="http://schemas.microsoft.com/office/powerpoint/2010/main" val="16424602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smtClean="0">
                <a:latin typeface="+mn-lt"/>
              </a:rPr>
              <a:t/>
            </a:r>
            <a:br>
              <a:rPr lang="en-GB" sz="2800" b="1" u="sng" dirty="0" smtClean="0">
                <a:latin typeface="+mn-lt"/>
              </a:rPr>
            </a:br>
            <a:r>
              <a:rPr lang="en-GB" sz="2800" b="1" u="sng" dirty="0" smtClean="0">
                <a:latin typeface="+mn-lt"/>
              </a:rPr>
              <a:t>Reading Attainment</a:t>
            </a:r>
            <a:br>
              <a:rPr lang="en-GB" sz="2800" b="1" u="sng" dirty="0" smtClean="0">
                <a:latin typeface="+mn-lt"/>
              </a:rPr>
            </a:br>
            <a:r>
              <a:rPr lang="en-GB" sz="2800" b="1" u="sng" dirty="0" smtClean="0">
                <a:latin typeface="+mn-lt"/>
              </a:rPr>
              <a:t/>
            </a:r>
            <a:br>
              <a:rPr lang="en-GB" sz="2800" b="1" u="sng" dirty="0" smtClean="0">
                <a:latin typeface="+mn-lt"/>
              </a:rPr>
            </a:br>
            <a:r>
              <a:rPr lang="en-GB" sz="2800" b="1" dirty="0" smtClean="0">
                <a:latin typeface="+mn-lt"/>
              </a:rPr>
              <a:t>Year 2</a:t>
            </a: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7" name="Content Placeholder 6"/>
          <p:cNvGraphicFramePr>
            <a:graphicFrameLocks noGrp="1"/>
          </p:cNvGraphicFramePr>
          <p:nvPr>
            <p:ph idx="1"/>
            <p:extLst>
              <p:ext uri="{D42A27DB-BD31-4B8C-83A1-F6EECF244321}">
                <p14:modId xmlns:p14="http://schemas.microsoft.com/office/powerpoint/2010/main" val="4155203818"/>
              </p:ext>
            </p:extLst>
          </p:nvPr>
        </p:nvGraphicFramePr>
        <p:xfrm>
          <a:off x="692330" y="1587311"/>
          <a:ext cx="10881360" cy="5036886"/>
        </p:xfrm>
        <a:graphic>
          <a:graphicData uri="http://schemas.openxmlformats.org/drawingml/2006/table">
            <a:tbl>
              <a:tblPr firstRow="1" firstCol="1" bandRow="1">
                <a:tableStyleId>{B301B821-A1FF-4177-AEE7-76D212191A09}</a:tableStyleId>
              </a:tblPr>
              <a:tblGrid>
                <a:gridCol w="1227910">
                  <a:extLst>
                    <a:ext uri="{9D8B030D-6E8A-4147-A177-3AD203B41FA5}">
                      <a16:colId xmlns:a16="http://schemas.microsoft.com/office/drawing/2014/main" val="1271679066"/>
                    </a:ext>
                  </a:extLst>
                </a:gridCol>
                <a:gridCol w="1737360">
                  <a:extLst>
                    <a:ext uri="{9D8B030D-6E8A-4147-A177-3AD203B41FA5}">
                      <a16:colId xmlns:a16="http://schemas.microsoft.com/office/drawing/2014/main" val="2204526358"/>
                    </a:ext>
                  </a:extLst>
                </a:gridCol>
                <a:gridCol w="1192235">
                  <a:extLst>
                    <a:ext uri="{9D8B030D-6E8A-4147-A177-3AD203B41FA5}">
                      <a16:colId xmlns:a16="http://schemas.microsoft.com/office/drawing/2014/main" val="4278348518"/>
                    </a:ext>
                  </a:extLst>
                </a:gridCol>
                <a:gridCol w="960375">
                  <a:extLst>
                    <a:ext uri="{9D8B030D-6E8A-4147-A177-3AD203B41FA5}">
                      <a16:colId xmlns:a16="http://schemas.microsoft.com/office/drawing/2014/main" val="2640120905"/>
                    </a:ext>
                  </a:extLst>
                </a:gridCol>
                <a:gridCol w="873516">
                  <a:extLst>
                    <a:ext uri="{9D8B030D-6E8A-4147-A177-3AD203B41FA5}">
                      <a16:colId xmlns:a16="http://schemas.microsoft.com/office/drawing/2014/main" val="3175526291"/>
                    </a:ext>
                  </a:extLst>
                </a:gridCol>
                <a:gridCol w="937582">
                  <a:extLst>
                    <a:ext uri="{9D8B030D-6E8A-4147-A177-3AD203B41FA5}">
                      <a16:colId xmlns:a16="http://schemas.microsoft.com/office/drawing/2014/main" val="1426912669"/>
                    </a:ext>
                  </a:extLst>
                </a:gridCol>
                <a:gridCol w="988711">
                  <a:extLst>
                    <a:ext uri="{9D8B030D-6E8A-4147-A177-3AD203B41FA5}">
                      <a16:colId xmlns:a16="http://schemas.microsoft.com/office/drawing/2014/main" val="3084917042"/>
                    </a:ext>
                  </a:extLst>
                </a:gridCol>
                <a:gridCol w="986863">
                  <a:extLst>
                    <a:ext uri="{9D8B030D-6E8A-4147-A177-3AD203B41FA5}">
                      <a16:colId xmlns:a16="http://schemas.microsoft.com/office/drawing/2014/main" val="2864879872"/>
                    </a:ext>
                  </a:extLst>
                </a:gridCol>
                <a:gridCol w="991177">
                  <a:extLst>
                    <a:ext uri="{9D8B030D-6E8A-4147-A177-3AD203B41FA5}">
                      <a16:colId xmlns:a16="http://schemas.microsoft.com/office/drawing/2014/main" val="3569271830"/>
                    </a:ext>
                  </a:extLst>
                </a:gridCol>
                <a:gridCol w="985631">
                  <a:extLst>
                    <a:ext uri="{9D8B030D-6E8A-4147-A177-3AD203B41FA5}">
                      <a16:colId xmlns:a16="http://schemas.microsoft.com/office/drawing/2014/main" val="1488933559"/>
                    </a:ext>
                  </a:extLst>
                </a:gridCol>
              </a:tblGrid>
              <a:tr h="690668">
                <a:tc>
                  <a:txBody>
                    <a:bodyPr/>
                    <a:lstStyle/>
                    <a:p>
                      <a:pPr algn="ctr">
                        <a:lnSpc>
                          <a:spcPct val="107000"/>
                        </a:lnSpc>
                        <a:spcAft>
                          <a:spcPts val="0"/>
                        </a:spcAft>
                      </a:pPr>
                      <a:r>
                        <a:rPr lang="en-GB" sz="1100" dirty="0">
                          <a:effectLst/>
                        </a:rPr>
                        <a:t>Enjoying my reading</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dirty="0">
                          <a:effectLst/>
                        </a:rPr>
                        <a:t>Reading words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a:effectLst/>
                        </a:rPr>
                        <a:t>Exploring language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a:effectLst/>
                        </a:rPr>
                        <a:t>Recounting and summarising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a:effectLst/>
                        </a:rPr>
                        <a:t>Making inferences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a:effectLst/>
                        </a:rPr>
                        <a:t>How do writers make you feel?</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a:effectLst/>
                        </a:rPr>
                        <a:t>Comparing with my other reading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a:effectLst/>
                        </a:rPr>
                        <a:t>Learning by heart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a:effectLst/>
                        </a:rPr>
                        <a:t>Identifying features and conventions of texts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a:effectLst/>
                        </a:rPr>
                        <a:t>Talking about my reading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extLst>
                  <a:ext uri="{0D108BD9-81ED-4DB2-BD59-A6C34878D82A}">
                    <a16:rowId xmlns:a16="http://schemas.microsoft.com/office/drawing/2014/main" val="2327337328"/>
                  </a:ext>
                </a:extLst>
              </a:tr>
              <a:tr h="1050248">
                <a:tc>
                  <a:txBody>
                    <a:bodyPr/>
                    <a:lstStyle/>
                    <a:p>
                      <a:pPr algn="ctr">
                        <a:lnSpc>
                          <a:spcPct val="107000"/>
                        </a:lnSpc>
                        <a:spcAft>
                          <a:spcPts val="0"/>
                        </a:spcAft>
                      </a:pPr>
                      <a:r>
                        <a:rPr lang="en-GB" sz="1100" b="0" dirty="0">
                          <a:effectLst/>
                        </a:rPr>
                        <a:t>I enjoy listening to a range of stories, classic, contemporary poetry and non-fiction.</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read fluently and use phonics to decode and blend unfamiliar words.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find out what a new word means.</a:t>
                      </a:r>
                    </a:p>
                    <a:p>
                      <a:pPr algn="ctr">
                        <a:lnSpc>
                          <a:spcPct val="107000"/>
                        </a:lnSpc>
                        <a:spcAft>
                          <a:spcPts val="0"/>
                        </a:spcAft>
                      </a:pPr>
                      <a:r>
                        <a:rPr lang="en-GB" sz="1100" b="0" dirty="0">
                          <a:effectLst/>
                        </a:rPr>
                        <a:t> </a:t>
                      </a:r>
                    </a:p>
                    <a:p>
                      <a:pPr algn="ctr">
                        <a:lnSpc>
                          <a:spcPct val="107000"/>
                        </a:lnSpc>
                        <a:spcAft>
                          <a:spcPts val="0"/>
                        </a:spcAft>
                      </a:pPr>
                      <a:r>
                        <a:rPr lang="en-GB" sz="1100" b="0" dirty="0">
                          <a:effectLst/>
                        </a:rPr>
                        <a:t> </a:t>
                      </a:r>
                    </a:p>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retell a range of stories, traditional tales and fairy stories.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find clues in what has been said and done.</a:t>
                      </a:r>
                    </a:p>
                    <a:p>
                      <a:pPr algn="ctr">
                        <a:lnSpc>
                          <a:spcPct val="107000"/>
                        </a:lnSpc>
                        <a:spcAft>
                          <a:spcPts val="0"/>
                        </a:spcAft>
                      </a:pPr>
                      <a:r>
                        <a:rPr lang="en-GB" sz="1100" b="0" dirty="0">
                          <a:effectLst/>
                        </a:rPr>
                        <a:t> </a:t>
                      </a:r>
                    </a:p>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give my opinion about a story, poem or non-fiction text</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discuss and share my opinions about different texts.</a:t>
                      </a:r>
                    </a:p>
                    <a:p>
                      <a:pPr algn="ctr">
                        <a:lnSpc>
                          <a:spcPct val="107000"/>
                        </a:lnSpc>
                        <a:spcAft>
                          <a:spcPts val="0"/>
                        </a:spcAft>
                      </a:pPr>
                      <a:r>
                        <a:rPr lang="en-GB" sz="1100" b="0" dirty="0">
                          <a:effectLst/>
                        </a:rPr>
                        <a:t> </a:t>
                      </a:r>
                    </a:p>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learn and recite poetry with appropriate intonation.</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identify a sequence of events in a book.</a:t>
                      </a:r>
                    </a:p>
                    <a:p>
                      <a:pPr algn="ctr">
                        <a:lnSpc>
                          <a:spcPct val="107000"/>
                        </a:lnSpc>
                        <a:spcAft>
                          <a:spcPts val="0"/>
                        </a:spcAft>
                      </a:pPr>
                      <a:r>
                        <a:rPr lang="en-GB" sz="1100" b="0">
                          <a:effectLst/>
                        </a:rPr>
                        <a:t> </a:t>
                      </a:r>
                    </a:p>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talk about books and poems that are read to me.</a:t>
                      </a:r>
                    </a:p>
                    <a:p>
                      <a:pPr algn="ctr">
                        <a:lnSpc>
                          <a:spcPct val="107000"/>
                        </a:lnSpc>
                        <a:spcAft>
                          <a:spcPts val="0"/>
                        </a:spcAft>
                      </a:pPr>
                      <a:r>
                        <a:rPr lang="en-GB" sz="1100" b="0" dirty="0">
                          <a:effectLst/>
                        </a:rPr>
                        <a:t> </a:t>
                      </a:r>
                    </a:p>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7083933"/>
                  </a:ext>
                </a:extLst>
              </a:tr>
              <a:tr h="1200283">
                <a:tc>
                  <a:txBody>
                    <a:bodyPr/>
                    <a:lstStyle/>
                    <a:p>
                      <a:pPr algn="ctr">
                        <a:lnSpc>
                          <a:spcPct val="107000"/>
                        </a:lnSpc>
                        <a:spcAft>
                          <a:spcPts val="0"/>
                        </a:spcAft>
                      </a:pPr>
                      <a:r>
                        <a:rPr lang="en-GB" sz="1100" b="0">
                          <a:effectLst/>
                        </a:rPr>
                        <a:t>I choose to read different books and enjoy sharing them</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read tricky words and words with two or more syllables.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talk about my favourite words and phrases.</a:t>
                      </a:r>
                    </a:p>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make predictions based on clues from the text.</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recognise words that are used across different stories and poems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identify and use the structure of non-fiction books.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talk about books and poems that I have read.</a:t>
                      </a:r>
                    </a:p>
                    <a:p>
                      <a:pPr algn="l">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07772403"/>
                  </a:ext>
                </a:extLst>
              </a:tr>
              <a:tr h="871642">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check that the text makes sense as I read and make corrections.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begin to use dictionaries to check the meaning of words I have read with support.</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ask and answer questions about my reading.</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45147691"/>
                  </a:ext>
                </a:extLst>
              </a:tr>
              <a:tr h="787015">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identify and read words with common suffixes and common exception words.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30383125"/>
                  </a:ext>
                </a:extLst>
              </a:tr>
            </a:tbl>
          </a:graphicData>
        </a:graphic>
      </p:graphicFrame>
    </p:spTree>
    <p:extLst>
      <p:ext uri="{BB962C8B-B14F-4D97-AF65-F5344CB8AC3E}">
        <p14:creationId xmlns:p14="http://schemas.microsoft.com/office/powerpoint/2010/main" val="13909334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smtClean="0">
                <a:latin typeface="+mn-lt"/>
              </a:rPr>
              <a:t/>
            </a:r>
            <a:br>
              <a:rPr lang="en-GB" sz="2800" b="1" u="sng" dirty="0" smtClean="0">
                <a:latin typeface="+mn-lt"/>
              </a:rPr>
            </a:br>
            <a:r>
              <a:rPr lang="en-GB" sz="2800" b="1" u="sng" dirty="0" smtClean="0">
                <a:latin typeface="+mn-lt"/>
              </a:rPr>
              <a:t>Reading Attainment</a:t>
            </a:r>
            <a:br>
              <a:rPr lang="en-GB" sz="2800" b="1" u="sng" dirty="0" smtClean="0">
                <a:latin typeface="+mn-lt"/>
              </a:rPr>
            </a:br>
            <a:r>
              <a:rPr lang="en-GB" sz="2800" b="1" u="sng" dirty="0" smtClean="0">
                <a:latin typeface="+mn-lt"/>
              </a:rPr>
              <a:t/>
            </a:r>
            <a:br>
              <a:rPr lang="en-GB" sz="2800" b="1" u="sng" dirty="0" smtClean="0">
                <a:latin typeface="+mn-lt"/>
              </a:rPr>
            </a:br>
            <a:r>
              <a:rPr lang="en-GB" sz="2800" b="1" dirty="0" smtClean="0">
                <a:latin typeface="+mn-lt"/>
              </a:rPr>
              <a:t>Year 3</a:t>
            </a: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7" name="Content Placeholder 6"/>
          <p:cNvGraphicFramePr>
            <a:graphicFrameLocks noGrp="1"/>
          </p:cNvGraphicFramePr>
          <p:nvPr>
            <p:ph idx="1"/>
            <p:extLst>
              <p:ext uri="{D42A27DB-BD31-4B8C-83A1-F6EECF244321}">
                <p14:modId xmlns:p14="http://schemas.microsoft.com/office/powerpoint/2010/main" val="2176290718"/>
              </p:ext>
            </p:extLst>
          </p:nvPr>
        </p:nvGraphicFramePr>
        <p:xfrm>
          <a:off x="692330" y="1523143"/>
          <a:ext cx="10881360" cy="5022851"/>
        </p:xfrm>
        <a:graphic>
          <a:graphicData uri="http://schemas.openxmlformats.org/drawingml/2006/table">
            <a:tbl>
              <a:tblPr firstRow="1" firstCol="1" bandRow="1">
                <a:tableStyleId>{B301B821-A1FF-4177-AEE7-76D212191A09}</a:tableStyleId>
              </a:tblPr>
              <a:tblGrid>
                <a:gridCol w="1227910">
                  <a:extLst>
                    <a:ext uri="{9D8B030D-6E8A-4147-A177-3AD203B41FA5}">
                      <a16:colId xmlns:a16="http://schemas.microsoft.com/office/drawing/2014/main" val="1271679066"/>
                    </a:ext>
                  </a:extLst>
                </a:gridCol>
                <a:gridCol w="1737360">
                  <a:extLst>
                    <a:ext uri="{9D8B030D-6E8A-4147-A177-3AD203B41FA5}">
                      <a16:colId xmlns:a16="http://schemas.microsoft.com/office/drawing/2014/main" val="2204526358"/>
                    </a:ext>
                  </a:extLst>
                </a:gridCol>
                <a:gridCol w="1192235">
                  <a:extLst>
                    <a:ext uri="{9D8B030D-6E8A-4147-A177-3AD203B41FA5}">
                      <a16:colId xmlns:a16="http://schemas.microsoft.com/office/drawing/2014/main" val="4278348518"/>
                    </a:ext>
                  </a:extLst>
                </a:gridCol>
                <a:gridCol w="960375">
                  <a:extLst>
                    <a:ext uri="{9D8B030D-6E8A-4147-A177-3AD203B41FA5}">
                      <a16:colId xmlns:a16="http://schemas.microsoft.com/office/drawing/2014/main" val="2640120905"/>
                    </a:ext>
                  </a:extLst>
                </a:gridCol>
                <a:gridCol w="873516">
                  <a:extLst>
                    <a:ext uri="{9D8B030D-6E8A-4147-A177-3AD203B41FA5}">
                      <a16:colId xmlns:a16="http://schemas.microsoft.com/office/drawing/2014/main" val="3175526291"/>
                    </a:ext>
                  </a:extLst>
                </a:gridCol>
                <a:gridCol w="937582">
                  <a:extLst>
                    <a:ext uri="{9D8B030D-6E8A-4147-A177-3AD203B41FA5}">
                      <a16:colId xmlns:a16="http://schemas.microsoft.com/office/drawing/2014/main" val="1426912669"/>
                    </a:ext>
                  </a:extLst>
                </a:gridCol>
                <a:gridCol w="988711">
                  <a:extLst>
                    <a:ext uri="{9D8B030D-6E8A-4147-A177-3AD203B41FA5}">
                      <a16:colId xmlns:a16="http://schemas.microsoft.com/office/drawing/2014/main" val="3084917042"/>
                    </a:ext>
                  </a:extLst>
                </a:gridCol>
                <a:gridCol w="986863">
                  <a:extLst>
                    <a:ext uri="{9D8B030D-6E8A-4147-A177-3AD203B41FA5}">
                      <a16:colId xmlns:a16="http://schemas.microsoft.com/office/drawing/2014/main" val="2864879872"/>
                    </a:ext>
                  </a:extLst>
                </a:gridCol>
                <a:gridCol w="991177">
                  <a:extLst>
                    <a:ext uri="{9D8B030D-6E8A-4147-A177-3AD203B41FA5}">
                      <a16:colId xmlns:a16="http://schemas.microsoft.com/office/drawing/2014/main" val="3569271830"/>
                    </a:ext>
                  </a:extLst>
                </a:gridCol>
                <a:gridCol w="985631">
                  <a:extLst>
                    <a:ext uri="{9D8B030D-6E8A-4147-A177-3AD203B41FA5}">
                      <a16:colId xmlns:a16="http://schemas.microsoft.com/office/drawing/2014/main" val="1488933559"/>
                    </a:ext>
                  </a:extLst>
                </a:gridCol>
              </a:tblGrid>
              <a:tr h="593040">
                <a:tc>
                  <a:txBody>
                    <a:bodyPr/>
                    <a:lstStyle/>
                    <a:p>
                      <a:pPr algn="ctr">
                        <a:lnSpc>
                          <a:spcPct val="107000"/>
                        </a:lnSpc>
                        <a:spcAft>
                          <a:spcPts val="0"/>
                        </a:spcAft>
                      </a:pPr>
                      <a:r>
                        <a:rPr lang="en-GB" sz="1100" b="0" dirty="0">
                          <a:effectLst/>
                        </a:rPr>
                        <a:t>Enjoying my reading</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Reading words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Exploring language</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Recounting and summarising</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Making inferences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How do writers make you feel?</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Comparing with my other reading</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Learning by heart</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Identifying features and conventions of texts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Talking about my reading</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extLst>
                  <a:ext uri="{0D108BD9-81ED-4DB2-BD59-A6C34878D82A}">
                    <a16:rowId xmlns:a16="http://schemas.microsoft.com/office/drawing/2014/main" val="2327337328"/>
                  </a:ext>
                </a:extLst>
              </a:tr>
              <a:tr h="973687">
                <a:tc>
                  <a:txBody>
                    <a:bodyPr/>
                    <a:lstStyle/>
                    <a:p>
                      <a:pPr algn="ctr">
                        <a:lnSpc>
                          <a:spcPct val="107000"/>
                        </a:lnSpc>
                        <a:spcAft>
                          <a:spcPts val="0"/>
                        </a:spcAft>
                      </a:pPr>
                      <a:r>
                        <a:rPr lang="en-GB" sz="1100" b="0">
                          <a:effectLst/>
                        </a:rPr>
                        <a:t>I can enjoy listening to, reading and discussing a wide range of fiction, poetry, plays, non-fiction and reference books.</a:t>
                      </a:r>
                    </a:p>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use my knowledge of decoding to read unfamiliar words, including further exception words.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use dictionaries to check the meaning of words I have read with support.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retell a wider range of stories orally. E.g. fairy stories, myths and legends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infer a character's feelings, thoughts and motives through their actions.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give my opinion on a story, poem or non-fiction text.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compare texts that are structured in different ways.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prepare poems to read aloud and perform using intonation and visual expression.</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identify common themes in a wide range of books.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participate in discussion about books that are read to me.</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7083933"/>
                  </a:ext>
                </a:extLst>
              </a:tr>
              <a:tr h="1112784">
                <a:tc>
                  <a:txBody>
                    <a:bodyPr/>
                    <a:lstStyle/>
                    <a:p>
                      <a:pPr algn="ctr">
                        <a:lnSpc>
                          <a:spcPct val="107000"/>
                        </a:lnSpc>
                        <a:spcAft>
                          <a:spcPts val="0"/>
                        </a:spcAft>
                      </a:pPr>
                      <a:r>
                        <a:rPr lang="en-GB" sz="1100" b="0">
                          <a:effectLst/>
                        </a:rPr>
                        <a:t>I can read a range of books, including fairy stories, myths and legends, and retelling some of these orally with increasing familiarity.</a:t>
                      </a:r>
                    </a:p>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apply my knowledge of root words, prefixes and suffixes to understand new words.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discuss words and phrases that capture the reader’s interest and imagination.</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use a range of graphic organisers to enhance my comprehension of a text.</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justify inferences with evidence.</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begin to justify my opinion about a text.</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compare books by the same and different authors.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recognise different forms of poetry.</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participate in discussion about books that I have read myself.</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07772403"/>
                  </a:ext>
                </a:extLst>
              </a:tr>
              <a:tr h="556393">
                <a:tc>
                  <a:txBody>
                    <a:bodyPr/>
                    <a:lstStyle/>
                    <a:p>
                      <a:pPr algn="ctr">
                        <a:lnSpc>
                          <a:spcPct val="107000"/>
                        </a:lnSpc>
                        <a:spcAft>
                          <a:spcPts val="0"/>
                        </a:spcAft>
                      </a:pPr>
                      <a:r>
                        <a:rPr lang="en-GB" sz="1100" b="0">
                          <a:effectLst/>
                        </a:rPr>
                        <a:t>I can discuss books written by a familiar author.</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check a text makes sense using an understanding of the words in context.</a:t>
                      </a:r>
                    </a:p>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identify and summarise main ideas in a text.</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make predictions based on details from the text.</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use the structure of a non-fiction book to retrieve information.</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ask questions about a text to improve my understanding.</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45147691"/>
                  </a:ext>
                </a:extLst>
              </a:tr>
            </a:tbl>
          </a:graphicData>
        </a:graphic>
      </p:graphicFrame>
    </p:spTree>
    <p:extLst>
      <p:ext uri="{BB962C8B-B14F-4D97-AF65-F5344CB8AC3E}">
        <p14:creationId xmlns:p14="http://schemas.microsoft.com/office/powerpoint/2010/main" val="10551990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7539" y="232248"/>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smtClean="0">
                <a:latin typeface="+mn-lt"/>
              </a:rPr>
              <a:t/>
            </a:r>
            <a:br>
              <a:rPr lang="en-GB" sz="2800" b="1" u="sng" dirty="0" smtClean="0">
                <a:latin typeface="+mn-lt"/>
              </a:rPr>
            </a:br>
            <a:r>
              <a:rPr lang="en-GB" sz="2800" b="1" u="sng" dirty="0" smtClean="0">
                <a:latin typeface="+mn-lt"/>
              </a:rPr>
              <a:t>Reading Attainment</a:t>
            </a:r>
            <a:br>
              <a:rPr lang="en-GB" sz="2800" b="1" u="sng" dirty="0" smtClean="0">
                <a:latin typeface="+mn-lt"/>
              </a:rPr>
            </a:br>
            <a:r>
              <a:rPr lang="en-GB" sz="2800" b="1" u="sng" dirty="0">
                <a:latin typeface="+mn-lt"/>
              </a:rPr>
              <a:t/>
            </a:r>
            <a:br>
              <a:rPr lang="en-GB" sz="2800" b="1" u="sng" dirty="0">
                <a:latin typeface="+mn-lt"/>
              </a:rPr>
            </a:b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7" name="Content Placeholder 6"/>
          <p:cNvGraphicFramePr>
            <a:graphicFrameLocks noGrp="1"/>
          </p:cNvGraphicFramePr>
          <p:nvPr>
            <p:ph idx="1"/>
            <p:extLst>
              <p:ext uri="{D42A27DB-BD31-4B8C-83A1-F6EECF244321}">
                <p14:modId xmlns:p14="http://schemas.microsoft.com/office/powerpoint/2010/main" val="2585206086"/>
              </p:ext>
            </p:extLst>
          </p:nvPr>
        </p:nvGraphicFramePr>
        <p:xfrm>
          <a:off x="318867" y="1332927"/>
          <a:ext cx="11542208" cy="5215332"/>
        </p:xfrm>
        <a:graphic>
          <a:graphicData uri="http://schemas.openxmlformats.org/drawingml/2006/table">
            <a:tbl>
              <a:tblPr firstRow="1" firstCol="1" bandRow="1">
                <a:tableStyleId>{B301B821-A1FF-4177-AEE7-76D212191A09}</a:tableStyleId>
              </a:tblPr>
              <a:tblGrid>
                <a:gridCol w="1302484">
                  <a:extLst>
                    <a:ext uri="{9D8B030D-6E8A-4147-A177-3AD203B41FA5}">
                      <a16:colId xmlns:a16="http://schemas.microsoft.com/office/drawing/2014/main" val="1271679066"/>
                    </a:ext>
                  </a:extLst>
                </a:gridCol>
                <a:gridCol w="1137891">
                  <a:extLst>
                    <a:ext uri="{9D8B030D-6E8A-4147-A177-3AD203B41FA5}">
                      <a16:colId xmlns:a16="http://schemas.microsoft.com/office/drawing/2014/main" val="2204526358"/>
                    </a:ext>
                  </a:extLst>
                </a:gridCol>
                <a:gridCol w="1122947">
                  <a:extLst>
                    <a:ext uri="{9D8B030D-6E8A-4147-A177-3AD203B41FA5}">
                      <a16:colId xmlns:a16="http://schemas.microsoft.com/office/drawing/2014/main" val="4278348518"/>
                    </a:ext>
                  </a:extLst>
                </a:gridCol>
                <a:gridCol w="1187116">
                  <a:extLst>
                    <a:ext uri="{9D8B030D-6E8A-4147-A177-3AD203B41FA5}">
                      <a16:colId xmlns:a16="http://schemas.microsoft.com/office/drawing/2014/main" val="2640120905"/>
                    </a:ext>
                  </a:extLst>
                </a:gridCol>
                <a:gridCol w="1187116">
                  <a:extLst>
                    <a:ext uri="{9D8B030D-6E8A-4147-A177-3AD203B41FA5}">
                      <a16:colId xmlns:a16="http://schemas.microsoft.com/office/drawing/2014/main" val="3175526291"/>
                    </a:ext>
                  </a:extLst>
                </a:gridCol>
                <a:gridCol w="962526">
                  <a:extLst>
                    <a:ext uri="{9D8B030D-6E8A-4147-A177-3AD203B41FA5}">
                      <a16:colId xmlns:a16="http://schemas.microsoft.com/office/drawing/2014/main" val="1426912669"/>
                    </a:ext>
                  </a:extLst>
                </a:gridCol>
                <a:gridCol w="1042737">
                  <a:extLst>
                    <a:ext uri="{9D8B030D-6E8A-4147-A177-3AD203B41FA5}">
                      <a16:colId xmlns:a16="http://schemas.microsoft.com/office/drawing/2014/main" val="3084917042"/>
                    </a:ext>
                  </a:extLst>
                </a:gridCol>
                <a:gridCol w="1010653">
                  <a:extLst>
                    <a:ext uri="{9D8B030D-6E8A-4147-A177-3AD203B41FA5}">
                      <a16:colId xmlns:a16="http://schemas.microsoft.com/office/drawing/2014/main" val="2864879872"/>
                    </a:ext>
                  </a:extLst>
                </a:gridCol>
                <a:gridCol w="1543248">
                  <a:extLst>
                    <a:ext uri="{9D8B030D-6E8A-4147-A177-3AD203B41FA5}">
                      <a16:colId xmlns:a16="http://schemas.microsoft.com/office/drawing/2014/main" val="3569271830"/>
                    </a:ext>
                  </a:extLst>
                </a:gridCol>
                <a:gridCol w="1045490">
                  <a:extLst>
                    <a:ext uri="{9D8B030D-6E8A-4147-A177-3AD203B41FA5}">
                      <a16:colId xmlns:a16="http://schemas.microsoft.com/office/drawing/2014/main" val="1488933559"/>
                    </a:ext>
                  </a:extLst>
                </a:gridCol>
              </a:tblGrid>
              <a:tr h="593040">
                <a:tc>
                  <a:txBody>
                    <a:bodyPr/>
                    <a:lstStyle/>
                    <a:p>
                      <a:pPr algn="ctr">
                        <a:lnSpc>
                          <a:spcPct val="107000"/>
                        </a:lnSpc>
                        <a:spcAft>
                          <a:spcPts val="0"/>
                        </a:spcAft>
                      </a:pPr>
                      <a:r>
                        <a:rPr lang="en-GB" sz="1050" b="0" dirty="0">
                          <a:effectLst/>
                        </a:rPr>
                        <a:t>Enjoying my reading</a:t>
                      </a:r>
                      <a:endParaRPr lang="en-GB" sz="105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050" b="0" dirty="0">
                          <a:effectLst/>
                        </a:rPr>
                        <a:t>Reading words</a:t>
                      </a:r>
                      <a:endParaRPr lang="en-GB" sz="105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050" b="0">
                          <a:effectLst/>
                        </a:rPr>
                        <a:t>Exploring language</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050" b="0">
                          <a:effectLst/>
                        </a:rPr>
                        <a:t>Recounting and summarising</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050" b="0">
                          <a:effectLst/>
                        </a:rPr>
                        <a:t>Making inferences</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050" b="0">
                          <a:effectLst/>
                        </a:rPr>
                        <a:t>How do writers make you feel?</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050" b="0">
                          <a:effectLst/>
                        </a:rPr>
                        <a:t>Comparing with my other reading</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050" b="0">
                          <a:effectLst/>
                        </a:rPr>
                        <a:t>Learning by heart</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050" b="0">
                          <a:effectLst/>
                        </a:rPr>
                        <a:t>Identifying features and conventions of texts</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050" b="0">
                          <a:effectLst/>
                        </a:rPr>
                        <a:t>Talking about my reading</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extLst>
                  <a:ext uri="{0D108BD9-81ED-4DB2-BD59-A6C34878D82A}">
                    <a16:rowId xmlns:a16="http://schemas.microsoft.com/office/drawing/2014/main" val="2327337328"/>
                  </a:ext>
                </a:extLst>
              </a:tr>
              <a:tr h="973687">
                <a:tc>
                  <a:txBody>
                    <a:bodyPr/>
                    <a:lstStyle/>
                    <a:p>
                      <a:pPr algn="ctr">
                        <a:lnSpc>
                          <a:spcPct val="107000"/>
                        </a:lnSpc>
                        <a:spcAft>
                          <a:spcPts val="0"/>
                        </a:spcAft>
                      </a:pPr>
                      <a:r>
                        <a:rPr lang="en-GB" sz="1050" b="0">
                          <a:effectLst/>
                        </a:rPr>
                        <a:t>I can enjoy listening to, reading and discussing a wide range of fiction, poetry, plays, non-fiction and reference books. </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I can apply my knowledge of root words, prefixes and suffixes to understand new words.</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dirty="0">
                          <a:effectLst/>
                        </a:rPr>
                        <a:t>I can confidently use dictionaries to check the meaning of words I have read. </a:t>
                      </a:r>
                      <a:endParaRPr lang="en-GB" sz="105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dirty="0">
                          <a:effectLst/>
                        </a:rPr>
                        <a:t>I can identify the main ideas from the text and summarise them in my own words. </a:t>
                      </a:r>
                      <a:endParaRPr lang="en-GB" sz="105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dirty="0">
                          <a:effectLst/>
                        </a:rPr>
                        <a:t>I can infer the characters’ feelings, thoughts and motives through their actions. </a:t>
                      </a:r>
                      <a:endParaRPr lang="en-GB" sz="105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I can draw on experiences from texts. </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dirty="0">
                          <a:effectLst/>
                        </a:rPr>
                        <a:t>I can use evidence to justify my opinions when comparing. </a:t>
                      </a:r>
                      <a:endParaRPr lang="en-GB" sz="105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dirty="0">
                          <a:effectLst/>
                        </a:rPr>
                        <a:t>I can prepare poems and play scripts to read aloud and perform, showing my understanding through tone, volume and action.</a:t>
                      </a:r>
                      <a:endParaRPr lang="en-GB" sz="105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dirty="0">
                          <a:effectLst/>
                        </a:rPr>
                        <a:t>I can identify themes and conventions in a wide range of books. I can recognise different forms of poetry (narrative and free verse). </a:t>
                      </a:r>
                      <a:endParaRPr lang="en-GB" sz="105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dirty="0">
                          <a:effectLst/>
                        </a:rPr>
                        <a:t>I can ask questions to enhance my understanding of the text. </a:t>
                      </a:r>
                      <a:endParaRPr lang="en-GB" sz="105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7083933"/>
                  </a:ext>
                </a:extLst>
              </a:tr>
              <a:tr h="1112784">
                <a:tc>
                  <a:txBody>
                    <a:bodyPr/>
                    <a:lstStyle/>
                    <a:p>
                      <a:pPr algn="ctr">
                        <a:lnSpc>
                          <a:spcPct val="107000"/>
                        </a:lnSpc>
                        <a:spcAft>
                          <a:spcPts val="0"/>
                        </a:spcAft>
                      </a:pPr>
                      <a:r>
                        <a:rPr lang="en-GB" sz="1050" b="0">
                          <a:effectLst/>
                        </a:rPr>
                        <a:t>I can read a range of books, including fairy stories, myths and legends, and retelling some of these orally with increasing familiarity.</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I can use my knowledge of decoding to read unfamiliar words.</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I can check a text makes sense using an understanding of the words in context and explain it.</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I can retell a wide range of stories orally.</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I can justify inferences with evidence.</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I can give my opinion on similar themes and characters across texts.</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I can identify themes and conventions used by different authors.</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 </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dirty="0">
                          <a:effectLst/>
                        </a:rPr>
                        <a:t>I can understand how language, structure and presentation adds meaning to the text.</a:t>
                      </a:r>
                      <a:endParaRPr lang="en-GB" sz="105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dirty="0">
                          <a:effectLst/>
                        </a:rPr>
                        <a:t>I can make predictions from details in the text from what is implied.</a:t>
                      </a:r>
                      <a:endParaRPr lang="en-GB" sz="105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07772403"/>
                  </a:ext>
                </a:extLst>
              </a:tr>
              <a:tr h="556393">
                <a:tc>
                  <a:txBody>
                    <a:bodyPr/>
                    <a:lstStyle/>
                    <a:p>
                      <a:pPr algn="ctr">
                        <a:lnSpc>
                          <a:spcPct val="107000"/>
                        </a:lnSpc>
                        <a:spcAft>
                          <a:spcPts val="0"/>
                        </a:spcAft>
                      </a:pPr>
                      <a:r>
                        <a:rPr lang="en-GB" sz="1050" b="0">
                          <a:effectLst/>
                        </a:rPr>
                        <a:t>I can talk about books by a familiar author and explain why I like or dislike them.</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 </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I can discuss words and phrases that capture the reader’s interest and imagination.</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I can use a range of graphic organisers to enhance my comprehension of a text.</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I can make predictions based on details from the text and my own experiences.</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 </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I can compare texts that are structured in different ways.</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 </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I can use the structure of a non-fiction book to retrieve and record information.</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dirty="0">
                          <a:effectLst/>
                        </a:rPr>
                        <a:t>I can respectfully challenge others’ views and ideas.</a:t>
                      </a:r>
                      <a:endParaRPr lang="en-GB" sz="105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45147691"/>
                  </a:ext>
                </a:extLst>
              </a:tr>
              <a:tr h="556393">
                <a:tc>
                  <a:txBody>
                    <a:bodyPr/>
                    <a:lstStyle/>
                    <a:p>
                      <a:pPr algn="ctr">
                        <a:lnSpc>
                          <a:spcPct val="107000"/>
                        </a:lnSpc>
                        <a:spcAft>
                          <a:spcPts val="0"/>
                        </a:spcAft>
                      </a:pPr>
                      <a:r>
                        <a:rPr lang="en-GB" sz="1050" b="0">
                          <a:effectLst/>
                        </a:rPr>
                        <a:t> </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 </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 </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 </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 </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 </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 </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 </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a:effectLst/>
                        </a:rPr>
                        <a:t>I can use the structure of a non-fiction book to retrieve and record information.</a:t>
                      </a:r>
                      <a:endParaRPr lang="en-GB" sz="105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50" b="0" dirty="0">
                          <a:effectLst/>
                        </a:rPr>
                        <a:t> </a:t>
                      </a:r>
                      <a:endParaRPr lang="en-GB" sz="105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356705"/>
                  </a:ext>
                </a:extLst>
              </a:tr>
            </a:tbl>
          </a:graphicData>
        </a:graphic>
      </p:graphicFrame>
      <p:sp>
        <p:nvSpPr>
          <p:cNvPr id="3" name="TextBox 2"/>
          <p:cNvSpPr txBox="1"/>
          <p:nvPr/>
        </p:nvSpPr>
        <p:spPr>
          <a:xfrm>
            <a:off x="5582652" y="740618"/>
            <a:ext cx="2101516" cy="477054"/>
          </a:xfrm>
          <a:prstGeom prst="rect">
            <a:avLst/>
          </a:prstGeom>
          <a:noFill/>
        </p:spPr>
        <p:txBody>
          <a:bodyPr wrap="square" rtlCol="0">
            <a:spAutoFit/>
          </a:bodyPr>
          <a:lstStyle/>
          <a:p>
            <a:r>
              <a:rPr lang="en-GB" sz="2500" b="1" dirty="0"/>
              <a:t>Year 4</a:t>
            </a:r>
            <a:endParaRPr lang="en-GB" sz="2500" dirty="0"/>
          </a:p>
        </p:txBody>
      </p:sp>
    </p:spTree>
    <p:extLst>
      <p:ext uri="{BB962C8B-B14F-4D97-AF65-F5344CB8AC3E}">
        <p14:creationId xmlns:p14="http://schemas.microsoft.com/office/powerpoint/2010/main" val="33781742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smtClean="0">
                <a:latin typeface="+mn-lt"/>
              </a:rPr>
              <a:t/>
            </a:r>
            <a:br>
              <a:rPr lang="en-GB" sz="2800" b="1" u="sng" dirty="0" smtClean="0">
                <a:latin typeface="+mn-lt"/>
              </a:rPr>
            </a:br>
            <a:r>
              <a:rPr lang="en-GB" sz="2800" b="1" u="sng" dirty="0" smtClean="0">
                <a:latin typeface="+mn-lt"/>
              </a:rPr>
              <a:t>Reading Attainment</a:t>
            </a:r>
            <a:r>
              <a:rPr lang="en-GB" sz="2800" b="1" u="sng" dirty="0">
                <a:latin typeface="+mn-lt"/>
              </a:rPr>
              <a:t/>
            </a:r>
            <a:br>
              <a:rPr lang="en-GB" sz="2800" b="1" u="sng" dirty="0">
                <a:latin typeface="+mn-lt"/>
              </a:rPr>
            </a:br>
            <a:r>
              <a:rPr lang="en-GB" sz="2800" b="1" u="sng" dirty="0" smtClean="0">
                <a:latin typeface="+mn-lt"/>
              </a:rPr>
              <a:t/>
            </a:r>
            <a:br>
              <a:rPr lang="en-GB" sz="2800" b="1" u="sng" dirty="0" smtClean="0">
                <a:latin typeface="+mn-lt"/>
              </a:rPr>
            </a:b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7" name="Content Placeholder 6"/>
          <p:cNvGraphicFramePr>
            <a:graphicFrameLocks noGrp="1"/>
          </p:cNvGraphicFramePr>
          <p:nvPr>
            <p:ph idx="1"/>
            <p:extLst>
              <p:ext uri="{D42A27DB-BD31-4B8C-83A1-F6EECF244321}">
                <p14:modId xmlns:p14="http://schemas.microsoft.com/office/powerpoint/2010/main" val="63617270"/>
              </p:ext>
            </p:extLst>
          </p:nvPr>
        </p:nvGraphicFramePr>
        <p:xfrm>
          <a:off x="318867" y="1455202"/>
          <a:ext cx="11488122" cy="5202238"/>
        </p:xfrm>
        <a:graphic>
          <a:graphicData uri="http://schemas.openxmlformats.org/drawingml/2006/table">
            <a:tbl>
              <a:tblPr firstRow="1" firstCol="1" bandRow="1">
                <a:tableStyleId>{B301B821-A1FF-4177-AEE7-76D212191A09}</a:tableStyleId>
              </a:tblPr>
              <a:tblGrid>
                <a:gridCol w="1590145">
                  <a:extLst>
                    <a:ext uri="{9D8B030D-6E8A-4147-A177-3AD203B41FA5}">
                      <a16:colId xmlns:a16="http://schemas.microsoft.com/office/drawing/2014/main" val="1271679066"/>
                    </a:ext>
                  </a:extLst>
                </a:gridCol>
                <a:gridCol w="1122947">
                  <a:extLst>
                    <a:ext uri="{9D8B030D-6E8A-4147-A177-3AD203B41FA5}">
                      <a16:colId xmlns:a16="http://schemas.microsoft.com/office/drawing/2014/main" val="2204526358"/>
                    </a:ext>
                  </a:extLst>
                </a:gridCol>
                <a:gridCol w="1331495">
                  <a:extLst>
                    <a:ext uri="{9D8B030D-6E8A-4147-A177-3AD203B41FA5}">
                      <a16:colId xmlns:a16="http://schemas.microsoft.com/office/drawing/2014/main" val="4278348518"/>
                    </a:ext>
                  </a:extLst>
                </a:gridCol>
                <a:gridCol w="1058779">
                  <a:extLst>
                    <a:ext uri="{9D8B030D-6E8A-4147-A177-3AD203B41FA5}">
                      <a16:colId xmlns:a16="http://schemas.microsoft.com/office/drawing/2014/main" val="2640120905"/>
                    </a:ext>
                  </a:extLst>
                </a:gridCol>
                <a:gridCol w="1222120">
                  <a:extLst>
                    <a:ext uri="{9D8B030D-6E8A-4147-A177-3AD203B41FA5}">
                      <a16:colId xmlns:a16="http://schemas.microsoft.com/office/drawing/2014/main" val="3175526291"/>
                    </a:ext>
                  </a:extLst>
                </a:gridCol>
                <a:gridCol w="989863">
                  <a:extLst>
                    <a:ext uri="{9D8B030D-6E8A-4147-A177-3AD203B41FA5}">
                      <a16:colId xmlns:a16="http://schemas.microsoft.com/office/drawing/2014/main" val="1426912669"/>
                    </a:ext>
                  </a:extLst>
                </a:gridCol>
                <a:gridCol w="1043843">
                  <a:extLst>
                    <a:ext uri="{9D8B030D-6E8A-4147-A177-3AD203B41FA5}">
                      <a16:colId xmlns:a16="http://schemas.microsoft.com/office/drawing/2014/main" val="3084917042"/>
                    </a:ext>
                  </a:extLst>
                </a:gridCol>
                <a:gridCol w="1041892">
                  <a:extLst>
                    <a:ext uri="{9D8B030D-6E8A-4147-A177-3AD203B41FA5}">
                      <a16:colId xmlns:a16="http://schemas.microsoft.com/office/drawing/2014/main" val="2864879872"/>
                    </a:ext>
                  </a:extLst>
                </a:gridCol>
                <a:gridCol w="1046446">
                  <a:extLst>
                    <a:ext uri="{9D8B030D-6E8A-4147-A177-3AD203B41FA5}">
                      <a16:colId xmlns:a16="http://schemas.microsoft.com/office/drawing/2014/main" val="3569271830"/>
                    </a:ext>
                  </a:extLst>
                </a:gridCol>
                <a:gridCol w="1040592">
                  <a:extLst>
                    <a:ext uri="{9D8B030D-6E8A-4147-A177-3AD203B41FA5}">
                      <a16:colId xmlns:a16="http://schemas.microsoft.com/office/drawing/2014/main" val="1488933559"/>
                    </a:ext>
                  </a:extLst>
                </a:gridCol>
              </a:tblGrid>
              <a:tr h="593040">
                <a:tc>
                  <a:txBody>
                    <a:bodyPr/>
                    <a:lstStyle/>
                    <a:p>
                      <a:pPr algn="ctr">
                        <a:lnSpc>
                          <a:spcPct val="107000"/>
                        </a:lnSpc>
                        <a:spcAft>
                          <a:spcPts val="0"/>
                        </a:spcAft>
                      </a:pPr>
                      <a:r>
                        <a:rPr lang="en-GB" sz="1100" b="0" dirty="0">
                          <a:effectLst/>
                        </a:rPr>
                        <a:t>Enjoying my reading</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Reading words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Exploring language</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Recounting and summarising</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Making inferences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How do writers make you feel?</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Comparing with my other reading</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Learning by heart</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Identifying features and conventions of texts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Talking about my reading</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extLst>
                  <a:ext uri="{0D108BD9-81ED-4DB2-BD59-A6C34878D82A}">
                    <a16:rowId xmlns:a16="http://schemas.microsoft.com/office/drawing/2014/main" val="2327337328"/>
                  </a:ext>
                </a:extLst>
              </a:tr>
              <a:tr h="973687">
                <a:tc>
                  <a:txBody>
                    <a:bodyPr/>
                    <a:lstStyle/>
                    <a:p>
                      <a:pPr algn="ctr">
                        <a:lnSpc>
                          <a:spcPct val="107000"/>
                        </a:lnSpc>
                        <a:spcAft>
                          <a:spcPts val="0"/>
                        </a:spcAft>
                      </a:pPr>
                      <a:r>
                        <a:rPr lang="en-GB" sz="1100" b="0" dirty="0">
                          <a:effectLst/>
                        </a:rPr>
                        <a:t>I can read a wide range of books including myths, legends and traditional stores, modern fiction, fiction for our literary heritage and books from other cultures and traditions.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use my knowledge of root words, prefixes and suffixes to understand the meaning of unfamiliar words.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begin to use evidence to explain how authors’ use of language impacts on the reader. I can evaluate the impact of figurative language on the reader.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deliver a formal presentation about texts I have read.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draw inferences from the text about characters’ feelings, thoughts and motives through their actions. I can use evidence from the text to support my decisions.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discuss and evaluate how authors use language for effect.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compare themes and conventions across a wide range of genres.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learn a range of poems off by heart to perform to an audience.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understand the features of different texts.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build on my own and others’ ideas in discussions.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7083933"/>
                  </a:ext>
                </a:extLst>
              </a:tr>
              <a:tr h="1112784">
                <a:tc>
                  <a:txBody>
                    <a:bodyPr/>
                    <a:lstStyle/>
                    <a:p>
                      <a:pPr algn="ctr">
                        <a:lnSpc>
                          <a:spcPct val="107000"/>
                        </a:lnSpc>
                        <a:spcAft>
                          <a:spcPts val="0"/>
                        </a:spcAft>
                      </a:pPr>
                      <a:r>
                        <a:rPr lang="en-GB" sz="1100" b="0">
                          <a:effectLst/>
                        </a:rPr>
                        <a:t>I enjoy continuing to read and discuss an increasingly wide range of texts (fiction, poetry, plays and non-fiction books) for read for a range of purposes.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read and pronounce unfamiliar words using my knowledge of letter strings.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distinguish between statements of fact and opinion.</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summarise key points from paragraphs.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use evidence from the text to support my decisions.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give reasons to justify my views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give reasoned opinions for my views when comparing within and across texts.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perform poems and plays showing a good level of intonation, tone and volume when I speak.</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comment on why texts have been structured in different ways.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give justifications to support my views.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07772403"/>
                  </a:ext>
                </a:extLst>
              </a:tr>
              <a:tr h="556393">
                <a:tc>
                  <a:txBody>
                    <a:bodyPr/>
                    <a:lstStyle/>
                    <a:p>
                      <a:pPr algn="ctr">
                        <a:lnSpc>
                          <a:spcPct val="107000"/>
                        </a:lnSpc>
                        <a:spcAft>
                          <a:spcPts val="0"/>
                        </a:spcAft>
                      </a:pPr>
                      <a:r>
                        <a:rPr lang="en-GB" sz="1100" b="0">
                          <a:effectLst/>
                        </a:rPr>
                        <a:t>I can select and read books written by a favourite author. I can recommend and comment positively on texts that I have read</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read around unfamiliar words to help me understand their meaning.</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understand, explore and explain the meaning of words in con text with guidance</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link my paragraph summaries to main ideas.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make predictions from what is stated and what is implied.</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retrieve, record and present information from non-fiction texts.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build on my own and others’ ideas and challenge views courteously.</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45147691"/>
                  </a:ext>
                </a:extLst>
              </a:tr>
            </a:tbl>
          </a:graphicData>
        </a:graphic>
      </p:graphicFrame>
      <p:sp>
        <p:nvSpPr>
          <p:cNvPr id="3" name="TextBox 2"/>
          <p:cNvSpPr txBox="1"/>
          <p:nvPr/>
        </p:nvSpPr>
        <p:spPr>
          <a:xfrm>
            <a:off x="5614737" y="904860"/>
            <a:ext cx="2005263" cy="477054"/>
          </a:xfrm>
          <a:prstGeom prst="rect">
            <a:avLst/>
          </a:prstGeom>
          <a:noFill/>
        </p:spPr>
        <p:txBody>
          <a:bodyPr wrap="square" rtlCol="0">
            <a:spAutoFit/>
          </a:bodyPr>
          <a:lstStyle/>
          <a:p>
            <a:r>
              <a:rPr lang="en-GB" sz="2500" b="1" dirty="0"/>
              <a:t>Year 5</a:t>
            </a:r>
            <a:endParaRPr lang="en-GB" sz="2500" dirty="0"/>
          </a:p>
        </p:txBody>
      </p:sp>
    </p:spTree>
    <p:extLst>
      <p:ext uri="{BB962C8B-B14F-4D97-AF65-F5344CB8AC3E}">
        <p14:creationId xmlns:p14="http://schemas.microsoft.com/office/powerpoint/2010/main" val="37670480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smtClean="0">
                <a:latin typeface="+mn-lt"/>
              </a:rPr>
              <a:t/>
            </a:r>
            <a:br>
              <a:rPr lang="en-GB" sz="2800" b="1" u="sng" dirty="0" smtClean="0">
                <a:latin typeface="+mn-lt"/>
              </a:rPr>
            </a:br>
            <a:r>
              <a:rPr lang="en-GB" sz="2800" b="1" u="sng" dirty="0" smtClean="0">
                <a:latin typeface="+mn-lt"/>
              </a:rPr>
              <a:t>Reading Attainment</a:t>
            </a:r>
            <a:br>
              <a:rPr lang="en-GB" sz="2800" b="1" u="sng" dirty="0" smtClean="0">
                <a:latin typeface="+mn-lt"/>
              </a:rPr>
            </a:br>
            <a:r>
              <a:rPr lang="en-GB" sz="2800" b="1" u="sng" dirty="0" smtClean="0">
                <a:latin typeface="+mn-lt"/>
              </a:rPr>
              <a:t/>
            </a:r>
            <a:br>
              <a:rPr lang="en-GB" sz="2800" b="1" u="sng" dirty="0" smtClean="0">
                <a:latin typeface="+mn-lt"/>
              </a:rPr>
            </a:b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7" name="Content Placeholder 6"/>
          <p:cNvGraphicFramePr>
            <a:graphicFrameLocks noGrp="1"/>
          </p:cNvGraphicFramePr>
          <p:nvPr>
            <p:ph idx="1"/>
            <p:extLst>
              <p:ext uri="{D42A27DB-BD31-4B8C-83A1-F6EECF244321}">
                <p14:modId xmlns:p14="http://schemas.microsoft.com/office/powerpoint/2010/main" val="1296776907"/>
              </p:ext>
            </p:extLst>
          </p:nvPr>
        </p:nvGraphicFramePr>
        <p:xfrm>
          <a:off x="318868" y="1308626"/>
          <a:ext cx="11584374" cy="5399856"/>
        </p:xfrm>
        <a:graphic>
          <a:graphicData uri="http://schemas.openxmlformats.org/drawingml/2006/table">
            <a:tbl>
              <a:tblPr firstRow="1" firstCol="1" bandRow="1">
                <a:tableStyleId>{B301B821-A1FF-4177-AEE7-76D212191A09}</a:tableStyleId>
              </a:tblPr>
              <a:tblGrid>
                <a:gridCol w="1740910">
                  <a:extLst>
                    <a:ext uri="{9D8B030D-6E8A-4147-A177-3AD203B41FA5}">
                      <a16:colId xmlns:a16="http://schemas.microsoft.com/office/drawing/2014/main" val="1271679066"/>
                    </a:ext>
                  </a:extLst>
                </a:gridCol>
                <a:gridCol w="1301616">
                  <a:extLst>
                    <a:ext uri="{9D8B030D-6E8A-4147-A177-3AD203B41FA5}">
                      <a16:colId xmlns:a16="http://schemas.microsoft.com/office/drawing/2014/main" val="2204526358"/>
                    </a:ext>
                  </a:extLst>
                </a:gridCol>
                <a:gridCol w="1187723">
                  <a:extLst>
                    <a:ext uri="{9D8B030D-6E8A-4147-A177-3AD203B41FA5}">
                      <a16:colId xmlns:a16="http://schemas.microsoft.com/office/drawing/2014/main" val="4278348518"/>
                    </a:ext>
                  </a:extLst>
                </a:gridCol>
                <a:gridCol w="969367">
                  <a:extLst>
                    <a:ext uri="{9D8B030D-6E8A-4147-A177-3AD203B41FA5}">
                      <a16:colId xmlns:a16="http://schemas.microsoft.com/office/drawing/2014/main" val="2640120905"/>
                    </a:ext>
                  </a:extLst>
                </a:gridCol>
                <a:gridCol w="1106905">
                  <a:extLst>
                    <a:ext uri="{9D8B030D-6E8A-4147-A177-3AD203B41FA5}">
                      <a16:colId xmlns:a16="http://schemas.microsoft.com/office/drawing/2014/main" val="3175526291"/>
                    </a:ext>
                  </a:extLst>
                </a:gridCol>
                <a:gridCol w="1042737">
                  <a:extLst>
                    <a:ext uri="{9D8B030D-6E8A-4147-A177-3AD203B41FA5}">
                      <a16:colId xmlns:a16="http://schemas.microsoft.com/office/drawing/2014/main" val="1426912669"/>
                    </a:ext>
                  </a:extLst>
                </a:gridCol>
                <a:gridCol w="882316">
                  <a:extLst>
                    <a:ext uri="{9D8B030D-6E8A-4147-A177-3AD203B41FA5}">
                      <a16:colId xmlns:a16="http://schemas.microsoft.com/office/drawing/2014/main" val="3084917042"/>
                    </a:ext>
                  </a:extLst>
                </a:gridCol>
                <a:gridCol w="1156324">
                  <a:extLst>
                    <a:ext uri="{9D8B030D-6E8A-4147-A177-3AD203B41FA5}">
                      <a16:colId xmlns:a16="http://schemas.microsoft.com/office/drawing/2014/main" val="2864879872"/>
                    </a:ext>
                  </a:extLst>
                </a:gridCol>
                <a:gridCol w="992481">
                  <a:extLst>
                    <a:ext uri="{9D8B030D-6E8A-4147-A177-3AD203B41FA5}">
                      <a16:colId xmlns:a16="http://schemas.microsoft.com/office/drawing/2014/main" val="3569271830"/>
                    </a:ext>
                  </a:extLst>
                </a:gridCol>
                <a:gridCol w="1203995">
                  <a:extLst>
                    <a:ext uri="{9D8B030D-6E8A-4147-A177-3AD203B41FA5}">
                      <a16:colId xmlns:a16="http://schemas.microsoft.com/office/drawing/2014/main" val="1488933559"/>
                    </a:ext>
                  </a:extLst>
                </a:gridCol>
              </a:tblGrid>
              <a:tr h="593040">
                <a:tc>
                  <a:txBody>
                    <a:bodyPr/>
                    <a:lstStyle/>
                    <a:p>
                      <a:pPr algn="ctr">
                        <a:lnSpc>
                          <a:spcPct val="107000"/>
                        </a:lnSpc>
                        <a:spcAft>
                          <a:spcPts val="0"/>
                        </a:spcAft>
                      </a:pPr>
                      <a:r>
                        <a:rPr lang="en-GB" sz="1100" b="0" dirty="0">
                          <a:effectLst/>
                        </a:rPr>
                        <a:t>Enjoying my reading</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dirty="0">
                          <a:effectLst/>
                        </a:rPr>
                        <a:t>Reading words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Exploring language</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Recounting and summarising</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Making inferences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How do writers make you feel?</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Comparing with my other reading</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Learning by heart</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Identifying features and conventions of texts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tc>
                  <a:txBody>
                    <a:bodyPr/>
                    <a:lstStyle/>
                    <a:p>
                      <a:pPr algn="ctr">
                        <a:lnSpc>
                          <a:spcPct val="107000"/>
                        </a:lnSpc>
                        <a:spcAft>
                          <a:spcPts val="0"/>
                        </a:spcAft>
                      </a:pPr>
                      <a:r>
                        <a:rPr lang="en-GB" sz="1100" b="0">
                          <a:effectLst/>
                        </a:rPr>
                        <a:t>Talking about my reading</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52286" marR="52286" marT="0" marB="0" anchor="ctr"/>
                </a:tc>
                <a:extLst>
                  <a:ext uri="{0D108BD9-81ED-4DB2-BD59-A6C34878D82A}">
                    <a16:rowId xmlns:a16="http://schemas.microsoft.com/office/drawing/2014/main" val="2327337328"/>
                  </a:ext>
                </a:extLst>
              </a:tr>
              <a:tr h="973687">
                <a:tc>
                  <a:txBody>
                    <a:bodyPr/>
                    <a:lstStyle/>
                    <a:p>
                      <a:pPr algn="ctr">
                        <a:lnSpc>
                          <a:spcPct val="107000"/>
                        </a:lnSpc>
                        <a:spcAft>
                          <a:spcPts val="0"/>
                        </a:spcAft>
                      </a:pPr>
                      <a:r>
                        <a:rPr lang="en-GB" sz="1100" b="0" dirty="0">
                          <a:effectLst/>
                        </a:rPr>
                        <a:t>I enjoy continuing to read and discuss an increasingly wide range of texts (fiction, poetry, plays and non-fiction books) for read for a range of purposes.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read and pronounce unfamiliar words using my knowledge of letter strings.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understand, explore and explain the meaning of words in context.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deliver a formal presentation about key details and themes in a text I have read.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draw inferences from the text about characters’ feelings, thoughts and motives through their actions.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discuss and evaluate how authors use language for effect including figurative language.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compare themes and conventions across a breadth of texts.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use conventions to learn poems and plays off by heart.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confidently comment on the structure and layout of a text.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participate in discussions about books I am reading or books I have read with clarity.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7083933"/>
                  </a:ext>
                </a:extLst>
              </a:tr>
              <a:tr h="1112784">
                <a:tc>
                  <a:txBody>
                    <a:bodyPr/>
                    <a:lstStyle/>
                    <a:p>
                      <a:pPr algn="ctr">
                        <a:lnSpc>
                          <a:spcPct val="107000"/>
                        </a:lnSpc>
                        <a:spcAft>
                          <a:spcPts val="0"/>
                        </a:spcAft>
                      </a:pPr>
                      <a:r>
                        <a:rPr lang="en-GB" sz="1100" b="0">
                          <a:effectLst/>
                        </a:rPr>
                        <a:t>I can read a wide range of books including myths, legends and traditional stores, modern fiction, fiction for our literary heritage and books from other cultures and traditions.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confidently use my knowledge of root words, prefixes and suffixes to understand the meaning of unfamiliar words.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discuss vocabulary and phrases chosen by authors.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summarise main ideas from more than one paragraph.</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use evidence from the text to support my decisions.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participate in discussions about books and build on my own and others’ ideas.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give reasoned justifications for my views across a breadth of texts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suitably perform a range of poems and plays for different audiences.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compare structures of different texts and comment on their effectiveness.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explain and discuss my understanding of what I have read through formal presentations and debates.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07772403"/>
                  </a:ext>
                </a:extLst>
              </a:tr>
              <a:tr h="556393">
                <a:tc>
                  <a:txBody>
                    <a:bodyPr/>
                    <a:lstStyle/>
                    <a:p>
                      <a:pPr algn="ctr">
                        <a:lnSpc>
                          <a:spcPct val="107000"/>
                        </a:lnSpc>
                        <a:spcAft>
                          <a:spcPts val="0"/>
                        </a:spcAft>
                      </a:pPr>
                      <a:r>
                        <a:rPr lang="en-GB" sz="1100" b="0">
                          <a:effectLst/>
                        </a:rPr>
                        <a:t>I can recommend authors and texts to others and give reasons for my choices.</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read around unfamiliar words to help me understand their meaning.</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use evidence to explain how authors’ use of language impacts on the reader</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make predictions from what is stated and what is implied.</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challenge views courteously.</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I can select appropriate intonation, tone and volume so that the meaning is clear to an audience.</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identify how the structure of texts supports and guides the reader.</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I can use technical and other terms for discussing what I read and hear </a:t>
                      </a:r>
                      <a:r>
                        <a:rPr lang="en-GB" sz="1100" b="0" dirty="0" err="1">
                          <a:effectLst/>
                        </a:rPr>
                        <a:t>eg</a:t>
                      </a:r>
                      <a:r>
                        <a:rPr lang="en-GB" sz="1100" b="0" dirty="0">
                          <a:effectLst/>
                        </a:rPr>
                        <a:t> metaphor, analogy, imagery, style and effect.</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45147691"/>
                  </a:ext>
                </a:extLst>
              </a:tr>
              <a:tr h="556393">
                <a:tc>
                  <a:txBody>
                    <a:bodyPr/>
                    <a:lstStyle/>
                    <a:p>
                      <a:pPr algn="ctr">
                        <a:lnSpc>
                          <a:spcPct val="107000"/>
                        </a:lnSpc>
                        <a:spcAft>
                          <a:spcPts val="0"/>
                        </a:spcAft>
                      </a:pPr>
                      <a:r>
                        <a:rPr lang="en-GB" sz="1100" b="0">
                          <a:effectLst/>
                        </a:rPr>
                        <a:t>I can select and read books written by a favourite author.</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52960323"/>
                  </a:ext>
                </a:extLst>
              </a:tr>
            </a:tbl>
          </a:graphicData>
        </a:graphic>
      </p:graphicFrame>
      <p:sp>
        <p:nvSpPr>
          <p:cNvPr id="3" name="TextBox 2"/>
          <p:cNvSpPr txBox="1"/>
          <p:nvPr/>
        </p:nvSpPr>
        <p:spPr>
          <a:xfrm>
            <a:off x="5534526" y="831572"/>
            <a:ext cx="1700463" cy="477054"/>
          </a:xfrm>
          <a:prstGeom prst="rect">
            <a:avLst/>
          </a:prstGeom>
          <a:noFill/>
        </p:spPr>
        <p:txBody>
          <a:bodyPr wrap="square" rtlCol="0">
            <a:spAutoFit/>
          </a:bodyPr>
          <a:lstStyle/>
          <a:p>
            <a:r>
              <a:rPr lang="en-GB" sz="2500" b="1" dirty="0"/>
              <a:t>Year 6</a:t>
            </a:r>
            <a:endParaRPr lang="en-GB" sz="2500" dirty="0"/>
          </a:p>
        </p:txBody>
      </p:sp>
    </p:spTree>
    <p:extLst>
      <p:ext uri="{BB962C8B-B14F-4D97-AF65-F5344CB8AC3E}">
        <p14:creationId xmlns:p14="http://schemas.microsoft.com/office/powerpoint/2010/main" val="29168149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smtClean="0">
                <a:latin typeface="+mn-lt"/>
              </a:rPr>
              <a:t/>
            </a:r>
            <a:br>
              <a:rPr lang="en-GB" sz="2800" b="1" u="sng" dirty="0" smtClean="0">
                <a:latin typeface="+mn-lt"/>
              </a:rPr>
            </a:br>
            <a:r>
              <a:rPr lang="en-GB" sz="2800" b="1" u="sng" dirty="0" smtClean="0">
                <a:latin typeface="+mn-lt"/>
              </a:rPr>
              <a:t>Reading Attainment</a:t>
            </a:r>
            <a:br>
              <a:rPr lang="en-GB" sz="2800" b="1" u="sng" dirty="0" smtClean="0">
                <a:latin typeface="+mn-lt"/>
              </a:rPr>
            </a:br>
            <a:r>
              <a:rPr lang="en-GB" sz="2800" b="1" u="sng" dirty="0" smtClean="0">
                <a:latin typeface="+mn-lt"/>
              </a:rPr>
              <a:t/>
            </a:r>
            <a:br>
              <a:rPr lang="en-GB" sz="2800" b="1" u="sng" dirty="0" smtClean="0">
                <a:latin typeface="+mn-lt"/>
              </a:rPr>
            </a:b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5" name="Content Placeholder 4"/>
          <p:cNvSpPr>
            <a:spLocks noGrp="1"/>
          </p:cNvSpPr>
          <p:nvPr>
            <p:ph idx="1"/>
          </p:nvPr>
        </p:nvSpPr>
        <p:spPr>
          <a:xfrm>
            <a:off x="165461" y="1672053"/>
            <a:ext cx="11861074" cy="4351338"/>
          </a:xfrm>
        </p:spPr>
        <p:txBody>
          <a:bodyPr>
            <a:noAutofit/>
          </a:bodyPr>
          <a:lstStyle/>
          <a:p>
            <a:r>
              <a:rPr lang="en-GB" sz="1800" dirty="0" smtClean="0"/>
              <a:t>Pupil’s </a:t>
            </a:r>
            <a:r>
              <a:rPr lang="en-GB" sz="1800" dirty="0"/>
              <a:t>should have extensive experience of listening to, sharing and discussing a wide range of high-quality books with the teacher, other adults and each other to engender a love of reading at the same time as they are reading independently.  </a:t>
            </a:r>
          </a:p>
          <a:p>
            <a:r>
              <a:rPr lang="en-GB" sz="1800" dirty="0"/>
              <a:t>Pupil’s vocabulary should be developed when they listen to books read aloud and when they discuss what they have heard. Such vocabulary can also feed their writing. Knowing the meaning of more words increases pupils’ chances of understanding when they read by themselves. The meaning of some new words should be introduced to pupils before they start to read on their own, so that these unknown words do not hold up their comprehension.  </a:t>
            </a:r>
          </a:p>
          <a:p>
            <a:r>
              <a:rPr lang="en-GB" sz="1800" dirty="0"/>
              <a:t>However, once pupils have already decoded words successfully, the meaning of those that are new to them can be discussed with them, so contributing to developing their early skills of inference. By listening frequently to stories, poems and non-fiction that they cannot yet read for themselves, pupils begin to understand how written language can be structured in order, for example, to build surprise in narratives or to present facts in non-fiction. </a:t>
            </a:r>
          </a:p>
          <a:p>
            <a:r>
              <a:rPr lang="en-GB" sz="1800" dirty="0"/>
              <a:t>Listening to and discussing information books and other non-fiction establishes the foundations for their learning in other subjects. Pupils should be shown some of the processes for finding out information. Through listening, pupils also start to learn how language sounds and increase their vocabulary and awareness of grammatical structures. In due course, they will be able to draw on such grammar in their own writing.   </a:t>
            </a:r>
          </a:p>
          <a:p>
            <a:r>
              <a:rPr lang="en-GB" sz="1800" dirty="0"/>
              <a:t>Rules for effective discussions should be agreed with and demonstrated for pupils. They should help to develop and evaluate them, with the expectation that everyone takes part. Pupils should be helped to consider the opinions of others  </a:t>
            </a:r>
          </a:p>
          <a:p>
            <a:r>
              <a:rPr lang="en-GB" sz="1800" dirty="0"/>
              <a:t>Role-play can help pupils to identify with and explore characters and to try out the language they have listened to. </a:t>
            </a:r>
          </a:p>
        </p:txBody>
      </p:sp>
      <p:sp>
        <p:nvSpPr>
          <p:cNvPr id="6" name="Rectangle 5"/>
          <p:cNvSpPr/>
          <p:nvPr/>
        </p:nvSpPr>
        <p:spPr>
          <a:xfrm>
            <a:off x="318867" y="1201831"/>
            <a:ext cx="3405932" cy="400110"/>
          </a:xfrm>
          <a:prstGeom prst="rect">
            <a:avLst/>
          </a:prstGeom>
        </p:spPr>
        <p:txBody>
          <a:bodyPr wrap="none">
            <a:spAutoFit/>
          </a:bodyPr>
          <a:lstStyle/>
          <a:p>
            <a:r>
              <a:rPr lang="en-GB" sz="2000" b="1" dirty="0" smtClean="0"/>
              <a:t>Year 1 </a:t>
            </a:r>
            <a:r>
              <a:rPr lang="en-GB" sz="2000" b="1" dirty="0"/>
              <a:t>Non-statutory guidance</a:t>
            </a:r>
          </a:p>
        </p:txBody>
      </p:sp>
    </p:spTree>
    <p:extLst>
      <p:ext uri="{BB962C8B-B14F-4D97-AF65-F5344CB8AC3E}">
        <p14:creationId xmlns:p14="http://schemas.microsoft.com/office/powerpoint/2010/main" val="13508655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smtClean="0">
                <a:latin typeface="+mn-lt"/>
              </a:rPr>
              <a:t/>
            </a:r>
            <a:br>
              <a:rPr lang="en-GB" sz="2800" b="1" u="sng" dirty="0" smtClean="0">
                <a:latin typeface="+mn-lt"/>
              </a:rPr>
            </a:br>
            <a:r>
              <a:rPr lang="en-GB" sz="2800" b="1" u="sng" dirty="0" smtClean="0">
                <a:latin typeface="+mn-lt"/>
              </a:rPr>
              <a:t>Reading Attainment</a:t>
            </a:r>
            <a:br>
              <a:rPr lang="en-GB" sz="2800" b="1" u="sng" dirty="0" smtClean="0">
                <a:latin typeface="+mn-lt"/>
              </a:rPr>
            </a:br>
            <a:r>
              <a:rPr lang="en-GB" sz="2800" b="1" u="sng" dirty="0" smtClean="0">
                <a:latin typeface="+mn-lt"/>
              </a:rPr>
              <a:t/>
            </a:r>
            <a:br>
              <a:rPr lang="en-GB" sz="2800" b="1" u="sng" dirty="0" smtClean="0">
                <a:latin typeface="+mn-lt"/>
              </a:rPr>
            </a:b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5" name="Content Placeholder 4"/>
          <p:cNvSpPr>
            <a:spLocks noGrp="1"/>
          </p:cNvSpPr>
          <p:nvPr>
            <p:ph idx="1"/>
          </p:nvPr>
        </p:nvSpPr>
        <p:spPr>
          <a:xfrm>
            <a:off x="165461" y="1672053"/>
            <a:ext cx="11861074" cy="4351338"/>
          </a:xfrm>
        </p:spPr>
        <p:txBody>
          <a:bodyPr>
            <a:noAutofit/>
          </a:bodyPr>
          <a:lstStyle/>
          <a:p>
            <a:r>
              <a:rPr lang="en-GB" sz="1800" dirty="0"/>
              <a:t>Pupils should be encouraged to read all the words in a sentence and to do this accurately, so that their understanding of what they read is not hindered by imprecise decoding (for example, by reading ‘place’ instead of ‘palace’).  </a:t>
            </a:r>
          </a:p>
          <a:p>
            <a:r>
              <a:rPr lang="en-GB" sz="1800" dirty="0"/>
              <a:t>Pupils should monitor what they read, checking that the word they have decoded fits in with what else they have read and makes sense in the context of what they already know about the topic.  </a:t>
            </a:r>
          </a:p>
          <a:p>
            <a:r>
              <a:rPr lang="en-GB" sz="1800" dirty="0"/>
              <a:t>The meaning of new words should be explained to pupils within the context of what they are reading, and they should be encouraged to use morphology (such as prefixes) to work out unknown words. </a:t>
            </a:r>
          </a:p>
          <a:p>
            <a:r>
              <a:rPr lang="en-GB" sz="1800" dirty="0"/>
              <a:t>Pupils should learn about cause and effect in both narrative and non-fiction (for example, what has prompted a character’s behaviour in a story; why certain dates are commemorated annually). ‘Thinking aloud’ when reading to pupils may help them to understand what skilled readers do.  </a:t>
            </a:r>
          </a:p>
          <a:p>
            <a:r>
              <a:rPr lang="en-GB" sz="1800" dirty="0"/>
              <a:t>Deliberate steps should be taken to increase pupils’ vocabulary and their awareness of grammar so that they continue to understand the differences between spoken and written language.  </a:t>
            </a:r>
          </a:p>
          <a:p>
            <a:r>
              <a:rPr lang="en-GB" sz="1800" dirty="0"/>
              <a:t>Discussion should be demonstrated to pupils. They should be guided to participate in it and they should be helped to consider the opinions of others. They should receive feedback on their discussions. </a:t>
            </a:r>
            <a:endParaRPr lang="en-GB" sz="1800" dirty="0" smtClean="0"/>
          </a:p>
          <a:p>
            <a:r>
              <a:rPr lang="en-GB" sz="1800" dirty="0"/>
              <a:t>Role-play and other drama techniques can help pupils to identify with and explore characters. In these ways, they extend their understanding of what they read and have opportunities to try out the language they have listened to. </a:t>
            </a:r>
          </a:p>
        </p:txBody>
      </p:sp>
      <p:sp>
        <p:nvSpPr>
          <p:cNvPr id="6" name="Rectangle 5"/>
          <p:cNvSpPr/>
          <p:nvPr/>
        </p:nvSpPr>
        <p:spPr>
          <a:xfrm>
            <a:off x="318867" y="1201831"/>
            <a:ext cx="3405932" cy="400110"/>
          </a:xfrm>
          <a:prstGeom prst="rect">
            <a:avLst/>
          </a:prstGeom>
        </p:spPr>
        <p:txBody>
          <a:bodyPr wrap="none">
            <a:spAutoFit/>
          </a:bodyPr>
          <a:lstStyle/>
          <a:p>
            <a:r>
              <a:rPr lang="en-GB" sz="2000" b="1" dirty="0" smtClean="0"/>
              <a:t>Year 2 </a:t>
            </a:r>
            <a:r>
              <a:rPr lang="en-GB" sz="2000" b="1" dirty="0"/>
              <a:t>Non-statutory guidance</a:t>
            </a:r>
          </a:p>
        </p:txBody>
      </p:sp>
    </p:spTree>
    <p:extLst>
      <p:ext uri="{BB962C8B-B14F-4D97-AF65-F5344CB8AC3E}">
        <p14:creationId xmlns:p14="http://schemas.microsoft.com/office/powerpoint/2010/main" val="15459960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1337"/>
          </a:xfrm>
        </p:spPr>
        <p:txBody>
          <a:bodyPr>
            <a:normAutofit/>
          </a:bodyPr>
          <a:lstStyle/>
          <a:p>
            <a:pPr algn="ctr"/>
            <a:r>
              <a:rPr lang="en-GB" sz="2000" b="1" dirty="0" smtClean="0">
                <a:latin typeface="+mn-lt"/>
              </a:rPr>
              <a:t>Reading </a:t>
            </a:r>
            <a:r>
              <a:rPr lang="en-GB" sz="2000" b="1" dirty="0">
                <a:latin typeface="+mn-lt"/>
              </a:rPr>
              <a:t>at Holmes Chapel Primary School</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24042030"/>
              </p:ext>
            </p:extLst>
          </p:nvPr>
        </p:nvGraphicFramePr>
        <p:xfrm>
          <a:off x="764006" y="904859"/>
          <a:ext cx="10979025" cy="5916136"/>
        </p:xfrm>
        <a:graphic>
          <a:graphicData uri="http://schemas.openxmlformats.org/drawingml/2006/table">
            <a:tbl>
              <a:tblPr firstRow="1" bandRow="1">
                <a:tableStyleId>{5C22544A-7EE6-4342-B048-85BDC9FD1C3A}</a:tableStyleId>
              </a:tblPr>
              <a:tblGrid>
                <a:gridCol w="1706437">
                  <a:extLst>
                    <a:ext uri="{9D8B030D-6E8A-4147-A177-3AD203B41FA5}">
                      <a16:colId xmlns:a16="http://schemas.microsoft.com/office/drawing/2014/main" val="2629444592"/>
                    </a:ext>
                  </a:extLst>
                </a:gridCol>
                <a:gridCol w="9272588">
                  <a:extLst>
                    <a:ext uri="{9D8B030D-6E8A-4147-A177-3AD203B41FA5}">
                      <a16:colId xmlns:a16="http://schemas.microsoft.com/office/drawing/2014/main" val="4264307025"/>
                    </a:ext>
                  </a:extLst>
                </a:gridCol>
              </a:tblGrid>
              <a:tr h="1933674">
                <a:tc>
                  <a:txBody>
                    <a:bodyPr/>
                    <a:lstStyle/>
                    <a:p>
                      <a:pPr algn="ctr">
                        <a:lnSpc>
                          <a:spcPct val="107000"/>
                        </a:lnSpc>
                        <a:spcAft>
                          <a:spcPts val="0"/>
                        </a:spcAft>
                      </a:pPr>
                      <a:r>
                        <a:rPr lang="en-GB"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Intent</a:t>
                      </a:r>
                    </a:p>
                  </a:txBody>
                  <a:tcPr marL="68580" marR="68580" marT="0" marB="0" anchor="ctr">
                    <a:solidFill>
                      <a:schemeClr val="accent1">
                        <a:lumMod val="40000"/>
                        <a:lumOff val="60000"/>
                      </a:schemeClr>
                    </a:solidFill>
                  </a:tcPr>
                </a:tc>
                <a:tc>
                  <a:txBody>
                    <a:bodyPr/>
                    <a:lstStyle/>
                    <a:p>
                      <a:pPr>
                        <a:lnSpc>
                          <a:spcPct val="107000"/>
                        </a:lnSpc>
                        <a:spcAft>
                          <a:spcPts val="0"/>
                        </a:spcAft>
                        <a:tabLst>
                          <a:tab pos="139700" algn="l"/>
                          <a:tab pos="457200" algn="l"/>
                        </a:tabLst>
                      </a:pPr>
                      <a:r>
                        <a:rPr lang="en-GB" sz="1200" b="1"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At Holmes Chapel Primary School, we recognise the value of English as a means of communicating through the elements of spoken language, reading and writing.  We aim to promote high standards of language and literacy in our children by equipping them with a strong command of the spoken and written word, and develop their love of literature through widespread reading for pleasure and enjoyment.</a:t>
                      </a:r>
                    </a:p>
                    <a:p>
                      <a:pPr>
                        <a:lnSpc>
                          <a:spcPct val="107000"/>
                        </a:lnSpc>
                        <a:spcAft>
                          <a:spcPts val="0"/>
                        </a:spcAft>
                        <a:tabLst>
                          <a:tab pos="139700" algn="l"/>
                          <a:tab pos="457200" algn="l"/>
                        </a:tabLst>
                      </a:pPr>
                      <a:r>
                        <a:rPr lang="en-GB" sz="1200" b="1"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At Holmes Chapel Primary School, we believe that the ability to read is fundamental to pupils’ development as independent learners, during their time at school and beyond. Reading is central to our ability to understand, interpret and communicate with each other and the world around us. Success in reading has a direct effect on progress in all areas of the curriculum; therefore reading is given a high priority at Holmes Chapel Primary School, enabling the children to become enthusiastic, independent and reflective readers across a wide range and types of literature, including different text types and genres, book, posters, magazines, signs and newspapers. Reading is a complex skill with many components. Successful approaches to the teaching of reading should encourage children to use a variety of strategies in their pursuit of meaning. It is important to lay firm foundations in this crucial area of the curriculum and establish a consistent whole school approach to the teaching of reading.</a:t>
                      </a:r>
                      <a:endParaRPr lang="en-GB"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177028848"/>
                  </a:ext>
                </a:extLst>
              </a:tr>
              <a:tr h="2710572">
                <a:tc>
                  <a:txBody>
                    <a:bodyPr/>
                    <a:lstStyle/>
                    <a:p>
                      <a:pPr algn="ct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Implementation</a:t>
                      </a:r>
                    </a:p>
                  </a:txBody>
                  <a:tcPr marL="68580" marR="68580" marT="0" marB="0" anchor="ctr">
                    <a:solidFill>
                      <a:schemeClr val="accent1">
                        <a:lumMod val="40000"/>
                        <a:lumOff val="60000"/>
                      </a:schemeClr>
                    </a:solidFill>
                  </a:tcPr>
                </a:tc>
                <a:tc>
                  <a:txBody>
                    <a:bodyPr/>
                    <a:lstStyle/>
                    <a:p>
                      <a:pPr>
                        <a:lnSpc>
                          <a:spcPct val="107000"/>
                        </a:lnSpc>
                        <a:spcAft>
                          <a:spcPts val="0"/>
                        </a:spcAft>
                      </a:pPr>
                      <a:r>
                        <a:rPr lang="en-GB" sz="12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Reading at Holmes Chapel Primary School is taught and celebrated in a range of ways. Some of these are generic across the whole school, whilst others are specific to key stages. These may be implemented by the class teacher or support staff. In Key Stage 1 Reading is</a:t>
                      </a:r>
                      <a:r>
                        <a:rPr lang="en-GB" sz="1200" b="1"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taught through the Little </a:t>
                      </a:r>
                      <a:r>
                        <a:rPr lang="en-GB" sz="1200" b="1" baseline="0" dirty="0" err="1"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Wandle</a:t>
                      </a:r>
                      <a:r>
                        <a:rPr lang="en-GB" sz="1200" b="1"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Letters and Sounds Revised programme (and throughout Key Stage 2 where required) whilst in Key Stage 2, sequences of lessons from the Just Imagine… Take One Book framework are used to structure whole class reading sessions. Whole class reading also takes place in Year 2.</a:t>
                      </a:r>
                      <a:endParaRPr lang="en-GB" sz="12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We also aim to develop, through our teaching of reading, the following attitudes:</a:t>
                      </a:r>
                    </a:p>
                    <a:p>
                      <a:pPr>
                        <a:lnSpc>
                          <a:spcPct val="107000"/>
                        </a:lnSpc>
                        <a:spcAft>
                          <a:spcPts val="0"/>
                        </a:spcAft>
                      </a:pPr>
                      <a:r>
                        <a:rPr lang="en-GB" sz="12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Curiosity and interest </a:t>
                      </a:r>
                    </a:p>
                    <a:p>
                      <a:pPr>
                        <a:lnSpc>
                          <a:spcPct val="107000"/>
                        </a:lnSpc>
                        <a:spcAft>
                          <a:spcPts val="0"/>
                        </a:spcAft>
                      </a:pPr>
                      <a:r>
                        <a:rPr lang="en-GB" sz="12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Pleasure and thoughtfulness </a:t>
                      </a:r>
                    </a:p>
                    <a:p>
                      <a:pPr>
                        <a:lnSpc>
                          <a:spcPct val="107000"/>
                        </a:lnSpc>
                        <a:spcAft>
                          <a:spcPts val="0"/>
                        </a:spcAft>
                      </a:pPr>
                      <a:r>
                        <a:rPr lang="en-GB" sz="12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Critical appraisal </a:t>
                      </a:r>
                    </a:p>
                    <a:p>
                      <a:pPr>
                        <a:lnSpc>
                          <a:spcPct val="107000"/>
                        </a:lnSpc>
                        <a:spcAft>
                          <a:spcPts val="0"/>
                        </a:spcAft>
                      </a:pPr>
                      <a:r>
                        <a:rPr lang="en-GB" sz="12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Independence </a:t>
                      </a:r>
                    </a:p>
                    <a:p>
                      <a:pPr>
                        <a:lnSpc>
                          <a:spcPct val="107000"/>
                        </a:lnSpc>
                        <a:spcAft>
                          <a:spcPts val="0"/>
                        </a:spcAft>
                      </a:pPr>
                      <a:r>
                        <a:rPr lang="en-GB" sz="12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Confidence </a:t>
                      </a:r>
                    </a:p>
                    <a:p>
                      <a:pPr>
                        <a:lnSpc>
                          <a:spcPct val="107000"/>
                        </a:lnSpc>
                        <a:spcAft>
                          <a:spcPts val="0"/>
                        </a:spcAft>
                      </a:pPr>
                      <a:r>
                        <a:rPr lang="en-GB" sz="12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Perseverance </a:t>
                      </a:r>
                    </a:p>
                    <a:p>
                      <a:pPr>
                        <a:lnSpc>
                          <a:spcPct val="107000"/>
                        </a:lnSpc>
                        <a:spcAft>
                          <a:spcPts val="0"/>
                        </a:spcAft>
                      </a:pPr>
                      <a:r>
                        <a:rPr lang="en-GB" sz="12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Respect for other views and cultures </a:t>
                      </a:r>
                    </a:p>
                    <a:p>
                      <a:pPr>
                        <a:lnSpc>
                          <a:spcPct val="107000"/>
                        </a:lnSpc>
                        <a:spcAft>
                          <a:spcPts val="0"/>
                        </a:spcAft>
                      </a:pPr>
                      <a:r>
                        <a:rPr lang="en-GB" sz="12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Reflection</a:t>
                      </a:r>
                    </a:p>
                    <a:p>
                      <a:pPr>
                        <a:lnSpc>
                          <a:spcPct val="107000"/>
                        </a:lnSpc>
                        <a:spcAft>
                          <a:spcPts val="0"/>
                        </a:spcAft>
                      </a:pPr>
                      <a:r>
                        <a:rPr lang="en-GB" sz="12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GB" sz="1200" b="1"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GB" sz="12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Action and Implementation</a:t>
                      </a:r>
                    </a:p>
                  </a:txBody>
                  <a:tcPr marL="68580" marR="68580" marT="0" marB="0">
                    <a:solidFill>
                      <a:schemeClr val="accent1">
                        <a:lumMod val="40000"/>
                        <a:lumOff val="60000"/>
                      </a:schemeClr>
                    </a:solidFill>
                  </a:tcPr>
                </a:tc>
                <a:extLst>
                  <a:ext uri="{0D108BD9-81ED-4DB2-BD59-A6C34878D82A}">
                    <a16:rowId xmlns:a16="http://schemas.microsoft.com/office/drawing/2014/main" val="242387448"/>
                  </a:ext>
                </a:extLst>
              </a:tr>
              <a:tr h="827754">
                <a:tc>
                  <a:txBody>
                    <a:bodyPr/>
                    <a:lstStyle/>
                    <a:p>
                      <a:pPr algn="ct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Impact</a:t>
                      </a:r>
                    </a:p>
                  </a:txBody>
                  <a:tcPr marL="68580" marR="68580" marT="0" marB="0" anchor="ctr">
                    <a:solidFill>
                      <a:schemeClr val="accent1">
                        <a:lumMod val="40000"/>
                        <a:lumOff val="60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Teachers use the end of year objectives grids</a:t>
                      </a:r>
                      <a:r>
                        <a:rPr lang="en-GB" sz="1200" b="1" kern="1200" baseline="0" dirty="0" smtClean="0">
                          <a:solidFill>
                            <a:schemeClr val="dk1"/>
                          </a:solidFill>
                          <a:effectLst/>
                          <a:latin typeface="+mn-lt"/>
                          <a:ea typeface="+mn-ea"/>
                          <a:cs typeface="+mn-cs"/>
                        </a:rPr>
                        <a:t> </a:t>
                      </a:r>
                      <a:r>
                        <a:rPr lang="en-GB" sz="1200" b="1" kern="1200" dirty="0" smtClean="0">
                          <a:solidFill>
                            <a:schemeClr val="dk1"/>
                          </a:solidFill>
                          <a:effectLst/>
                          <a:latin typeface="+mn-lt"/>
                          <a:ea typeface="+mn-ea"/>
                          <a:cs typeface="+mn-cs"/>
                        </a:rPr>
                        <a:t>to assess children and monitor progress half termly. Teachers use this document as a working document and record/highlight assessment on individuals or groups of children. </a:t>
                      </a: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Year 1 children are assessed against the Governments standardised Phonics Assessment. </a:t>
                      </a: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Year 6 children are assessed against the Governments standardised Reading Test.</a:t>
                      </a:r>
                    </a:p>
                  </a:txBody>
                  <a:tcPr marL="68580" marR="68580" marT="0" marB="0">
                    <a:solidFill>
                      <a:schemeClr val="accent1">
                        <a:lumMod val="40000"/>
                        <a:lumOff val="60000"/>
                      </a:schemeClr>
                    </a:solidFill>
                  </a:tcPr>
                </a:tc>
                <a:extLst>
                  <a:ext uri="{0D108BD9-81ED-4DB2-BD59-A6C34878D82A}">
                    <a16:rowId xmlns:a16="http://schemas.microsoft.com/office/drawing/2014/main" val="2754137304"/>
                  </a:ext>
                </a:extLst>
              </a:tr>
            </a:tbl>
          </a:graphicData>
        </a:graphic>
      </p:graphicFrame>
      <p:pic>
        <p:nvPicPr>
          <p:cNvPr id="3" name="Picture 2">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4264" y="232247"/>
            <a:ext cx="569742" cy="672612"/>
          </a:xfrm>
          <a:prstGeom prst="rect">
            <a:avLst/>
          </a:prstGeom>
          <a:noFill/>
          <a:ln>
            <a:noFill/>
          </a:ln>
        </p:spPr>
      </p:pic>
    </p:spTree>
    <p:extLst>
      <p:ext uri="{BB962C8B-B14F-4D97-AF65-F5344CB8AC3E}">
        <p14:creationId xmlns:p14="http://schemas.microsoft.com/office/powerpoint/2010/main" val="21146774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smtClean="0">
                <a:latin typeface="+mn-lt"/>
              </a:rPr>
              <a:t/>
            </a:r>
            <a:br>
              <a:rPr lang="en-GB" sz="2800" b="1" u="sng" dirty="0" smtClean="0">
                <a:latin typeface="+mn-lt"/>
              </a:rPr>
            </a:br>
            <a:r>
              <a:rPr lang="en-GB" sz="2800" b="1" u="sng" dirty="0" smtClean="0">
                <a:latin typeface="+mn-lt"/>
              </a:rPr>
              <a:t>Reading Attainment</a:t>
            </a:r>
            <a:br>
              <a:rPr lang="en-GB" sz="2800" b="1" u="sng" dirty="0" smtClean="0">
                <a:latin typeface="+mn-lt"/>
              </a:rPr>
            </a:br>
            <a:r>
              <a:rPr lang="en-GB" sz="2800" b="1" u="sng" dirty="0" smtClean="0">
                <a:latin typeface="+mn-lt"/>
              </a:rPr>
              <a:t/>
            </a:r>
            <a:br>
              <a:rPr lang="en-GB" sz="2800" b="1" u="sng" dirty="0" smtClean="0">
                <a:latin typeface="+mn-lt"/>
              </a:rPr>
            </a:b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5" name="Content Placeholder 4"/>
          <p:cNvSpPr>
            <a:spLocks noGrp="1"/>
          </p:cNvSpPr>
          <p:nvPr>
            <p:ph idx="1"/>
          </p:nvPr>
        </p:nvSpPr>
        <p:spPr>
          <a:xfrm>
            <a:off x="165461" y="1196685"/>
            <a:ext cx="11861074" cy="4351338"/>
          </a:xfrm>
        </p:spPr>
        <p:txBody>
          <a:bodyPr>
            <a:noAutofit/>
          </a:bodyPr>
          <a:lstStyle/>
          <a:p>
            <a:r>
              <a:rPr lang="en-GB" sz="1600" dirty="0"/>
              <a:t>The focus should continue to be on pupils’ comprehension as a primary element in reading. The knowledge and skills that pupils need in order to comprehend are very similar at different ages. This is why the programmes of study for comprehension in years 3 and 4 and years 5 and 6 are similar: the complexity of the writing increases the level of challenge.  </a:t>
            </a:r>
          </a:p>
          <a:p>
            <a:r>
              <a:rPr lang="en-GB" sz="1600" dirty="0"/>
              <a:t>Pupils should be taught to recognise themes in what they read, such as the triumph of good over evil or the use of magical devices in fairy stories and folk tales.  </a:t>
            </a:r>
          </a:p>
          <a:p>
            <a:r>
              <a:rPr lang="en-GB" sz="1600" dirty="0"/>
              <a:t>They should also learn the conventions of different types of writing (for example, the greeting in letters, a diary written in the first person or the use of presentational devices such as numbering and headings in instructions).  </a:t>
            </a:r>
          </a:p>
          <a:p>
            <a:r>
              <a:rPr lang="en-GB" sz="1600" dirty="0"/>
              <a:t>Pupils should be taught to use the skills they have learnt earlier and continue to apply these skills to read for different reasons, including for pleasure, or to find out information and the meaning of new words.  </a:t>
            </a:r>
          </a:p>
          <a:p>
            <a:r>
              <a:rPr lang="en-GB" sz="1600" dirty="0"/>
              <a:t>Pupils should continue to have opportunities to listen frequently to stories, poems, non-fiction and other writing, including whole books and not just extracts, so that they build on what was taught previously. In this way, they also meet books and authors that they might not choose themselves. Pupils should also have opportunities to exercise choice in selecting books and be taught how to do so, with teachers making use of any library services and expertise to support this.  </a:t>
            </a:r>
          </a:p>
          <a:p>
            <a:r>
              <a:rPr lang="en-GB" sz="1600" dirty="0"/>
              <a:t>Reading, re-reading, and rehearsing poems and plays for presentation and performance give pupils opportunities to discuss language, including vocabulary, extending their interest in the meaning and origin of words. Pupils should be encouraged to use drama approaches to understand how to perform plays and poems to support their understanding of the meaning. These activities also provide them with an incentive to find out what expression is required, so feeding into comprehension.  </a:t>
            </a:r>
          </a:p>
          <a:p>
            <a:r>
              <a:rPr lang="en-GB" sz="1600" dirty="0"/>
              <a:t>In using non-fiction, pupils should know what information they need to look for before they begin and be clear about the task. They should be shown how to use contents pages and indexes to locate information.  </a:t>
            </a:r>
          </a:p>
          <a:p>
            <a:r>
              <a:rPr lang="en-GB" sz="1600" dirty="0"/>
              <a:t>Pupils should have guidance about the kinds of explanations and questions that are expected from them. They should help to develop, agree on, and evaluate rules for effective discussion. The expectation should be that all pupils take part. </a:t>
            </a:r>
          </a:p>
        </p:txBody>
      </p:sp>
      <p:sp>
        <p:nvSpPr>
          <p:cNvPr id="6" name="Rectangle 5"/>
          <p:cNvSpPr/>
          <p:nvPr/>
        </p:nvSpPr>
        <p:spPr>
          <a:xfrm>
            <a:off x="318867" y="869863"/>
            <a:ext cx="4222181" cy="400110"/>
          </a:xfrm>
          <a:prstGeom prst="rect">
            <a:avLst/>
          </a:prstGeom>
        </p:spPr>
        <p:txBody>
          <a:bodyPr wrap="none">
            <a:spAutoFit/>
          </a:bodyPr>
          <a:lstStyle/>
          <a:p>
            <a:r>
              <a:rPr lang="en-GB" sz="2000" b="1" dirty="0" smtClean="0"/>
              <a:t>Year 3/ Year 4 </a:t>
            </a:r>
            <a:r>
              <a:rPr lang="en-GB" sz="2000" b="1" dirty="0"/>
              <a:t>Non-statutory guidance</a:t>
            </a:r>
          </a:p>
        </p:txBody>
      </p:sp>
    </p:spTree>
    <p:extLst>
      <p:ext uri="{BB962C8B-B14F-4D97-AF65-F5344CB8AC3E}">
        <p14:creationId xmlns:p14="http://schemas.microsoft.com/office/powerpoint/2010/main" val="26207969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smtClean="0">
                <a:latin typeface="+mn-lt"/>
              </a:rPr>
              <a:t/>
            </a:r>
            <a:br>
              <a:rPr lang="en-GB" sz="2800" b="1" u="sng" dirty="0" smtClean="0">
                <a:latin typeface="+mn-lt"/>
              </a:rPr>
            </a:br>
            <a:r>
              <a:rPr lang="en-GB" sz="2800" b="1" u="sng" dirty="0" smtClean="0">
                <a:latin typeface="+mn-lt"/>
              </a:rPr>
              <a:t>Reading Attainment</a:t>
            </a:r>
            <a:br>
              <a:rPr lang="en-GB" sz="2800" b="1" u="sng" dirty="0" smtClean="0">
                <a:latin typeface="+mn-lt"/>
              </a:rPr>
            </a:br>
            <a:r>
              <a:rPr lang="en-GB" sz="2800" b="1" u="sng" dirty="0" smtClean="0">
                <a:latin typeface="+mn-lt"/>
              </a:rPr>
              <a:t/>
            </a:r>
            <a:br>
              <a:rPr lang="en-GB" sz="2800" b="1" u="sng" dirty="0" smtClean="0">
                <a:latin typeface="+mn-lt"/>
              </a:rPr>
            </a:b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5" name="Content Placeholder 4"/>
          <p:cNvSpPr>
            <a:spLocks noGrp="1"/>
          </p:cNvSpPr>
          <p:nvPr>
            <p:ph idx="1"/>
          </p:nvPr>
        </p:nvSpPr>
        <p:spPr>
          <a:xfrm>
            <a:off x="165461" y="1623728"/>
            <a:ext cx="11861074" cy="4351338"/>
          </a:xfrm>
        </p:spPr>
        <p:txBody>
          <a:bodyPr>
            <a:noAutofit/>
          </a:bodyPr>
          <a:lstStyle/>
          <a:p>
            <a:r>
              <a:rPr lang="en-GB" sz="1600" dirty="0"/>
              <a:t>Even though pupils can now read independently, reading aloud to them should include whole books so that they meet books and authors that they might not choose to read themselves.  </a:t>
            </a:r>
          </a:p>
          <a:p>
            <a:r>
              <a:rPr lang="en-GB" sz="1600" dirty="0"/>
              <a:t>The knowledge and skills that pupils need in order to comprehend are very similar at different ages. Pupils should continue to apply what they have already learnt to more complex writing.  </a:t>
            </a:r>
          </a:p>
          <a:p>
            <a:r>
              <a:rPr lang="en-GB" sz="1600" dirty="0"/>
              <a:t>Pupils should be taught to recognise themes in what they read, such as loss or heroism. They should have opportunities to compare characters, consider different accounts of the same event and discuss viewpoints (both of authors and of fictional characters), within a text and across more than one text.  </a:t>
            </a:r>
          </a:p>
          <a:p>
            <a:r>
              <a:rPr lang="en-GB" sz="1600" dirty="0"/>
              <a:t>They should continue to learn the conventions of different types of writing, such as the use of the first person in writing diaries and autobiographies.  </a:t>
            </a:r>
          </a:p>
          <a:p>
            <a:r>
              <a:rPr lang="en-GB" sz="1600" dirty="0"/>
              <a:t>Pupils should be taught the technical and other terms needed for discussing what they hear and read, such as metaphor, simile, analogy, imagery, style and effect.  </a:t>
            </a:r>
          </a:p>
          <a:p>
            <a:r>
              <a:rPr lang="en-GB" sz="1600" dirty="0"/>
              <a:t>In using reference books, pupils need to know what information they need to look for before they be The skills of information retrieval that are taught should be applied, for example, in reading history, geography and science textbooks, and in contexts where pupils are genuinely motivated to find out information, for example, reading information leaflets before a gallery or museum visit or reading a theatre programme or review. Teachers should consider making use of any library services and expertise to support this.  </a:t>
            </a:r>
          </a:p>
          <a:p>
            <a:r>
              <a:rPr lang="en-GB" sz="1600" dirty="0"/>
              <a:t>Pupils should have guidance about and feedback on the quality of their explanations and contributions to discussions. </a:t>
            </a:r>
          </a:p>
          <a:p>
            <a:r>
              <a:rPr lang="en-GB" sz="1600" dirty="0"/>
              <a:t>Pupils should be shown how to compare characters, settings, themes and other aspects of what they read. They should be shown how to use contents pages and indexes to locate information. </a:t>
            </a:r>
          </a:p>
        </p:txBody>
      </p:sp>
      <p:sp>
        <p:nvSpPr>
          <p:cNvPr id="6" name="Rectangle 5"/>
          <p:cNvSpPr/>
          <p:nvPr/>
        </p:nvSpPr>
        <p:spPr>
          <a:xfrm>
            <a:off x="318867" y="1130532"/>
            <a:ext cx="4222181" cy="400110"/>
          </a:xfrm>
          <a:prstGeom prst="rect">
            <a:avLst/>
          </a:prstGeom>
        </p:spPr>
        <p:txBody>
          <a:bodyPr wrap="none">
            <a:spAutoFit/>
          </a:bodyPr>
          <a:lstStyle/>
          <a:p>
            <a:r>
              <a:rPr lang="en-GB" sz="2000" b="1" dirty="0" smtClean="0"/>
              <a:t>Year 5/ Year 6 </a:t>
            </a:r>
            <a:r>
              <a:rPr lang="en-GB" sz="2000" b="1" dirty="0"/>
              <a:t>Non-statutory guidance</a:t>
            </a:r>
          </a:p>
        </p:txBody>
      </p:sp>
    </p:spTree>
    <p:extLst>
      <p:ext uri="{BB962C8B-B14F-4D97-AF65-F5344CB8AC3E}">
        <p14:creationId xmlns:p14="http://schemas.microsoft.com/office/powerpoint/2010/main" val="40531863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1337"/>
          </a:xfrm>
        </p:spPr>
        <p:txBody>
          <a:bodyPr>
            <a:normAutofit/>
          </a:bodyPr>
          <a:lstStyle/>
          <a:p>
            <a:pPr algn="ctr"/>
            <a:r>
              <a:rPr lang="en-GB" sz="2000" b="1" dirty="0" smtClean="0">
                <a:latin typeface="+mn-lt"/>
              </a:rPr>
              <a:t>Reading at </a:t>
            </a:r>
            <a:r>
              <a:rPr lang="en-GB" sz="2000" b="1" dirty="0">
                <a:latin typeface="+mn-lt"/>
              </a:rPr>
              <a:t>Holmes Chapel Primary School</a:t>
            </a:r>
          </a:p>
        </p:txBody>
      </p:sp>
      <p:pic>
        <p:nvPicPr>
          <p:cNvPr id="3" name="Picture 2">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8" name="Table 7"/>
          <p:cNvGraphicFramePr>
            <a:graphicFrameLocks noGrp="1"/>
          </p:cNvGraphicFramePr>
          <p:nvPr>
            <p:extLst>
              <p:ext uri="{D42A27DB-BD31-4B8C-83A1-F6EECF244321}">
                <p14:modId xmlns:p14="http://schemas.microsoft.com/office/powerpoint/2010/main" val="1646814597"/>
              </p:ext>
            </p:extLst>
          </p:nvPr>
        </p:nvGraphicFramePr>
        <p:xfrm>
          <a:off x="591033" y="1271753"/>
          <a:ext cx="10607562" cy="4526900"/>
        </p:xfrm>
        <a:graphic>
          <a:graphicData uri="http://schemas.openxmlformats.org/drawingml/2006/table">
            <a:tbl>
              <a:tblPr firstRow="1" firstCol="1" bandRow="1">
                <a:tableStyleId>{3C2FFA5D-87B4-456A-9821-1D502468CF0F}</a:tableStyleId>
              </a:tblPr>
              <a:tblGrid>
                <a:gridCol w="2121367">
                  <a:extLst>
                    <a:ext uri="{9D8B030D-6E8A-4147-A177-3AD203B41FA5}">
                      <a16:colId xmlns:a16="http://schemas.microsoft.com/office/drawing/2014/main" val="1307422683"/>
                    </a:ext>
                  </a:extLst>
                </a:gridCol>
                <a:gridCol w="2121367">
                  <a:extLst>
                    <a:ext uri="{9D8B030D-6E8A-4147-A177-3AD203B41FA5}">
                      <a16:colId xmlns:a16="http://schemas.microsoft.com/office/drawing/2014/main" val="3623265674"/>
                    </a:ext>
                  </a:extLst>
                </a:gridCol>
                <a:gridCol w="2121367">
                  <a:extLst>
                    <a:ext uri="{9D8B030D-6E8A-4147-A177-3AD203B41FA5}">
                      <a16:colId xmlns:a16="http://schemas.microsoft.com/office/drawing/2014/main" val="3579346844"/>
                    </a:ext>
                  </a:extLst>
                </a:gridCol>
                <a:gridCol w="2121367">
                  <a:extLst>
                    <a:ext uri="{9D8B030D-6E8A-4147-A177-3AD203B41FA5}">
                      <a16:colId xmlns:a16="http://schemas.microsoft.com/office/drawing/2014/main" val="869724702"/>
                    </a:ext>
                  </a:extLst>
                </a:gridCol>
                <a:gridCol w="2122094">
                  <a:extLst>
                    <a:ext uri="{9D8B030D-6E8A-4147-A177-3AD203B41FA5}">
                      <a16:colId xmlns:a16="http://schemas.microsoft.com/office/drawing/2014/main" val="2612175712"/>
                    </a:ext>
                  </a:extLst>
                </a:gridCol>
              </a:tblGrid>
              <a:tr h="229978">
                <a:tc gridSpan="5">
                  <a:txBody>
                    <a:bodyPr/>
                    <a:lstStyle/>
                    <a:p>
                      <a:pPr>
                        <a:lnSpc>
                          <a:spcPct val="107000"/>
                        </a:lnSpc>
                        <a:spcAft>
                          <a:spcPts val="0"/>
                        </a:spcAft>
                      </a:pPr>
                      <a:r>
                        <a:rPr lang="en-GB" sz="1800" dirty="0">
                          <a:effectLst/>
                        </a:rPr>
                        <a:t>The </a:t>
                      </a:r>
                      <a:r>
                        <a:rPr lang="en-GB" sz="1800" dirty="0" smtClean="0">
                          <a:effectLst/>
                        </a:rPr>
                        <a:t>Reading</a:t>
                      </a:r>
                      <a:r>
                        <a:rPr lang="en-GB" sz="1800" baseline="0" dirty="0" smtClean="0">
                          <a:effectLst/>
                        </a:rPr>
                        <a:t> </a:t>
                      </a:r>
                      <a:r>
                        <a:rPr lang="en-GB" sz="1800" dirty="0" smtClean="0">
                          <a:effectLst/>
                        </a:rPr>
                        <a:t>Curriculum </a:t>
                      </a:r>
                      <a:r>
                        <a:rPr lang="en-GB" sz="1800" dirty="0">
                          <a:effectLst/>
                        </a:rPr>
                        <a:t>and Fundamental British Values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557118797"/>
                  </a:ext>
                </a:extLst>
              </a:tr>
              <a:tr h="229978">
                <a:tc>
                  <a:txBody>
                    <a:bodyPr/>
                    <a:lstStyle/>
                    <a:p>
                      <a:pPr>
                        <a:lnSpc>
                          <a:spcPct val="107000"/>
                        </a:lnSpc>
                        <a:spcAft>
                          <a:spcPts val="0"/>
                        </a:spcAft>
                      </a:pPr>
                      <a:r>
                        <a:rPr lang="en-GB" sz="1800" b="0" dirty="0">
                          <a:effectLst/>
                        </a:rPr>
                        <a:t>Democracy</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Rule of Law</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Individual Liberty</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Mutual Respect</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Tolerance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14790043"/>
                  </a:ext>
                </a:extLst>
              </a:tr>
              <a:tr h="559547">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48379364"/>
                  </a:ext>
                </a:extLst>
              </a:tr>
              <a:tr h="2069798">
                <a:tc>
                  <a:txBody>
                    <a:bodyPr/>
                    <a:lstStyle/>
                    <a:p>
                      <a:pPr>
                        <a:lnSpc>
                          <a:spcPct val="107000"/>
                        </a:lnSpc>
                        <a:spcAft>
                          <a:spcPts val="0"/>
                        </a:spcAft>
                      </a:pPr>
                      <a:r>
                        <a:rPr lang="en-GB" sz="1600" b="0" dirty="0">
                          <a:effectLst/>
                          <a:latin typeface="Calibri" panose="020F0502020204030204" pitchFamily="34" charset="0"/>
                          <a:ea typeface="Calibri" panose="020F0502020204030204" pitchFamily="34" charset="0"/>
                          <a:cs typeface="Times New Roman" panose="02020603050405020304" pitchFamily="18" charset="0"/>
                        </a:rPr>
                        <a:t>The KS2 reading curriculum provides opportunities for discussions that focus on democracy. Texts are chosen to allow students to refer to issues around democracy.</a:t>
                      </a:r>
                    </a:p>
                    <a:p>
                      <a:pPr>
                        <a:lnSpc>
                          <a:spcPct val="107000"/>
                        </a:lnSpc>
                        <a:spcAft>
                          <a:spcPts val="0"/>
                        </a:spcAft>
                      </a:pPr>
                      <a:r>
                        <a:rPr lang="en-GB" sz="1600" b="0" dirty="0">
                          <a:effectLst/>
                          <a:latin typeface="Calibri" panose="020F0502020204030204" pitchFamily="34" charset="0"/>
                          <a:ea typeface="Calibri" panose="020F0502020204030204" pitchFamily="34" charset="0"/>
                          <a:cs typeface="Times New Roman" panose="02020603050405020304" pitchFamily="18" charset="0"/>
                        </a:rPr>
                        <a:t>Pupils are taught to respect each other’s rights to have a say when discussing texts. </a:t>
                      </a:r>
                    </a:p>
                  </a:txBody>
                  <a:tcPr marL="68580" marR="68580" marT="0" marB="0"/>
                </a:tc>
                <a:tc>
                  <a:txBody>
                    <a:bodyPr/>
                    <a:lstStyle/>
                    <a:p>
                      <a:pPr>
                        <a:lnSpc>
                          <a:spcPct val="107000"/>
                        </a:lnSpc>
                        <a:spcAft>
                          <a:spcPts val="0"/>
                        </a:spcAft>
                      </a:pPr>
                      <a:r>
                        <a:rPr lang="en-GB" sz="1600">
                          <a:effectLst/>
                          <a:latin typeface="Calibri" panose="020F0502020204030204" pitchFamily="34" charset="0"/>
                          <a:ea typeface="Calibri" panose="020F0502020204030204" pitchFamily="34" charset="0"/>
                          <a:cs typeface="Times New Roman" panose="02020603050405020304" pitchFamily="18" charset="0"/>
                        </a:rPr>
                        <a:t>The KS2 reading curriculum also provides opportunities for discussions that focus on the rule of law. Texts can be chosen to allow students to explore the issue of rule of law and equality. </a:t>
                      </a:r>
                    </a:p>
                  </a:txBody>
                  <a:tcPr marL="68580" marR="68580" marT="0" marB="0"/>
                </a:tc>
                <a:tc>
                  <a:txBody>
                    <a:bodyPr/>
                    <a:lstStyle/>
                    <a:p>
                      <a:pPr>
                        <a:lnSpc>
                          <a:spcPct val="107000"/>
                        </a:lnSpc>
                        <a:spcAft>
                          <a:spcPts val="0"/>
                        </a:spcAft>
                      </a:pPr>
                      <a:r>
                        <a:rPr lang="en-GB" sz="1600">
                          <a:effectLst/>
                          <a:latin typeface="Calibri" panose="020F0502020204030204" pitchFamily="34" charset="0"/>
                          <a:ea typeface="Calibri" panose="020F0502020204030204" pitchFamily="34" charset="0"/>
                          <a:cs typeface="Times New Roman" panose="02020603050405020304" pitchFamily="18" charset="0"/>
                        </a:rPr>
                        <a:t>Group and one-to-one discussions in Reading lessons give the opportunity to discuss the children’s individual liberty. Students will often explore aspects of their own lives and the extent to which they have and use their freedoms when comparing to texts. </a:t>
                      </a:r>
                    </a:p>
                  </a:txBody>
                  <a:tcPr marL="68580" marR="68580" marT="0" marB="0"/>
                </a:tc>
                <a:tc>
                  <a:txBody>
                    <a:bodyPr/>
                    <a:lstStyle/>
                    <a:p>
                      <a:pPr>
                        <a:lnSpc>
                          <a:spcPct val="107000"/>
                        </a:lnSpc>
                        <a:spcAft>
                          <a:spcPts val="0"/>
                        </a:spcAft>
                      </a:pPr>
                      <a:r>
                        <a:rPr lang="en-GB" sz="1600">
                          <a:effectLst/>
                          <a:latin typeface="Calibri" panose="020F0502020204030204" pitchFamily="34" charset="0"/>
                          <a:ea typeface="Calibri" panose="020F0502020204030204" pitchFamily="34" charset="0"/>
                          <a:cs typeface="Times New Roman" panose="02020603050405020304" pitchFamily="18" charset="0"/>
                        </a:rPr>
                        <a:t>In Reading, each year group has a selection of high quality texts which are based on or written by people of a diverse range of backgrounds. </a:t>
                      </a:r>
                    </a:p>
                  </a:txBody>
                  <a:tcPr marL="68580" marR="68580" marT="0" marB="0"/>
                </a:tc>
                <a:tc>
                  <a:txBody>
                    <a:bodyPr/>
                    <a:lstStyle/>
                    <a:p>
                      <a:pPr>
                        <a:lnSpc>
                          <a:spcPct val="107000"/>
                        </a:lnSpc>
                        <a:spcAft>
                          <a:spcPts val="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Due to the diverse range of texts, the children learn about different cultures and faiths and what makes everybody different. From these texts, discussions about tolerance and respect take place.</a:t>
                      </a:r>
                    </a:p>
                  </a:txBody>
                  <a:tcPr marL="68580" marR="68580" marT="0" marB="0"/>
                </a:tc>
                <a:extLst>
                  <a:ext uri="{0D108BD9-81ED-4DB2-BD59-A6C34878D82A}">
                    <a16:rowId xmlns:a16="http://schemas.microsoft.com/office/drawing/2014/main" val="4113812526"/>
                  </a:ext>
                </a:extLst>
              </a:tr>
            </a:tbl>
          </a:graphicData>
        </a:graphic>
      </p:graphicFrame>
      <p:pic>
        <p:nvPicPr>
          <p:cNvPr id="10" name="Picture 9"/>
          <p:cNvPicPr>
            <a:picLocks noChangeAspect="1"/>
          </p:cNvPicPr>
          <p:nvPr/>
        </p:nvPicPr>
        <p:blipFill>
          <a:blip r:embed="rId3"/>
          <a:stretch>
            <a:fillRect/>
          </a:stretch>
        </p:blipFill>
        <p:spPr>
          <a:xfrm>
            <a:off x="1417723" y="1870931"/>
            <a:ext cx="498207" cy="472875"/>
          </a:xfrm>
          <a:prstGeom prst="rect">
            <a:avLst/>
          </a:prstGeom>
        </p:spPr>
      </p:pic>
      <p:pic>
        <p:nvPicPr>
          <p:cNvPr id="11" name="Picture 10"/>
          <p:cNvPicPr>
            <a:picLocks noChangeAspect="1"/>
          </p:cNvPicPr>
          <p:nvPr/>
        </p:nvPicPr>
        <p:blipFill>
          <a:blip r:embed="rId4"/>
          <a:stretch>
            <a:fillRect/>
          </a:stretch>
        </p:blipFill>
        <p:spPr>
          <a:xfrm>
            <a:off x="3406912" y="1866895"/>
            <a:ext cx="534468" cy="476911"/>
          </a:xfrm>
          <a:prstGeom prst="rect">
            <a:avLst/>
          </a:prstGeom>
        </p:spPr>
      </p:pic>
      <p:pic>
        <p:nvPicPr>
          <p:cNvPr id="12" name="Picture 11"/>
          <p:cNvPicPr>
            <a:picLocks noChangeAspect="1"/>
          </p:cNvPicPr>
          <p:nvPr/>
        </p:nvPicPr>
        <p:blipFill>
          <a:blip r:embed="rId5"/>
          <a:stretch>
            <a:fillRect/>
          </a:stretch>
        </p:blipFill>
        <p:spPr>
          <a:xfrm>
            <a:off x="5618707" y="1891196"/>
            <a:ext cx="552213" cy="476911"/>
          </a:xfrm>
          <a:prstGeom prst="rect">
            <a:avLst/>
          </a:prstGeom>
        </p:spPr>
      </p:pic>
      <p:pic>
        <p:nvPicPr>
          <p:cNvPr id="13" name="Picture 12"/>
          <p:cNvPicPr>
            <a:picLocks noChangeAspect="1"/>
          </p:cNvPicPr>
          <p:nvPr/>
        </p:nvPicPr>
        <p:blipFill>
          <a:blip r:embed="rId6"/>
          <a:stretch>
            <a:fillRect/>
          </a:stretch>
        </p:blipFill>
        <p:spPr>
          <a:xfrm>
            <a:off x="7848247" y="1833552"/>
            <a:ext cx="523764" cy="506305"/>
          </a:xfrm>
          <a:prstGeom prst="rect">
            <a:avLst/>
          </a:prstGeom>
        </p:spPr>
      </p:pic>
      <p:pic>
        <p:nvPicPr>
          <p:cNvPr id="14" name="Picture 13"/>
          <p:cNvPicPr>
            <a:picLocks noChangeAspect="1"/>
          </p:cNvPicPr>
          <p:nvPr/>
        </p:nvPicPr>
        <p:blipFill>
          <a:blip r:embed="rId7"/>
          <a:stretch>
            <a:fillRect/>
          </a:stretch>
        </p:blipFill>
        <p:spPr>
          <a:xfrm>
            <a:off x="9873697" y="1847027"/>
            <a:ext cx="564668" cy="527641"/>
          </a:xfrm>
          <a:prstGeom prst="rect">
            <a:avLst/>
          </a:prstGeom>
        </p:spPr>
      </p:pic>
    </p:spTree>
    <p:extLst>
      <p:ext uri="{BB962C8B-B14F-4D97-AF65-F5344CB8AC3E}">
        <p14:creationId xmlns:p14="http://schemas.microsoft.com/office/powerpoint/2010/main" val="40967997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9642" y="413658"/>
            <a:ext cx="7244863" cy="824300"/>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What does our learning in </a:t>
            </a:r>
            <a:r>
              <a:rPr lang="en-GB" sz="2800" b="1" u="sng" dirty="0" smtClean="0">
                <a:latin typeface="+mn-lt"/>
              </a:rPr>
              <a:t>Reading </a:t>
            </a:r>
            <a:r>
              <a:rPr lang="en-GB" sz="2800" b="1" u="sng" dirty="0">
                <a:latin typeface="+mn-lt"/>
              </a:rPr>
              <a:t>look like?</a:t>
            </a:r>
            <a:r>
              <a:rPr lang="en-GB" sz="2800" b="1" dirty="0">
                <a:latin typeface="+mn-lt"/>
              </a:rPr>
              <a:t/>
            </a:r>
            <a:br>
              <a:rPr lang="en-GB" sz="2800" b="1" dirty="0">
                <a:latin typeface="+mn-lt"/>
              </a:rPr>
            </a:br>
            <a:endParaRPr lang="en-GB" sz="2800" b="1" dirty="0">
              <a:latin typeface="+mn-lt"/>
            </a:endParaRPr>
          </a:p>
        </p:txBody>
      </p:sp>
      <p:sp>
        <p:nvSpPr>
          <p:cNvPr id="3" name="Content Placeholder 2"/>
          <p:cNvSpPr>
            <a:spLocks noGrp="1"/>
          </p:cNvSpPr>
          <p:nvPr>
            <p:ph idx="1"/>
          </p:nvPr>
        </p:nvSpPr>
        <p:spPr>
          <a:xfrm>
            <a:off x="838200" y="1825625"/>
            <a:ext cx="10515600" cy="3961221"/>
          </a:xfrm>
        </p:spPr>
        <p:txBody>
          <a:bodyPr>
            <a:noAutofit/>
          </a:bodyPr>
          <a:lstStyle/>
          <a:p>
            <a:pPr marL="0" indent="0">
              <a:buNone/>
            </a:pPr>
            <a:r>
              <a:rPr lang="en-GB" sz="2200" b="1" u="sng" dirty="0" smtClean="0"/>
              <a:t>Phonics</a:t>
            </a:r>
            <a:endParaRPr lang="en-GB" sz="2200" dirty="0"/>
          </a:p>
          <a:p>
            <a:pPr marL="0" indent="0">
              <a:buNone/>
            </a:pPr>
            <a:r>
              <a:rPr lang="en-GB" sz="2200" dirty="0"/>
              <a:t>We want children to be able to confidently identify graphemes/phonemes and have the skills to blend them for reading and segment them for spelling. All children should understand that the letters on a page represent sounds in spoken words and ultimately recognition of graphemes and decoding will become automatic and does not require conscious effort. We follow the Little </a:t>
            </a:r>
            <a:r>
              <a:rPr lang="en-GB" sz="2200" dirty="0" err="1"/>
              <a:t>Wandle</a:t>
            </a:r>
            <a:r>
              <a:rPr lang="en-GB" sz="2200" dirty="0"/>
              <a:t> Letters and Sounds Revised programme and teach children to understand that they need to be able to recognise both the sounds (phonemes) in words and the letters, or groups of letters that make the sounds (graphemes). The children have daily Phonics lessons in Reception and Year 1. These whole-class sessions run alongside daily intervention and practice reading sessions. The children start by learning the single letter sounds, then move on to learning about the more complex digraphs and </a:t>
            </a:r>
            <a:r>
              <a:rPr lang="en-GB" sz="2200" dirty="0" err="1"/>
              <a:t>trigraphs</a:t>
            </a:r>
            <a:r>
              <a:rPr lang="en-GB" sz="2200" dirty="0"/>
              <a:t>. Little </a:t>
            </a:r>
            <a:r>
              <a:rPr lang="en-GB" sz="2200" dirty="0" err="1"/>
              <a:t>Wandle</a:t>
            </a:r>
            <a:r>
              <a:rPr lang="en-GB" sz="2200" dirty="0"/>
              <a:t> continues to be taught in Year 2, where fluency and confidence is developed through the practice reading sessions and whole-class phonics sessions</a:t>
            </a:r>
            <a:r>
              <a:rPr lang="en-GB" sz="2200" dirty="0" smtClean="0"/>
              <a:t>.</a:t>
            </a:r>
          </a:p>
          <a:p>
            <a:pPr marL="0" indent="0" algn="r">
              <a:buNone/>
            </a:pPr>
            <a:r>
              <a:rPr lang="en-GB" sz="2000" dirty="0" smtClean="0"/>
              <a:t>See</a:t>
            </a:r>
            <a:r>
              <a:rPr lang="en-GB" sz="2000" i="1" dirty="0" smtClean="0"/>
              <a:t> </a:t>
            </a:r>
            <a:r>
              <a:rPr lang="en-GB" sz="2000" i="1" dirty="0"/>
              <a:t>Phonics at Holmes </a:t>
            </a:r>
            <a:r>
              <a:rPr lang="en-GB" sz="2000" i="1" dirty="0" smtClean="0"/>
              <a:t>Chapel </a:t>
            </a:r>
            <a:r>
              <a:rPr lang="en-GB" sz="2000" dirty="0" smtClean="0"/>
              <a:t>for further information</a:t>
            </a:r>
            <a:r>
              <a:rPr lang="en-GB" sz="2000" i="1" dirty="0" smtClean="0"/>
              <a:t>.</a:t>
            </a:r>
            <a:endParaRPr lang="en-GB" sz="2000" i="1" dirty="0"/>
          </a:p>
          <a:p>
            <a:endParaRPr lang="en-GB" sz="2200" dirty="0"/>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27554509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9642" y="413658"/>
            <a:ext cx="7244863" cy="824300"/>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What does our learning in </a:t>
            </a:r>
            <a:r>
              <a:rPr lang="en-GB" sz="2800" b="1" u="sng" dirty="0" smtClean="0">
                <a:latin typeface="+mn-lt"/>
              </a:rPr>
              <a:t>Reading </a:t>
            </a:r>
            <a:r>
              <a:rPr lang="en-GB" sz="2800" b="1" u="sng" dirty="0">
                <a:latin typeface="+mn-lt"/>
              </a:rPr>
              <a:t>look like?</a:t>
            </a:r>
            <a:r>
              <a:rPr lang="en-GB" sz="2800" b="1" dirty="0">
                <a:latin typeface="+mn-lt"/>
              </a:rPr>
              <a:t/>
            </a:r>
            <a:br>
              <a:rPr lang="en-GB" sz="2800" b="1" dirty="0">
                <a:latin typeface="+mn-lt"/>
              </a:rPr>
            </a:br>
            <a:endParaRPr lang="en-GB" sz="2800" b="1" dirty="0">
              <a:latin typeface="+mn-lt"/>
            </a:endParaRPr>
          </a:p>
        </p:txBody>
      </p:sp>
      <p:sp>
        <p:nvSpPr>
          <p:cNvPr id="3" name="Content Placeholder 2"/>
          <p:cNvSpPr>
            <a:spLocks noGrp="1"/>
          </p:cNvSpPr>
          <p:nvPr>
            <p:ph idx="1"/>
          </p:nvPr>
        </p:nvSpPr>
        <p:spPr>
          <a:xfrm>
            <a:off x="318866" y="1485990"/>
            <a:ext cx="11385453" cy="5123815"/>
          </a:xfrm>
        </p:spPr>
        <p:txBody>
          <a:bodyPr>
            <a:noAutofit/>
          </a:bodyPr>
          <a:lstStyle/>
          <a:p>
            <a:pPr marL="0" indent="0">
              <a:buNone/>
            </a:pPr>
            <a:r>
              <a:rPr lang="en-GB" sz="2400" b="1" u="sng" dirty="0" smtClean="0"/>
              <a:t>EYFS (Reception) and Key Stage 1</a:t>
            </a:r>
          </a:p>
          <a:p>
            <a:pPr marL="0" indent="0">
              <a:lnSpc>
                <a:spcPct val="100000"/>
              </a:lnSpc>
              <a:spcBef>
                <a:spcPts val="0"/>
              </a:spcBef>
              <a:buNone/>
            </a:pPr>
            <a:r>
              <a:rPr lang="en-GB" sz="2400" b="1" dirty="0"/>
              <a:t>Reading is taught in the following ways:-</a:t>
            </a:r>
            <a:endParaRPr lang="en-GB" sz="2400" dirty="0"/>
          </a:p>
          <a:p>
            <a:pPr lvl="0">
              <a:lnSpc>
                <a:spcPct val="100000"/>
              </a:lnSpc>
              <a:spcBef>
                <a:spcPts val="0"/>
              </a:spcBef>
            </a:pPr>
            <a:r>
              <a:rPr lang="en-GB" sz="2200" dirty="0"/>
              <a:t>Shared Reading, using a big book, text on the interactive whiteboard or sets of texts, with small groups or the whole class</a:t>
            </a:r>
          </a:p>
          <a:p>
            <a:pPr lvl="0">
              <a:lnSpc>
                <a:spcPct val="100000"/>
              </a:lnSpc>
              <a:spcBef>
                <a:spcPts val="0"/>
              </a:spcBef>
            </a:pPr>
            <a:r>
              <a:rPr lang="en-GB" sz="2200" dirty="0"/>
              <a:t>Practice reading of the same text in small groups, including teaching of decoding, prosody and comprehension 3 times a week </a:t>
            </a:r>
          </a:p>
          <a:p>
            <a:pPr lvl="0">
              <a:lnSpc>
                <a:spcPct val="100000"/>
              </a:lnSpc>
              <a:spcBef>
                <a:spcPts val="0"/>
              </a:spcBef>
            </a:pPr>
            <a:r>
              <a:rPr lang="en-GB" sz="2200" dirty="0"/>
              <a:t>Daily Little </a:t>
            </a:r>
            <a:r>
              <a:rPr lang="en-GB" sz="2200" dirty="0" err="1"/>
              <a:t>Wandle</a:t>
            </a:r>
            <a:r>
              <a:rPr lang="en-GB" sz="2200" dirty="0"/>
              <a:t> phonics lessons </a:t>
            </a:r>
            <a:endParaRPr lang="en-GB" sz="2200" dirty="0" smtClean="0"/>
          </a:p>
          <a:p>
            <a:pPr lvl="0">
              <a:lnSpc>
                <a:spcPct val="100000"/>
              </a:lnSpc>
              <a:spcBef>
                <a:spcPts val="0"/>
              </a:spcBef>
            </a:pPr>
            <a:r>
              <a:rPr lang="en-GB" sz="2200" dirty="0" smtClean="0"/>
              <a:t>Little </a:t>
            </a:r>
            <a:r>
              <a:rPr lang="en-GB" sz="2200" dirty="0" err="1"/>
              <a:t>Wandle</a:t>
            </a:r>
            <a:r>
              <a:rPr lang="en-GB" sz="2200" dirty="0"/>
              <a:t> daily phonic interventions for individuals and small groups  lead by support staff in each class where needed</a:t>
            </a:r>
          </a:p>
          <a:p>
            <a:pPr lvl="0">
              <a:lnSpc>
                <a:spcPct val="100000"/>
              </a:lnSpc>
              <a:spcBef>
                <a:spcPts val="0"/>
              </a:spcBef>
            </a:pPr>
            <a:r>
              <a:rPr lang="en-GB" sz="2200" dirty="0"/>
              <a:t>High frequency/tricky words in EYFS and Y1 are taught daily as part of the Little </a:t>
            </a:r>
            <a:r>
              <a:rPr lang="en-GB" sz="2200" dirty="0" err="1"/>
              <a:t>Wandle</a:t>
            </a:r>
            <a:r>
              <a:rPr lang="en-GB" sz="2200" dirty="0"/>
              <a:t> scheme</a:t>
            </a:r>
          </a:p>
          <a:p>
            <a:pPr lvl="0">
              <a:lnSpc>
                <a:spcPct val="100000"/>
              </a:lnSpc>
              <a:spcBef>
                <a:spcPts val="0"/>
              </a:spcBef>
            </a:pPr>
            <a:r>
              <a:rPr lang="en-GB" sz="2200" dirty="0"/>
              <a:t>Reading of texts linked to curriculum work</a:t>
            </a:r>
          </a:p>
          <a:p>
            <a:pPr lvl="0">
              <a:lnSpc>
                <a:spcPct val="100000"/>
              </a:lnSpc>
              <a:spcBef>
                <a:spcPts val="0"/>
              </a:spcBef>
            </a:pPr>
            <a:r>
              <a:rPr lang="en-GB" sz="2200" dirty="0"/>
              <a:t>Story time in which the class teacher or support staff reads to the class</a:t>
            </a:r>
          </a:p>
          <a:p>
            <a:pPr lvl="0">
              <a:lnSpc>
                <a:spcPct val="100000"/>
              </a:lnSpc>
              <a:spcBef>
                <a:spcPts val="0"/>
              </a:spcBef>
            </a:pPr>
            <a:r>
              <a:rPr lang="en-GB" sz="2200" dirty="0"/>
              <a:t>Library visits</a:t>
            </a:r>
          </a:p>
          <a:p>
            <a:pPr lvl="0">
              <a:lnSpc>
                <a:spcPct val="100000"/>
              </a:lnSpc>
              <a:spcBef>
                <a:spcPts val="0"/>
              </a:spcBef>
            </a:pPr>
            <a:r>
              <a:rPr lang="en-GB" sz="2200" dirty="0"/>
              <a:t>World book day involving local authors, booksellers, poets, storytellers and a range of book related activities</a:t>
            </a:r>
          </a:p>
          <a:p>
            <a:pPr marL="0" indent="0">
              <a:buNone/>
            </a:pPr>
            <a:endParaRPr lang="en-GB" sz="1600" dirty="0"/>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17765410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9160" y="232248"/>
            <a:ext cx="7244863" cy="672612"/>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What does our learning in </a:t>
            </a:r>
            <a:r>
              <a:rPr lang="en-GB" sz="2800" b="1" u="sng" dirty="0" smtClean="0">
                <a:latin typeface="+mn-lt"/>
              </a:rPr>
              <a:t>Reading </a:t>
            </a:r>
            <a:r>
              <a:rPr lang="en-GB" sz="2800" b="1" u="sng" dirty="0">
                <a:latin typeface="+mn-lt"/>
              </a:rPr>
              <a:t>look like?</a:t>
            </a:r>
            <a:r>
              <a:rPr lang="en-GB" sz="2800" b="1" dirty="0">
                <a:latin typeface="+mn-lt"/>
              </a:rPr>
              <a:t/>
            </a:r>
            <a:br>
              <a:rPr lang="en-GB" sz="2800" b="1" dirty="0">
                <a:latin typeface="+mn-lt"/>
              </a:rPr>
            </a:br>
            <a:endParaRPr lang="en-GB" sz="2800" b="1" dirty="0">
              <a:latin typeface="+mn-lt"/>
            </a:endParaRPr>
          </a:p>
        </p:txBody>
      </p:sp>
      <p:sp>
        <p:nvSpPr>
          <p:cNvPr id="3" name="Content Placeholder 2"/>
          <p:cNvSpPr>
            <a:spLocks noGrp="1"/>
          </p:cNvSpPr>
          <p:nvPr>
            <p:ph idx="1"/>
          </p:nvPr>
        </p:nvSpPr>
        <p:spPr>
          <a:xfrm>
            <a:off x="163774" y="1035168"/>
            <a:ext cx="11818960" cy="4784180"/>
          </a:xfrm>
        </p:spPr>
        <p:txBody>
          <a:bodyPr>
            <a:normAutofit fontScale="25000" lnSpcReduction="20000"/>
          </a:bodyPr>
          <a:lstStyle/>
          <a:p>
            <a:pPr marL="0" indent="0">
              <a:buNone/>
            </a:pPr>
            <a:r>
              <a:rPr lang="en-GB" sz="9600" b="1" u="sng" dirty="0" smtClean="0"/>
              <a:t>EYFS (Reception) and Key Stage 1</a:t>
            </a:r>
            <a:endParaRPr lang="en-GB" sz="9600" dirty="0"/>
          </a:p>
          <a:p>
            <a:pPr marL="0" indent="0">
              <a:buNone/>
            </a:pPr>
            <a:r>
              <a:rPr lang="en-GB" sz="8800" dirty="0"/>
              <a:t>Children encounter a range of reading learning opportunities in school to ensure that fundamental skills are securely in place.</a:t>
            </a:r>
          </a:p>
          <a:p>
            <a:pPr marL="0" indent="0">
              <a:buNone/>
            </a:pPr>
            <a:r>
              <a:rPr lang="en-GB" sz="8800" dirty="0"/>
              <a:t>Daily phonics sessions provide a very structured </a:t>
            </a:r>
            <a:r>
              <a:rPr lang="en-GB" sz="8800" dirty="0" smtClean="0"/>
              <a:t>approach (see Phonics at Holmes Chapel). </a:t>
            </a:r>
            <a:r>
              <a:rPr lang="en-GB" sz="8800" dirty="0"/>
              <a:t>C</a:t>
            </a:r>
            <a:r>
              <a:rPr lang="en-GB" sz="8800" dirty="0" smtClean="0"/>
              <a:t>hildren </a:t>
            </a:r>
            <a:r>
              <a:rPr lang="en-GB" sz="8800" dirty="0"/>
              <a:t>are taught in class groups and progress is assessed every five weeks. Whole class teaching also takes place and texts are often used as a stimulus for further English based activities. In practice reading sessions, pupils work in small, adult-led groups to explore texts, building particularly on comprehension and early inference skills. Children take their practice reading book home at the end of the week to share with their family.</a:t>
            </a:r>
          </a:p>
          <a:p>
            <a:pPr marL="0" indent="0">
              <a:buNone/>
            </a:pPr>
            <a:r>
              <a:rPr lang="en-GB" sz="8800" dirty="0"/>
              <a:t>In addition pupils read regularly on a 1:1 basis to ensure both accuracy and understanding. Whilst this may be with a teacher or teaching assistant, we are fortunate in that we are supported by a committed team of volunteers comprising parents, grandparents and friends of the school. </a:t>
            </a:r>
          </a:p>
          <a:p>
            <a:pPr marL="0" indent="0">
              <a:buNone/>
            </a:pPr>
            <a:r>
              <a:rPr lang="en-GB" sz="8800" dirty="0"/>
              <a:t>Children are encouraged to read at home and take a minimum of three books home a week. </a:t>
            </a:r>
          </a:p>
          <a:p>
            <a:pPr marL="0" indent="0">
              <a:buNone/>
            </a:pPr>
            <a:r>
              <a:rPr lang="en-GB" sz="8800" dirty="0"/>
              <a:t>Books taken home include a decodable book linked to the child’s phonetic ability, one extra reading </a:t>
            </a:r>
            <a:r>
              <a:rPr lang="en-GB" sz="8800" dirty="0" smtClean="0"/>
              <a:t>book </a:t>
            </a:r>
            <a:r>
              <a:rPr lang="en-GB" sz="8800" dirty="0"/>
              <a:t>and one book chosen by your child from the reading corner as a Reading for Pleasure </a:t>
            </a:r>
            <a:r>
              <a:rPr lang="en-GB" sz="8800" dirty="0" smtClean="0"/>
              <a:t>book. For those children who read the Little </a:t>
            </a:r>
            <a:r>
              <a:rPr lang="en-GB" sz="8800" dirty="0" err="1"/>
              <a:t>Wandle</a:t>
            </a:r>
            <a:r>
              <a:rPr lang="en-GB" sz="8800" dirty="0"/>
              <a:t> practice read </a:t>
            </a:r>
            <a:r>
              <a:rPr lang="en-GB" sz="8800" dirty="0" smtClean="0"/>
              <a:t>books </a:t>
            </a:r>
            <a:r>
              <a:rPr lang="en-GB" sz="8800" dirty="0"/>
              <a:t>(as informed by their end of unit Little </a:t>
            </a:r>
            <a:r>
              <a:rPr lang="en-GB" sz="8800" dirty="0" err="1"/>
              <a:t>Wandle</a:t>
            </a:r>
            <a:r>
              <a:rPr lang="en-GB" sz="8800" dirty="0"/>
              <a:t> assessment) </a:t>
            </a:r>
            <a:r>
              <a:rPr lang="en-GB" sz="8800" dirty="0" smtClean="0"/>
              <a:t>there are also e-books </a:t>
            </a:r>
            <a:r>
              <a:rPr lang="en-GB" sz="8800" dirty="0"/>
              <a:t>available </a:t>
            </a:r>
            <a:r>
              <a:rPr lang="en-GB" sz="8800" dirty="0" smtClean="0"/>
              <a:t>which </a:t>
            </a:r>
            <a:r>
              <a:rPr lang="en-GB" sz="8800" dirty="0"/>
              <a:t>match the </a:t>
            </a:r>
            <a:r>
              <a:rPr lang="en-GB" sz="8800" dirty="0" smtClean="0"/>
              <a:t>paper copies. </a:t>
            </a:r>
          </a:p>
          <a:p>
            <a:pPr marL="0" indent="0">
              <a:buNone/>
            </a:pPr>
            <a:endParaRPr lang="en-GB" sz="400" dirty="0"/>
          </a:p>
          <a:p>
            <a:pPr marL="0" indent="0">
              <a:lnSpc>
                <a:spcPct val="120000"/>
              </a:lnSpc>
              <a:spcBef>
                <a:spcPts val="0"/>
              </a:spcBef>
              <a:buNone/>
            </a:pPr>
            <a:r>
              <a:rPr lang="en-GB" sz="8800" b="1" u="sng" dirty="0" smtClean="0"/>
              <a:t>Year 2</a:t>
            </a:r>
          </a:p>
          <a:p>
            <a:pPr marL="0" indent="0">
              <a:buNone/>
            </a:pPr>
            <a:r>
              <a:rPr lang="en-GB" sz="8800" dirty="0" smtClean="0"/>
              <a:t>A blended approach of Little </a:t>
            </a:r>
            <a:r>
              <a:rPr lang="en-GB" sz="8800" dirty="0" err="1" smtClean="0"/>
              <a:t>Wandle</a:t>
            </a:r>
            <a:r>
              <a:rPr lang="en-GB" sz="8800" dirty="0" smtClean="0"/>
              <a:t> phonics (as above) and whole class reading sessions using a range of books and sequences of lessons from the Just Imagine… Take One Book framework (see KS2). </a:t>
            </a:r>
            <a:endParaRPr lang="en-GB" sz="8800" dirty="0"/>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23104616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9642" y="413658"/>
            <a:ext cx="7244863" cy="824300"/>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What does our learning in </a:t>
            </a:r>
            <a:r>
              <a:rPr lang="en-GB" sz="2800" b="1" u="sng" dirty="0" smtClean="0">
                <a:latin typeface="+mn-lt"/>
              </a:rPr>
              <a:t>Reading </a:t>
            </a:r>
            <a:r>
              <a:rPr lang="en-GB" sz="2800" b="1" u="sng" dirty="0">
                <a:latin typeface="+mn-lt"/>
              </a:rPr>
              <a:t>look like?</a:t>
            </a:r>
            <a:r>
              <a:rPr lang="en-GB" sz="2800" b="1" dirty="0">
                <a:latin typeface="+mn-lt"/>
              </a:rPr>
              <a:t/>
            </a:r>
            <a:br>
              <a:rPr lang="en-GB" sz="2800" b="1" dirty="0">
                <a:latin typeface="+mn-lt"/>
              </a:rPr>
            </a:br>
            <a:endParaRPr lang="en-GB" sz="2800" b="1" dirty="0">
              <a:latin typeface="+mn-lt"/>
            </a:endParaRPr>
          </a:p>
        </p:txBody>
      </p:sp>
      <p:sp>
        <p:nvSpPr>
          <p:cNvPr id="3" name="Content Placeholder 2"/>
          <p:cNvSpPr>
            <a:spLocks noGrp="1"/>
          </p:cNvSpPr>
          <p:nvPr>
            <p:ph idx="1"/>
          </p:nvPr>
        </p:nvSpPr>
        <p:spPr>
          <a:xfrm>
            <a:off x="318867" y="1666335"/>
            <a:ext cx="11385453" cy="5071563"/>
          </a:xfrm>
        </p:spPr>
        <p:txBody>
          <a:bodyPr>
            <a:normAutofit fontScale="55000" lnSpcReduction="20000"/>
          </a:bodyPr>
          <a:lstStyle/>
          <a:p>
            <a:pPr marL="0" indent="0">
              <a:buNone/>
            </a:pPr>
            <a:r>
              <a:rPr lang="en-GB" sz="4400" b="1" u="sng" dirty="0" smtClean="0"/>
              <a:t>Key Stage 2</a:t>
            </a:r>
            <a:endParaRPr lang="en-GB" sz="4400" dirty="0"/>
          </a:p>
          <a:p>
            <a:pPr marL="0" indent="0">
              <a:buNone/>
            </a:pPr>
            <a:r>
              <a:rPr lang="en-GB" sz="4000" dirty="0"/>
              <a:t>As pupils progress through Key Stage </a:t>
            </a:r>
            <a:r>
              <a:rPr lang="en-GB" sz="4000" dirty="0" smtClean="0"/>
              <a:t>2, </a:t>
            </a:r>
            <a:r>
              <a:rPr lang="en-GB" sz="4000" dirty="0"/>
              <a:t>the emphasis switches from decoding skills to developing comprehension and inference skills.</a:t>
            </a:r>
          </a:p>
          <a:p>
            <a:pPr marL="0" indent="0">
              <a:buNone/>
            </a:pPr>
            <a:r>
              <a:rPr lang="en-GB" sz="4000" dirty="0"/>
              <a:t>In Key stage 2, reading lessons are whole class taking place three to four times per week. Staff use a range of books and sequences of lessons from the Just Imagine… Take One Book framework to structure their reading sessions. Each unit length is typically three to four weeks, enabling us to develop deeper reading learning for our children by sharing approximately two texts per half term. These lessons enable the children to develop the high levels of inference and understanding needed for secondary school. Pupils also have the opportunity to explore and respond to texts through follow up tasks and activities. Further texts frequently provide a focal point for English work, often linking with ongoing curriculum work. There remains an expectation for children to read at home on a regular basis.</a:t>
            </a:r>
          </a:p>
          <a:p>
            <a:pPr marL="0" indent="0">
              <a:buNone/>
            </a:pPr>
            <a:r>
              <a:rPr lang="en-GB" sz="4000" dirty="0"/>
              <a:t>Throughout school, reading resources are regularly reviewed and updated both in class and in the school library. We also borrow from the Cheshire Education Library service. The mobile library visits regularly and children are involved in choosing class collections. Children also enjoy Reading for Pleasure opportunities where they can share books with their teacher and friends. Each year in March we celebrate World Book Day, by enjoying different reading themed activities. We also host twice yearly book fairs which are really popular and well supported.</a:t>
            </a: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37439367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9160" y="156404"/>
            <a:ext cx="7244863" cy="640430"/>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What does our learning in </a:t>
            </a:r>
            <a:r>
              <a:rPr lang="en-GB" sz="2800" b="1" u="sng" dirty="0" smtClean="0">
                <a:latin typeface="+mn-lt"/>
              </a:rPr>
              <a:t>Reading </a:t>
            </a:r>
            <a:r>
              <a:rPr lang="en-GB" sz="2800" b="1" u="sng" dirty="0">
                <a:latin typeface="+mn-lt"/>
              </a:rPr>
              <a:t>look like?</a:t>
            </a:r>
            <a:r>
              <a:rPr lang="en-GB" sz="2800" b="1" dirty="0">
                <a:latin typeface="+mn-lt"/>
              </a:rPr>
              <a:t/>
            </a:r>
            <a:br>
              <a:rPr lang="en-GB" sz="2800" b="1" dirty="0">
                <a:latin typeface="+mn-lt"/>
              </a:rPr>
            </a:br>
            <a:endParaRPr lang="en-GB" sz="2800" b="1" dirty="0">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53919350"/>
              </p:ext>
            </p:extLst>
          </p:nvPr>
        </p:nvGraphicFramePr>
        <p:xfrm>
          <a:off x="187211" y="2959587"/>
          <a:ext cx="11831636" cy="3814647"/>
        </p:xfrm>
        <a:graphic>
          <a:graphicData uri="http://schemas.openxmlformats.org/drawingml/2006/table">
            <a:tbl>
              <a:tblPr firstRow="1" bandRow="1">
                <a:tableStyleId>{5C22544A-7EE6-4342-B048-85BDC9FD1C3A}</a:tableStyleId>
              </a:tblPr>
              <a:tblGrid>
                <a:gridCol w="5168560">
                  <a:extLst>
                    <a:ext uri="{9D8B030D-6E8A-4147-A177-3AD203B41FA5}">
                      <a16:colId xmlns:a16="http://schemas.microsoft.com/office/drawing/2014/main" val="224729208"/>
                    </a:ext>
                  </a:extLst>
                </a:gridCol>
                <a:gridCol w="6663076">
                  <a:extLst>
                    <a:ext uri="{9D8B030D-6E8A-4147-A177-3AD203B41FA5}">
                      <a16:colId xmlns:a16="http://schemas.microsoft.com/office/drawing/2014/main" val="738306237"/>
                    </a:ext>
                  </a:extLst>
                </a:gridCol>
              </a:tblGrid>
              <a:tr h="426287">
                <a:tc gridSpan="2">
                  <a:txBody>
                    <a:bodyPr/>
                    <a:lstStyle/>
                    <a:p>
                      <a:r>
                        <a:rPr lang="en-GB" dirty="0" smtClean="0"/>
                        <a:t>Our classroom libraries encompass the following important functions of an effectively designed classroom book area: </a:t>
                      </a:r>
                    </a:p>
                  </a:txBody>
                  <a:tcPr/>
                </a:tc>
                <a:tc hMerge="1">
                  <a:txBody>
                    <a:bodyPr/>
                    <a:lstStyle/>
                    <a:p>
                      <a:endParaRPr lang="en-GB" dirty="0"/>
                    </a:p>
                  </a:txBody>
                  <a:tcPr/>
                </a:tc>
                <a:extLst>
                  <a:ext uri="{0D108BD9-81ED-4DB2-BD59-A6C34878D82A}">
                    <a16:rowId xmlns:a16="http://schemas.microsoft.com/office/drawing/2014/main" val="1233240504"/>
                  </a:ext>
                </a:extLst>
              </a:tr>
              <a:tr h="2871235">
                <a:tc>
                  <a:txBody>
                    <a:bodyPr/>
                    <a:lstStyle/>
                    <a:p>
                      <a:pPr marL="285750" indent="-285750">
                        <a:buFont typeface="Arial" panose="020B0604020202020204" pitchFamily="34" charset="0"/>
                        <a:buChar char="•"/>
                      </a:pPr>
                      <a:r>
                        <a:rPr lang="en-GB" sz="1600" dirty="0" smtClean="0"/>
                        <a:t>Provide a central location for classroom reading resources </a:t>
                      </a:r>
                    </a:p>
                    <a:p>
                      <a:pPr marL="285750" indent="-285750">
                        <a:buFont typeface="Arial" panose="020B0604020202020204" pitchFamily="34" charset="0"/>
                        <a:buChar char="•"/>
                      </a:pPr>
                      <a:r>
                        <a:rPr lang="en-GB" sz="1600" dirty="0" smtClean="0"/>
                        <a:t>Help each child learn about books and the pleasure of reading </a:t>
                      </a:r>
                    </a:p>
                    <a:p>
                      <a:pPr marL="285750" indent="-285750">
                        <a:buFont typeface="Arial" panose="020B0604020202020204" pitchFamily="34" charset="0"/>
                        <a:buChar char="•"/>
                      </a:pPr>
                      <a:r>
                        <a:rPr lang="en-GB" sz="1600" dirty="0" smtClean="0"/>
                        <a:t>Provide opportunities for independent reading and curricular extension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smtClean="0"/>
                        <a:t>Serve as a place where each child can talk about and interact with books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smtClean="0"/>
                        <a:t>Support literacy instruction. In order to fulfil these functions, each classroom library will offer a wide range of categories of reading materials</a:t>
                      </a:r>
                    </a:p>
                    <a:p>
                      <a:pPr marL="285750" indent="-285750">
                        <a:buFont typeface="Arial" panose="020B0604020202020204" pitchFamily="34" charset="0"/>
                        <a:buChar char="•"/>
                      </a:pPr>
                      <a:endParaRPr lang="en-GB" sz="1600" dirty="0" smtClean="0"/>
                    </a:p>
                  </a:txBody>
                  <a:tcPr/>
                </a:tc>
                <a:tc>
                  <a:txBody>
                    <a:bodyPr/>
                    <a:lstStyle/>
                    <a:p>
                      <a:pPr marL="285750" indent="-285750">
                        <a:buFont typeface="Arial" panose="020B0604020202020204" pitchFamily="34" charset="0"/>
                        <a:buChar char="•"/>
                      </a:pPr>
                      <a:r>
                        <a:rPr lang="en-GB" sz="1600" dirty="0" smtClean="0"/>
                        <a:t>Stories and narrative accounts, e.g. Fairy tales, folk tales, and biographies </a:t>
                      </a:r>
                    </a:p>
                    <a:p>
                      <a:pPr marL="285750" indent="-285750">
                        <a:buFont typeface="Arial" panose="020B0604020202020204" pitchFamily="34" charset="0"/>
                        <a:buChar char="•"/>
                      </a:pPr>
                      <a:r>
                        <a:rPr lang="en-GB" sz="1600" dirty="0" smtClean="0"/>
                        <a:t>Picture books with thought-provoking images and examples of artistic talent </a:t>
                      </a:r>
                    </a:p>
                    <a:p>
                      <a:pPr marL="285750" indent="-285750">
                        <a:buFont typeface="Arial" panose="020B0604020202020204" pitchFamily="34" charset="0"/>
                        <a:buChar char="•"/>
                      </a:pPr>
                      <a:r>
                        <a:rPr lang="en-GB" sz="1600" dirty="0" smtClean="0"/>
                        <a:t>Short reads and long reads</a:t>
                      </a:r>
                    </a:p>
                    <a:p>
                      <a:pPr marL="285750" indent="-285750">
                        <a:buFont typeface="Arial" panose="020B0604020202020204" pitchFamily="34" charset="0"/>
                        <a:buChar char="•"/>
                      </a:pPr>
                      <a:r>
                        <a:rPr lang="en-GB" sz="1600" dirty="0" smtClean="0"/>
                        <a:t>Information books </a:t>
                      </a:r>
                    </a:p>
                    <a:p>
                      <a:pPr marL="285750" indent="-285750">
                        <a:buFont typeface="Arial" panose="020B0604020202020204" pitchFamily="34" charset="0"/>
                        <a:buChar char="•"/>
                      </a:pPr>
                      <a:r>
                        <a:rPr lang="en-GB" sz="1600" dirty="0" smtClean="0"/>
                        <a:t>Joke books, comic books, word-puzzle books </a:t>
                      </a:r>
                    </a:p>
                    <a:p>
                      <a:pPr marL="285750" indent="-285750">
                        <a:buFont typeface="Arial" panose="020B0604020202020204" pitchFamily="34" charset="0"/>
                        <a:buChar char="•"/>
                      </a:pPr>
                      <a:r>
                        <a:rPr lang="en-GB" sz="1600" dirty="0" smtClean="0"/>
                        <a:t>Internet based texts, accessed via tablets and PCs </a:t>
                      </a:r>
                    </a:p>
                    <a:p>
                      <a:pPr marL="285750" indent="-285750">
                        <a:buFont typeface="Arial" panose="020B0604020202020204" pitchFamily="34" charset="0"/>
                        <a:buChar char="•"/>
                      </a:pPr>
                      <a:r>
                        <a:rPr lang="en-GB" sz="1600" dirty="0" smtClean="0"/>
                        <a:t>Children’s own work (within books and displays)</a:t>
                      </a:r>
                    </a:p>
                    <a:p>
                      <a:pPr marL="285750" indent="-285750">
                        <a:buFont typeface="Arial" panose="020B0604020202020204" pitchFamily="34" charset="0"/>
                        <a:buChar char="•"/>
                      </a:pPr>
                      <a:r>
                        <a:rPr lang="en-GB" sz="1600" dirty="0" smtClean="0"/>
                        <a:t>Miscellaneous reading materials, such as popular magazines, newspapers, catalogues, recipe books, encyclopaedias, maps, reports, captioned photographs, posters, diaries and letters </a:t>
                      </a:r>
                    </a:p>
                    <a:p>
                      <a:endParaRPr lang="en-GB" sz="1600" dirty="0"/>
                    </a:p>
                  </a:txBody>
                  <a:tcPr/>
                </a:tc>
                <a:extLst>
                  <a:ext uri="{0D108BD9-81ED-4DB2-BD59-A6C34878D82A}">
                    <a16:rowId xmlns:a16="http://schemas.microsoft.com/office/drawing/2014/main" val="3142196667"/>
                  </a:ext>
                </a:extLst>
              </a:tr>
              <a:tr h="37084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smtClean="0"/>
                        <a:t>Stock is restocked regularly by introducing books from the school library, the Cheshire Education Library service and the library van</a:t>
                      </a:r>
                    </a:p>
                  </a:txBody>
                  <a:tcPr/>
                </a:tc>
                <a:tc hMerge="1">
                  <a:txBody>
                    <a:bodyPr/>
                    <a:lstStyle/>
                    <a:p>
                      <a:endParaRPr lang="en-GB" sz="1400" dirty="0"/>
                    </a:p>
                  </a:txBody>
                  <a:tcPr/>
                </a:tc>
                <a:extLst>
                  <a:ext uri="{0D108BD9-81ED-4DB2-BD59-A6C34878D82A}">
                    <a16:rowId xmlns:a16="http://schemas.microsoft.com/office/drawing/2014/main" val="2807235617"/>
                  </a:ext>
                </a:extLst>
              </a:tr>
            </a:tbl>
          </a:graphicData>
        </a:graphic>
      </p:graphicFrame>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6" name="Rectangle 5"/>
          <p:cNvSpPr/>
          <p:nvPr/>
        </p:nvSpPr>
        <p:spPr>
          <a:xfrm>
            <a:off x="187212" y="1051372"/>
            <a:ext cx="11831635" cy="1908215"/>
          </a:xfrm>
          <a:prstGeom prst="rect">
            <a:avLst/>
          </a:prstGeom>
        </p:spPr>
        <p:txBody>
          <a:bodyPr wrap="square">
            <a:spAutoFit/>
          </a:bodyPr>
          <a:lstStyle/>
          <a:p>
            <a:r>
              <a:rPr lang="en-GB" sz="2400" b="1" u="sng" dirty="0"/>
              <a:t>Reading for Pleasure</a:t>
            </a:r>
            <a:endParaRPr lang="en-GB" sz="2400" b="1" dirty="0"/>
          </a:p>
          <a:p>
            <a:r>
              <a:rPr lang="en-GB" dirty="0"/>
              <a:t>At Holmes Chapel Primary School the active encouragement of reading for pleasure is a core part of every child’s educational entitlement, whatever their background or attainment. </a:t>
            </a:r>
          </a:p>
          <a:p>
            <a:r>
              <a:rPr lang="en-GB" dirty="0"/>
              <a:t>Holmes Chapel Primary School takes the view that extensive reading and exposure to a wide range of texts makes a vital contribution to every child’s educational achievement. Reading for pleasure aims to establish each child as a lifetime reader. Studies</a:t>
            </a:r>
            <a:r>
              <a:rPr lang="en-GB" i="1" dirty="0"/>
              <a:t> </a:t>
            </a:r>
            <a:r>
              <a:rPr lang="en-GB" dirty="0"/>
              <a:t>show that promoting reading can have a major impact on children, their future and their life chances. </a:t>
            </a:r>
          </a:p>
        </p:txBody>
      </p:sp>
    </p:spTree>
    <p:extLst>
      <p:ext uri="{BB962C8B-B14F-4D97-AF65-F5344CB8AC3E}">
        <p14:creationId xmlns:p14="http://schemas.microsoft.com/office/powerpoint/2010/main" val="1692769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9642" y="413658"/>
            <a:ext cx="7244863" cy="824300"/>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What does our learning in </a:t>
            </a:r>
            <a:r>
              <a:rPr lang="en-GB" sz="2800" b="1" u="sng" dirty="0" smtClean="0">
                <a:latin typeface="+mn-lt"/>
              </a:rPr>
              <a:t>Reading </a:t>
            </a:r>
            <a:r>
              <a:rPr lang="en-GB" sz="2800" b="1" u="sng" dirty="0">
                <a:latin typeface="+mn-lt"/>
              </a:rPr>
              <a:t>look like?</a:t>
            </a:r>
            <a:r>
              <a:rPr lang="en-GB" sz="2800" b="1" dirty="0">
                <a:latin typeface="+mn-lt"/>
              </a:rPr>
              <a:t/>
            </a:r>
            <a:br>
              <a:rPr lang="en-GB" sz="2800" b="1" dirty="0">
                <a:latin typeface="+mn-lt"/>
              </a:rPr>
            </a:br>
            <a:endParaRPr lang="en-GB" sz="2800" b="1" dirty="0">
              <a:latin typeface="+mn-lt"/>
            </a:endParaRPr>
          </a:p>
        </p:txBody>
      </p:sp>
      <p:sp>
        <p:nvSpPr>
          <p:cNvPr id="3" name="Content Placeholder 2"/>
          <p:cNvSpPr>
            <a:spLocks noGrp="1"/>
          </p:cNvSpPr>
          <p:nvPr>
            <p:ph idx="1"/>
          </p:nvPr>
        </p:nvSpPr>
        <p:spPr>
          <a:xfrm>
            <a:off x="318867" y="1629683"/>
            <a:ext cx="11385453" cy="4875620"/>
          </a:xfrm>
        </p:spPr>
        <p:txBody>
          <a:bodyPr>
            <a:normAutofit/>
          </a:bodyPr>
          <a:lstStyle/>
          <a:p>
            <a:pPr marL="0" indent="0">
              <a:buNone/>
            </a:pPr>
            <a:r>
              <a:rPr lang="en-GB" sz="2400" b="1" u="sng" dirty="0"/>
              <a:t>SEN and Equal </a:t>
            </a:r>
            <a:r>
              <a:rPr lang="en-GB" sz="2400" b="1" u="sng" dirty="0" smtClean="0"/>
              <a:t>Opportunities</a:t>
            </a:r>
            <a:endParaRPr lang="en-GB" sz="2400" dirty="0"/>
          </a:p>
          <a:p>
            <a:pPr marL="0" indent="0">
              <a:buNone/>
            </a:pPr>
            <a:r>
              <a:rPr lang="en-GB" sz="2200" dirty="0"/>
              <a:t>Those children who, through observations or assessment, are identified as requiring extra support, will be monitored closely by the Class Teacher and the SENCO. Individual interventions will be put in place to support these children. Our policy is monitored to ensure that all pupils have equality of access to a range of reading opportunities and experiences so that all pupils achieve to the best of their potential </a:t>
            </a:r>
            <a:r>
              <a:rPr lang="en-GB" sz="2200" dirty="0" smtClean="0"/>
              <a:t>regardless </a:t>
            </a:r>
            <a:r>
              <a:rPr lang="en-GB" sz="2200" dirty="0"/>
              <a:t>of gender, race or culture</a:t>
            </a:r>
            <a:r>
              <a:rPr lang="en-GB" sz="2200" dirty="0" smtClean="0"/>
              <a:t>.</a:t>
            </a:r>
          </a:p>
          <a:p>
            <a:pPr marL="0" indent="0">
              <a:buNone/>
            </a:pPr>
            <a:endParaRPr lang="en-GB" sz="2200" dirty="0" smtClean="0"/>
          </a:p>
          <a:p>
            <a:pPr marL="0" indent="0">
              <a:buNone/>
            </a:pPr>
            <a:endParaRPr lang="en-GB" sz="2200" dirty="0"/>
          </a:p>
          <a:p>
            <a:pPr marL="0" indent="0">
              <a:buNone/>
            </a:pPr>
            <a:r>
              <a:rPr lang="en-GB" sz="2400" b="1" u="sng" dirty="0"/>
              <a:t>Role of Parents and Carers</a:t>
            </a:r>
            <a:endParaRPr lang="en-GB" sz="2400" dirty="0"/>
          </a:p>
          <a:p>
            <a:pPr marL="0" indent="0">
              <a:buNone/>
            </a:pPr>
            <a:r>
              <a:rPr lang="en-GB" sz="2200" dirty="0"/>
              <a:t>Parents and carers are strongly encouraged to be actively involved in their children’s reading at all ages, by listening to them read, reading to their children, and by promoting a home environment in which books are valued. They are encouraged to write on their child’s reading record when they have heard them read to support the communication between home and school.</a:t>
            </a:r>
          </a:p>
          <a:p>
            <a:pPr marL="0" indent="0">
              <a:buNone/>
            </a:pPr>
            <a:endParaRPr lang="en-GB" sz="2200" dirty="0"/>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20356547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a34fa8c-22ec-432b-95a6-9f3b43418d6b">
      <Terms xmlns="http://schemas.microsoft.com/office/infopath/2007/PartnerControls"/>
    </lcf76f155ced4ddcb4097134ff3c332f>
    <TaxCatchAll xmlns="99c8b421-941a-45da-88f2-7df042c396d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D164A91A35F3F40991237F1E9F9FC84" ma:contentTypeVersion="16" ma:contentTypeDescription="Create a new document." ma:contentTypeScope="" ma:versionID="a0e231813d024e35c85ec7ea9dc08c79">
  <xsd:schema xmlns:xsd="http://www.w3.org/2001/XMLSchema" xmlns:xs="http://www.w3.org/2001/XMLSchema" xmlns:p="http://schemas.microsoft.com/office/2006/metadata/properties" xmlns:ns2="7a34fa8c-22ec-432b-95a6-9f3b43418d6b" xmlns:ns3="99c8b421-941a-45da-88f2-7df042c396d3" targetNamespace="http://schemas.microsoft.com/office/2006/metadata/properties" ma:root="true" ma:fieldsID="c78d2d689dfa2c8b0c25df60fa50cb0b" ns2:_="" ns3:_="">
    <xsd:import namespace="7a34fa8c-22ec-432b-95a6-9f3b43418d6b"/>
    <xsd:import namespace="99c8b421-941a-45da-88f2-7df042c396d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34fa8c-22ec-432b-95a6-9f3b43418d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9465654-8e23-4041-acc6-a1e973f32cf0"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9c8b421-941a-45da-88f2-7df042c396d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e570b1e3-31ee-4f0c-80f7-59b6554077b6}" ma:internalName="TaxCatchAll" ma:showField="CatchAllData" ma:web="99c8b421-941a-45da-88f2-7df042c396d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983C7EE-98FC-4831-A4E3-FE3E1D116705}">
  <ds:schemaRefs>
    <ds:schemaRef ds:uri="http://schemas.microsoft.com/office/2006/documentManagement/types"/>
    <ds:schemaRef ds:uri="99c8b421-941a-45da-88f2-7df042c396d3"/>
    <ds:schemaRef ds:uri="http://purl.org/dc/elements/1.1/"/>
    <ds:schemaRef ds:uri="http://schemas.microsoft.com/office/infopath/2007/PartnerControls"/>
    <ds:schemaRef ds:uri="http://schemas.microsoft.com/office/2006/metadata/properties"/>
    <ds:schemaRef ds:uri="http://purl.org/dc/terms/"/>
    <ds:schemaRef ds:uri="http://schemas.openxmlformats.org/package/2006/metadata/core-properties"/>
    <ds:schemaRef ds:uri="7a34fa8c-22ec-432b-95a6-9f3b43418d6b"/>
    <ds:schemaRef ds:uri="http://www.w3.org/XML/1998/namespace"/>
    <ds:schemaRef ds:uri="http://purl.org/dc/dcmitype/"/>
  </ds:schemaRefs>
</ds:datastoreItem>
</file>

<file path=customXml/itemProps2.xml><?xml version="1.0" encoding="utf-8"?>
<ds:datastoreItem xmlns:ds="http://schemas.openxmlformats.org/officeDocument/2006/customXml" ds:itemID="{A376E102-5A41-42BF-9D7B-95600F28DD8A}">
  <ds:schemaRefs>
    <ds:schemaRef ds:uri="http://schemas.microsoft.com/sharepoint/v3/contenttype/forms"/>
  </ds:schemaRefs>
</ds:datastoreItem>
</file>

<file path=customXml/itemProps3.xml><?xml version="1.0" encoding="utf-8"?>
<ds:datastoreItem xmlns:ds="http://schemas.openxmlformats.org/officeDocument/2006/customXml" ds:itemID="{8991AD89-2186-493E-B391-D8B0820203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a34fa8c-22ec-432b-95a6-9f3b43418d6b"/>
    <ds:schemaRef ds:uri="99c8b421-941a-45da-88f2-7df042c396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5408</TotalTime>
  <Words>6527</Words>
  <Application>Microsoft Office PowerPoint</Application>
  <PresentationFormat>Widescreen</PresentationFormat>
  <Paragraphs>528</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Times New Roman</vt:lpstr>
      <vt:lpstr>Office Theme</vt:lpstr>
      <vt:lpstr>Holmes Chapel Primary School</vt:lpstr>
      <vt:lpstr>Reading at Holmes Chapel Primary School</vt:lpstr>
      <vt:lpstr>Reading at Holmes Chapel Primary School</vt:lpstr>
      <vt:lpstr> What does our learning in Reading look like? </vt:lpstr>
      <vt:lpstr> What does our learning in Reading look like? </vt:lpstr>
      <vt:lpstr> What does our learning in Reading look like? </vt:lpstr>
      <vt:lpstr> What does our learning in Reading look like? </vt:lpstr>
      <vt:lpstr> What does our learning in Reading look like? </vt:lpstr>
      <vt:lpstr> What does our learning in Reading look like? </vt:lpstr>
      <vt:lpstr> Reading Curriculum Map </vt:lpstr>
      <vt:lpstr> Reading Curriculum Map </vt:lpstr>
      <vt:lpstr>  Reading Attainment – End of Year Objectives  Year 1</vt:lpstr>
      <vt:lpstr>  Reading Attainment  Year 2</vt:lpstr>
      <vt:lpstr>  Reading Attainment  Year 3</vt:lpstr>
      <vt:lpstr>  Reading Attainment  </vt:lpstr>
      <vt:lpstr>  Reading Attainment  </vt:lpstr>
      <vt:lpstr>  Reading Attainment  </vt:lpstr>
      <vt:lpstr>  Reading Attainment  </vt:lpstr>
      <vt:lpstr>  Reading Attainment  </vt:lpstr>
      <vt:lpstr>  Reading Attainment  </vt:lpstr>
      <vt:lpstr>  Reading Attainment  </vt:lpstr>
    </vt:vector>
  </TitlesOfParts>
  <Company>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at Holmes Chapel Primary School</dc:title>
  <dc:creator>Fiona.Gresty@RPTNet.Local</dc:creator>
  <cp:lastModifiedBy>Nicky.Waddington</cp:lastModifiedBy>
  <cp:revision>94</cp:revision>
  <dcterms:created xsi:type="dcterms:W3CDTF">2023-04-27T14:10:41Z</dcterms:created>
  <dcterms:modified xsi:type="dcterms:W3CDTF">2025-04-02T16:31:29Z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0x0101005D164A91A35F3F40991237F1E9F9FC84</vt:lpwstr>
  </property>
  <property fmtid="{D5CDD505-2E9C-101B-9397-08002B2CF9AE}" pid="3" name="MediaServiceImageTags">
    <vt:lpwstr/>
  </property>
</Properties>
</file>