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7"/>
  </p:notesMasterIdLst>
  <p:sldIdLst>
    <p:sldId id="256" r:id="rId2"/>
    <p:sldId id="257" r:id="rId3"/>
    <p:sldId id="292" r:id="rId4"/>
    <p:sldId id="275" r:id="rId5"/>
    <p:sldId id="273" r:id="rId6"/>
    <p:sldId id="274" r:id="rId7"/>
    <p:sldId id="286" r:id="rId8"/>
    <p:sldId id="287" r:id="rId9"/>
    <p:sldId id="288" r:id="rId10"/>
    <p:sldId id="289" r:id="rId11"/>
    <p:sldId id="290" r:id="rId12"/>
    <p:sldId id="291" r:id="rId13"/>
    <p:sldId id="283" r:id="rId14"/>
    <p:sldId id="284" r:id="rId15"/>
    <p:sldId id="2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91" d="100"/>
          <a:sy n="91" d="100"/>
        </p:scale>
        <p:origin x="3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9A6AB-3AC5-B445-BC22-F113567975E2}"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3BF51-DEF3-E247-BB3F-FB87A272899B}" type="slidenum">
              <a:rPr lang="en-US" smtClean="0"/>
              <a:t>‹#›</a:t>
            </a:fld>
            <a:endParaRPr lang="en-US"/>
          </a:p>
        </p:txBody>
      </p:sp>
    </p:spTree>
    <p:extLst>
      <p:ext uri="{BB962C8B-B14F-4D97-AF65-F5344CB8AC3E}">
        <p14:creationId xmlns:p14="http://schemas.microsoft.com/office/powerpoint/2010/main" val="382287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7C579E-5528-4335-BACD-3E2A2CB1B238}"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068A5-77D8-43FF-86A4-F1A0A6838EFA}" type="slidenum">
              <a:rPr lang="en-GB" smtClean="0"/>
              <a:t>‹#›</a:t>
            </a:fld>
            <a:endParaRPr lang="en-GB"/>
          </a:p>
        </p:txBody>
      </p:sp>
    </p:spTree>
    <p:extLst>
      <p:ext uri="{BB962C8B-B14F-4D97-AF65-F5344CB8AC3E}">
        <p14:creationId xmlns:p14="http://schemas.microsoft.com/office/powerpoint/2010/main" val="185517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7C579E-5528-4335-BACD-3E2A2CB1B238}"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068A5-77D8-43FF-86A4-F1A0A6838EFA}" type="slidenum">
              <a:rPr lang="en-GB" smtClean="0"/>
              <a:t>‹#›</a:t>
            </a:fld>
            <a:endParaRPr lang="en-GB"/>
          </a:p>
        </p:txBody>
      </p:sp>
    </p:spTree>
    <p:extLst>
      <p:ext uri="{BB962C8B-B14F-4D97-AF65-F5344CB8AC3E}">
        <p14:creationId xmlns:p14="http://schemas.microsoft.com/office/powerpoint/2010/main" val="325466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7C579E-5528-4335-BACD-3E2A2CB1B238}"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068A5-77D8-43FF-86A4-F1A0A6838EFA}" type="slidenum">
              <a:rPr lang="en-GB" smtClean="0"/>
              <a:t>‹#›</a:t>
            </a:fld>
            <a:endParaRPr lang="en-GB"/>
          </a:p>
        </p:txBody>
      </p:sp>
    </p:spTree>
    <p:extLst>
      <p:ext uri="{BB962C8B-B14F-4D97-AF65-F5344CB8AC3E}">
        <p14:creationId xmlns:p14="http://schemas.microsoft.com/office/powerpoint/2010/main" val="398531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7C579E-5528-4335-BACD-3E2A2CB1B238}"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068A5-77D8-43FF-86A4-F1A0A6838EFA}" type="slidenum">
              <a:rPr lang="en-GB" smtClean="0"/>
              <a:t>‹#›</a:t>
            </a:fld>
            <a:endParaRPr lang="en-GB"/>
          </a:p>
        </p:txBody>
      </p:sp>
    </p:spTree>
    <p:extLst>
      <p:ext uri="{BB962C8B-B14F-4D97-AF65-F5344CB8AC3E}">
        <p14:creationId xmlns:p14="http://schemas.microsoft.com/office/powerpoint/2010/main" val="240737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7C579E-5528-4335-BACD-3E2A2CB1B238}"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068A5-77D8-43FF-86A4-F1A0A6838EFA}" type="slidenum">
              <a:rPr lang="en-GB" smtClean="0"/>
              <a:t>‹#›</a:t>
            </a:fld>
            <a:endParaRPr lang="en-GB"/>
          </a:p>
        </p:txBody>
      </p:sp>
    </p:spTree>
    <p:extLst>
      <p:ext uri="{BB962C8B-B14F-4D97-AF65-F5344CB8AC3E}">
        <p14:creationId xmlns:p14="http://schemas.microsoft.com/office/powerpoint/2010/main" val="263376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7C579E-5528-4335-BACD-3E2A2CB1B238}" type="datetimeFigureOut">
              <a:rPr lang="en-GB" smtClean="0"/>
              <a:t>28/03/2025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068A5-77D8-43FF-86A4-F1A0A6838EFA}" type="slidenum">
              <a:rPr lang="en-GB" smtClean="0"/>
              <a:t>‹#›</a:t>
            </a:fld>
            <a:endParaRPr lang="en-GB"/>
          </a:p>
        </p:txBody>
      </p:sp>
    </p:spTree>
    <p:extLst>
      <p:ext uri="{BB962C8B-B14F-4D97-AF65-F5344CB8AC3E}">
        <p14:creationId xmlns:p14="http://schemas.microsoft.com/office/powerpoint/2010/main" val="67358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7C579E-5528-4335-BACD-3E2A2CB1B238}" type="datetimeFigureOut">
              <a:rPr lang="en-GB" smtClean="0"/>
              <a:t>28/03/2025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B068A5-77D8-43FF-86A4-F1A0A6838EFA}" type="slidenum">
              <a:rPr lang="en-GB" smtClean="0"/>
              <a:t>‹#›</a:t>
            </a:fld>
            <a:endParaRPr lang="en-GB"/>
          </a:p>
        </p:txBody>
      </p:sp>
    </p:spTree>
    <p:extLst>
      <p:ext uri="{BB962C8B-B14F-4D97-AF65-F5344CB8AC3E}">
        <p14:creationId xmlns:p14="http://schemas.microsoft.com/office/powerpoint/2010/main" val="38156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7C579E-5528-4335-BACD-3E2A2CB1B238}" type="datetimeFigureOut">
              <a:rPr lang="en-GB" smtClean="0"/>
              <a:t>28/03/2025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B068A5-77D8-43FF-86A4-F1A0A6838EFA}" type="slidenum">
              <a:rPr lang="en-GB" smtClean="0"/>
              <a:t>‹#›</a:t>
            </a:fld>
            <a:endParaRPr lang="en-GB"/>
          </a:p>
        </p:txBody>
      </p:sp>
    </p:spTree>
    <p:extLst>
      <p:ext uri="{BB962C8B-B14F-4D97-AF65-F5344CB8AC3E}">
        <p14:creationId xmlns:p14="http://schemas.microsoft.com/office/powerpoint/2010/main" val="51298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C579E-5528-4335-BACD-3E2A2CB1B238}" type="datetimeFigureOut">
              <a:rPr lang="en-GB" smtClean="0"/>
              <a:t>28/03/2025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B068A5-77D8-43FF-86A4-F1A0A6838EFA}" type="slidenum">
              <a:rPr lang="en-GB" smtClean="0"/>
              <a:t>‹#›</a:t>
            </a:fld>
            <a:endParaRPr lang="en-GB"/>
          </a:p>
        </p:txBody>
      </p:sp>
    </p:spTree>
    <p:extLst>
      <p:ext uri="{BB962C8B-B14F-4D97-AF65-F5344CB8AC3E}">
        <p14:creationId xmlns:p14="http://schemas.microsoft.com/office/powerpoint/2010/main" val="362129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7C579E-5528-4335-BACD-3E2A2CB1B238}" type="datetimeFigureOut">
              <a:rPr lang="en-GB" smtClean="0"/>
              <a:t>28/03/2025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068A5-77D8-43FF-86A4-F1A0A6838EFA}" type="slidenum">
              <a:rPr lang="en-GB" smtClean="0"/>
              <a:t>‹#›</a:t>
            </a:fld>
            <a:endParaRPr lang="en-GB"/>
          </a:p>
        </p:txBody>
      </p:sp>
    </p:spTree>
    <p:extLst>
      <p:ext uri="{BB962C8B-B14F-4D97-AF65-F5344CB8AC3E}">
        <p14:creationId xmlns:p14="http://schemas.microsoft.com/office/powerpoint/2010/main" val="342406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7C579E-5528-4335-BACD-3E2A2CB1B238}" type="datetimeFigureOut">
              <a:rPr lang="en-GB" smtClean="0"/>
              <a:t>28/03/2025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068A5-77D8-43FF-86A4-F1A0A6838EFA}" type="slidenum">
              <a:rPr lang="en-GB" smtClean="0"/>
              <a:t>‹#›</a:t>
            </a:fld>
            <a:endParaRPr lang="en-GB"/>
          </a:p>
        </p:txBody>
      </p:sp>
    </p:spTree>
    <p:extLst>
      <p:ext uri="{BB962C8B-B14F-4D97-AF65-F5344CB8AC3E}">
        <p14:creationId xmlns:p14="http://schemas.microsoft.com/office/powerpoint/2010/main" val="282943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C579E-5528-4335-BACD-3E2A2CB1B238}" type="datetimeFigureOut">
              <a:rPr lang="en-GB" smtClean="0"/>
              <a:t>28/03/2025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068A5-77D8-43FF-86A4-F1A0A6838EFA}" type="slidenum">
              <a:rPr lang="en-GB" smtClean="0"/>
              <a:t>‹#›</a:t>
            </a:fld>
            <a:endParaRPr lang="en-GB"/>
          </a:p>
        </p:txBody>
      </p:sp>
    </p:spTree>
    <p:extLst>
      <p:ext uri="{BB962C8B-B14F-4D97-AF65-F5344CB8AC3E}">
        <p14:creationId xmlns:p14="http://schemas.microsoft.com/office/powerpoint/2010/main" val="167446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1700" y="922792"/>
            <a:ext cx="8218714" cy="870857"/>
          </a:xfrm>
          <a:solidFill>
            <a:schemeClr val="accent1">
              <a:lumMod val="75000"/>
            </a:schemeClr>
          </a:solidFill>
        </p:spPr>
        <p:txBody>
          <a:bodyPr>
            <a:normAutofit/>
          </a:bodyPr>
          <a:lstStyle/>
          <a:p>
            <a:r>
              <a:rPr lang="en-GB" sz="4400" b="1" dirty="0"/>
              <a:t>Holmes Chapel Primary School</a:t>
            </a:r>
          </a:p>
        </p:txBody>
      </p:sp>
      <p:sp>
        <p:nvSpPr>
          <p:cNvPr id="3" name="Subtitle 2"/>
          <p:cNvSpPr>
            <a:spLocks noGrp="1"/>
          </p:cNvSpPr>
          <p:nvPr>
            <p:ph type="subTitle" idx="1"/>
          </p:nvPr>
        </p:nvSpPr>
        <p:spPr>
          <a:xfrm>
            <a:off x="1524000" y="2458940"/>
            <a:ext cx="9144000" cy="1424439"/>
          </a:xfrm>
        </p:spPr>
        <p:txBody>
          <a:bodyPr>
            <a:normAutofit fontScale="92500"/>
          </a:bodyPr>
          <a:lstStyle/>
          <a:p>
            <a:r>
              <a:rPr lang="en-GB" sz="8000" b="1" dirty="0" smtClean="0"/>
              <a:t>Computing </a:t>
            </a:r>
            <a:r>
              <a:rPr lang="en-GB" sz="8000" b="1" dirty="0"/>
              <a:t>Curriculum</a:t>
            </a:r>
          </a:p>
        </p:txBody>
      </p:sp>
      <p:pic>
        <p:nvPicPr>
          <p:cNvPr id="4" name="Picture 3">
            <a:extLst>
              <a:ext uri="{FF2B5EF4-FFF2-40B4-BE49-F238E27FC236}">
                <a16:creationId xmlns:a16="http://schemas.microsoft.com/office/drawing/2014/main" id="{7E68B8F1-8F50-6FBF-9BB5-4ECBC1A3EF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48596"/>
            <a:ext cx="1371600" cy="161925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921" y="3706960"/>
            <a:ext cx="4504901" cy="30070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2399" y="3700272"/>
            <a:ext cx="4514921" cy="3013710"/>
          </a:xfrm>
          <a:prstGeom prst="rect">
            <a:avLst/>
          </a:prstGeom>
        </p:spPr>
      </p:pic>
    </p:spTree>
    <p:extLst>
      <p:ext uri="{BB962C8B-B14F-4D97-AF65-F5344CB8AC3E}">
        <p14:creationId xmlns:p14="http://schemas.microsoft.com/office/powerpoint/2010/main" val="2781300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2713" y="907029"/>
            <a:ext cx="9850582" cy="5737732"/>
          </a:xfrm>
        </p:spPr>
      </p:pic>
      <p:sp>
        <p:nvSpPr>
          <p:cNvPr id="4" name="Title 1"/>
          <p:cNvSpPr>
            <a:spLocks noGrp="1"/>
          </p:cNvSpPr>
          <p:nvPr>
            <p:ph type="title"/>
          </p:nvPr>
        </p:nvSpPr>
        <p:spPr>
          <a:xfrm>
            <a:off x="2801389" y="173934"/>
            <a:ext cx="6839989" cy="624090"/>
          </a:xfrm>
          <a:solidFill>
            <a:schemeClr val="accent1">
              <a:lumMod val="40000"/>
              <a:lumOff val="60000"/>
            </a:schemeClr>
          </a:solidFill>
        </p:spPr>
        <p:txBody>
          <a:bodyPr>
            <a:normAutofit/>
          </a:bodyPr>
          <a:lstStyle/>
          <a:p>
            <a:pPr algn="ctr"/>
            <a:r>
              <a:rPr lang="en-GB" sz="2800" b="1" dirty="0" smtClean="0">
                <a:latin typeface="+mn-lt"/>
              </a:rPr>
              <a:t>Computing curriculum progression – Year 4</a:t>
            </a:r>
            <a:endParaRPr lang="en-GB" sz="2800" b="1" dirty="0">
              <a:latin typeface="+mn-lt"/>
            </a:endParaRPr>
          </a:p>
        </p:txBody>
      </p:sp>
    </p:spTree>
    <p:extLst>
      <p:ext uri="{BB962C8B-B14F-4D97-AF65-F5344CB8AC3E}">
        <p14:creationId xmlns:p14="http://schemas.microsoft.com/office/powerpoint/2010/main" val="343669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655" y="997556"/>
            <a:ext cx="9243752" cy="5536172"/>
          </a:xfrm>
        </p:spPr>
      </p:pic>
      <p:sp>
        <p:nvSpPr>
          <p:cNvPr id="4" name="Title 1"/>
          <p:cNvSpPr>
            <a:spLocks noGrp="1"/>
          </p:cNvSpPr>
          <p:nvPr>
            <p:ph type="title"/>
          </p:nvPr>
        </p:nvSpPr>
        <p:spPr>
          <a:xfrm>
            <a:off x="2801388" y="240436"/>
            <a:ext cx="6856615" cy="607462"/>
          </a:xfrm>
          <a:solidFill>
            <a:schemeClr val="accent1">
              <a:lumMod val="40000"/>
              <a:lumOff val="60000"/>
            </a:schemeClr>
          </a:solidFill>
        </p:spPr>
        <p:txBody>
          <a:bodyPr>
            <a:normAutofit/>
          </a:bodyPr>
          <a:lstStyle/>
          <a:p>
            <a:pPr algn="ctr"/>
            <a:r>
              <a:rPr lang="en-GB" sz="2800" b="1" dirty="0" smtClean="0">
                <a:latin typeface="+mn-lt"/>
              </a:rPr>
              <a:t>Computing curriculum progression – Year 5</a:t>
            </a:r>
            <a:endParaRPr lang="en-GB" sz="2800" b="1" dirty="0">
              <a:latin typeface="+mn-lt"/>
            </a:endParaRPr>
          </a:p>
        </p:txBody>
      </p:sp>
    </p:spTree>
    <p:extLst>
      <p:ext uri="{BB962C8B-B14F-4D97-AF65-F5344CB8AC3E}">
        <p14:creationId xmlns:p14="http://schemas.microsoft.com/office/powerpoint/2010/main" val="143287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582" y="909625"/>
            <a:ext cx="10099963" cy="5770056"/>
          </a:xfrm>
        </p:spPr>
      </p:pic>
      <p:sp>
        <p:nvSpPr>
          <p:cNvPr id="4" name="Title 1"/>
          <p:cNvSpPr>
            <a:spLocks noGrp="1"/>
          </p:cNvSpPr>
          <p:nvPr>
            <p:ph type="title"/>
          </p:nvPr>
        </p:nvSpPr>
        <p:spPr>
          <a:xfrm>
            <a:off x="2663536" y="198872"/>
            <a:ext cx="6864927" cy="540962"/>
          </a:xfrm>
          <a:solidFill>
            <a:schemeClr val="accent1">
              <a:lumMod val="40000"/>
              <a:lumOff val="60000"/>
            </a:schemeClr>
          </a:solidFill>
        </p:spPr>
        <p:txBody>
          <a:bodyPr>
            <a:normAutofit/>
          </a:bodyPr>
          <a:lstStyle/>
          <a:p>
            <a:pPr algn="ctr"/>
            <a:r>
              <a:rPr lang="en-GB" sz="2800" b="1" dirty="0" smtClean="0">
                <a:latin typeface="+mn-lt"/>
              </a:rPr>
              <a:t>Computing curriculum progression – Year 6</a:t>
            </a:r>
            <a:endParaRPr lang="en-GB" sz="2800" b="1" dirty="0">
              <a:latin typeface="+mn-lt"/>
            </a:endParaRPr>
          </a:p>
        </p:txBody>
      </p:sp>
    </p:spTree>
    <p:extLst>
      <p:ext uri="{BB962C8B-B14F-4D97-AF65-F5344CB8AC3E}">
        <p14:creationId xmlns:p14="http://schemas.microsoft.com/office/powerpoint/2010/main" val="3039745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966" y="140681"/>
            <a:ext cx="9742517" cy="449523"/>
          </a:xfrm>
          <a:solidFill>
            <a:schemeClr val="accent1">
              <a:lumMod val="40000"/>
              <a:lumOff val="60000"/>
            </a:schemeClr>
          </a:solidFill>
        </p:spPr>
        <p:txBody>
          <a:bodyPr>
            <a:normAutofit fontScale="90000"/>
          </a:bodyPr>
          <a:lstStyle/>
          <a:p>
            <a:pPr algn="ctr"/>
            <a:r>
              <a:rPr lang="en-GB" sz="2400" b="1" dirty="0" smtClean="0"/>
              <a:t>How does Purple Mash meet the National Curriculum statements in Key Stage 1?</a:t>
            </a:r>
            <a:endParaRPr lang="en-GB"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4515380"/>
              </p:ext>
            </p:extLst>
          </p:nvPr>
        </p:nvGraphicFramePr>
        <p:xfrm>
          <a:off x="490449" y="703407"/>
          <a:ext cx="11163995" cy="6053388"/>
        </p:xfrm>
        <a:graphic>
          <a:graphicData uri="http://schemas.openxmlformats.org/drawingml/2006/table">
            <a:tbl>
              <a:tblPr firstRow="1" bandRow="1">
                <a:tableStyleId>{5C22544A-7EE6-4342-B048-85BDC9FD1C3A}</a:tableStyleId>
              </a:tblPr>
              <a:tblGrid>
                <a:gridCol w="4638504">
                  <a:extLst>
                    <a:ext uri="{9D8B030D-6E8A-4147-A177-3AD203B41FA5}">
                      <a16:colId xmlns:a16="http://schemas.microsoft.com/office/drawing/2014/main" val="1179397258"/>
                    </a:ext>
                  </a:extLst>
                </a:gridCol>
                <a:gridCol w="2543694">
                  <a:extLst>
                    <a:ext uri="{9D8B030D-6E8A-4147-A177-3AD203B41FA5}">
                      <a16:colId xmlns:a16="http://schemas.microsoft.com/office/drawing/2014/main" val="1748374858"/>
                    </a:ext>
                  </a:extLst>
                </a:gridCol>
                <a:gridCol w="3981797">
                  <a:extLst>
                    <a:ext uri="{9D8B030D-6E8A-4147-A177-3AD203B41FA5}">
                      <a16:colId xmlns:a16="http://schemas.microsoft.com/office/drawing/2014/main" val="1356300073"/>
                    </a:ext>
                  </a:extLst>
                </a:gridCol>
              </a:tblGrid>
              <a:tr h="370840">
                <a:tc>
                  <a:txBody>
                    <a:bodyPr/>
                    <a:lstStyle/>
                    <a:p>
                      <a:pPr>
                        <a:lnSpc>
                          <a:spcPct val="107000"/>
                        </a:lnSpc>
                        <a:spcAft>
                          <a:spcPts val="0"/>
                        </a:spcAft>
                      </a:pPr>
                      <a:r>
                        <a:rPr lang="en-GB" sz="1000" b="1" dirty="0">
                          <a:effectLst/>
                          <a:latin typeface="Calibri Light" panose="020F0302020204030204" pitchFamily="34" charset="0"/>
                          <a:ea typeface="Times New Roman" panose="02020603050405020304" pitchFamily="18" charset="0"/>
                          <a:cs typeface="Times New Roman" panose="02020603050405020304" pitchFamily="18" charset="0"/>
                        </a:rPr>
                        <a:t>National Curriculum Statement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6830" marT="29845" marB="0"/>
                </a:tc>
                <a:tc gridSpan="2">
                  <a:txBody>
                    <a:bodyPr/>
                    <a:lstStyle/>
                    <a:p>
                      <a:pPr>
                        <a:lnSpc>
                          <a:spcPct val="107000"/>
                        </a:lnSpc>
                        <a:spcAft>
                          <a:spcPts val="0"/>
                        </a:spcAft>
                      </a:pPr>
                      <a:r>
                        <a:rPr lang="en-GB" sz="1000" b="1">
                          <a:effectLst/>
                          <a:latin typeface="Calibri Light" panose="020F0302020204030204" pitchFamily="34" charset="0"/>
                          <a:ea typeface="Times New Roman" panose="02020603050405020304" pitchFamily="18" charset="0"/>
                          <a:cs typeface="Times New Roman" panose="02020603050405020304" pitchFamily="18" charset="0"/>
                        </a:rPr>
                        <a:t>Purple Mash Resource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36830" marT="29845" marB="0"/>
                </a:tc>
                <a:tc hMerge="1">
                  <a:txBody>
                    <a:bodyPr/>
                    <a:lstStyle/>
                    <a:p>
                      <a:endParaRPr lang="en-GB"/>
                    </a:p>
                  </a:txBody>
                  <a:tcPr/>
                </a:tc>
                <a:extLst>
                  <a:ext uri="{0D108BD9-81ED-4DB2-BD59-A6C34878D82A}">
                    <a16:rowId xmlns:a16="http://schemas.microsoft.com/office/drawing/2014/main" val="1948478671"/>
                  </a:ext>
                </a:extLst>
              </a:tr>
              <a:tr h="370840">
                <a:tc rowSpan="2">
                  <a:txBody>
                    <a:bodyPr/>
                    <a:lstStyle/>
                    <a:p>
                      <a:pPr>
                        <a:lnSpc>
                          <a:spcPct val="99000"/>
                        </a:lnSpc>
                        <a:spcAft>
                          <a:spcPts val="19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Understand what algorithms are; how they are implemented as programs on digital devices; and that programs execute by following precise and unambiguous instructions.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6830" marT="29845" marB="0"/>
                </a:tc>
                <a:tc>
                  <a:txBody>
                    <a:bodyPr/>
                    <a:lstStyle/>
                    <a:p>
                      <a:pPr>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2Go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(Write Simple Instructions)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6830" marT="29845" marB="0"/>
                </a:tc>
                <a:tc>
                  <a:txBody>
                    <a:bodyPr/>
                    <a:lstStyle/>
                    <a:p>
                      <a:pPr>
                        <a:lnSpc>
                          <a:spcPct val="107000"/>
                        </a:lnSpc>
                        <a:spcAft>
                          <a:spcPts val="0"/>
                        </a:spcAft>
                      </a:pPr>
                      <a:r>
                        <a:rPr lang="en-GB" sz="9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2Code</a:t>
                      </a:r>
                      <a:r>
                        <a:rPr lang="en-GB" sz="9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  </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(Coding)</a:t>
                      </a:r>
                      <a:r>
                        <a:rPr lang="en-GB" sz="9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6830" marT="29845" marB="0"/>
                </a:tc>
                <a:extLst>
                  <a:ext uri="{0D108BD9-81ED-4DB2-BD59-A6C34878D82A}">
                    <a16:rowId xmlns:a16="http://schemas.microsoft.com/office/drawing/2014/main" val="1762438177"/>
                  </a:ext>
                </a:extLst>
              </a:tr>
              <a:tr h="370840">
                <a:tc vMerge="1">
                  <a:txBody>
                    <a:bodyPr/>
                    <a:lstStyle/>
                    <a:p>
                      <a:endParaRPr lang="en-GB"/>
                    </a:p>
                  </a:txBody>
                  <a:tcPr/>
                </a:tc>
                <a:tc>
                  <a:txBody>
                    <a:bodyPr/>
                    <a:lstStyle/>
                    <a:p>
                      <a:pPr>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2Logo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(Controlling An Object Using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Commands)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6830" marT="29845" marB="0"/>
                </a:tc>
                <a:tc>
                  <a:txBody>
                    <a:bodyPr/>
                    <a:lstStyle/>
                    <a:p>
                      <a:endParaRPr lang="en-GB"/>
                    </a:p>
                  </a:txBody>
                  <a:tcPr marL="68580" marR="36830" marT="29845" marB="0"/>
                </a:tc>
                <a:extLst>
                  <a:ext uri="{0D108BD9-81ED-4DB2-BD59-A6C34878D82A}">
                    <a16:rowId xmlns:a16="http://schemas.microsoft.com/office/drawing/2014/main" val="1343297653"/>
                  </a:ext>
                </a:extLst>
              </a:tr>
              <a:tr h="374073">
                <a:tc>
                  <a:txBody>
                    <a:bodyPr/>
                    <a:lstStyle/>
                    <a:p>
                      <a:pPr>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Create and debug simple programs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6830" marT="29845" marB="0"/>
                </a:tc>
                <a:tc gridSpan="2">
                  <a:txBody>
                    <a:bodyPr/>
                    <a:lstStyle/>
                    <a:p>
                      <a:pPr>
                        <a:lnSpc>
                          <a:spcPct val="107000"/>
                        </a:lnSpc>
                        <a:spcAft>
                          <a:spcPts val="0"/>
                        </a:spcAft>
                      </a:pPr>
                      <a:r>
                        <a:rPr lang="en-GB" sz="9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2Code</a:t>
                      </a:r>
                      <a:r>
                        <a:rPr lang="en-GB" sz="9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(Coding)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36830" marT="29845" marB="0"/>
                </a:tc>
                <a:tc hMerge="1">
                  <a:txBody>
                    <a:bodyPr/>
                    <a:lstStyle/>
                    <a:p>
                      <a:endParaRPr lang="en-GB"/>
                    </a:p>
                  </a:txBody>
                  <a:tcPr/>
                </a:tc>
                <a:extLst>
                  <a:ext uri="{0D108BD9-81ED-4DB2-BD59-A6C34878D82A}">
                    <a16:rowId xmlns:a16="http://schemas.microsoft.com/office/drawing/2014/main" val="458040267"/>
                  </a:ext>
                </a:extLst>
              </a:tr>
              <a:tr h="370840">
                <a:tc rowSpan="2">
                  <a:txBody>
                    <a:bodyPr/>
                    <a:lstStyle/>
                    <a:p>
                      <a:pPr>
                        <a:lnSpc>
                          <a:spcPct val="107000"/>
                        </a:lnSpc>
                        <a:spcAft>
                          <a:spcPts val="0"/>
                        </a:spcAft>
                      </a:pPr>
                      <a:r>
                        <a:rPr lang="en-GB" sz="9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Use logical reasoning to predict the behaviour of simple programs.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36830" marT="29845" marB="0"/>
                </a:tc>
                <a:tc>
                  <a:txBody>
                    <a:bodyPr/>
                    <a:lstStyle/>
                    <a:p>
                      <a:pPr>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2Go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(Write Simple Instructions)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6830" marT="29845" marB="0"/>
                </a:tc>
                <a:tc>
                  <a:txBody>
                    <a:bodyPr/>
                    <a:lstStyle/>
                    <a:p>
                      <a:pPr>
                        <a:lnSpc>
                          <a:spcPct val="107000"/>
                        </a:lnSpc>
                        <a:spcAft>
                          <a:spcPts val="0"/>
                        </a:spcAft>
                      </a:pPr>
                      <a:r>
                        <a:rPr lang="en-GB" sz="9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2Code</a:t>
                      </a:r>
                      <a:r>
                        <a:rPr lang="en-GB" sz="9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  </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(Coding)</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6830" marT="29845" marB="0"/>
                </a:tc>
                <a:extLst>
                  <a:ext uri="{0D108BD9-81ED-4DB2-BD59-A6C34878D82A}">
                    <a16:rowId xmlns:a16="http://schemas.microsoft.com/office/drawing/2014/main" val="4231276298"/>
                  </a:ext>
                </a:extLst>
              </a:tr>
              <a:tr h="370840">
                <a:tc vMerge="1">
                  <a:txBody>
                    <a:bodyPr/>
                    <a:lstStyle/>
                    <a:p>
                      <a:endParaRPr lang="en-GB"/>
                    </a:p>
                  </a:txBody>
                  <a:tcPr/>
                </a:tc>
                <a:tc>
                  <a:txBody>
                    <a:bodyPr/>
                    <a:lstStyle/>
                    <a:p>
                      <a:pPr>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2Logo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(Controlling An Object Using commands)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6830" marT="29845" marB="0"/>
                </a:tc>
                <a:tc>
                  <a:txBody>
                    <a:bodyPr/>
                    <a:lstStyle/>
                    <a:p>
                      <a:endParaRPr lang="en-GB"/>
                    </a:p>
                  </a:txBody>
                  <a:tcPr marL="68580" marR="36830" marT="29845" marB="0"/>
                </a:tc>
                <a:extLst>
                  <a:ext uri="{0D108BD9-81ED-4DB2-BD59-A6C34878D82A}">
                    <a16:rowId xmlns:a16="http://schemas.microsoft.com/office/drawing/2014/main" val="1455416288"/>
                  </a:ext>
                </a:extLst>
              </a:tr>
              <a:tr h="370840">
                <a:tc rowSpan="5">
                  <a:txBody>
                    <a:bodyPr/>
                    <a:lstStyle/>
                    <a:p>
                      <a:pPr>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Use technology purposefully to create, organise, store, manipulate and retrieve digital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1755" marT="6350" marB="0"/>
                </a:tc>
                <a:tc>
                  <a:txBody>
                    <a:bodyPr/>
                    <a:lstStyle/>
                    <a:p>
                      <a:pPr>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2Paint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(Painting Program)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1755" marT="6350" marB="0"/>
                </a:tc>
                <a:tc>
                  <a:txBody>
                    <a:bodyPr/>
                    <a:lstStyle/>
                    <a:p>
                      <a:pPr>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2Calculate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(Spreadsheet)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1755" marT="6350" marB="0"/>
                </a:tc>
                <a:extLst>
                  <a:ext uri="{0D108BD9-81ED-4DB2-BD59-A6C34878D82A}">
                    <a16:rowId xmlns:a16="http://schemas.microsoft.com/office/drawing/2014/main" val="2213294048"/>
                  </a:ext>
                </a:extLst>
              </a:tr>
              <a:tr h="370840">
                <a:tc vMerge="1">
                  <a:txBody>
                    <a:bodyPr/>
                    <a:lstStyle/>
                    <a:p>
                      <a:endParaRPr lang="en-GB"/>
                    </a:p>
                  </a:txBody>
                  <a:tcPr/>
                </a:tc>
                <a:tc>
                  <a:txBody>
                    <a:bodyPr/>
                    <a:lstStyle/>
                    <a:p>
                      <a:pPr>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2Publish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(Publishing Templates)</a:t>
                      </a: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1755" marT="6350" marB="0"/>
                </a:tc>
                <a:tc>
                  <a:txBody>
                    <a:bodyPr/>
                    <a:lstStyle/>
                    <a:p>
                      <a:pPr marR="583565">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2Count </a:t>
                      </a: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(Pictograms)</a:t>
                      </a: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1755" marT="6350" marB="0"/>
                </a:tc>
                <a:extLst>
                  <a:ext uri="{0D108BD9-81ED-4DB2-BD59-A6C34878D82A}">
                    <a16:rowId xmlns:a16="http://schemas.microsoft.com/office/drawing/2014/main" val="329151276"/>
                  </a:ext>
                </a:extLst>
              </a:tr>
              <a:tr h="370840">
                <a:tc vMerge="1">
                  <a:txBody>
                    <a:bodyPr/>
                    <a:lstStyle/>
                    <a:p>
                      <a:endParaRPr lang="en-GB"/>
                    </a:p>
                  </a:txBody>
                  <a:tcPr/>
                </a:tc>
                <a:tc>
                  <a:txBody>
                    <a:bodyPr/>
                    <a:lstStyle/>
                    <a:p>
                      <a:pPr marR="704215">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2Sequence </a:t>
                      </a: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(Music Creation)</a:t>
                      </a: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1755" marT="6350" marB="0"/>
                </a:tc>
                <a:tc>
                  <a:txBody>
                    <a:bodyPr/>
                    <a:lstStyle/>
                    <a:p>
                      <a:pPr>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2DIY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(Make your own games and </a:t>
                      </a:r>
                      <a:r>
                        <a:rPr lang="en-GB" sz="9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quizzes</a:t>
                      </a: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1755" marT="6350" marB="0"/>
                </a:tc>
                <a:extLst>
                  <a:ext uri="{0D108BD9-81ED-4DB2-BD59-A6C34878D82A}">
                    <a16:rowId xmlns:a16="http://schemas.microsoft.com/office/drawing/2014/main" val="2456406679"/>
                  </a:ext>
                </a:extLst>
              </a:tr>
              <a:tr h="370840">
                <a:tc vMerge="1">
                  <a:txBody>
                    <a:bodyPr/>
                    <a:lstStyle/>
                    <a:p>
                      <a:endParaRPr lang="en-GB"/>
                    </a:p>
                  </a:txBody>
                  <a:tcPr/>
                </a:tc>
                <a:tc>
                  <a:txBody>
                    <a:bodyPr/>
                    <a:lstStyle/>
                    <a:p>
                      <a:pPr marR="476250">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2Animate </a:t>
                      </a: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(Animation)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1755" marT="6350" marB="0"/>
                </a:tc>
                <a:tc>
                  <a:txBody>
                    <a:bodyPr/>
                    <a:lstStyle/>
                    <a:p>
                      <a:pPr>
                        <a:lnSpc>
                          <a:spcPct val="107000"/>
                        </a:lnSpc>
                        <a:spcAft>
                          <a:spcPts val="0"/>
                        </a:spcAft>
                      </a:pPr>
                      <a:r>
                        <a:rPr lang="en-GB" sz="900" b="1" dirty="0" err="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Mashcams</a:t>
                      </a: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(Use your webcam to make topic themed images – combine with text)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1755" marT="6350" marB="0"/>
                </a:tc>
                <a:extLst>
                  <a:ext uri="{0D108BD9-81ED-4DB2-BD59-A6C34878D82A}">
                    <a16:rowId xmlns:a16="http://schemas.microsoft.com/office/drawing/2014/main" val="1577048325"/>
                  </a:ext>
                </a:extLst>
              </a:tr>
              <a:tr h="370840">
                <a:tc vMerge="1">
                  <a:txBody>
                    <a:bodyPr/>
                    <a:lstStyle/>
                    <a:p>
                      <a:endParaRPr lang="en-GB"/>
                    </a:p>
                  </a:txBody>
                  <a:tcPr/>
                </a:tc>
                <a:tc>
                  <a:txBody>
                    <a:bodyPr/>
                    <a:lstStyle/>
                    <a:p>
                      <a:pPr>
                        <a:lnSpc>
                          <a:spcPct val="107000"/>
                        </a:lnSpc>
                        <a:spcAft>
                          <a:spcPts val="0"/>
                        </a:spcAft>
                      </a:pP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2Create A Story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(Animated Stories)</a:t>
                      </a:r>
                      <a:r>
                        <a:rPr lang="en-GB" sz="9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1755" marT="6350" marB="0"/>
                </a:tc>
                <a:tc>
                  <a:txBody>
                    <a:bodyPr/>
                    <a:lstStyle/>
                    <a:p>
                      <a:pPr>
                        <a:lnSpc>
                          <a:spcPct val="107000"/>
                        </a:lnSpc>
                        <a:spcAft>
                          <a:spcPts val="0"/>
                        </a:spcAft>
                      </a:pPr>
                      <a:r>
                        <a:rPr lang="en-GB" sz="9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Various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1755" marT="6350" marB="0"/>
                </a:tc>
                <a:extLst>
                  <a:ext uri="{0D108BD9-81ED-4DB2-BD59-A6C34878D82A}">
                    <a16:rowId xmlns:a16="http://schemas.microsoft.com/office/drawing/2014/main" val="2657823621"/>
                  </a:ext>
                </a:extLst>
              </a:tr>
              <a:tr h="370840">
                <a:tc rowSpan="2">
                  <a:txBody>
                    <a:bodyPr/>
                    <a:lstStyle/>
                    <a:p>
                      <a:pPr>
                        <a:lnSpc>
                          <a:spcPct val="107000"/>
                        </a:lnSpc>
                        <a:spcAft>
                          <a:spcPts val="0"/>
                        </a:spcAft>
                      </a:pPr>
                      <a:r>
                        <a:rPr lang="en-GB" sz="1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GB" sz="1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Recognise common uses of information technology beyond school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tc>
                  <a:txBody>
                    <a:bodyPr/>
                    <a:lstStyle/>
                    <a:p>
                      <a:pPr>
                        <a:lnSpc>
                          <a:spcPct val="107000"/>
                        </a:lnSpc>
                        <a:spcAft>
                          <a:spcPts val="0"/>
                        </a:spcAft>
                      </a:pPr>
                      <a:r>
                        <a:rPr lang="en-GB" sz="1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Topic based projects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tc>
                  <a:txBody>
                    <a:bodyPr/>
                    <a:lstStyle/>
                    <a:p>
                      <a:pPr>
                        <a:lnSpc>
                          <a:spcPct val="107000"/>
                        </a:lnSpc>
                        <a:spcAft>
                          <a:spcPts val="0"/>
                        </a:spcAft>
                      </a:pPr>
                      <a:r>
                        <a:rPr lang="en-GB" sz="9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2Count, 2Graph, 2Question, </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2Investigate </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9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Simple programs for collecting and presenting ‘real life’ data </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extLst>
                  <a:ext uri="{0D108BD9-81ED-4DB2-BD59-A6C34878D82A}">
                    <a16:rowId xmlns:a16="http://schemas.microsoft.com/office/drawing/2014/main" val="885677577"/>
                  </a:ext>
                </a:extLst>
              </a:tr>
              <a:tr h="370840">
                <a:tc vMerge="1">
                  <a:txBody>
                    <a:bodyPr/>
                    <a:lstStyle/>
                    <a:p>
                      <a:endParaRPr lang="en-GB"/>
                    </a:p>
                  </a:txBody>
                  <a:tcPr/>
                </a:tc>
                <a:tc>
                  <a:txBody>
                    <a:bodyPr/>
                    <a:lstStyle/>
                    <a:p>
                      <a:pPr>
                        <a:lnSpc>
                          <a:spcPct val="107000"/>
                        </a:lnSpc>
                        <a:spcAft>
                          <a:spcPts val="0"/>
                        </a:spcAft>
                      </a:pPr>
                      <a:r>
                        <a:rPr lang="en-GB" sz="1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2Calculate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Spreadsheet Scheme of Work models applications of technology to solving ‘real world’ problems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tc>
                  <a:txBody>
                    <a:bodyPr/>
                    <a:lstStyle/>
                    <a:p>
                      <a:endParaRPr lang="en-GB" dirty="0"/>
                    </a:p>
                  </a:txBody>
                  <a:tcPr marL="68580" marR="39370" marT="30480" marB="0"/>
                </a:tc>
                <a:extLst>
                  <a:ext uri="{0D108BD9-81ED-4DB2-BD59-A6C34878D82A}">
                    <a16:rowId xmlns:a16="http://schemas.microsoft.com/office/drawing/2014/main" val="1369466715"/>
                  </a:ext>
                </a:extLst>
              </a:tr>
              <a:tr h="370840">
                <a:tc>
                  <a:txBody>
                    <a:bodyPr/>
                    <a:lstStyle/>
                    <a:p>
                      <a:pPr marR="24765">
                        <a:lnSpc>
                          <a:spcPct val="107000"/>
                        </a:lnSpc>
                        <a:spcAft>
                          <a:spcPts val="0"/>
                        </a:spcAft>
                      </a:pPr>
                      <a:r>
                        <a:rPr lang="en-GB" sz="10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Use technology safely and respectfully, keeping personal information private; identify where to go for help and support when they have concerns about content or contact on the internet or other online technologies.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tc gridSpan="2">
                  <a:txBody>
                    <a:bodyPr/>
                    <a:lstStyle/>
                    <a:p>
                      <a:pPr>
                        <a:lnSpc>
                          <a:spcPct val="107000"/>
                        </a:lnSpc>
                        <a:spcAft>
                          <a:spcPts val="0"/>
                        </a:spcAft>
                      </a:pPr>
                      <a:r>
                        <a:rPr lang="en-GB" sz="10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Internet Safety Activities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tc hMerge="1">
                  <a:txBody>
                    <a:bodyPr/>
                    <a:lstStyle/>
                    <a:p>
                      <a:endParaRPr lang="en-GB"/>
                    </a:p>
                  </a:txBody>
                  <a:tcPr/>
                </a:tc>
                <a:extLst>
                  <a:ext uri="{0D108BD9-81ED-4DB2-BD59-A6C34878D82A}">
                    <a16:rowId xmlns:a16="http://schemas.microsoft.com/office/drawing/2014/main" val="3617494807"/>
                  </a:ext>
                </a:extLst>
              </a:tr>
            </a:tbl>
          </a:graphicData>
        </a:graphic>
      </p:graphicFrame>
      <p:pic>
        <p:nvPicPr>
          <p:cNvPr id="5" name="Picture 4">
            <a:extLst>
              <a:ext uri="{FF2B5EF4-FFF2-40B4-BE49-F238E27FC236}">
                <a16:creationId xmlns:a16="http://schemas.microsoft.com/office/drawing/2014/main" id="{F0AF5E37-ACC6-16B0-8CC7-B0B250D4F5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72" y="30795"/>
            <a:ext cx="569742" cy="672612"/>
          </a:xfrm>
          <a:prstGeom prst="rect">
            <a:avLst/>
          </a:prstGeom>
          <a:noFill/>
          <a:ln>
            <a:noFill/>
          </a:ln>
        </p:spPr>
      </p:pic>
    </p:spTree>
    <p:extLst>
      <p:ext uri="{BB962C8B-B14F-4D97-AF65-F5344CB8AC3E}">
        <p14:creationId xmlns:p14="http://schemas.microsoft.com/office/powerpoint/2010/main" val="2113508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8795780"/>
              </p:ext>
            </p:extLst>
          </p:nvPr>
        </p:nvGraphicFramePr>
        <p:xfrm>
          <a:off x="838200" y="1089025"/>
          <a:ext cx="10515600" cy="52340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323442278"/>
                    </a:ext>
                  </a:extLst>
                </a:gridCol>
                <a:gridCol w="2628900">
                  <a:extLst>
                    <a:ext uri="{9D8B030D-6E8A-4147-A177-3AD203B41FA5}">
                      <a16:colId xmlns:a16="http://schemas.microsoft.com/office/drawing/2014/main" val="3754408556"/>
                    </a:ext>
                  </a:extLst>
                </a:gridCol>
                <a:gridCol w="2628900">
                  <a:extLst>
                    <a:ext uri="{9D8B030D-6E8A-4147-A177-3AD203B41FA5}">
                      <a16:colId xmlns:a16="http://schemas.microsoft.com/office/drawing/2014/main" val="1195440158"/>
                    </a:ext>
                  </a:extLst>
                </a:gridCol>
              </a:tblGrid>
              <a:tr h="370840">
                <a:tc>
                  <a:txBody>
                    <a:bodyPr/>
                    <a:lstStyle/>
                    <a:p>
                      <a:pPr>
                        <a:lnSpc>
                          <a:spcPct val="107000"/>
                        </a:lnSpc>
                        <a:spcAft>
                          <a:spcPts val="0"/>
                        </a:spcAft>
                      </a:pPr>
                      <a:r>
                        <a:rPr lang="en-GB" sz="1000" b="1" dirty="0">
                          <a:effectLst/>
                          <a:latin typeface="Calibri Light" panose="020F0302020204030204" pitchFamily="34" charset="0"/>
                          <a:ea typeface="Times New Roman" panose="02020603050405020304" pitchFamily="18" charset="0"/>
                          <a:cs typeface="Times New Roman" panose="02020603050405020304" pitchFamily="18" charset="0"/>
                        </a:rPr>
                        <a:t>National Curriculum Statement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29845" marB="0"/>
                </a:tc>
                <a:tc gridSpan="2">
                  <a:txBody>
                    <a:bodyPr/>
                    <a:lstStyle/>
                    <a:p>
                      <a:pPr>
                        <a:lnSpc>
                          <a:spcPct val="107000"/>
                        </a:lnSpc>
                        <a:spcAft>
                          <a:spcPts val="0"/>
                        </a:spcAft>
                      </a:pPr>
                      <a:r>
                        <a:rPr lang="en-GB" sz="1000" b="1" dirty="0">
                          <a:effectLst/>
                          <a:latin typeface="Calibri Light" panose="020F0302020204030204" pitchFamily="34" charset="0"/>
                          <a:ea typeface="Times New Roman" panose="02020603050405020304" pitchFamily="18" charset="0"/>
                          <a:cs typeface="Times New Roman" panose="02020603050405020304" pitchFamily="18" charset="0"/>
                        </a:rPr>
                        <a:t>Purple Mash Resource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29845" marB="0"/>
                </a:tc>
                <a:tc hMerge="1">
                  <a:txBody>
                    <a:bodyPr/>
                    <a:lstStyle/>
                    <a:p>
                      <a:endParaRPr lang="en-GB"/>
                    </a:p>
                  </a:txBody>
                  <a:tcPr/>
                </a:tc>
                <a:extLst>
                  <a:ext uri="{0D108BD9-81ED-4DB2-BD59-A6C34878D82A}">
                    <a16:rowId xmlns:a16="http://schemas.microsoft.com/office/drawing/2014/main" val="830508810"/>
                  </a:ext>
                </a:extLst>
              </a:tr>
              <a:tr h="460375">
                <a:tc rowSpan="2">
                  <a:txBody>
                    <a:bodyPr/>
                    <a:lstStyle/>
                    <a:p>
                      <a:pPr>
                        <a:lnSpc>
                          <a:spcPct val="107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Design, write and debug programs that accomplish specific goals, including controlling or simulating physical systems; solve problems by decomposing them into smaller parts.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29845" marB="0"/>
                </a:tc>
                <a:tc>
                  <a:txBody>
                    <a:bodyPr/>
                    <a:lstStyle/>
                    <a:p>
                      <a:pPr>
                        <a:lnSpc>
                          <a:spcPct val="107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2Code</a:t>
                      </a:r>
                      <a:r>
                        <a:rPr lang="en-GB" sz="1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(Coding)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29845"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2Chart (flowcharts)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29845" marB="0"/>
                </a:tc>
                <a:extLst>
                  <a:ext uri="{0D108BD9-81ED-4DB2-BD59-A6C34878D82A}">
                    <a16:rowId xmlns:a16="http://schemas.microsoft.com/office/drawing/2014/main" val="2040245905"/>
                  </a:ext>
                </a:extLst>
              </a:tr>
              <a:tr h="370840">
                <a:tc vMerge="1">
                  <a:txBody>
                    <a:bodyPr/>
                    <a:lstStyle/>
                    <a:p>
                      <a:endParaRPr lang="en-GB"/>
                    </a:p>
                  </a:txBody>
                  <a:tcPr/>
                </a:tc>
                <a:tc>
                  <a:txBody>
                    <a:bodyPr/>
                    <a:lstStyle/>
                    <a:p>
                      <a:pPr>
                        <a:lnSpc>
                          <a:spcPct val="107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2Logo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29845"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29845" marB="0"/>
                </a:tc>
                <a:extLst>
                  <a:ext uri="{0D108BD9-81ED-4DB2-BD59-A6C34878D82A}">
                    <a16:rowId xmlns:a16="http://schemas.microsoft.com/office/drawing/2014/main" val="984620635"/>
                  </a:ext>
                </a:extLst>
              </a:tr>
              <a:tr h="443288">
                <a:tc rowSpan="2">
                  <a:txBody>
                    <a:bodyPr/>
                    <a:lstStyle/>
                    <a:p>
                      <a:pPr>
                        <a:lnSpc>
                          <a:spcPct val="107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Use sequence, selection and repetition in programs; work with variables and various forms of input and output.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29845" marB="0"/>
                </a:tc>
                <a:tc>
                  <a:txBody>
                    <a:bodyPr/>
                    <a:lstStyle/>
                    <a:p>
                      <a:pPr>
                        <a:lnSpc>
                          <a:spcPct val="107000"/>
                        </a:lnSpc>
                        <a:spcAft>
                          <a:spcPts val="0"/>
                        </a:spcAft>
                      </a:pPr>
                      <a:r>
                        <a:rPr lang="en-GB"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2Code</a:t>
                      </a:r>
                      <a:r>
                        <a:rPr lang="en-GB"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(Coding)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29845" marB="0"/>
                </a:tc>
                <a:tc>
                  <a:txBody>
                    <a:bodyPr/>
                    <a:lstStyle/>
                    <a:p>
                      <a:pPr>
                        <a:lnSpc>
                          <a:spcPct val="107000"/>
                        </a:lnSpc>
                        <a:spcAft>
                          <a:spcPts val="0"/>
                        </a:spcAft>
                      </a:pPr>
                      <a:r>
                        <a:rPr lang="en-GB" sz="11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2DIY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(Allows the user to sequence events)</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29845" marB="0"/>
                </a:tc>
                <a:extLst>
                  <a:ext uri="{0D108BD9-81ED-4DB2-BD59-A6C34878D82A}">
                    <a16:rowId xmlns:a16="http://schemas.microsoft.com/office/drawing/2014/main" val="3843035832"/>
                  </a:ext>
                </a:extLst>
              </a:tr>
              <a:tr h="370840">
                <a:tc vMerge="1">
                  <a:txBody>
                    <a:bodyPr/>
                    <a:lstStyle/>
                    <a:p>
                      <a:endParaRPr lang="en-GB"/>
                    </a:p>
                  </a:txBody>
                  <a:tcPr/>
                </a:tc>
                <a:tc>
                  <a:txBody>
                    <a:bodyPr/>
                    <a:lstStyle/>
                    <a:p>
                      <a:pPr>
                        <a:lnSpc>
                          <a:spcPct val="107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2Logo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(Controlling an Object Using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Commands)</a:t>
                      </a: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29845"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2Chart (flowcharts)</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29845" marB="0"/>
                </a:tc>
                <a:extLst>
                  <a:ext uri="{0D108BD9-81ED-4DB2-BD59-A6C34878D82A}">
                    <a16:rowId xmlns:a16="http://schemas.microsoft.com/office/drawing/2014/main" val="4245771600"/>
                  </a:ext>
                </a:extLst>
              </a:tr>
              <a:tr h="477497">
                <a:tc rowSpan="3">
                  <a:txBody>
                    <a:bodyPr/>
                    <a:lstStyle/>
                    <a:p>
                      <a:pPr>
                        <a:lnSpc>
                          <a:spcPct val="107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Use logical reasoning to explain how some simple algorithms work and to detect and correct errors in algorithms and programs.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50800" marT="29845" marB="0"/>
                </a:tc>
                <a:tc>
                  <a:txBody>
                    <a:bodyPr/>
                    <a:lstStyle/>
                    <a:p>
                      <a:pPr>
                        <a:lnSpc>
                          <a:spcPct val="107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2Code</a:t>
                      </a:r>
                      <a:r>
                        <a:rPr lang="en-GB" sz="1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(Coding)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50800" marT="29845"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50800" marT="29845" marB="0"/>
                </a:tc>
                <a:extLst>
                  <a:ext uri="{0D108BD9-81ED-4DB2-BD59-A6C34878D82A}">
                    <a16:rowId xmlns:a16="http://schemas.microsoft.com/office/drawing/2014/main" val="1580094216"/>
                  </a:ext>
                </a:extLst>
              </a:tr>
              <a:tr h="370840">
                <a:tc vMerge="1">
                  <a:txBody>
                    <a:bodyPr/>
                    <a:lstStyle/>
                    <a:p>
                      <a:endParaRPr lang="en-GB"/>
                    </a:p>
                  </a:txBody>
                  <a:tcPr/>
                </a:tc>
                <a:tc>
                  <a:txBody>
                    <a:bodyPr/>
                    <a:lstStyle/>
                    <a:p>
                      <a:pPr>
                        <a:lnSpc>
                          <a:spcPct val="107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2Logo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(Controlling An Object Using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Commands)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50800" marT="29845"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50800" marT="29845" marB="0"/>
                </a:tc>
                <a:extLst>
                  <a:ext uri="{0D108BD9-81ED-4DB2-BD59-A6C34878D82A}">
                    <a16:rowId xmlns:a16="http://schemas.microsoft.com/office/drawing/2014/main" val="2907241705"/>
                  </a:ext>
                </a:extLst>
              </a:tr>
              <a:tr h="370840">
                <a:tc vMerge="1">
                  <a:txBody>
                    <a:bodyPr/>
                    <a:lstStyle/>
                    <a:p>
                      <a:endParaRPr lang="en-GB"/>
                    </a:p>
                  </a:txBody>
                  <a:tcPr/>
                </a:tc>
                <a:tc>
                  <a:txBody>
                    <a:bodyPr/>
                    <a:lstStyle/>
                    <a:p>
                      <a:pPr>
                        <a:lnSpc>
                          <a:spcPct val="107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2Chart (flowcharts)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50800" marT="29845"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50800" marT="29845" marB="0"/>
                </a:tc>
                <a:extLst>
                  <a:ext uri="{0D108BD9-81ED-4DB2-BD59-A6C34878D82A}">
                    <a16:rowId xmlns:a16="http://schemas.microsoft.com/office/drawing/2014/main" val="4217716768"/>
                  </a:ext>
                </a:extLst>
              </a:tr>
              <a:tr h="370840">
                <a:tc rowSpan="2">
                  <a:txBody>
                    <a:bodyPr/>
                    <a:lstStyle/>
                    <a:p>
                      <a:pPr marR="635">
                        <a:lnSpc>
                          <a:spcPct val="99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Understand computer networks including the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9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Internet; how they can provide multiple services, such as the world-wide web; and the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opportunities they offer for communication and collaboration.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50800" marT="29845" marB="0"/>
                </a:tc>
                <a:tc>
                  <a:txBody>
                    <a:bodyPr/>
                    <a:lstStyle/>
                    <a:p>
                      <a:pPr>
                        <a:lnSpc>
                          <a:spcPct val="107000"/>
                        </a:lnSpc>
                        <a:spcAft>
                          <a:spcPts val="0"/>
                        </a:spcAft>
                      </a:pPr>
                      <a:r>
                        <a:rPr lang="en-GB" sz="1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Topic based resources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50800" marT="29845" marB="0"/>
                </a:tc>
                <a:tc>
                  <a:txBody>
                    <a:bodyPr/>
                    <a:lstStyle/>
                    <a:p>
                      <a:pPr>
                        <a:lnSpc>
                          <a:spcPct val="107000"/>
                        </a:lnSpc>
                        <a:spcAft>
                          <a:spcPts val="0"/>
                        </a:spcAft>
                      </a:pPr>
                      <a:r>
                        <a:rPr lang="en-GB" sz="11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2Blog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Blogging and commenting on blog posts within a safe environment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50800" marT="29845" marB="0"/>
                </a:tc>
                <a:extLst>
                  <a:ext uri="{0D108BD9-81ED-4DB2-BD59-A6C34878D82A}">
                    <a16:rowId xmlns:a16="http://schemas.microsoft.com/office/drawing/2014/main" val="3927593269"/>
                  </a:ext>
                </a:extLst>
              </a:tr>
              <a:tr h="370840">
                <a:tc vMerge="1">
                  <a:txBody>
                    <a:bodyPr/>
                    <a:lstStyle/>
                    <a:p>
                      <a:endParaRPr lang="en-GB"/>
                    </a:p>
                  </a:txBody>
                  <a:tcPr/>
                </a:tc>
                <a:tc>
                  <a:txBody>
                    <a:bodyPr/>
                    <a:lstStyle/>
                    <a:p>
                      <a:pPr>
                        <a:lnSpc>
                          <a:spcPct val="107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2Email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Emailing, especially use of 2Respond Creator (see guide) to create simulations for children to respond to.</a:t>
                      </a: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50800" marT="29845" marB="0"/>
                </a:tc>
                <a:tc>
                  <a:txBody>
                    <a:bodyPr/>
                    <a:lstStyle/>
                    <a:p>
                      <a:pPr>
                        <a:lnSpc>
                          <a:spcPct val="98000"/>
                        </a:lnSpc>
                        <a:spcAft>
                          <a:spcPts val="10"/>
                        </a:spcAft>
                      </a:pPr>
                      <a:r>
                        <a:rPr lang="en-GB" sz="11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Real-time Collaborative tools in Purple Mash: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2Connect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2Write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2Race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50800" marT="29845" marB="0"/>
                </a:tc>
                <a:extLst>
                  <a:ext uri="{0D108BD9-81ED-4DB2-BD59-A6C34878D82A}">
                    <a16:rowId xmlns:a16="http://schemas.microsoft.com/office/drawing/2014/main" val="2787273932"/>
                  </a:ext>
                </a:extLst>
              </a:tr>
            </a:tbl>
          </a:graphicData>
        </a:graphic>
      </p:graphicFrame>
      <p:sp>
        <p:nvSpPr>
          <p:cNvPr id="4" name="Title 1"/>
          <p:cNvSpPr>
            <a:spLocks noGrp="1"/>
          </p:cNvSpPr>
          <p:nvPr>
            <p:ph type="title"/>
          </p:nvPr>
        </p:nvSpPr>
        <p:spPr>
          <a:xfrm>
            <a:off x="1104208" y="315248"/>
            <a:ext cx="10515600" cy="524337"/>
          </a:xfrm>
          <a:solidFill>
            <a:schemeClr val="accent1">
              <a:lumMod val="40000"/>
              <a:lumOff val="60000"/>
            </a:schemeClr>
          </a:solidFill>
        </p:spPr>
        <p:txBody>
          <a:bodyPr>
            <a:normAutofit/>
          </a:bodyPr>
          <a:lstStyle/>
          <a:p>
            <a:pPr algn="ctr"/>
            <a:r>
              <a:rPr lang="en-GB" sz="2400" b="1" dirty="0" smtClean="0"/>
              <a:t>How does Purple Mash meet the National Curriculum statements in Key Stage 2?</a:t>
            </a:r>
            <a:endParaRPr lang="en-GB" sz="2400" b="1" dirty="0"/>
          </a:p>
        </p:txBody>
      </p:sp>
      <p:pic>
        <p:nvPicPr>
          <p:cNvPr id="6" name="Picture 5">
            <a:extLst>
              <a:ext uri="{FF2B5EF4-FFF2-40B4-BE49-F238E27FC236}">
                <a16:creationId xmlns:a16="http://schemas.microsoft.com/office/drawing/2014/main" id="{F0AF5E37-ACC6-16B0-8CC7-B0B250D4F5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987" y="105610"/>
            <a:ext cx="569742" cy="672612"/>
          </a:xfrm>
          <a:prstGeom prst="rect">
            <a:avLst/>
          </a:prstGeom>
          <a:noFill/>
          <a:ln>
            <a:noFill/>
          </a:ln>
        </p:spPr>
      </p:pic>
    </p:spTree>
    <p:extLst>
      <p:ext uri="{BB962C8B-B14F-4D97-AF65-F5344CB8AC3E}">
        <p14:creationId xmlns:p14="http://schemas.microsoft.com/office/powerpoint/2010/main" val="156713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96126782"/>
              </p:ext>
            </p:extLst>
          </p:nvPr>
        </p:nvGraphicFramePr>
        <p:xfrm>
          <a:off x="929640" y="1185545"/>
          <a:ext cx="10515600" cy="5176775"/>
        </p:xfrm>
        <a:graphic>
          <a:graphicData uri="http://schemas.openxmlformats.org/drawingml/2006/table">
            <a:tbl>
              <a:tblPr firstRow="1" bandRow="1">
                <a:tableStyleId>{5C22544A-7EE6-4342-B048-85BDC9FD1C3A}</a:tableStyleId>
              </a:tblPr>
              <a:tblGrid>
                <a:gridCol w="4914207">
                  <a:extLst>
                    <a:ext uri="{9D8B030D-6E8A-4147-A177-3AD203B41FA5}">
                      <a16:colId xmlns:a16="http://schemas.microsoft.com/office/drawing/2014/main" val="170340217"/>
                    </a:ext>
                  </a:extLst>
                </a:gridCol>
                <a:gridCol w="2884517">
                  <a:extLst>
                    <a:ext uri="{9D8B030D-6E8A-4147-A177-3AD203B41FA5}">
                      <a16:colId xmlns:a16="http://schemas.microsoft.com/office/drawing/2014/main" val="3648340176"/>
                    </a:ext>
                  </a:extLst>
                </a:gridCol>
                <a:gridCol w="2716876">
                  <a:extLst>
                    <a:ext uri="{9D8B030D-6E8A-4147-A177-3AD203B41FA5}">
                      <a16:colId xmlns:a16="http://schemas.microsoft.com/office/drawing/2014/main" val="25290466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effectLst/>
                          <a:latin typeface="Calibri Light" panose="020F0302020204030204" pitchFamily="34" charset="0"/>
                          <a:ea typeface="Times New Roman" panose="02020603050405020304" pitchFamily="18" charset="0"/>
                          <a:cs typeface="Times New Roman" panose="02020603050405020304" pitchFamily="18" charset="0"/>
                        </a:rPr>
                        <a:t>National Curriculum Statement </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effectLst/>
                          <a:latin typeface="Calibri Light" panose="020F0302020204030204" pitchFamily="34" charset="0"/>
                          <a:ea typeface="Times New Roman" panose="02020603050405020304" pitchFamily="18" charset="0"/>
                          <a:cs typeface="Times New Roman" panose="02020603050405020304" pitchFamily="18" charset="0"/>
                        </a:rPr>
                        <a:t>Purple Mash Resource </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en-GB" dirty="0"/>
                    </a:p>
                  </a:txBody>
                  <a:tcPr/>
                </a:tc>
                <a:extLst>
                  <a:ext uri="{0D108BD9-81ED-4DB2-BD59-A6C34878D82A}">
                    <a16:rowId xmlns:a16="http://schemas.microsoft.com/office/drawing/2014/main" val="2971755374"/>
                  </a:ext>
                </a:extLst>
              </a:tr>
              <a:tr h="566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Use search technologies effectively, appreciate how results are selected and ranked, and be discerning in evaluating digital content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p>
                  </a:txBody>
                  <a:tcPr/>
                </a:tc>
                <a:tc gridSpan="2">
                  <a:txBody>
                    <a:bodyPr/>
                    <a:lstStyle/>
                    <a:p>
                      <a:pPr>
                        <a:lnSpc>
                          <a:spcPct val="100000"/>
                        </a:lnSpc>
                        <a:spcAft>
                          <a:spcPts val="0"/>
                        </a:spcAft>
                      </a:pPr>
                      <a:r>
                        <a:rPr lang="en-GB" sz="11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Searching for Images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GB" sz="11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Internet Research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GB" sz="11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Seeing an Upsetting Video -  advice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GB" sz="11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Effective Searching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GB" sz="11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General Internet resources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tc h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extLst>
                  <a:ext uri="{0D108BD9-81ED-4DB2-BD59-A6C34878D82A}">
                    <a16:rowId xmlns:a16="http://schemas.microsoft.com/office/drawing/2014/main" val="3648220108"/>
                  </a:ext>
                </a:extLst>
              </a:tr>
              <a:tr h="566928">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Select, use and combine a variety of software (including internet services) on a range of digital devices to design and create a range of programs, systems and content that accomplish given goals, including collecting, analysing, evaluating and presenting data and information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p>
                  </a:txBody>
                  <a:tcPr/>
                </a:tc>
                <a:tc>
                  <a:txBody>
                    <a:bodyPr/>
                    <a:lstStyle/>
                    <a:p>
                      <a:pPr>
                        <a:lnSpc>
                          <a:spcPct val="107000"/>
                        </a:lnSpc>
                        <a:spcAft>
                          <a:spcPts val="0"/>
                        </a:spcAft>
                      </a:pP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2Publish Plus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(Publishing Templates)</a:t>
                      </a:r>
                      <a:r>
                        <a:rPr lang="en-GB"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tc>
                  <a:txBody>
                    <a:bodyPr/>
                    <a:lstStyle/>
                    <a:p>
                      <a:pPr>
                        <a:lnSpc>
                          <a:spcPct val="107000"/>
                        </a:lnSpc>
                        <a:spcAft>
                          <a:spcPts val="0"/>
                        </a:spcAft>
                      </a:pPr>
                      <a:r>
                        <a:rPr lang="en-GB" sz="1100" b="1" kern="1200" dirty="0" smtClean="0">
                          <a:solidFill>
                            <a:schemeClr val="dk1"/>
                          </a:solidFill>
                          <a:effectLst/>
                          <a:latin typeface="+mn-lt"/>
                          <a:ea typeface="+mn-ea"/>
                          <a:cs typeface="+mn-cs"/>
                        </a:rPr>
                        <a:t>2Animate </a:t>
                      </a:r>
                      <a:r>
                        <a:rPr lang="en-GB" sz="1100" kern="1200" dirty="0" smtClean="0">
                          <a:solidFill>
                            <a:schemeClr val="dk1"/>
                          </a:solidFill>
                          <a:effectLst/>
                          <a:latin typeface="+mn-lt"/>
                          <a:ea typeface="+mn-ea"/>
                          <a:cs typeface="+mn-cs"/>
                        </a:rPr>
                        <a:t>(Animation)</a:t>
                      </a:r>
                      <a:r>
                        <a:rPr lang="en-GB" sz="1100" b="1" kern="1200" dirty="0" smtClean="0">
                          <a:solidFill>
                            <a:schemeClr val="dk1"/>
                          </a:solidFill>
                          <a:effectLst/>
                          <a:latin typeface="+mn-lt"/>
                          <a:ea typeface="+mn-ea"/>
                          <a:cs typeface="+mn-cs"/>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extLst>
                  <a:ext uri="{0D108BD9-81ED-4DB2-BD59-A6C34878D82A}">
                    <a16:rowId xmlns:a16="http://schemas.microsoft.com/office/drawing/2014/main" val="3246515238"/>
                  </a:ext>
                </a:extLst>
              </a:tr>
              <a:tr h="566928">
                <a:tc vMerge="1">
                  <a:txBody>
                    <a:bodyPr/>
                    <a:lstStyle/>
                    <a:p>
                      <a:endParaRPr lang="en-GB"/>
                    </a:p>
                  </a:txBody>
                  <a:tcPr/>
                </a:tc>
                <a:tc>
                  <a:txBody>
                    <a:bodyPr/>
                    <a:lstStyle/>
                    <a:p>
                      <a:pPr>
                        <a:lnSpc>
                          <a:spcPct val="107000"/>
                        </a:lnSpc>
                        <a:spcAft>
                          <a:spcPts val="0"/>
                        </a:spcAft>
                      </a:pPr>
                      <a:r>
                        <a:rPr lang="en-GB" sz="11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2Calculate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(Spreadsheet)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tc>
                  <a:txBody>
                    <a:bodyPr/>
                    <a:lstStyle/>
                    <a:p>
                      <a:r>
                        <a:rPr lang="en-GB" sz="1100" b="1" kern="1200" dirty="0" smtClean="0">
                          <a:solidFill>
                            <a:schemeClr val="dk1"/>
                          </a:solidFill>
                          <a:effectLst/>
                          <a:latin typeface="+mn-lt"/>
                          <a:ea typeface="+mn-ea"/>
                          <a:cs typeface="+mn-cs"/>
                        </a:rPr>
                        <a:t>2Create A Story </a:t>
                      </a:r>
                      <a:endParaRPr lang="en-GB" sz="1100" kern="1200" dirty="0" smtClean="0">
                        <a:solidFill>
                          <a:schemeClr val="dk1"/>
                        </a:solidFill>
                        <a:effectLst/>
                        <a:latin typeface="+mn-lt"/>
                        <a:ea typeface="+mn-ea"/>
                        <a:cs typeface="+mn-cs"/>
                      </a:endParaRPr>
                    </a:p>
                    <a:p>
                      <a:r>
                        <a:rPr lang="en-GB" sz="1100" kern="1200" dirty="0" smtClean="0">
                          <a:solidFill>
                            <a:schemeClr val="dk1"/>
                          </a:solidFill>
                          <a:effectLst/>
                          <a:latin typeface="+mn-lt"/>
                          <a:ea typeface="+mn-ea"/>
                          <a:cs typeface="+mn-cs"/>
                        </a:rPr>
                        <a:t>(Animated Stories)</a:t>
                      </a:r>
                      <a:r>
                        <a:rPr lang="en-GB" sz="1100" b="1" kern="1200" dirty="0" smtClean="0">
                          <a:solidFill>
                            <a:schemeClr val="dk1"/>
                          </a:solidFill>
                          <a:effectLst/>
                          <a:latin typeface="+mn-lt"/>
                          <a:ea typeface="+mn-ea"/>
                          <a:cs typeface="+mn-cs"/>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extLst>
                  <a:ext uri="{0D108BD9-81ED-4DB2-BD59-A6C34878D82A}">
                    <a16:rowId xmlns:a16="http://schemas.microsoft.com/office/drawing/2014/main" val="1504277004"/>
                  </a:ext>
                </a:extLst>
              </a:tr>
              <a:tr h="566928">
                <a:tc vMerge="1">
                  <a:txBody>
                    <a:bodyPr/>
                    <a:lstStyle/>
                    <a:p>
                      <a:endParaRPr lang="en-GB"/>
                    </a:p>
                  </a:txBody>
                  <a:tcPr/>
                </a:tc>
                <a:tc>
                  <a:txBody>
                    <a:bodyPr/>
                    <a:lstStyle/>
                    <a:p>
                      <a:r>
                        <a:rPr lang="en-GB" sz="1100" b="1" kern="1200" dirty="0" smtClean="0">
                          <a:solidFill>
                            <a:schemeClr val="dk1"/>
                          </a:solidFill>
                          <a:effectLst/>
                          <a:latin typeface="+mn-lt"/>
                          <a:ea typeface="+mn-ea"/>
                          <a:cs typeface="+mn-cs"/>
                        </a:rPr>
                        <a:t>2Design And Make </a:t>
                      </a:r>
                      <a:endParaRPr lang="en-GB" sz="1100" kern="1200" dirty="0" smtClean="0">
                        <a:solidFill>
                          <a:schemeClr val="dk1"/>
                        </a:solidFill>
                        <a:effectLst/>
                        <a:latin typeface="+mn-lt"/>
                        <a:ea typeface="+mn-ea"/>
                        <a:cs typeface="+mn-cs"/>
                      </a:endParaRPr>
                    </a:p>
                    <a:p>
                      <a:r>
                        <a:rPr lang="en-GB" sz="1100" kern="1200" dirty="0" smtClean="0">
                          <a:solidFill>
                            <a:schemeClr val="dk1"/>
                          </a:solidFill>
                          <a:effectLst/>
                          <a:latin typeface="+mn-lt"/>
                          <a:ea typeface="+mn-ea"/>
                          <a:cs typeface="+mn-cs"/>
                        </a:rPr>
                        <a:t>(3D Modelling)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tc>
                  <a:txBody>
                    <a:bodyPr/>
                    <a:lstStyle/>
                    <a:p>
                      <a:r>
                        <a:rPr lang="en-GB" sz="1100" b="1" kern="1200" dirty="0" smtClean="0">
                          <a:solidFill>
                            <a:schemeClr val="dk1"/>
                          </a:solidFill>
                          <a:effectLst/>
                          <a:latin typeface="+mn-lt"/>
                          <a:ea typeface="+mn-ea"/>
                          <a:cs typeface="+mn-cs"/>
                        </a:rPr>
                        <a:t>2Graph, 2Question, </a:t>
                      </a:r>
                      <a:endParaRPr lang="en-GB" sz="1100" kern="1200" dirty="0" smtClean="0">
                        <a:solidFill>
                          <a:schemeClr val="dk1"/>
                        </a:solidFill>
                        <a:effectLst/>
                        <a:latin typeface="+mn-lt"/>
                        <a:ea typeface="+mn-ea"/>
                        <a:cs typeface="+mn-cs"/>
                      </a:endParaRPr>
                    </a:p>
                    <a:p>
                      <a:r>
                        <a:rPr lang="en-GB" sz="1100" b="1" kern="1200" dirty="0" smtClean="0">
                          <a:solidFill>
                            <a:schemeClr val="dk1"/>
                          </a:solidFill>
                          <a:effectLst/>
                          <a:latin typeface="+mn-lt"/>
                          <a:ea typeface="+mn-ea"/>
                          <a:cs typeface="+mn-cs"/>
                        </a:rPr>
                        <a:t>2Investigate </a:t>
                      </a:r>
                      <a:endParaRPr lang="en-GB" sz="1100" kern="1200" dirty="0" smtClean="0">
                        <a:solidFill>
                          <a:schemeClr val="dk1"/>
                        </a:solidFill>
                        <a:effectLst/>
                        <a:latin typeface="+mn-lt"/>
                        <a:ea typeface="+mn-ea"/>
                        <a:cs typeface="+mn-cs"/>
                      </a:endParaRPr>
                    </a:p>
                    <a:p>
                      <a:r>
                        <a:rPr lang="en-GB" sz="1100" kern="1200" dirty="0" smtClean="0">
                          <a:solidFill>
                            <a:schemeClr val="dk1"/>
                          </a:solidFill>
                          <a:effectLst/>
                          <a:latin typeface="+mn-lt"/>
                          <a:ea typeface="+mn-ea"/>
                          <a:cs typeface="+mn-cs"/>
                        </a:rPr>
                        <a:t>Simple programs for collecting, analysing, evaluating and presenting data and information</a:t>
                      </a:r>
                      <a:r>
                        <a:rPr lang="en-GB" sz="1100" b="1" kern="1200" dirty="0" smtClean="0">
                          <a:solidFill>
                            <a:schemeClr val="dk1"/>
                          </a:solidFill>
                          <a:effectLst/>
                          <a:latin typeface="+mn-lt"/>
                          <a:ea typeface="+mn-ea"/>
                          <a:cs typeface="+mn-cs"/>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extLst>
                  <a:ext uri="{0D108BD9-81ED-4DB2-BD59-A6C34878D82A}">
                    <a16:rowId xmlns:a16="http://schemas.microsoft.com/office/drawing/2014/main" val="3980148927"/>
                  </a:ext>
                </a:extLst>
              </a:tr>
              <a:tr h="566928">
                <a:tc vMerge="1">
                  <a:txBody>
                    <a:bodyPr/>
                    <a:lstStyle/>
                    <a:p>
                      <a:endParaRPr lang="en-GB"/>
                    </a:p>
                  </a:txBody>
                  <a:tcPr/>
                </a:tc>
                <a:tc>
                  <a:txBody>
                    <a:bodyPr/>
                    <a:lstStyle/>
                    <a:p>
                      <a:r>
                        <a:rPr lang="en-GB" sz="1100" b="1" kern="1200" dirty="0" smtClean="0">
                          <a:solidFill>
                            <a:schemeClr val="dk1"/>
                          </a:solidFill>
                          <a:effectLst/>
                          <a:latin typeface="+mn-lt"/>
                          <a:ea typeface="+mn-ea"/>
                          <a:cs typeface="+mn-cs"/>
                        </a:rPr>
                        <a:t>2DIY 3D </a:t>
                      </a:r>
                      <a:endParaRPr lang="en-GB" sz="1100" kern="1200" dirty="0" smtClean="0">
                        <a:solidFill>
                          <a:schemeClr val="dk1"/>
                        </a:solidFill>
                        <a:effectLst/>
                        <a:latin typeface="+mn-lt"/>
                        <a:ea typeface="+mn-ea"/>
                        <a:cs typeface="+mn-cs"/>
                      </a:endParaRPr>
                    </a:p>
                    <a:p>
                      <a:r>
                        <a:rPr lang="en-GB" sz="1100" kern="1200" dirty="0" smtClean="0">
                          <a:solidFill>
                            <a:schemeClr val="dk1"/>
                          </a:solidFill>
                          <a:effectLst/>
                          <a:latin typeface="+mn-lt"/>
                          <a:ea typeface="+mn-ea"/>
                          <a:cs typeface="+mn-cs"/>
                        </a:rPr>
                        <a:t>(3D Game Creation)</a:t>
                      </a:r>
                      <a:r>
                        <a:rPr lang="en-GB" sz="1100" b="1" kern="1200" dirty="0" smtClean="0">
                          <a:solidFill>
                            <a:schemeClr val="dk1"/>
                          </a:solidFill>
                          <a:effectLst/>
                          <a:latin typeface="+mn-lt"/>
                          <a:ea typeface="+mn-ea"/>
                          <a:cs typeface="+mn-cs"/>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tc>
                  <a:txBody>
                    <a:bodyPr/>
                    <a:lstStyle/>
                    <a:p>
                      <a:r>
                        <a:rPr lang="en-GB" sz="1100" b="1" kern="1200" dirty="0" smtClean="0">
                          <a:solidFill>
                            <a:schemeClr val="dk1"/>
                          </a:solidFill>
                          <a:effectLst/>
                          <a:latin typeface="+mn-lt"/>
                          <a:ea typeface="+mn-ea"/>
                          <a:cs typeface="+mn-cs"/>
                        </a:rPr>
                        <a:t>2DIY </a:t>
                      </a:r>
                      <a:endParaRPr lang="en-GB" sz="1100" kern="1200" dirty="0" smtClean="0">
                        <a:solidFill>
                          <a:schemeClr val="dk1"/>
                        </a:solidFill>
                        <a:effectLst/>
                        <a:latin typeface="+mn-lt"/>
                        <a:ea typeface="+mn-ea"/>
                        <a:cs typeface="+mn-cs"/>
                      </a:endParaRPr>
                    </a:p>
                    <a:p>
                      <a:r>
                        <a:rPr lang="en-GB" sz="1100" kern="1200" dirty="0" smtClean="0">
                          <a:solidFill>
                            <a:schemeClr val="dk1"/>
                          </a:solidFill>
                          <a:effectLst/>
                          <a:latin typeface="+mn-lt"/>
                          <a:ea typeface="+mn-ea"/>
                          <a:cs typeface="+mn-cs"/>
                        </a:rPr>
                        <a:t>(Make your own games and </a:t>
                      </a:r>
                    </a:p>
                    <a:p>
                      <a:r>
                        <a:rPr lang="en-GB" sz="1100" kern="1200" dirty="0" smtClean="0">
                          <a:solidFill>
                            <a:schemeClr val="dk1"/>
                          </a:solidFill>
                          <a:effectLst/>
                          <a:latin typeface="+mn-lt"/>
                          <a:ea typeface="+mn-ea"/>
                          <a:cs typeface="+mn-cs"/>
                        </a:rPr>
                        <a:t>quizzes)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extLst>
                  <a:ext uri="{0D108BD9-81ED-4DB2-BD59-A6C34878D82A}">
                    <a16:rowId xmlns:a16="http://schemas.microsoft.com/office/drawing/2014/main" val="3096385468"/>
                  </a:ext>
                </a:extLst>
              </a:tr>
              <a:tr h="566928">
                <a:tc vMerge="1">
                  <a:txBody>
                    <a:bodyPr/>
                    <a:lstStyle/>
                    <a:p>
                      <a:endParaRPr lang="en-GB"/>
                    </a:p>
                  </a:txBody>
                  <a:tcPr/>
                </a:tc>
                <a:tc>
                  <a:txBody>
                    <a:bodyPr/>
                    <a:lstStyle/>
                    <a:p>
                      <a:r>
                        <a:rPr lang="en-GB" sz="1100" b="1" kern="1200" dirty="0" err="1" smtClean="0">
                          <a:solidFill>
                            <a:schemeClr val="dk1"/>
                          </a:solidFill>
                          <a:effectLst/>
                          <a:latin typeface="+mn-lt"/>
                          <a:ea typeface="+mn-ea"/>
                          <a:cs typeface="+mn-cs"/>
                        </a:rPr>
                        <a:t>Mashcams</a:t>
                      </a:r>
                      <a:r>
                        <a:rPr lang="en-GB" sz="1100" b="1" kern="1200" dirty="0" smtClean="0">
                          <a:solidFill>
                            <a:schemeClr val="dk1"/>
                          </a:solidFill>
                          <a:effectLst/>
                          <a:latin typeface="+mn-lt"/>
                          <a:ea typeface="+mn-ea"/>
                          <a:cs typeface="+mn-cs"/>
                        </a:rPr>
                        <a:t> </a:t>
                      </a:r>
                      <a:endParaRPr lang="en-GB" sz="1100" kern="1200" dirty="0" smtClean="0">
                        <a:solidFill>
                          <a:schemeClr val="dk1"/>
                        </a:solidFill>
                        <a:effectLst/>
                        <a:latin typeface="+mn-lt"/>
                        <a:ea typeface="+mn-ea"/>
                        <a:cs typeface="+mn-cs"/>
                      </a:endParaRPr>
                    </a:p>
                    <a:p>
                      <a:r>
                        <a:rPr lang="en-GB" sz="1100" kern="1200" dirty="0" smtClean="0">
                          <a:solidFill>
                            <a:schemeClr val="dk1"/>
                          </a:solidFill>
                          <a:effectLst/>
                          <a:latin typeface="+mn-lt"/>
                          <a:ea typeface="+mn-ea"/>
                          <a:cs typeface="+mn-cs"/>
                        </a:rPr>
                        <a:t>(Use your webcam to make topic themed images – combine with text)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tc>
                  <a:txBody>
                    <a:bodyPr/>
                    <a:lstStyle/>
                    <a:p>
                      <a:pPr>
                        <a:lnSpc>
                          <a:spcPct val="107000"/>
                        </a:lnSpc>
                        <a:spcAft>
                          <a:spcPts val="0"/>
                        </a:spcAft>
                      </a:pPr>
                      <a:r>
                        <a:rPr lang="en-GB" sz="1100" kern="1200" dirty="0" smtClean="0">
                          <a:solidFill>
                            <a:schemeClr val="dk1"/>
                          </a:solidFill>
                          <a:effectLst/>
                          <a:latin typeface="+mn-lt"/>
                          <a:ea typeface="+mn-ea"/>
                          <a:cs typeface="+mn-cs"/>
                        </a:rPr>
                        <a:t>Various</a:t>
                      </a:r>
                      <a:r>
                        <a:rPr lang="en-GB" sz="1100" b="1" kern="1200" dirty="0" smtClean="0">
                          <a:solidFill>
                            <a:schemeClr val="dk1"/>
                          </a:solidFill>
                          <a:effectLst/>
                          <a:latin typeface="+mn-lt"/>
                          <a:ea typeface="+mn-ea"/>
                          <a:cs typeface="+mn-cs"/>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9370" marT="30480" marB="0"/>
                </a:tc>
                <a:extLst>
                  <a:ext uri="{0D108BD9-81ED-4DB2-BD59-A6C34878D82A}">
                    <a16:rowId xmlns:a16="http://schemas.microsoft.com/office/drawing/2014/main" val="191339569"/>
                  </a:ext>
                </a:extLst>
              </a:tr>
              <a:tr h="370840">
                <a:tc>
                  <a:txBody>
                    <a:bodyPr/>
                    <a:lstStyle/>
                    <a:p>
                      <a:r>
                        <a:rPr lang="en-GB" sz="1100" b="1" kern="1200" dirty="0" smtClean="0">
                          <a:solidFill>
                            <a:schemeClr val="dk1"/>
                          </a:solidFill>
                          <a:effectLst/>
                          <a:latin typeface="+mn-lt"/>
                          <a:ea typeface="+mn-ea"/>
                          <a:cs typeface="+mn-cs"/>
                        </a:rPr>
                        <a:t>Use technology safely, respectfully and responsibly; recognise acceptable/unacceptable behaviour; identify a range of ways to report concerns about content and contact </a:t>
                      </a:r>
                      <a:endParaRPr lang="en-GB" sz="1100" dirty="0"/>
                    </a:p>
                  </a:txBody>
                  <a:tcPr/>
                </a:tc>
                <a:tc gridSpan="2">
                  <a:txBody>
                    <a:bodyPr/>
                    <a:lstStyle/>
                    <a:p>
                      <a:r>
                        <a:rPr lang="en-GB" sz="1100" kern="1200" dirty="0" smtClean="0">
                          <a:solidFill>
                            <a:schemeClr val="dk1"/>
                          </a:solidFill>
                          <a:effectLst/>
                          <a:latin typeface="+mn-lt"/>
                          <a:ea typeface="+mn-ea"/>
                          <a:cs typeface="+mn-cs"/>
                        </a:rPr>
                        <a:t>Internet Safety Activities</a:t>
                      </a:r>
                      <a:r>
                        <a:rPr lang="en-GB" sz="1100" b="1" kern="1200" dirty="0" smtClean="0">
                          <a:solidFill>
                            <a:schemeClr val="dk1"/>
                          </a:solidFill>
                          <a:effectLst/>
                          <a:latin typeface="+mn-lt"/>
                          <a:ea typeface="+mn-ea"/>
                          <a:cs typeface="+mn-cs"/>
                        </a:rPr>
                        <a:t> </a:t>
                      </a:r>
                      <a:endParaRPr lang="en-GB" sz="1100" dirty="0"/>
                    </a:p>
                  </a:txBody>
                  <a:tcPr/>
                </a:tc>
                <a:tc hMerge="1">
                  <a:txBody>
                    <a:bodyPr/>
                    <a:lstStyle/>
                    <a:p>
                      <a:endParaRPr lang="en-GB" sz="1100" dirty="0"/>
                    </a:p>
                  </a:txBody>
                  <a:tcPr/>
                </a:tc>
                <a:extLst>
                  <a:ext uri="{0D108BD9-81ED-4DB2-BD59-A6C34878D82A}">
                    <a16:rowId xmlns:a16="http://schemas.microsoft.com/office/drawing/2014/main" val="1067830573"/>
                  </a:ext>
                </a:extLst>
              </a:tr>
            </a:tbl>
          </a:graphicData>
        </a:graphic>
      </p:graphicFrame>
      <p:sp>
        <p:nvSpPr>
          <p:cNvPr id="5" name="Title 1"/>
          <p:cNvSpPr>
            <a:spLocks noGrp="1"/>
          </p:cNvSpPr>
          <p:nvPr>
            <p:ph type="title"/>
          </p:nvPr>
        </p:nvSpPr>
        <p:spPr>
          <a:xfrm>
            <a:off x="1238596" y="207183"/>
            <a:ext cx="10206644" cy="798657"/>
          </a:xfrm>
          <a:solidFill>
            <a:schemeClr val="accent1">
              <a:lumMod val="40000"/>
              <a:lumOff val="60000"/>
            </a:schemeClr>
          </a:solidFill>
        </p:spPr>
        <p:txBody>
          <a:bodyPr>
            <a:normAutofit/>
          </a:bodyPr>
          <a:lstStyle/>
          <a:p>
            <a:pPr algn="ctr"/>
            <a:r>
              <a:rPr lang="en-GB" sz="2400" b="1" dirty="0" smtClean="0"/>
              <a:t>How does Purple Mash meet the National Curriculum statements in Key Stage 2 (continued)?</a:t>
            </a:r>
            <a:endParaRPr lang="en-GB" sz="2400" b="1" dirty="0"/>
          </a:p>
        </p:txBody>
      </p:sp>
      <p:pic>
        <p:nvPicPr>
          <p:cNvPr id="6" name="Picture 5">
            <a:extLst>
              <a:ext uri="{FF2B5EF4-FFF2-40B4-BE49-F238E27FC236}">
                <a16:creationId xmlns:a16="http://schemas.microsoft.com/office/drawing/2014/main" id="{F0AF5E37-ACC6-16B0-8CC7-B0B250D4F5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426" y="333228"/>
            <a:ext cx="569742" cy="672612"/>
          </a:xfrm>
          <a:prstGeom prst="rect">
            <a:avLst/>
          </a:prstGeom>
          <a:noFill/>
          <a:ln>
            <a:noFill/>
          </a:ln>
        </p:spPr>
      </p:pic>
    </p:spTree>
    <p:extLst>
      <p:ext uri="{BB962C8B-B14F-4D97-AF65-F5344CB8AC3E}">
        <p14:creationId xmlns:p14="http://schemas.microsoft.com/office/powerpoint/2010/main" val="4909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1337"/>
          </a:xfrm>
        </p:spPr>
        <p:txBody>
          <a:bodyPr>
            <a:normAutofit/>
          </a:bodyPr>
          <a:lstStyle/>
          <a:p>
            <a:pPr algn="ctr"/>
            <a:r>
              <a:rPr lang="en-GB" sz="2000" b="1" dirty="0" smtClean="0">
                <a:latin typeface="+mn-lt"/>
              </a:rPr>
              <a:t>Computing </a:t>
            </a:r>
            <a:r>
              <a:rPr lang="en-GB" sz="2000" b="1" dirty="0">
                <a:latin typeface="+mn-lt"/>
              </a:rPr>
              <a:t>at Holmes Chapel Primary School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2960320"/>
              </p:ext>
            </p:extLst>
          </p:nvPr>
        </p:nvGraphicFramePr>
        <p:xfrm>
          <a:off x="838200" y="1086562"/>
          <a:ext cx="10515600" cy="4995335"/>
        </p:xfrm>
        <a:graphic>
          <a:graphicData uri="http://schemas.openxmlformats.org/drawingml/2006/table">
            <a:tbl>
              <a:tblPr firstRow="1" bandRow="1">
                <a:tableStyleId>{5C22544A-7EE6-4342-B048-85BDC9FD1C3A}</a:tableStyleId>
              </a:tblPr>
              <a:tblGrid>
                <a:gridCol w="1511105">
                  <a:extLst>
                    <a:ext uri="{9D8B030D-6E8A-4147-A177-3AD203B41FA5}">
                      <a16:colId xmlns:a16="http://schemas.microsoft.com/office/drawing/2014/main" val="2629444592"/>
                    </a:ext>
                  </a:extLst>
                </a:gridCol>
                <a:gridCol w="9004495">
                  <a:extLst>
                    <a:ext uri="{9D8B030D-6E8A-4147-A177-3AD203B41FA5}">
                      <a16:colId xmlns:a16="http://schemas.microsoft.com/office/drawing/2014/main" val="4264307025"/>
                    </a:ext>
                  </a:extLst>
                </a:gridCol>
              </a:tblGrid>
              <a:tr h="1555158">
                <a:tc>
                  <a:txBody>
                    <a:bodyPr/>
                    <a:lstStyle/>
                    <a:p>
                      <a:pPr algn="ctr">
                        <a:lnSpc>
                          <a:spcPct val="107000"/>
                        </a:lnSpc>
                        <a:spcAft>
                          <a:spcPts val="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Intent</a:t>
                      </a:r>
                    </a:p>
                  </a:txBody>
                  <a:tcPr marL="68580" marR="68580" marT="0" marB="0" anchor="ctr">
                    <a:solidFill>
                      <a:schemeClr val="accent1">
                        <a:lumMod val="40000"/>
                        <a:lumOff val="60000"/>
                      </a:schemeClr>
                    </a:solidFill>
                  </a:tcPr>
                </a:tc>
                <a:tc>
                  <a:txBody>
                    <a:bodyPr/>
                    <a:lstStyle/>
                    <a:p>
                      <a:r>
                        <a:rPr lang="en-GB" sz="1100" b="1" kern="1200" dirty="0" smtClean="0">
                          <a:solidFill>
                            <a:schemeClr val="tx1"/>
                          </a:solidFill>
                          <a:effectLst/>
                          <a:latin typeface="+mn-lt"/>
                          <a:ea typeface="+mn-ea"/>
                          <a:cs typeface="+mn-cs"/>
                        </a:rPr>
                        <a:t>At Holmes Chapel Primary School, we prepare our children to be confident and competent within a world that is heavily shaped by technology. </a:t>
                      </a:r>
                    </a:p>
                    <a:p>
                      <a:r>
                        <a:rPr lang="en-GB" sz="1100" b="1" kern="1200" dirty="0" smtClean="0">
                          <a:solidFill>
                            <a:schemeClr val="tx1"/>
                          </a:solidFill>
                          <a:effectLst/>
                          <a:latin typeface="+mn-lt"/>
                          <a:ea typeface="+mn-ea"/>
                          <a:cs typeface="+mn-cs"/>
                        </a:rPr>
                        <a:t>The intent of the computing curriculum is to:</a:t>
                      </a:r>
                    </a:p>
                    <a:p>
                      <a:pPr marL="171450" lvl="0" indent="-171450">
                        <a:buFont typeface="Arial" panose="020B0604020202020204" pitchFamily="34" charset="0"/>
                        <a:buChar char="•"/>
                      </a:pPr>
                      <a:r>
                        <a:rPr lang="en-GB" sz="1100" b="1" kern="1200" dirty="0" smtClean="0">
                          <a:solidFill>
                            <a:schemeClr val="tx1"/>
                          </a:solidFill>
                          <a:effectLst/>
                          <a:latin typeface="+mn-lt"/>
                          <a:ea typeface="+mn-ea"/>
                          <a:cs typeface="+mn-cs"/>
                        </a:rPr>
                        <a:t>show how computing is relevant to the real world, and how it can be incorporated across the curriculum rather than a standalone subject</a:t>
                      </a:r>
                    </a:p>
                    <a:p>
                      <a:pPr marL="171450" lvl="0" indent="-171450">
                        <a:buFont typeface="Arial" panose="020B0604020202020204" pitchFamily="34" charset="0"/>
                        <a:buChar char="•"/>
                      </a:pPr>
                      <a:r>
                        <a:rPr lang="en-GB" sz="1100" b="1" kern="1200" dirty="0" smtClean="0">
                          <a:solidFill>
                            <a:schemeClr val="tx1"/>
                          </a:solidFill>
                          <a:effectLst/>
                          <a:latin typeface="+mn-lt"/>
                          <a:ea typeface="+mn-ea"/>
                          <a:cs typeface="+mn-cs"/>
                        </a:rPr>
                        <a:t>develop children’s problem-solving skills by using a range of different software where children of all ages can find, analyse, and present information and further evaluate their presentations in a practical way.</a:t>
                      </a:r>
                    </a:p>
                    <a:p>
                      <a:pPr marL="171450" lvl="0" indent="-171450">
                        <a:buFont typeface="Arial" panose="020B0604020202020204" pitchFamily="34" charset="0"/>
                        <a:buChar char="•"/>
                      </a:pPr>
                      <a:r>
                        <a:rPr lang="en-GB" sz="1100" b="1" kern="1200" dirty="0" smtClean="0">
                          <a:solidFill>
                            <a:schemeClr val="tx1"/>
                          </a:solidFill>
                          <a:effectLst/>
                          <a:latin typeface="+mn-lt"/>
                          <a:ea typeface="+mn-ea"/>
                          <a:cs typeface="+mn-cs"/>
                        </a:rPr>
                        <a:t>enable children to be confident, creative, and independent learners by allowing children to choose how they use ICT to present their work</a:t>
                      </a:r>
                    </a:p>
                    <a:p>
                      <a:pPr marL="171450" lvl="0" indent="-171450">
                        <a:buFont typeface="Arial" panose="020B0604020202020204" pitchFamily="34" charset="0"/>
                        <a:buChar char="•"/>
                      </a:pPr>
                      <a:r>
                        <a:rPr lang="en-GB" sz="1100" b="1" kern="1200" dirty="0" smtClean="0">
                          <a:solidFill>
                            <a:schemeClr val="tx1"/>
                          </a:solidFill>
                          <a:effectLst/>
                          <a:latin typeface="+mn-lt"/>
                          <a:ea typeface="+mn-ea"/>
                          <a:cs typeface="+mn-cs"/>
                        </a:rPr>
                        <a:t>promote creative or analytical work to enhance the understanding that computing makes whatever you do easier  </a:t>
                      </a:r>
                    </a:p>
                    <a:p>
                      <a:pPr marL="171450" lvl="0" indent="-171450">
                        <a:buFont typeface="Arial" panose="020B0604020202020204" pitchFamily="34" charset="0"/>
                        <a:buChar char="•"/>
                      </a:pPr>
                      <a:r>
                        <a:rPr lang="en-GB" sz="1100" b="1" kern="1200" dirty="0" smtClean="0">
                          <a:solidFill>
                            <a:schemeClr val="tx1"/>
                          </a:solidFill>
                          <a:effectLst/>
                          <a:latin typeface="+mn-lt"/>
                          <a:ea typeface="+mn-ea"/>
                          <a:cs typeface="+mn-cs"/>
                        </a:rPr>
                        <a:t>encourage independent learning in ICT lessons rather than teacher driven</a:t>
                      </a:r>
                    </a:p>
                    <a:p>
                      <a:pPr marL="171450" lvl="0" indent="-171450">
                        <a:buFont typeface="Arial" panose="020B0604020202020204" pitchFamily="34" charset="0"/>
                        <a:buChar char="•"/>
                      </a:pPr>
                      <a:r>
                        <a:rPr lang="en-GB" sz="1100" b="1" kern="1200" dirty="0" smtClean="0">
                          <a:solidFill>
                            <a:schemeClr val="tx1"/>
                          </a:solidFill>
                          <a:effectLst/>
                          <a:latin typeface="+mn-lt"/>
                          <a:ea typeface="+mn-ea"/>
                          <a:cs typeface="+mn-cs"/>
                        </a:rPr>
                        <a:t>promote co-operative learning in ICT lessons, by giving children structured opportunities to collaborate with others in their class to both improve and consolidate their subject expertise</a:t>
                      </a:r>
                    </a:p>
                    <a:p>
                      <a:pPr marL="171450" lvl="0" indent="-171450">
                        <a:buFont typeface="Arial" panose="020B0604020202020204" pitchFamily="34" charset="0"/>
                        <a:buChar char="•"/>
                      </a:pPr>
                      <a:r>
                        <a:rPr lang="en-GB" sz="1100" b="1" kern="1200" dirty="0" smtClean="0">
                          <a:solidFill>
                            <a:schemeClr val="tx1"/>
                          </a:solidFill>
                          <a:effectLst/>
                          <a:latin typeface="+mn-lt"/>
                          <a:ea typeface="+mn-ea"/>
                          <a:cs typeface="+mn-cs"/>
                        </a:rPr>
                        <a:t>enhance computing out of the classroom learning</a:t>
                      </a:r>
                    </a:p>
                    <a:p>
                      <a:pPr marL="171450" lvl="0" indent="-171450">
                        <a:buFont typeface="Arial" panose="020B0604020202020204" pitchFamily="34" charset="0"/>
                        <a:buChar char="•"/>
                      </a:pPr>
                      <a:r>
                        <a:rPr lang="en-GB" sz="1100" b="1" kern="1200" dirty="0" smtClean="0">
                          <a:solidFill>
                            <a:schemeClr val="tx1"/>
                          </a:solidFill>
                          <a:effectLst/>
                          <a:latin typeface="+mn-lt"/>
                          <a:ea typeface="+mn-ea"/>
                          <a:cs typeface="+mn-cs"/>
                        </a:rPr>
                        <a:t>use technical equipment accurately and effective</a:t>
                      </a:r>
                    </a:p>
                    <a:p>
                      <a:pPr marL="171450" lvl="0" indent="-171450">
                        <a:buFont typeface="Arial" panose="020B0604020202020204" pitchFamily="34" charset="0"/>
                        <a:buChar char="•"/>
                      </a:pPr>
                      <a:r>
                        <a:rPr lang="en-GB" sz="1100" b="1" kern="1200" dirty="0" smtClean="0">
                          <a:solidFill>
                            <a:schemeClr val="tx1"/>
                          </a:solidFill>
                          <a:effectLst/>
                          <a:latin typeface="+mn-lt"/>
                          <a:ea typeface="+mn-ea"/>
                          <a:cs typeface="+mn-cs"/>
                        </a:rPr>
                        <a:t>be inclusive and meet the needs of all pupils</a:t>
                      </a:r>
                    </a:p>
                  </a:txBody>
                  <a:tcPr marL="68580" marR="68580" marT="0" marB="0">
                    <a:solidFill>
                      <a:schemeClr val="accent1">
                        <a:lumMod val="40000"/>
                        <a:lumOff val="60000"/>
                      </a:schemeClr>
                    </a:solidFill>
                  </a:tcPr>
                </a:tc>
                <a:extLst>
                  <a:ext uri="{0D108BD9-81ED-4DB2-BD59-A6C34878D82A}">
                    <a16:rowId xmlns:a16="http://schemas.microsoft.com/office/drawing/2014/main" val="2177028848"/>
                  </a:ext>
                </a:extLst>
              </a:tr>
              <a:tr h="1699587">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Implementation</a:t>
                      </a:r>
                    </a:p>
                  </a:txBody>
                  <a:tcPr marL="68580" marR="68580" marT="0" marB="0" anchor="ctr">
                    <a:solidFill>
                      <a:schemeClr val="accent1">
                        <a:lumMod val="40000"/>
                        <a:lumOff val="60000"/>
                      </a:schemeClr>
                    </a:solidFill>
                  </a:tcPr>
                </a:tc>
                <a:tc>
                  <a:txBody>
                    <a:bodyPr/>
                    <a:lstStyle/>
                    <a:p>
                      <a:r>
                        <a:rPr lang="en-GB" sz="1100" b="1" kern="1200" dirty="0" smtClean="0">
                          <a:solidFill>
                            <a:schemeClr val="dk1"/>
                          </a:solidFill>
                          <a:effectLst/>
                          <a:latin typeface="+mn-lt"/>
                          <a:ea typeface="+mn-ea"/>
                          <a:cs typeface="+mn-cs"/>
                        </a:rPr>
                        <a:t>Our</a:t>
                      </a:r>
                      <a:r>
                        <a:rPr lang="en-GB" sz="1100" b="1" kern="1200" baseline="0" dirty="0" smtClean="0">
                          <a:solidFill>
                            <a:schemeClr val="dk1"/>
                          </a:solidFill>
                          <a:effectLst/>
                          <a:latin typeface="+mn-lt"/>
                          <a:ea typeface="+mn-ea"/>
                          <a:cs typeface="+mn-cs"/>
                        </a:rPr>
                        <a:t> computing curriculum is designed t</a:t>
                      </a:r>
                      <a:r>
                        <a:rPr lang="en-GB" sz="1100" b="1" kern="1200" dirty="0" smtClean="0">
                          <a:solidFill>
                            <a:schemeClr val="dk1"/>
                          </a:solidFill>
                          <a:effectLst/>
                          <a:latin typeface="+mn-lt"/>
                          <a:ea typeface="+mn-ea"/>
                          <a:cs typeface="+mn-cs"/>
                        </a:rPr>
                        <a:t>o ensure high standards of teaching and learning in computing, we implement a curriculum that is progressive throughout the whole school. Our implementation of the computing curriculum is in line with 2014 Primary National Curriculum requirements for KS1 and KS2 and the Foundation Stage Curriculum in England. This provides a broad framework and outlines the knowledge and skills taught in each key stage.</a:t>
                      </a:r>
                    </a:p>
                    <a:p>
                      <a:r>
                        <a:rPr lang="en-GB" sz="1100" b="1" kern="1200" dirty="0" smtClean="0">
                          <a:solidFill>
                            <a:schemeClr val="dk1"/>
                          </a:solidFill>
                          <a:effectLst/>
                          <a:latin typeface="+mn-lt"/>
                          <a:ea typeface="+mn-ea"/>
                          <a:cs typeface="+mn-cs"/>
                        </a:rPr>
                        <a:t>We use and follow the Purple Mash computing scheme of work from Year 1-6, ensuring consistency and progression throughout the school. We recognise that computing is a specialist subject and not all teachers are computing specialists. Computing lessons are taught by our teaching staff with additional support from our Computing lead. The Purple Mash scheme of work enables clear coverage of the computing curriculum whilst also providing support and CPD for less confident teachers to deliver lessons. Our school uses Purple Mash to support the learning of each strand of the Computing curriculum. Each child has a log in and password to use at school and at home meaning children can access their schoolwork at home as a way of extending their Computing learning. Purple Mash also offers opportunities for children to complete cross curricular work, helping to embed their Computing skills at every opportunity.</a:t>
                      </a:r>
                    </a:p>
                  </a:txBody>
                  <a:tcPr marL="68580" marR="68580" marT="0" marB="0">
                    <a:solidFill>
                      <a:schemeClr val="accent1">
                        <a:lumMod val="40000"/>
                        <a:lumOff val="60000"/>
                      </a:schemeClr>
                    </a:solidFill>
                  </a:tcPr>
                </a:tc>
                <a:extLst>
                  <a:ext uri="{0D108BD9-81ED-4DB2-BD59-A6C34878D82A}">
                    <a16:rowId xmlns:a16="http://schemas.microsoft.com/office/drawing/2014/main" val="242387448"/>
                  </a:ext>
                </a:extLst>
              </a:tr>
              <a:tr h="971975">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Impact</a:t>
                      </a:r>
                    </a:p>
                  </a:txBody>
                  <a:tcPr marL="68580" marR="68580" marT="0" marB="0" anchor="ctr">
                    <a:solidFill>
                      <a:schemeClr val="accent1">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1" kern="1200" dirty="0" smtClean="0">
                          <a:solidFill>
                            <a:schemeClr val="dk1"/>
                          </a:solidFill>
                          <a:effectLst/>
                          <a:latin typeface="+mn-lt"/>
                          <a:ea typeface="+mn-ea"/>
                          <a:cs typeface="+mn-cs"/>
                        </a:rPr>
                        <a:t>Teachers carry out ongoing assessment during lessons. These assessments inform teaching, and progression to the next lesson. The final independent piece of work is assessed against exemplars (within each Purple Mash unit document is a section called Assessment Guidance) of how a child at emerging, expected and exceeding level of achievement could demonstrate this in their work through the unit.</a:t>
                      </a:r>
                    </a:p>
                    <a:p>
                      <a:pPr>
                        <a:lnSpc>
                          <a:spcPct val="107000"/>
                        </a:lnSpc>
                        <a:spcAft>
                          <a:spcPts val="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754137304"/>
                  </a:ext>
                </a:extLst>
              </a:tr>
            </a:tbl>
          </a:graphicData>
        </a:graphic>
      </p:graphicFrame>
      <p:pic>
        <p:nvPicPr>
          <p:cNvPr id="3" name="Picture 2">
            <a:extLst>
              <a:ext uri="{FF2B5EF4-FFF2-40B4-BE49-F238E27FC236}">
                <a16:creationId xmlns:a16="http://schemas.microsoft.com/office/drawing/2014/main" id="{57BD3E91-1C72-FAE8-98F9-8465FBAADD6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867" y="232248"/>
            <a:ext cx="569742" cy="672612"/>
          </a:xfrm>
          <a:prstGeom prst="rect">
            <a:avLst/>
          </a:prstGeom>
          <a:noFill/>
          <a:ln>
            <a:noFill/>
          </a:ln>
        </p:spPr>
      </p:pic>
    </p:spTree>
    <p:extLst>
      <p:ext uri="{BB962C8B-B14F-4D97-AF65-F5344CB8AC3E}">
        <p14:creationId xmlns:p14="http://schemas.microsoft.com/office/powerpoint/2010/main" val="2114677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1337"/>
          </a:xfrm>
        </p:spPr>
        <p:txBody>
          <a:bodyPr>
            <a:normAutofit/>
          </a:bodyPr>
          <a:lstStyle/>
          <a:p>
            <a:pPr algn="ctr"/>
            <a:r>
              <a:rPr lang="en-GB" sz="2000" b="1" dirty="0" smtClean="0">
                <a:latin typeface="+mn-lt"/>
              </a:rPr>
              <a:t>Computing at </a:t>
            </a:r>
            <a:r>
              <a:rPr lang="en-GB" sz="2000" b="1" dirty="0">
                <a:latin typeface="+mn-lt"/>
              </a:rPr>
              <a:t>Holmes Chapel Primary School</a:t>
            </a:r>
          </a:p>
        </p:txBody>
      </p:sp>
      <p:pic>
        <p:nvPicPr>
          <p:cNvPr id="3" name="Picture 2">
            <a:extLst>
              <a:ext uri="{FF2B5EF4-FFF2-40B4-BE49-F238E27FC236}">
                <a16:creationId xmlns:a16="http://schemas.microsoft.com/office/drawing/2014/main" id="{57BD3E91-1C72-FAE8-98F9-8465FBAADD6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867" y="232248"/>
            <a:ext cx="569742" cy="672612"/>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1003674409"/>
              </p:ext>
            </p:extLst>
          </p:nvPr>
        </p:nvGraphicFramePr>
        <p:xfrm>
          <a:off x="591033" y="1271753"/>
          <a:ext cx="10607562" cy="4526900"/>
        </p:xfrm>
        <a:graphic>
          <a:graphicData uri="http://schemas.openxmlformats.org/drawingml/2006/table">
            <a:tbl>
              <a:tblPr firstRow="1" firstCol="1" bandRow="1">
                <a:tableStyleId>{3C2FFA5D-87B4-456A-9821-1D502468CF0F}</a:tableStyleId>
              </a:tblPr>
              <a:tblGrid>
                <a:gridCol w="2121367">
                  <a:extLst>
                    <a:ext uri="{9D8B030D-6E8A-4147-A177-3AD203B41FA5}">
                      <a16:colId xmlns:a16="http://schemas.microsoft.com/office/drawing/2014/main" val="1307422683"/>
                    </a:ext>
                  </a:extLst>
                </a:gridCol>
                <a:gridCol w="2121367">
                  <a:extLst>
                    <a:ext uri="{9D8B030D-6E8A-4147-A177-3AD203B41FA5}">
                      <a16:colId xmlns:a16="http://schemas.microsoft.com/office/drawing/2014/main" val="3623265674"/>
                    </a:ext>
                  </a:extLst>
                </a:gridCol>
                <a:gridCol w="2121367">
                  <a:extLst>
                    <a:ext uri="{9D8B030D-6E8A-4147-A177-3AD203B41FA5}">
                      <a16:colId xmlns:a16="http://schemas.microsoft.com/office/drawing/2014/main" val="3579346844"/>
                    </a:ext>
                  </a:extLst>
                </a:gridCol>
                <a:gridCol w="2121367">
                  <a:extLst>
                    <a:ext uri="{9D8B030D-6E8A-4147-A177-3AD203B41FA5}">
                      <a16:colId xmlns:a16="http://schemas.microsoft.com/office/drawing/2014/main" val="869724702"/>
                    </a:ext>
                  </a:extLst>
                </a:gridCol>
                <a:gridCol w="2122094">
                  <a:extLst>
                    <a:ext uri="{9D8B030D-6E8A-4147-A177-3AD203B41FA5}">
                      <a16:colId xmlns:a16="http://schemas.microsoft.com/office/drawing/2014/main" val="2612175712"/>
                    </a:ext>
                  </a:extLst>
                </a:gridCol>
              </a:tblGrid>
              <a:tr h="229978">
                <a:tc gridSpan="5">
                  <a:txBody>
                    <a:bodyPr/>
                    <a:lstStyle/>
                    <a:p>
                      <a:pPr>
                        <a:lnSpc>
                          <a:spcPct val="107000"/>
                        </a:lnSpc>
                        <a:spcAft>
                          <a:spcPts val="0"/>
                        </a:spcAft>
                      </a:pPr>
                      <a:r>
                        <a:rPr lang="en-GB" sz="1800" dirty="0">
                          <a:effectLst/>
                        </a:rPr>
                        <a:t>The </a:t>
                      </a:r>
                      <a:r>
                        <a:rPr lang="en-GB" sz="1800" dirty="0" smtClean="0">
                          <a:effectLst/>
                        </a:rPr>
                        <a:t>Computing Curriculum </a:t>
                      </a:r>
                      <a:r>
                        <a:rPr lang="en-GB" sz="1800" dirty="0">
                          <a:effectLst/>
                        </a:rPr>
                        <a:t>and Fundamental British Values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57118797"/>
                  </a:ext>
                </a:extLst>
              </a:tr>
              <a:tr h="229978">
                <a:tc>
                  <a:txBody>
                    <a:bodyPr/>
                    <a:lstStyle/>
                    <a:p>
                      <a:pPr>
                        <a:lnSpc>
                          <a:spcPct val="107000"/>
                        </a:lnSpc>
                        <a:spcAft>
                          <a:spcPts val="0"/>
                        </a:spcAft>
                      </a:pPr>
                      <a:r>
                        <a:rPr lang="en-GB" sz="1800" b="0" dirty="0">
                          <a:effectLst/>
                        </a:rPr>
                        <a:t>Democracy</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Rule of Law</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Individual Liberty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Mutual Respect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Tolerance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4790043"/>
                  </a:ext>
                </a:extLst>
              </a:tr>
              <a:tr h="559547">
                <a:tc>
                  <a:txBody>
                    <a:bodyPr/>
                    <a:lstStyle/>
                    <a:p>
                      <a:pPr algn="ct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8379364"/>
                  </a:ext>
                </a:extLst>
              </a:tr>
              <a:tr h="2069798">
                <a:tc>
                  <a:txBody>
                    <a:bodyPr/>
                    <a:lstStyle/>
                    <a:p>
                      <a:pPr>
                        <a:lnSpc>
                          <a:spcPct val="107000"/>
                        </a:lnSpc>
                        <a:spcAft>
                          <a:spcPts val="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In computing, students are taught to respect each other’s rights to have a say. </a:t>
                      </a:r>
                    </a:p>
                  </a:txBody>
                  <a:tcPr marL="68580" marR="68580" marT="0" marB="0"/>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children learn to respect each other and the classroom they are in. We promote a sense of responsibility and cost, communicating to the children that the materials and equipment need to be respectfully used and cleared away carefully at the end of each lesson. </a:t>
                      </a:r>
                    </a:p>
                  </a:txBody>
                  <a:tcPr marL="68580" marR="68580" marT="0" marB="0"/>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In </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computing </a:t>
                      </a:r>
                      <a:r>
                        <a:rPr lang="en-GB" sz="1600" dirty="0">
                          <a:effectLst/>
                          <a:latin typeface="Calibri" panose="020F0502020204030204" pitchFamily="34" charset="0"/>
                          <a:ea typeface="Calibri" panose="020F0502020204030204" pitchFamily="34" charset="0"/>
                          <a:cs typeface="Times New Roman" panose="02020603050405020304" pitchFamily="18" charset="0"/>
                        </a:rPr>
                        <a:t>lessons, children are encouraged to develop their individual  </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responses</a:t>
                      </a:r>
                      <a:r>
                        <a:rPr lang="en-GB" sz="1600" dirty="0">
                          <a:effectLst/>
                          <a:latin typeface="Calibri" panose="020F0502020204030204" pitchFamily="34" charset="0"/>
                          <a:ea typeface="Calibri" panose="020F0502020204030204" pitchFamily="34" charset="0"/>
                          <a:cs typeface="Times New Roman" panose="02020603050405020304" pitchFamily="18" charset="0"/>
                        </a:rPr>
                        <a:t>. They are encouraged to express their opinions on how to complete their work as their own and their peers, whilst respecting the opinions of others.</a:t>
                      </a:r>
                    </a:p>
                  </a:txBody>
                  <a:tcPr marL="68580" marR="68580" marT="0" marB="0"/>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children regularly discuss the work of other children in lessons. They are taught how to talk, demonstrating kindness and empathy, founded on mutual respect. They are taught how to help each other to make progress.</a:t>
                      </a:r>
                    </a:p>
                  </a:txBody>
                  <a:tcPr marL="68580" marR="68580" marT="0" marB="0"/>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Throughout the computing curriculum, the children are introduced to a wide range of tools to complete topic work about different nationalities, backgrounds and cultures from around the world.</a:t>
                      </a:r>
                    </a:p>
                  </a:txBody>
                  <a:tcPr marL="68580" marR="68580" marT="0" marB="0"/>
                </a:tc>
                <a:extLst>
                  <a:ext uri="{0D108BD9-81ED-4DB2-BD59-A6C34878D82A}">
                    <a16:rowId xmlns:a16="http://schemas.microsoft.com/office/drawing/2014/main" val="4113812526"/>
                  </a:ext>
                </a:extLst>
              </a:tr>
            </a:tbl>
          </a:graphicData>
        </a:graphic>
      </p:graphicFrame>
      <p:pic>
        <p:nvPicPr>
          <p:cNvPr id="10" name="Picture 9"/>
          <p:cNvPicPr>
            <a:picLocks noChangeAspect="1"/>
          </p:cNvPicPr>
          <p:nvPr/>
        </p:nvPicPr>
        <p:blipFill>
          <a:blip r:embed="rId3"/>
          <a:stretch>
            <a:fillRect/>
          </a:stretch>
        </p:blipFill>
        <p:spPr>
          <a:xfrm>
            <a:off x="1417723" y="1870931"/>
            <a:ext cx="498207" cy="472875"/>
          </a:xfrm>
          <a:prstGeom prst="rect">
            <a:avLst/>
          </a:prstGeom>
        </p:spPr>
      </p:pic>
      <p:pic>
        <p:nvPicPr>
          <p:cNvPr id="11" name="Picture 10"/>
          <p:cNvPicPr>
            <a:picLocks noChangeAspect="1"/>
          </p:cNvPicPr>
          <p:nvPr/>
        </p:nvPicPr>
        <p:blipFill>
          <a:blip r:embed="rId4"/>
          <a:stretch>
            <a:fillRect/>
          </a:stretch>
        </p:blipFill>
        <p:spPr>
          <a:xfrm>
            <a:off x="3406912" y="1866895"/>
            <a:ext cx="534468" cy="476911"/>
          </a:xfrm>
          <a:prstGeom prst="rect">
            <a:avLst/>
          </a:prstGeom>
        </p:spPr>
      </p:pic>
      <p:pic>
        <p:nvPicPr>
          <p:cNvPr id="12" name="Picture 11"/>
          <p:cNvPicPr>
            <a:picLocks noChangeAspect="1"/>
          </p:cNvPicPr>
          <p:nvPr/>
        </p:nvPicPr>
        <p:blipFill>
          <a:blip r:embed="rId5"/>
          <a:stretch>
            <a:fillRect/>
          </a:stretch>
        </p:blipFill>
        <p:spPr>
          <a:xfrm>
            <a:off x="5618707" y="1891196"/>
            <a:ext cx="552213" cy="476911"/>
          </a:xfrm>
          <a:prstGeom prst="rect">
            <a:avLst/>
          </a:prstGeom>
        </p:spPr>
      </p:pic>
      <p:pic>
        <p:nvPicPr>
          <p:cNvPr id="13" name="Picture 12"/>
          <p:cNvPicPr>
            <a:picLocks noChangeAspect="1"/>
          </p:cNvPicPr>
          <p:nvPr/>
        </p:nvPicPr>
        <p:blipFill>
          <a:blip r:embed="rId6"/>
          <a:stretch>
            <a:fillRect/>
          </a:stretch>
        </p:blipFill>
        <p:spPr>
          <a:xfrm>
            <a:off x="7848247" y="1833552"/>
            <a:ext cx="523764" cy="506305"/>
          </a:xfrm>
          <a:prstGeom prst="rect">
            <a:avLst/>
          </a:prstGeom>
        </p:spPr>
      </p:pic>
      <p:pic>
        <p:nvPicPr>
          <p:cNvPr id="14" name="Picture 13"/>
          <p:cNvPicPr>
            <a:picLocks noChangeAspect="1"/>
          </p:cNvPicPr>
          <p:nvPr/>
        </p:nvPicPr>
        <p:blipFill>
          <a:blip r:embed="rId7"/>
          <a:stretch>
            <a:fillRect/>
          </a:stretch>
        </p:blipFill>
        <p:spPr>
          <a:xfrm>
            <a:off x="9873697" y="1847027"/>
            <a:ext cx="564668" cy="527641"/>
          </a:xfrm>
          <a:prstGeom prst="rect">
            <a:avLst/>
          </a:prstGeom>
        </p:spPr>
      </p:pic>
    </p:spTree>
    <p:extLst>
      <p:ext uri="{BB962C8B-B14F-4D97-AF65-F5344CB8AC3E}">
        <p14:creationId xmlns:p14="http://schemas.microsoft.com/office/powerpoint/2010/main" val="3421870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516" y="365125"/>
            <a:ext cx="5694219" cy="682279"/>
          </a:xfrm>
          <a:solidFill>
            <a:schemeClr val="accent1">
              <a:lumMod val="40000"/>
              <a:lumOff val="60000"/>
            </a:schemeClr>
          </a:solidFill>
        </p:spPr>
        <p:txBody>
          <a:bodyPr>
            <a:normAutofit/>
          </a:bodyPr>
          <a:lstStyle/>
          <a:p>
            <a:pPr algn="ctr"/>
            <a:r>
              <a:rPr lang="en-GB" sz="2800" b="1" dirty="0" smtClean="0">
                <a:latin typeface="+mn-lt"/>
              </a:rPr>
              <a:t>What does Computing look like?</a:t>
            </a:r>
            <a:endParaRPr lang="en-GB" sz="28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2735436"/>
              </p:ext>
            </p:extLst>
          </p:nvPr>
        </p:nvGraphicFramePr>
        <p:xfrm>
          <a:off x="962891" y="1393363"/>
          <a:ext cx="10515600" cy="484632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098124122"/>
                    </a:ext>
                  </a:extLst>
                </a:gridCol>
              </a:tblGrid>
              <a:tr h="370840">
                <a:tc>
                  <a:txBody>
                    <a:bodyPr/>
                    <a:lstStyle/>
                    <a:p>
                      <a:r>
                        <a:rPr lang="en-GB" sz="1400" b="1" u="sng" kern="1200" dirty="0" smtClean="0">
                          <a:solidFill>
                            <a:schemeClr val="tx1"/>
                          </a:solidFill>
                          <a:effectLst/>
                          <a:latin typeface="+mn-lt"/>
                          <a:ea typeface="+mn-ea"/>
                          <a:cs typeface="+mn-cs"/>
                        </a:rPr>
                        <a:t>E-Safety</a:t>
                      </a:r>
                      <a:r>
                        <a:rPr lang="en-GB" sz="1400" b="1" kern="1200" dirty="0" smtClean="0">
                          <a:solidFill>
                            <a:schemeClr val="tx1"/>
                          </a:solidFill>
                          <a:effectLst/>
                          <a:latin typeface="+mn-lt"/>
                          <a:ea typeface="+mn-ea"/>
                          <a:cs typeface="+mn-cs"/>
                        </a:rPr>
                        <a:t> - We provide a variety of opportunities for computing learning inside and outside the classroom. Computing and safeguarding go hand in hand and we provide a huge focus on internet safety inside and outside of the classroom. Additional to all pupils studying an online safety unit through their computing lessons, every year we also take part in National Safer Internet Day in February. The Computing Lead alongside class teachers plan additional internet safety lessons and activities linking to current trends and potential issues. Internet Safety assemblies are also held as well as parent internet safety workshops and parent home activities. The E-Safety curriculum works in conjunction with our PHSE curriculum.</a:t>
                      </a:r>
                    </a:p>
                    <a:p>
                      <a:endParaRPr lang="en-GB" sz="1400" b="1" kern="1200" dirty="0" smtClean="0">
                        <a:solidFill>
                          <a:schemeClr val="tx1"/>
                        </a:solidFill>
                        <a:effectLst/>
                        <a:latin typeface="+mn-lt"/>
                        <a:ea typeface="+mn-ea"/>
                        <a:cs typeface="+mn-cs"/>
                      </a:endParaRPr>
                    </a:p>
                    <a:p>
                      <a:r>
                        <a:rPr lang="en-GB" sz="1400" b="1" u="sng" kern="1200" dirty="0" smtClean="0">
                          <a:solidFill>
                            <a:schemeClr val="tx1"/>
                          </a:solidFill>
                          <a:effectLst/>
                          <a:latin typeface="+mn-lt"/>
                          <a:ea typeface="+mn-ea"/>
                          <a:cs typeface="+mn-cs"/>
                        </a:rPr>
                        <a:t>Enquiry approach - </a:t>
                      </a:r>
                      <a:r>
                        <a:rPr lang="en-GB" sz="1400" b="1" kern="1200" dirty="0" smtClean="0">
                          <a:solidFill>
                            <a:schemeClr val="tx1"/>
                          </a:solidFill>
                          <a:effectLst/>
                          <a:latin typeface="+mn-lt"/>
                          <a:ea typeface="+mn-ea"/>
                          <a:cs typeface="+mn-cs"/>
                        </a:rPr>
                        <a:t>Through using Purple Mash and cross-curricular link we ensure that a child’s learning is engaging, broad and balanced. Using an enquiry approach is central to Computing learning; when engaged in inquiry, students can describe objects and events, ask questions, construct explanations, test those explanations against current computing knowledge, and communicate their ideas to others. They can identify their assumptions, use critical and logical thinking, and consider alternative explanations. In this way, students actively develop their understanding by combining computing knowledge with reasoning and thinking skills.</a:t>
                      </a:r>
                    </a:p>
                    <a:p>
                      <a:endParaRPr lang="en-GB" sz="1400" b="1" kern="1200" dirty="0" smtClean="0">
                        <a:solidFill>
                          <a:schemeClr val="tx1"/>
                        </a:solidFill>
                        <a:effectLst/>
                        <a:latin typeface="+mn-lt"/>
                        <a:ea typeface="+mn-ea"/>
                        <a:cs typeface="+mn-cs"/>
                      </a:endParaRPr>
                    </a:p>
                    <a:p>
                      <a:r>
                        <a:rPr lang="en-GB" sz="1400" b="1" u="sng" kern="1200" dirty="0" smtClean="0">
                          <a:solidFill>
                            <a:schemeClr val="tx1"/>
                          </a:solidFill>
                          <a:effectLst/>
                          <a:latin typeface="+mn-lt"/>
                          <a:ea typeface="+mn-ea"/>
                          <a:cs typeface="+mn-cs"/>
                        </a:rPr>
                        <a:t>Independent learning - </a:t>
                      </a:r>
                      <a:r>
                        <a:rPr lang="en-GB" sz="1400" b="1" kern="1200" dirty="0" smtClean="0">
                          <a:solidFill>
                            <a:schemeClr val="tx1"/>
                          </a:solidFill>
                          <a:effectLst/>
                          <a:latin typeface="+mn-lt"/>
                          <a:ea typeface="+mn-ea"/>
                          <a:cs typeface="+mn-cs"/>
                        </a:rPr>
                        <a:t>Teachers ensure that ICT and computing capability is also achieved through core and foundation subjects and where appropriate and necessary ICT and computing is incorporated into work for all subjects.</a:t>
                      </a:r>
                    </a:p>
                    <a:p>
                      <a:r>
                        <a:rPr lang="en-GB" sz="1400" b="1" kern="1200" dirty="0" smtClean="0">
                          <a:solidFill>
                            <a:schemeClr val="tx1"/>
                          </a:solidFill>
                          <a:effectLst/>
                          <a:latin typeface="+mn-lt"/>
                          <a:ea typeface="+mn-ea"/>
                          <a:cs typeface="+mn-cs"/>
                        </a:rPr>
                        <a:t>Children are expected to work as independently as they can during a lesson so that they demonstrate their ability to complete the ICT task and achieve the learning intention on their own. Adults give targeted support to those who require it. Computing teaching is practical and engaging and a variety of teaching approaches and activities are provided based on teacher judgement and pupil ability. We have a wide range of resources to support our computing teaching. Pupils may use laptops or iPads independently, in pairs, alongside IT support or in a group with the teacher. Teachers and pupils are also aware of the importance of health and safety and pupils are always supervised when using technology and accessing the internet.</a:t>
                      </a:r>
                    </a:p>
                    <a:p>
                      <a:endParaRPr lang="en-GB" dirty="0"/>
                    </a:p>
                  </a:txBody>
                  <a:tcPr/>
                </a:tc>
                <a:extLst>
                  <a:ext uri="{0D108BD9-81ED-4DB2-BD59-A6C34878D82A}">
                    <a16:rowId xmlns:a16="http://schemas.microsoft.com/office/drawing/2014/main" val="3160516646"/>
                  </a:ext>
                </a:extLst>
              </a:tr>
            </a:tbl>
          </a:graphicData>
        </a:graphic>
      </p:graphicFrame>
      <p:pic>
        <p:nvPicPr>
          <p:cNvPr id="5" name="Picture 4">
            <a:extLst>
              <a:ext uri="{FF2B5EF4-FFF2-40B4-BE49-F238E27FC236}">
                <a16:creationId xmlns:a16="http://schemas.microsoft.com/office/drawing/2014/main" id="{F0AF5E37-ACC6-16B0-8CC7-B0B250D4F5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867" y="232248"/>
            <a:ext cx="569742" cy="672612"/>
          </a:xfrm>
          <a:prstGeom prst="rect">
            <a:avLst/>
          </a:prstGeom>
          <a:noFill/>
          <a:ln>
            <a:noFill/>
          </a:ln>
        </p:spPr>
      </p:pic>
    </p:spTree>
    <p:extLst>
      <p:ext uri="{BB962C8B-B14F-4D97-AF65-F5344CB8AC3E}">
        <p14:creationId xmlns:p14="http://schemas.microsoft.com/office/powerpoint/2010/main" val="347101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6789" y="280770"/>
            <a:ext cx="3832167" cy="624090"/>
          </a:xfrm>
          <a:solidFill>
            <a:schemeClr val="accent1">
              <a:lumMod val="40000"/>
              <a:lumOff val="60000"/>
            </a:schemeClr>
          </a:solidFill>
        </p:spPr>
        <p:txBody>
          <a:bodyPr>
            <a:normAutofit/>
          </a:bodyPr>
          <a:lstStyle/>
          <a:p>
            <a:r>
              <a:rPr lang="en-GB" sz="2800" b="1" dirty="0" smtClean="0">
                <a:latin typeface="+mn-lt"/>
              </a:rPr>
              <a:t>Computing in Early Years</a:t>
            </a:r>
            <a:endParaRPr lang="en-GB" sz="28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0625810"/>
              </p:ext>
            </p:extLst>
          </p:nvPr>
        </p:nvGraphicFramePr>
        <p:xfrm>
          <a:off x="755073" y="1418302"/>
          <a:ext cx="10515600" cy="368808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1333163715"/>
                    </a:ext>
                  </a:extLst>
                </a:gridCol>
              </a:tblGrid>
              <a:tr h="370840">
                <a:tc>
                  <a:txBody>
                    <a:bodyPr/>
                    <a:lstStyle/>
                    <a:p>
                      <a:r>
                        <a:rPr lang="en-GB" sz="1400" b="1" u="sng" kern="1200" dirty="0" smtClean="0">
                          <a:solidFill>
                            <a:schemeClr val="tx1"/>
                          </a:solidFill>
                          <a:effectLst/>
                          <a:latin typeface="+mn-lt"/>
                          <a:ea typeface="+mn-ea"/>
                          <a:cs typeface="+mn-cs"/>
                        </a:rPr>
                        <a:t>EYFS</a:t>
                      </a:r>
                      <a:endParaRPr lang="en-GB" sz="14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For our very youngest learners in the foundation stage we provide children with a broad, play-based experience of computing in a range of contexts, including outdoor play. We believe that Computing is not just about computers, and so our Early years learning environments feature computing scenarios based on experience in the real world, such as in role play. Children gain confidence, control, and language skills through opportunities to ‘paint’ on the whiteboard or drive a remote-controlled toy. Outdoor exploration is an important aspect of the EYFS, supported by ICT toys such as metal detectors, controllable traffic lights and walkie-talkie sets. The Early Years, in accordance with the EYFS Framework also regularly use </a:t>
                      </a:r>
                      <a:r>
                        <a:rPr lang="en-GB" sz="1200" b="1" kern="1200" dirty="0" err="1" smtClean="0">
                          <a:solidFill>
                            <a:schemeClr val="tx1"/>
                          </a:solidFill>
                          <a:effectLst/>
                          <a:latin typeface="+mn-lt"/>
                          <a:ea typeface="+mn-ea"/>
                          <a:cs typeface="+mn-cs"/>
                        </a:rPr>
                        <a:t>Beebots</a:t>
                      </a:r>
                      <a:r>
                        <a:rPr lang="en-GB" sz="1200" b="1" kern="1200" dirty="0" smtClean="0">
                          <a:solidFill>
                            <a:schemeClr val="tx1"/>
                          </a:solidFill>
                          <a:effectLst/>
                          <a:latin typeface="+mn-lt"/>
                          <a:ea typeface="+mn-ea"/>
                          <a:cs typeface="+mn-cs"/>
                        </a:rPr>
                        <a:t> (programmable robots), Learn Pads and paint programs as well as using the interactive whiteboard in the classroom to access and play games. They cover E-Safety regularly throughout sessions using technology. Teachers also use the twenty-five topic packs within Purple Mash covering all Early Years topics, each containing a range of themed activities and resources.  With simple visual navigation, it covers all the areas of prime development in an engaging way.</a:t>
                      </a:r>
                    </a:p>
                    <a:p>
                      <a:r>
                        <a:rPr lang="en-GB" sz="1200" b="1" kern="1200" dirty="0" smtClean="0">
                          <a:solidFill>
                            <a:schemeClr val="tx1"/>
                          </a:solidFill>
                          <a:effectLst/>
                          <a:latin typeface="+mn-lt"/>
                          <a:ea typeface="+mn-ea"/>
                          <a:cs typeface="+mn-cs"/>
                        </a:rPr>
                        <a:t>Our Computing progression model is broken down into KS1 and KS2. Each progression model contains three strands that make up the computing curriculum. These are Computer Science, Information Technology and Digital Literacy. Computer Science underlines the knowledge and skills relating to programming, coding, algorithms, and computational thinking. Information Technology underlines the knowledge and skills relating to communication, multimedia and data representation and handling. Digital Literacy underlines the knowledge and skills relating to online safety and technology uses. All of which are covered whether combined or discreetly. To ensure that UKS2 have a rounded view of communication, multimedia and data representation and handling teachers will incorporate Microsoft programs such as Word, PowerPoint and publishers using a cross -curricular approach.</a:t>
                      </a:r>
                    </a:p>
                    <a:p>
                      <a:r>
                        <a:rPr lang="en-GB" sz="1200" b="1" kern="1200" dirty="0" smtClean="0">
                          <a:solidFill>
                            <a:schemeClr val="tx1"/>
                          </a:solidFill>
                          <a:effectLst/>
                          <a:latin typeface="+mn-lt"/>
                          <a:ea typeface="+mn-ea"/>
                          <a:cs typeface="+mn-cs"/>
                        </a:rPr>
                        <a:t>Through our Purple Mash subscription our teachers deliver thematic, cross curricular lessons providing flexibility, using an online portal of age-appropriate software, games, and activities as well as topic materials and materials to support children’s learning in other subject areas for all key stages. Computing teaching delivers these requirements through discrete units. </a:t>
                      </a:r>
                    </a:p>
                    <a:p>
                      <a:endParaRPr lang="en-GB" dirty="0"/>
                    </a:p>
                  </a:txBody>
                  <a:tcPr/>
                </a:tc>
                <a:extLst>
                  <a:ext uri="{0D108BD9-81ED-4DB2-BD59-A6C34878D82A}">
                    <a16:rowId xmlns:a16="http://schemas.microsoft.com/office/drawing/2014/main" val="1393207365"/>
                  </a:ext>
                </a:extLst>
              </a:tr>
            </a:tbl>
          </a:graphicData>
        </a:graphic>
      </p:graphicFrame>
      <p:pic>
        <p:nvPicPr>
          <p:cNvPr id="5" name="Picture 4">
            <a:extLst>
              <a:ext uri="{FF2B5EF4-FFF2-40B4-BE49-F238E27FC236}">
                <a16:creationId xmlns:a16="http://schemas.microsoft.com/office/drawing/2014/main" id="{F0AF5E37-ACC6-16B0-8CC7-B0B250D4F5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867" y="232248"/>
            <a:ext cx="569742" cy="672612"/>
          </a:xfrm>
          <a:prstGeom prst="rect">
            <a:avLst/>
          </a:prstGeom>
          <a:noFill/>
          <a:ln>
            <a:noFill/>
          </a:ln>
        </p:spPr>
      </p:pic>
    </p:spTree>
    <p:extLst>
      <p:ext uri="{BB962C8B-B14F-4D97-AF65-F5344CB8AC3E}">
        <p14:creationId xmlns:p14="http://schemas.microsoft.com/office/powerpoint/2010/main" val="417856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193" y="273686"/>
            <a:ext cx="7173883" cy="649028"/>
          </a:xfrm>
          <a:solidFill>
            <a:schemeClr val="accent1">
              <a:lumMod val="40000"/>
              <a:lumOff val="60000"/>
            </a:schemeClr>
          </a:solidFill>
        </p:spPr>
        <p:txBody>
          <a:bodyPr>
            <a:normAutofit/>
          </a:bodyPr>
          <a:lstStyle/>
          <a:p>
            <a:pPr algn="ctr"/>
            <a:r>
              <a:rPr lang="en-GB" sz="2800" b="1" dirty="0" smtClean="0">
                <a:latin typeface="+mn-lt"/>
              </a:rPr>
              <a:t>Computing in Key Stage 1 and Key Stage 2</a:t>
            </a:r>
            <a:endParaRPr lang="en-GB" sz="28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2824577"/>
              </p:ext>
            </p:extLst>
          </p:nvPr>
        </p:nvGraphicFramePr>
        <p:xfrm>
          <a:off x="688571" y="1326862"/>
          <a:ext cx="10515600" cy="499872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662478946"/>
                    </a:ext>
                  </a:extLst>
                </a:gridCol>
              </a:tblGrid>
              <a:tr h="370840">
                <a:tc>
                  <a:txBody>
                    <a:bodyPr/>
                    <a:lstStyle/>
                    <a:p>
                      <a:r>
                        <a:rPr lang="en-GB" sz="1200" b="1" u="sng" kern="1200" dirty="0" smtClean="0">
                          <a:solidFill>
                            <a:schemeClr val="tx1"/>
                          </a:solidFill>
                          <a:effectLst/>
                          <a:latin typeface="+mn-lt"/>
                          <a:ea typeface="+mn-ea"/>
                          <a:cs typeface="+mn-cs"/>
                        </a:rPr>
                        <a:t>Key Stage 1</a:t>
                      </a:r>
                    </a:p>
                    <a:p>
                      <a:r>
                        <a:rPr lang="en-GB" sz="1200" b="1" i="1" kern="1200" dirty="0" smtClean="0">
                          <a:solidFill>
                            <a:schemeClr val="tx1"/>
                          </a:solidFill>
                          <a:effectLst/>
                          <a:latin typeface="+mn-lt"/>
                          <a:ea typeface="+mn-ea"/>
                          <a:cs typeface="+mn-cs"/>
                        </a:rPr>
                        <a:t>Children are taught to:</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Understand what algorithms are; how they are implemented as programs on digital devices; and that programs execute by following precise and unambiguous instructions</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Create and debug simple programs</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Use logical reasoning to predict the behaviour of simple programs</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Use technology purposefully to create, organise, store, manipulate and retrieve digital content</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Recognise common uses of information technology beyond school</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Use technology safely and respectfully, keeping personal information private; identify where to go for help and support when they have concerns about content or contact on the internet or other online technologies.</a:t>
                      </a:r>
                    </a:p>
                    <a:p>
                      <a:endParaRPr lang="en-GB" sz="1800" b="1" i="1" kern="1200" dirty="0" smtClean="0">
                        <a:solidFill>
                          <a:schemeClr val="tx1"/>
                        </a:solidFill>
                        <a:effectLst/>
                        <a:latin typeface="+mn-lt"/>
                        <a:ea typeface="+mn-ea"/>
                        <a:cs typeface="+mn-cs"/>
                      </a:endParaRPr>
                    </a:p>
                    <a:p>
                      <a:r>
                        <a:rPr lang="en-GB" sz="1200" b="1" u="sng" kern="1200" dirty="0" smtClean="0">
                          <a:solidFill>
                            <a:schemeClr val="tx1"/>
                          </a:solidFill>
                          <a:effectLst/>
                          <a:latin typeface="+mn-lt"/>
                          <a:ea typeface="+mn-ea"/>
                          <a:cs typeface="+mn-cs"/>
                        </a:rPr>
                        <a:t>Key Stage 2</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Children are taught to:</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Design, write and debug programs that accomplish specific goals, including controlling or simulating physical systems; solve problems by decomposing them into smaller parts</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Use sequence, selection, and repetition in programs, work with variables and various forms of input and output</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Use logical reasoning to explain how some simple algorithms work and to detect and correct errors in algorithms and programs</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Understand computer networks including the internet; how they can provide multiple services, such as the world wide web; and the opportunities they offer for communication and collaboration</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Use search technologies effectively, appreciate how results are selected and ranked, and be discerning in evaluating digital content</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Select, use and combine a variety of software (including internet services) on a range of digital devices to design and create a range of programs, systems and content that accomplish given goals, including collecting, analysing, evaluating and presenting data and information</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Use technology safely, respectfully, and responsibly; recognise acceptable/unacceptable behaviour; identify a range of ways to report concerns about content and contact.</a:t>
                      </a:r>
                      <a:endParaRPr lang="en-GB" sz="1200" b="1" kern="1200" dirty="0" smtClean="0">
                        <a:solidFill>
                          <a:schemeClr val="tx1"/>
                        </a:solidFill>
                        <a:effectLst/>
                        <a:latin typeface="+mn-lt"/>
                        <a:ea typeface="+mn-ea"/>
                        <a:cs typeface="+mn-cs"/>
                      </a:endParaRPr>
                    </a:p>
                    <a:p>
                      <a:endParaRPr lang="en-GB" sz="1200" b="1" kern="1200" dirty="0" smtClean="0">
                        <a:solidFill>
                          <a:schemeClr val="lt1"/>
                        </a:solidFill>
                        <a:effectLst/>
                        <a:latin typeface="+mn-lt"/>
                        <a:ea typeface="+mn-ea"/>
                        <a:cs typeface="+mn-cs"/>
                      </a:endParaRPr>
                    </a:p>
                    <a:p>
                      <a:endParaRPr lang="en-GB" sz="160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val="2221452903"/>
                  </a:ext>
                </a:extLst>
              </a:tr>
            </a:tbl>
          </a:graphicData>
        </a:graphic>
      </p:graphicFrame>
      <p:pic>
        <p:nvPicPr>
          <p:cNvPr id="5" name="Picture 4">
            <a:extLst>
              <a:ext uri="{FF2B5EF4-FFF2-40B4-BE49-F238E27FC236}">
                <a16:creationId xmlns:a16="http://schemas.microsoft.com/office/drawing/2014/main" id="{F0AF5E37-ACC6-16B0-8CC7-B0B250D4F5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867" y="232248"/>
            <a:ext cx="569742" cy="672612"/>
          </a:xfrm>
          <a:prstGeom prst="rect">
            <a:avLst/>
          </a:prstGeom>
          <a:noFill/>
          <a:ln>
            <a:noFill/>
          </a:ln>
        </p:spPr>
      </p:pic>
    </p:spTree>
    <p:extLst>
      <p:ext uri="{BB962C8B-B14F-4D97-AF65-F5344CB8AC3E}">
        <p14:creationId xmlns:p14="http://schemas.microsoft.com/office/powerpoint/2010/main" val="61307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134" y="257059"/>
            <a:ext cx="6765175" cy="574213"/>
          </a:xfrm>
          <a:solidFill>
            <a:schemeClr val="accent1">
              <a:lumMod val="40000"/>
              <a:lumOff val="60000"/>
            </a:schemeClr>
          </a:solidFill>
        </p:spPr>
        <p:txBody>
          <a:bodyPr>
            <a:normAutofit/>
          </a:bodyPr>
          <a:lstStyle/>
          <a:p>
            <a:pPr algn="ctr"/>
            <a:r>
              <a:rPr lang="en-GB" sz="2800" b="1" dirty="0" smtClean="0">
                <a:latin typeface="+mn-lt"/>
              </a:rPr>
              <a:t>Computing curriculum progression – Year 1</a:t>
            </a:r>
            <a:endParaRPr lang="en-GB" sz="2800" b="1" dirty="0">
              <a:latin typeface="+mn-lt"/>
            </a:endParaRPr>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392" y="1019206"/>
            <a:ext cx="10025149" cy="5584515"/>
          </a:xfrm>
        </p:spPr>
      </p:pic>
    </p:spTree>
    <p:extLst>
      <p:ext uri="{BB962C8B-B14F-4D97-AF65-F5344CB8AC3E}">
        <p14:creationId xmlns:p14="http://schemas.microsoft.com/office/powerpoint/2010/main" val="130438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3084" y="1147216"/>
            <a:ext cx="10199716" cy="5468953"/>
          </a:xfrm>
        </p:spPr>
      </p:pic>
      <p:sp>
        <p:nvSpPr>
          <p:cNvPr id="4" name="Title 1"/>
          <p:cNvSpPr>
            <a:spLocks noGrp="1"/>
          </p:cNvSpPr>
          <p:nvPr>
            <p:ph type="title"/>
          </p:nvPr>
        </p:nvSpPr>
        <p:spPr>
          <a:xfrm>
            <a:off x="2676698" y="182245"/>
            <a:ext cx="7396942" cy="665653"/>
          </a:xfrm>
          <a:solidFill>
            <a:schemeClr val="accent1">
              <a:lumMod val="40000"/>
              <a:lumOff val="60000"/>
            </a:schemeClr>
          </a:solidFill>
        </p:spPr>
        <p:txBody>
          <a:bodyPr>
            <a:normAutofit/>
          </a:bodyPr>
          <a:lstStyle/>
          <a:p>
            <a:pPr algn="ctr"/>
            <a:r>
              <a:rPr lang="en-GB" sz="2800" b="1" dirty="0" smtClean="0">
                <a:latin typeface="+mn-lt"/>
              </a:rPr>
              <a:t>Computing curriculum progression – Year 2</a:t>
            </a:r>
            <a:endParaRPr lang="en-GB" sz="2800" b="1" dirty="0">
              <a:latin typeface="+mn-lt"/>
            </a:endParaRPr>
          </a:p>
        </p:txBody>
      </p:sp>
    </p:spTree>
    <p:extLst>
      <p:ext uri="{BB962C8B-B14F-4D97-AF65-F5344CB8AC3E}">
        <p14:creationId xmlns:p14="http://schemas.microsoft.com/office/powerpoint/2010/main" val="200477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887" y="908723"/>
            <a:ext cx="10332720" cy="5658586"/>
          </a:xfrm>
        </p:spPr>
      </p:pic>
      <p:sp>
        <p:nvSpPr>
          <p:cNvPr id="4" name="Title 1"/>
          <p:cNvSpPr>
            <a:spLocks noGrp="1"/>
          </p:cNvSpPr>
          <p:nvPr>
            <p:ph type="title"/>
          </p:nvPr>
        </p:nvSpPr>
        <p:spPr>
          <a:xfrm>
            <a:off x="2269373" y="165620"/>
            <a:ext cx="6948055" cy="649028"/>
          </a:xfrm>
          <a:solidFill>
            <a:schemeClr val="accent1">
              <a:lumMod val="40000"/>
              <a:lumOff val="60000"/>
            </a:schemeClr>
          </a:solidFill>
        </p:spPr>
        <p:txBody>
          <a:bodyPr>
            <a:normAutofit/>
          </a:bodyPr>
          <a:lstStyle/>
          <a:p>
            <a:pPr algn="ctr"/>
            <a:r>
              <a:rPr lang="en-GB" sz="2800" b="1" dirty="0" smtClean="0">
                <a:latin typeface="+mn-lt"/>
              </a:rPr>
              <a:t>Computing curriculum progression – Year 3</a:t>
            </a:r>
            <a:endParaRPr lang="en-GB" sz="2800" b="1" dirty="0">
              <a:latin typeface="+mn-lt"/>
            </a:endParaRPr>
          </a:p>
        </p:txBody>
      </p:sp>
    </p:spTree>
    <p:extLst>
      <p:ext uri="{BB962C8B-B14F-4D97-AF65-F5344CB8AC3E}">
        <p14:creationId xmlns:p14="http://schemas.microsoft.com/office/powerpoint/2010/main" val="967525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2454</TotalTime>
  <Words>2532</Words>
  <Application>Microsoft Office PowerPoint</Application>
  <PresentationFormat>Widescreen</PresentationFormat>
  <Paragraphs>191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Holmes Chapel Primary School</vt:lpstr>
      <vt:lpstr>Computing at Holmes Chapel Primary School</vt:lpstr>
      <vt:lpstr>Computing at Holmes Chapel Primary School</vt:lpstr>
      <vt:lpstr>What does Computing look like?</vt:lpstr>
      <vt:lpstr>Computing in Early Years</vt:lpstr>
      <vt:lpstr>Computing in Key Stage 1 and Key Stage 2</vt:lpstr>
      <vt:lpstr>Computing curriculum progression – Year 1</vt:lpstr>
      <vt:lpstr>Computing curriculum progression – Year 2</vt:lpstr>
      <vt:lpstr>Computing curriculum progression – Year 3</vt:lpstr>
      <vt:lpstr>Computing curriculum progression – Year 4</vt:lpstr>
      <vt:lpstr>Computing curriculum progression – Year 5</vt:lpstr>
      <vt:lpstr>Computing curriculum progression – Year 6</vt:lpstr>
      <vt:lpstr>How does Purple Mash meet the National Curriculum statements in Key Stage 1?</vt:lpstr>
      <vt:lpstr>How does Purple Mash meet the National Curriculum statements in Key Stage 2?</vt:lpstr>
      <vt:lpstr>How does Purple Mash meet the National Curriculum statements in Key Stage 2 (continued)?</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at Holmes Chapel Primary School</dc:title>
  <dc:creator>Fiona.Gresty@RPTNet.Local</dc:creator>
  <cp:lastModifiedBy>Nicky.Waddington</cp:lastModifiedBy>
  <cp:revision>102</cp:revision>
  <dcterms:created xsi:type="dcterms:W3CDTF">2023-04-27T14:10:41Z</dcterms:created>
  <dcterms:modified xsi:type="dcterms:W3CDTF">2025-03-28T08:10:34Z</dcterms:modified>
</cp:coreProperties>
</file>