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73" r:id="rId5"/>
    <p:sldId id="272" r:id="rId6"/>
    <p:sldId id="291"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9" r:id="rId22"/>
    <p:sldId id="288" r:id="rId23"/>
    <p:sldId id="29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06" autoAdjust="0"/>
    <p:restoredTop sz="94660"/>
  </p:normalViewPr>
  <p:slideViewPr>
    <p:cSldViewPr snapToGrid="0">
      <p:cViewPr>
        <p:scale>
          <a:sx n="100" d="100"/>
          <a:sy n="100" d="100"/>
        </p:scale>
        <p:origin x="-18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12/3/2024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03/12/2024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03/12/2024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03/12/2024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03/12/2024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03/12/2024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ase.org.uk/documents/2016-joint-statement-on-reproduction/" TargetMode="External"/><Relationship Id="rId2" Type="http://schemas.openxmlformats.org/officeDocument/2006/relationships/hyperlink" Target="http://www.ase.org.uk/news/aseviews/teaching-about-puberty/"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2458940"/>
            <a:ext cx="9144000" cy="1424439"/>
          </a:xfrm>
        </p:spPr>
        <p:txBody>
          <a:bodyPr>
            <a:normAutofit/>
          </a:bodyPr>
          <a:lstStyle/>
          <a:p>
            <a:r>
              <a:rPr lang="en-GB" sz="8000" b="1" dirty="0" smtClean="0"/>
              <a:t>Science </a:t>
            </a:r>
            <a:r>
              <a:rPr lang="en-GB" sz="8000" b="1" dirty="0"/>
              <a:t>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1026" name="Picture 2" descr="Ferndale Primary School and Nursery - Scie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5620" y="3851736"/>
            <a:ext cx="2574535" cy="2574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65705810"/>
              </p:ext>
            </p:extLst>
          </p:nvPr>
        </p:nvGraphicFramePr>
        <p:xfrm>
          <a:off x="407324" y="928848"/>
          <a:ext cx="11272057" cy="2634488"/>
        </p:xfrm>
        <a:graphic>
          <a:graphicData uri="http://schemas.openxmlformats.org/drawingml/2006/table">
            <a:tbl>
              <a:tblPr firstRow="1" firstCol="1" bandRow="1">
                <a:tableStyleId>{5C22544A-7EE6-4342-B048-85BDC9FD1C3A}</a:tableStyleId>
              </a:tblPr>
              <a:tblGrid>
                <a:gridCol w="3858192">
                  <a:extLst>
                    <a:ext uri="{9D8B030D-6E8A-4147-A177-3AD203B41FA5}">
                      <a16:colId xmlns:a16="http://schemas.microsoft.com/office/drawing/2014/main" val="1215496532"/>
                    </a:ext>
                  </a:extLst>
                </a:gridCol>
                <a:gridCol w="5279745">
                  <a:extLst>
                    <a:ext uri="{9D8B030D-6E8A-4147-A177-3AD203B41FA5}">
                      <a16:colId xmlns:a16="http://schemas.microsoft.com/office/drawing/2014/main" val="317164158"/>
                    </a:ext>
                  </a:extLst>
                </a:gridCol>
                <a:gridCol w="2134120">
                  <a:extLst>
                    <a:ext uri="{9D8B030D-6E8A-4147-A177-3AD203B41FA5}">
                      <a16:colId xmlns:a16="http://schemas.microsoft.com/office/drawing/2014/main" val="776037789"/>
                    </a:ext>
                  </a:extLst>
                </a:gridCol>
              </a:tblGrid>
              <a:tr h="0">
                <a:tc gridSpan="3">
                  <a:txBody>
                    <a:bodyPr/>
                    <a:lstStyle/>
                    <a:p>
                      <a:pPr>
                        <a:lnSpc>
                          <a:spcPct val="107000"/>
                        </a:lnSpc>
                        <a:spcAft>
                          <a:spcPts val="0"/>
                        </a:spcAft>
                      </a:pPr>
                      <a:r>
                        <a:rPr lang="en-GB" sz="1000" u="sng" dirty="0">
                          <a:effectLst/>
                        </a:rPr>
                        <a:t>Animals, including </a:t>
                      </a:r>
                      <a:r>
                        <a:rPr lang="en-GB" sz="1000" u="sng" dirty="0" smtClean="0">
                          <a:effectLst/>
                        </a:rPr>
                        <a:t>humans</a:t>
                      </a:r>
                      <a:endParaRPr lang="en-GB" sz="1000" u="sng" dirty="0">
                        <a:effectLst/>
                      </a:endParaRPr>
                    </a:p>
                    <a:p>
                      <a:pPr>
                        <a:lnSpc>
                          <a:spcPct val="107000"/>
                        </a:lnSpc>
                        <a:spcBef>
                          <a:spcPts val="200"/>
                        </a:spcBef>
                        <a:spcAft>
                          <a:spcPts val="0"/>
                        </a:spcAft>
                      </a:pPr>
                      <a:r>
                        <a:rPr lang="en-GB" sz="1000" dirty="0">
                          <a:effectLst/>
                        </a:rPr>
                        <a:t>Through the unit of work the children will learn:</a:t>
                      </a:r>
                    </a:p>
                    <a:p>
                      <a:pPr>
                        <a:lnSpc>
                          <a:spcPct val="107000"/>
                        </a:lnSpc>
                        <a:spcAft>
                          <a:spcPts val="0"/>
                        </a:spcAft>
                      </a:pPr>
                      <a:r>
                        <a:rPr lang="en-GB" sz="1000" dirty="0">
                          <a:effectLst/>
                        </a:rPr>
                        <a:t>All animals have offspring including humans which grow into adults. In humans these offspring are babies that grow into adults. All animals, including humans have basic needs of feeding, drinking and breathing that must be satisfied in order to survive, and to grow into healthy adults they also need the right amounts and types of food and exercise. Good hygiene is also important in preventing infections and illnesses</a:t>
                      </a:r>
                      <a:r>
                        <a:rPr lang="en-GB" sz="1000" dirty="0" smtClean="0">
                          <a:effectLst/>
                        </a:rPr>
                        <a:t>.</a:t>
                      </a: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11654631"/>
                  </a:ext>
                </a:extLst>
              </a:tr>
              <a:tr h="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6915252"/>
                  </a:ext>
                </a:extLst>
              </a:tr>
              <a:tr h="0">
                <a:tc>
                  <a:txBody>
                    <a:bodyPr/>
                    <a:lstStyle/>
                    <a:p>
                      <a:pPr marL="342900" lvl="0" indent="-342900">
                        <a:lnSpc>
                          <a:spcPct val="107000"/>
                        </a:lnSpc>
                        <a:spcAft>
                          <a:spcPts val="0"/>
                        </a:spcAft>
                        <a:buFont typeface="Symbol" panose="05050102010706020507" pitchFamily="18" charset="2"/>
                        <a:buChar char=""/>
                      </a:pPr>
                      <a:r>
                        <a:rPr lang="en-GB" sz="1000" dirty="0">
                          <a:effectLst/>
                        </a:rPr>
                        <a:t>notice that animals, including humans, have offspring which grow into adults</a:t>
                      </a:r>
                    </a:p>
                    <a:p>
                      <a:pPr marL="342900" lvl="0" indent="-342900">
                        <a:lnSpc>
                          <a:spcPct val="107000"/>
                        </a:lnSpc>
                        <a:spcAft>
                          <a:spcPts val="0"/>
                        </a:spcAft>
                        <a:buFont typeface="Symbol" panose="05050102010706020507" pitchFamily="18" charset="2"/>
                        <a:buChar char=""/>
                      </a:pPr>
                      <a:r>
                        <a:rPr lang="en-GB" sz="1000" dirty="0">
                          <a:effectLst/>
                        </a:rPr>
                        <a:t>find out about and describe the basic needs of animals, including humans, for survival (water, food and air)</a:t>
                      </a:r>
                    </a:p>
                    <a:p>
                      <a:pPr marL="342900" lvl="0" indent="-342900">
                        <a:lnSpc>
                          <a:spcPct val="107000"/>
                        </a:lnSpc>
                        <a:spcAft>
                          <a:spcPts val="0"/>
                        </a:spcAft>
                        <a:buFont typeface="Symbol" panose="05050102010706020507" pitchFamily="18" charset="2"/>
                        <a:buChar char=""/>
                      </a:pPr>
                      <a:r>
                        <a:rPr lang="en-GB" sz="1000" dirty="0">
                          <a:effectLst/>
                        </a:rPr>
                        <a:t>describe the importance for humans of exercise, eating the right amounts of different types of food, and hygiene.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Understand how animals, including humans grow into healthy adults:</a:t>
                      </a:r>
                    </a:p>
                    <a:p>
                      <a:pPr marL="342900" lvl="0" indent="-342900">
                        <a:lnSpc>
                          <a:spcPct val="107000"/>
                        </a:lnSpc>
                        <a:spcAft>
                          <a:spcPts val="0"/>
                        </a:spcAft>
                        <a:buFont typeface="Symbol" panose="05050102010706020507" pitchFamily="18" charset="2"/>
                        <a:buChar char=""/>
                      </a:pPr>
                      <a:r>
                        <a:rPr lang="en-GB" sz="1000" dirty="0">
                          <a:effectLst/>
                        </a:rPr>
                        <a:t>To understand the term offspring</a:t>
                      </a:r>
                    </a:p>
                    <a:p>
                      <a:pPr marL="342900" lvl="0" indent="-342900">
                        <a:lnSpc>
                          <a:spcPct val="107000"/>
                        </a:lnSpc>
                        <a:spcAft>
                          <a:spcPts val="0"/>
                        </a:spcAft>
                        <a:buFont typeface="Symbol" panose="05050102010706020507" pitchFamily="18" charset="2"/>
                        <a:buChar char=""/>
                      </a:pPr>
                      <a:r>
                        <a:rPr lang="en-GB" sz="1000" dirty="0">
                          <a:effectLst/>
                        </a:rPr>
                        <a:t>To know offspring grow into adults </a:t>
                      </a:r>
                    </a:p>
                    <a:p>
                      <a:pPr marL="342900" lvl="0" indent="-342900">
                        <a:lnSpc>
                          <a:spcPct val="107000"/>
                        </a:lnSpc>
                        <a:spcAft>
                          <a:spcPts val="0"/>
                        </a:spcAft>
                        <a:buFont typeface="Symbol" panose="05050102010706020507" pitchFamily="18" charset="2"/>
                        <a:buChar char=""/>
                      </a:pPr>
                      <a:r>
                        <a:rPr lang="en-GB" sz="1000" dirty="0">
                          <a:effectLst/>
                        </a:rPr>
                        <a:t>To know that some offspring don’t look like their adult</a:t>
                      </a:r>
                    </a:p>
                    <a:p>
                      <a:pPr marL="342900" lvl="0" indent="-342900">
                        <a:lnSpc>
                          <a:spcPct val="107000"/>
                        </a:lnSpc>
                        <a:spcAft>
                          <a:spcPts val="0"/>
                        </a:spcAft>
                        <a:buFont typeface="Symbol" panose="05050102010706020507" pitchFamily="18" charset="2"/>
                        <a:buChar char=""/>
                      </a:pPr>
                      <a:r>
                        <a:rPr lang="en-GB" sz="1000" dirty="0">
                          <a:effectLst/>
                        </a:rPr>
                        <a:t>To know that animals, including animals need water, food &amp; air to survive</a:t>
                      </a:r>
                    </a:p>
                    <a:p>
                      <a:pPr marL="342900" lvl="0" indent="-342900">
                        <a:lnSpc>
                          <a:spcPct val="107000"/>
                        </a:lnSpc>
                        <a:spcAft>
                          <a:spcPts val="0"/>
                        </a:spcAft>
                        <a:buFont typeface="Symbol" panose="05050102010706020507" pitchFamily="18" charset="2"/>
                        <a:buChar char=""/>
                      </a:pPr>
                      <a:r>
                        <a:rPr lang="en-GB" sz="1000" dirty="0">
                          <a:effectLst/>
                        </a:rPr>
                        <a:t>To know to grow into a healthy adult the importance of exercise, healthy eating and hygiene</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Offspring, growth, child, young/old, names of baby animals, stages, life cycle, survival, exercise, heartbeat, breathing, hygiene, germs, disease.</a:t>
                      </a:r>
                    </a:p>
                    <a:p>
                      <a:pPr>
                        <a:lnSpc>
                          <a:spcPct val="107000"/>
                        </a:lnSpc>
                        <a:spcAft>
                          <a:spcPts val="0"/>
                        </a:spcAft>
                      </a:pPr>
                      <a:r>
                        <a:rPr lang="en-GB" sz="1000" dirty="0">
                          <a:effectLst/>
                        </a:rPr>
                        <a:t>Food types - meat, fish, vegetables, bread, rice, pasta, protein, carbohydrate, dairy. Comparative vocabulary – bigger, smaller taller, shorter, longer, narrower, wider, healthy, unhealthy.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5331017"/>
                  </a:ext>
                </a:extLst>
              </a:tr>
            </a:tbl>
          </a:graphicData>
        </a:graphic>
      </p:graphicFrame>
      <p:sp>
        <p:nvSpPr>
          <p:cNvPr id="4" name="Title 1"/>
          <p:cNvSpPr>
            <a:spLocks noGrp="1"/>
          </p:cNvSpPr>
          <p:nvPr>
            <p:ph type="title"/>
          </p:nvPr>
        </p:nvSpPr>
        <p:spPr>
          <a:xfrm>
            <a:off x="3350030" y="107430"/>
            <a:ext cx="4954386" cy="507711"/>
          </a:xfrm>
          <a:solidFill>
            <a:schemeClr val="accent1">
              <a:lumMod val="40000"/>
              <a:lumOff val="60000"/>
            </a:schemeClr>
          </a:solidFill>
        </p:spPr>
        <p:txBody>
          <a:bodyPr>
            <a:normAutofit/>
          </a:bodyPr>
          <a:lstStyle/>
          <a:p>
            <a:pPr algn="ctr"/>
            <a:r>
              <a:rPr lang="en-GB" sz="2000" b="1" dirty="0" smtClean="0">
                <a:latin typeface="+mn-lt"/>
              </a:rPr>
              <a:t>Science curriculum map – Year 2 continued</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4159714163"/>
              </p:ext>
            </p:extLst>
          </p:nvPr>
        </p:nvGraphicFramePr>
        <p:xfrm>
          <a:off x="407323" y="3928396"/>
          <a:ext cx="11272057" cy="2609088"/>
        </p:xfrm>
        <a:graphic>
          <a:graphicData uri="http://schemas.openxmlformats.org/drawingml/2006/table">
            <a:tbl>
              <a:tblPr firstRow="1" firstCol="1" bandRow="1">
                <a:tableStyleId>{5C22544A-7EE6-4342-B048-85BDC9FD1C3A}</a:tableStyleId>
              </a:tblPr>
              <a:tblGrid>
                <a:gridCol w="3856720">
                  <a:extLst>
                    <a:ext uri="{9D8B030D-6E8A-4147-A177-3AD203B41FA5}">
                      <a16:colId xmlns:a16="http://schemas.microsoft.com/office/drawing/2014/main" val="3105409579"/>
                    </a:ext>
                  </a:extLst>
                </a:gridCol>
                <a:gridCol w="4773963">
                  <a:extLst>
                    <a:ext uri="{9D8B030D-6E8A-4147-A177-3AD203B41FA5}">
                      <a16:colId xmlns:a16="http://schemas.microsoft.com/office/drawing/2014/main" val="2096306819"/>
                    </a:ext>
                  </a:extLst>
                </a:gridCol>
                <a:gridCol w="2641374">
                  <a:extLst>
                    <a:ext uri="{9D8B030D-6E8A-4147-A177-3AD203B41FA5}">
                      <a16:colId xmlns:a16="http://schemas.microsoft.com/office/drawing/2014/main" val="3160761504"/>
                    </a:ext>
                  </a:extLst>
                </a:gridCol>
              </a:tblGrid>
              <a:tr h="0">
                <a:tc gridSpan="3">
                  <a:txBody>
                    <a:bodyPr/>
                    <a:lstStyle/>
                    <a:p>
                      <a:pPr>
                        <a:lnSpc>
                          <a:spcPct val="107000"/>
                        </a:lnSpc>
                        <a:spcAft>
                          <a:spcPts val="0"/>
                        </a:spcAft>
                      </a:pPr>
                      <a:r>
                        <a:rPr lang="en-GB" sz="1000" u="sng" dirty="0" smtClean="0">
                          <a:effectLst/>
                        </a:rPr>
                        <a:t>Plants</a:t>
                      </a:r>
                      <a:endParaRPr lang="en-GB" sz="1000" u="sng" dirty="0">
                        <a:effectLst/>
                      </a:endParaRP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Plants may grow from either seeds or bulbs. These then germinate and grow into seedlings which then continue to grow into mature plants. These mature plants may have flowers which then develop into seeds, berries, fruits etc. Seeds and bulbs need to be planted outside at particular times of the year and they will germinate and grow at different rates. Some plants are better suited to growing in full sun and some grow better in partial or full shade. Plants also need different amounts of water and space to grow well and stay healthy.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61806270"/>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9632342"/>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observe and describe how seeds and bulbs grow into mature plants  </a:t>
                      </a:r>
                    </a:p>
                    <a:p>
                      <a:pPr marL="342900" lvl="0" indent="-342900">
                        <a:lnSpc>
                          <a:spcPct val="107000"/>
                        </a:lnSpc>
                        <a:spcAft>
                          <a:spcPts val="0"/>
                        </a:spcAft>
                        <a:buFont typeface="Symbol" panose="05050102010706020507" pitchFamily="18" charset="2"/>
                        <a:buChar char=""/>
                      </a:pPr>
                      <a:r>
                        <a:rPr lang="en-GB" sz="1000">
                          <a:effectLst/>
                        </a:rPr>
                        <a:t>find out and describe how plants need water, light and a suitable temperature to grow and stay healthy.</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Know how to grow a healthy plant:</a:t>
                      </a:r>
                    </a:p>
                    <a:p>
                      <a:pPr marL="342900" lvl="0" indent="-342900">
                        <a:lnSpc>
                          <a:spcPct val="107000"/>
                        </a:lnSpc>
                        <a:spcAft>
                          <a:spcPts val="0"/>
                        </a:spcAft>
                        <a:buFont typeface="Symbol" panose="05050102010706020507" pitchFamily="18" charset="2"/>
                        <a:buChar char=""/>
                      </a:pPr>
                      <a:r>
                        <a:rPr lang="en-GB" sz="1000" dirty="0">
                          <a:effectLst/>
                        </a:rPr>
                        <a:t>To know a plant starts as a seed or a bulb</a:t>
                      </a:r>
                    </a:p>
                    <a:p>
                      <a:pPr marL="342900" lvl="0" indent="-342900">
                        <a:lnSpc>
                          <a:spcPct val="107000"/>
                        </a:lnSpc>
                        <a:spcAft>
                          <a:spcPts val="0"/>
                        </a:spcAft>
                        <a:buFont typeface="Symbol" panose="05050102010706020507" pitchFamily="18" charset="2"/>
                        <a:buChar char=""/>
                      </a:pPr>
                      <a:r>
                        <a:rPr lang="en-GB" sz="1000" dirty="0">
                          <a:effectLst/>
                        </a:rPr>
                        <a:t>To observe and describe how seeds and bulbs grow.</a:t>
                      </a:r>
                    </a:p>
                    <a:p>
                      <a:pPr marL="342900" lvl="0" indent="-342900">
                        <a:lnSpc>
                          <a:spcPct val="107000"/>
                        </a:lnSpc>
                        <a:spcAft>
                          <a:spcPts val="0"/>
                        </a:spcAft>
                        <a:buFont typeface="Symbol" panose="05050102010706020507" pitchFamily="18" charset="2"/>
                        <a:buChar char=""/>
                      </a:pPr>
                      <a:r>
                        <a:rPr lang="en-GB" sz="1000" dirty="0">
                          <a:effectLst/>
                        </a:rPr>
                        <a:t>To know that plants need water, light and warmth to grow and stay healthy.</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light, shade, sun, warm, cool, water, grow, healthy</a:t>
                      </a:r>
                    </a:p>
                    <a:p>
                      <a:pPr>
                        <a:lnSpc>
                          <a:spcPct val="107000"/>
                        </a:lnSpc>
                        <a:spcAft>
                          <a:spcPts val="0"/>
                        </a:spcAft>
                      </a:pPr>
                      <a:r>
                        <a:rPr lang="en-GB" sz="1000" dirty="0">
                          <a:effectLst/>
                        </a:rPr>
                        <a:t> </a:t>
                      </a:r>
                    </a:p>
                    <a:p>
                      <a:pPr>
                        <a:lnSpc>
                          <a:spcPct val="107000"/>
                        </a:lnSpc>
                        <a:spcAft>
                          <a:spcPts val="0"/>
                        </a:spcAft>
                      </a:pPr>
                      <a:r>
                        <a:rPr lang="en-GB" sz="1000" dirty="0">
                          <a:effectLst/>
                        </a:rPr>
                        <a:t>From Y1:</a:t>
                      </a:r>
                    </a:p>
                    <a:p>
                      <a:pPr>
                        <a:lnSpc>
                          <a:spcPct val="107000"/>
                        </a:lnSpc>
                        <a:spcAft>
                          <a:spcPts val="0"/>
                        </a:spcAft>
                      </a:pPr>
                      <a:r>
                        <a:rPr lang="en-GB" sz="1000" dirty="0">
                          <a:effectLst/>
                        </a:rPr>
                        <a:t>leaf, flower, blossom, petal, fruit, berry, root, seed, trunk, branch, stem, bark, stalk, bud, names of trees, garden and wild flowering plants in our area.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351613"/>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147" y="145516"/>
            <a:ext cx="569742" cy="672612"/>
          </a:xfrm>
          <a:prstGeom prst="rect">
            <a:avLst/>
          </a:prstGeom>
          <a:noFill/>
          <a:ln>
            <a:noFill/>
          </a:ln>
        </p:spPr>
      </p:pic>
    </p:spTree>
    <p:extLst>
      <p:ext uri="{BB962C8B-B14F-4D97-AF65-F5344CB8AC3E}">
        <p14:creationId xmlns:p14="http://schemas.microsoft.com/office/powerpoint/2010/main" val="1312275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609746410"/>
              </p:ext>
            </p:extLst>
          </p:nvPr>
        </p:nvGraphicFramePr>
        <p:xfrm>
          <a:off x="399009" y="822952"/>
          <a:ext cx="11346873" cy="3011424"/>
        </p:xfrm>
        <a:graphic>
          <a:graphicData uri="http://schemas.openxmlformats.org/drawingml/2006/table">
            <a:tbl>
              <a:tblPr firstRow="1" firstCol="1" bandRow="1">
                <a:tableStyleId>{5C22544A-7EE6-4342-B048-85BDC9FD1C3A}</a:tableStyleId>
              </a:tblPr>
              <a:tblGrid>
                <a:gridCol w="3882319">
                  <a:extLst>
                    <a:ext uri="{9D8B030D-6E8A-4147-A177-3AD203B41FA5}">
                      <a16:colId xmlns:a16="http://schemas.microsoft.com/office/drawing/2014/main" val="3839315063"/>
                    </a:ext>
                  </a:extLst>
                </a:gridCol>
                <a:gridCol w="4703217">
                  <a:extLst>
                    <a:ext uri="{9D8B030D-6E8A-4147-A177-3AD203B41FA5}">
                      <a16:colId xmlns:a16="http://schemas.microsoft.com/office/drawing/2014/main" val="3008241764"/>
                    </a:ext>
                  </a:extLst>
                </a:gridCol>
                <a:gridCol w="2761337">
                  <a:extLst>
                    <a:ext uri="{9D8B030D-6E8A-4147-A177-3AD203B41FA5}">
                      <a16:colId xmlns:a16="http://schemas.microsoft.com/office/drawing/2014/main" val="3077091542"/>
                    </a:ext>
                  </a:extLst>
                </a:gridCol>
              </a:tblGrid>
              <a:tr h="0">
                <a:tc gridSpan="3">
                  <a:txBody>
                    <a:bodyPr/>
                    <a:lstStyle/>
                    <a:p>
                      <a:pPr>
                        <a:lnSpc>
                          <a:spcPct val="107000"/>
                        </a:lnSpc>
                        <a:spcAft>
                          <a:spcPts val="0"/>
                        </a:spcAft>
                      </a:pPr>
                      <a:r>
                        <a:rPr lang="en-GB" sz="1000" u="sng" dirty="0">
                          <a:effectLst/>
                        </a:rPr>
                        <a:t>Animals, including humans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Animals, unlike plants which can make their own food, need to eat in order to get the nutrients they need. Food contains a range of different nutrients that are needed by the body to stay healthy –</a:t>
                      </a:r>
                      <a:r>
                        <a:rPr lang="en-US" sz="1000" dirty="0">
                          <a:effectLst/>
                        </a:rPr>
                        <a:t> carbohydrates including sugars, protein, vitamins, minerals, </a:t>
                      </a:r>
                      <a:r>
                        <a:rPr lang="en-US" sz="1000" dirty="0" err="1">
                          <a:effectLst/>
                        </a:rPr>
                        <a:t>fibre</a:t>
                      </a:r>
                      <a:r>
                        <a:rPr lang="en-US" sz="1000" dirty="0">
                          <a:effectLst/>
                        </a:rPr>
                        <a:t>, fat, sugars, water. A piece of food will often provide a range of nutrients. </a:t>
                      </a:r>
                      <a:endParaRPr lang="en-GB" sz="1000" dirty="0">
                        <a:effectLst/>
                      </a:endParaRPr>
                    </a:p>
                    <a:p>
                      <a:pPr>
                        <a:lnSpc>
                          <a:spcPct val="107000"/>
                        </a:lnSpc>
                        <a:spcAft>
                          <a:spcPts val="0"/>
                        </a:spcAft>
                      </a:pPr>
                      <a:r>
                        <a:rPr lang="en-US" sz="1000" dirty="0">
                          <a:effectLst/>
                        </a:rPr>
                        <a:t>Humans and some other animals have skeletons and muscles which help them move and provide protection and support</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49046063"/>
                  </a:ext>
                </a:extLst>
              </a:tr>
              <a:tr h="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3732736"/>
                  </a:ext>
                </a:extLst>
              </a:tr>
              <a:tr h="0">
                <a:tc>
                  <a:txBody>
                    <a:bodyPr/>
                    <a:lstStyle/>
                    <a:p>
                      <a:pPr marL="342900" lvl="0" indent="-342900">
                        <a:lnSpc>
                          <a:spcPct val="107000"/>
                        </a:lnSpc>
                        <a:spcAft>
                          <a:spcPts val="0"/>
                        </a:spcAft>
                        <a:buFont typeface="Symbol" panose="05050102010706020507" pitchFamily="18" charset="2"/>
                        <a:buChar char=""/>
                      </a:pPr>
                      <a:r>
                        <a:rPr lang="en-GB" sz="1000" dirty="0">
                          <a:effectLst/>
                        </a:rPr>
                        <a:t>identify that animals, including humans, need the right types and amount of nutrition, and that they cannot make their own food; they get nutrition from what they eat </a:t>
                      </a:r>
                    </a:p>
                    <a:p>
                      <a:pPr marL="342900" lvl="0" indent="-342900">
                        <a:lnSpc>
                          <a:spcPct val="107000"/>
                        </a:lnSpc>
                        <a:spcAft>
                          <a:spcPts val="0"/>
                        </a:spcAft>
                        <a:buFont typeface="Symbol" panose="05050102010706020507" pitchFamily="18" charset="2"/>
                        <a:buChar char=""/>
                      </a:pPr>
                      <a:r>
                        <a:rPr lang="en-GB" sz="1000" dirty="0">
                          <a:effectLst/>
                        </a:rPr>
                        <a:t>identify that humans and some other animals have skeletons and muscles for support, protection and movement.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Understand the function of a skeleton and </a:t>
                      </a:r>
                      <a:r>
                        <a:rPr lang="en-GB" sz="1000" dirty="0" smtClean="0">
                          <a:effectLst/>
                        </a:rPr>
                        <a:t>muscles:</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the names of some bones (skull, spine, ribs)</a:t>
                      </a:r>
                    </a:p>
                    <a:p>
                      <a:pPr marL="342900" lvl="0" indent="-342900">
                        <a:lnSpc>
                          <a:spcPct val="107000"/>
                        </a:lnSpc>
                        <a:spcAft>
                          <a:spcPts val="0"/>
                        </a:spcAft>
                        <a:buFont typeface="Symbol" panose="05050102010706020507" pitchFamily="18" charset="2"/>
                        <a:buChar char=""/>
                      </a:pPr>
                      <a:r>
                        <a:rPr lang="en-GB" sz="1000" dirty="0">
                          <a:effectLst/>
                        </a:rPr>
                        <a:t>To know the purpose of the skeleton and muscles – movement, protection, support</a:t>
                      </a:r>
                    </a:p>
                    <a:p>
                      <a:pPr>
                        <a:lnSpc>
                          <a:spcPct val="107000"/>
                        </a:lnSpc>
                        <a:spcBef>
                          <a:spcPts val="200"/>
                        </a:spcBef>
                        <a:spcAft>
                          <a:spcPts val="0"/>
                        </a:spcAft>
                      </a:pPr>
                      <a:r>
                        <a:rPr lang="en-GB" sz="1000" dirty="0">
                          <a:effectLst/>
                        </a:rPr>
                        <a:t> </a:t>
                      </a:r>
                    </a:p>
                    <a:p>
                      <a:pPr>
                        <a:lnSpc>
                          <a:spcPct val="107000"/>
                        </a:lnSpc>
                        <a:spcBef>
                          <a:spcPts val="200"/>
                        </a:spcBef>
                        <a:spcAft>
                          <a:spcPts val="0"/>
                        </a:spcAft>
                      </a:pPr>
                      <a:r>
                        <a:rPr lang="en-GB" sz="1000" dirty="0">
                          <a:effectLst/>
                        </a:rPr>
                        <a:t>Understand the importance of nutrition for animals, including </a:t>
                      </a:r>
                      <a:r>
                        <a:rPr lang="en-GB" sz="1000" dirty="0" smtClean="0">
                          <a:effectLst/>
                        </a:rPr>
                        <a:t>humans:</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a balance of nutrients is needed to stay healthy</a:t>
                      </a:r>
                    </a:p>
                    <a:p>
                      <a:pPr>
                        <a:lnSpc>
                          <a:spcPct val="107000"/>
                        </a:lnSpc>
                        <a:spcAft>
                          <a:spcPts val="0"/>
                        </a:spcAft>
                      </a:pPr>
                      <a:r>
                        <a:rPr lang="en-GB" sz="1000" dirty="0">
                          <a:effectLst/>
                        </a:rPr>
                        <a:t> </a:t>
                      </a:r>
                    </a:p>
                    <a:p>
                      <a:pPr>
                        <a:lnSpc>
                          <a:spcPct val="107000"/>
                        </a:lnSpc>
                        <a:spcBef>
                          <a:spcPts val="200"/>
                        </a:spcBef>
                        <a:spcAft>
                          <a:spcPts val="0"/>
                        </a:spcAft>
                      </a:pPr>
                      <a:r>
                        <a:rPr lang="en-GB" sz="1000" dirty="0">
                          <a:effectLst/>
                        </a:rPr>
                        <a:t>To know animals do not make their own </a:t>
                      </a:r>
                      <a:r>
                        <a:rPr lang="en-GB" sz="1000" dirty="0" smtClean="0">
                          <a:effectLst/>
                        </a:rPr>
                        <a:t>food:</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the nutrients found in food: carbohydrates, protein, vitamins, minerals, fats, sugars, fibre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000" dirty="0">
                          <a:effectLst/>
                        </a:rPr>
                        <a:t>Nutrition, nutrients, carbohydrates, sugars, protein, vitamins, minerals, </a:t>
                      </a:r>
                      <a:r>
                        <a:rPr lang="en-US" sz="1000" dirty="0" err="1">
                          <a:effectLst/>
                        </a:rPr>
                        <a:t>fibre</a:t>
                      </a:r>
                      <a:r>
                        <a:rPr lang="en-US" sz="1000" dirty="0">
                          <a:effectLst/>
                        </a:rPr>
                        <a:t>, fat, water, skeleton, bones, muscles, support, protect, skull, ribs, spine, muscles, joints</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8191245"/>
                  </a:ext>
                </a:extLst>
              </a:tr>
            </a:tbl>
          </a:graphicData>
        </a:graphic>
      </p:graphicFrame>
      <p:sp>
        <p:nvSpPr>
          <p:cNvPr id="4" name="Title 1"/>
          <p:cNvSpPr>
            <a:spLocks noGrp="1"/>
          </p:cNvSpPr>
          <p:nvPr>
            <p:ph type="title"/>
          </p:nvPr>
        </p:nvSpPr>
        <p:spPr>
          <a:xfrm>
            <a:off x="3757353" y="157307"/>
            <a:ext cx="3865418" cy="549275"/>
          </a:xfrm>
          <a:solidFill>
            <a:schemeClr val="accent1">
              <a:lumMod val="40000"/>
              <a:lumOff val="60000"/>
            </a:schemeClr>
          </a:solidFill>
        </p:spPr>
        <p:txBody>
          <a:bodyPr>
            <a:normAutofit/>
          </a:bodyPr>
          <a:lstStyle/>
          <a:p>
            <a:pPr algn="ctr"/>
            <a:r>
              <a:rPr lang="en-GB" sz="2000" b="1" dirty="0" smtClean="0">
                <a:latin typeface="+mn-lt"/>
              </a:rPr>
              <a:t>Science curriculum map – Year 3</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2186025534"/>
              </p:ext>
            </p:extLst>
          </p:nvPr>
        </p:nvGraphicFramePr>
        <p:xfrm>
          <a:off x="399009" y="3929029"/>
          <a:ext cx="11346873" cy="2772156"/>
        </p:xfrm>
        <a:graphic>
          <a:graphicData uri="http://schemas.openxmlformats.org/drawingml/2006/table">
            <a:tbl>
              <a:tblPr firstRow="1" firstCol="1" bandRow="1">
                <a:tableStyleId>{5C22544A-7EE6-4342-B048-85BDC9FD1C3A}</a:tableStyleId>
              </a:tblPr>
              <a:tblGrid>
                <a:gridCol w="3882318">
                  <a:extLst>
                    <a:ext uri="{9D8B030D-6E8A-4147-A177-3AD203B41FA5}">
                      <a16:colId xmlns:a16="http://schemas.microsoft.com/office/drawing/2014/main" val="926931361"/>
                    </a:ext>
                  </a:extLst>
                </a:gridCol>
                <a:gridCol w="4703218">
                  <a:extLst>
                    <a:ext uri="{9D8B030D-6E8A-4147-A177-3AD203B41FA5}">
                      <a16:colId xmlns:a16="http://schemas.microsoft.com/office/drawing/2014/main" val="1028732572"/>
                    </a:ext>
                  </a:extLst>
                </a:gridCol>
                <a:gridCol w="2761337">
                  <a:extLst>
                    <a:ext uri="{9D8B030D-6E8A-4147-A177-3AD203B41FA5}">
                      <a16:colId xmlns:a16="http://schemas.microsoft.com/office/drawing/2014/main" val="1719754368"/>
                    </a:ext>
                  </a:extLst>
                </a:gridCol>
              </a:tblGrid>
              <a:tr h="1086597">
                <a:tc gridSpan="3">
                  <a:txBody>
                    <a:bodyPr/>
                    <a:lstStyle/>
                    <a:p>
                      <a:pPr>
                        <a:lnSpc>
                          <a:spcPct val="107000"/>
                        </a:lnSpc>
                        <a:spcAft>
                          <a:spcPts val="0"/>
                        </a:spcAft>
                      </a:pPr>
                      <a:r>
                        <a:rPr lang="en-GB" sz="1000" u="sng" dirty="0">
                          <a:effectLst/>
                        </a:rPr>
                        <a:t>Plants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Many plants, but not all, have roots, stems/trunks, leaves and flowers/blossom. The roots absorb water and nutrients from the soil and anchor the plant in place. The stem transports water and nutrients/minerals around the plant and holds the leaves and flowers up in the air to enhance photosynthesis, pollination and seed dispersal. The leaves use sunlight and water to produce the plant’s food.  Some plants produce flowers which enable the plant to reproduce. Pollen, which is produced by the male part of the flower, is transferred to the female part of other flowers (pollination). This forms seeds, sometimes contained in berries or fruits which are then dispersed in different ways. Different plants require different conditions for germination and growth.</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48618323"/>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3645847"/>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identify and describe the functions of different parts of flowering plants: roots, stem/trunk, leaves and flowers  explore the requirements of plants for life and growth (air, light, water, nutrients from soil, and room to grow) and how they vary from plant to plant </a:t>
                      </a:r>
                    </a:p>
                    <a:p>
                      <a:pPr marL="342900" lvl="0" indent="-342900">
                        <a:lnSpc>
                          <a:spcPct val="107000"/>
                        </a:lnSpc>
                        <a:spcAft>
                          <a:spcPts val="0"/>
                        </a:spcAft>
                        <a:buFont typeface="Symbol" panose="05050102010706020507" pitchFamily="18" charset="2"/>
                        <a:buChar char=""/>
                      </a:pPr>
                      <a:r>
                        <a:rPr lang="en-GB" sz="1000">
                          <a:effectLst/>
                        </a:rPr>
                        <a:t>investigate the way in which water is transported within plants </a:t>
                      </a:r>
                    </a:p>
                    <a:p>
                      <a:pPr marL="342900" lvl="0" indent="-342900">
                        <a:lnSpc>
                          <a:spcPct val="107000"/>
                        </a:lnSpc>
                        <a:spcAft>
                          <a:spcPts val="0"/>
                        </a:spcAft>
                        <a:buFont typeface="Symbol" panose="05050102010706020507" pitchFamily="18" charset="2"/>
                        <a:buChar char=""/>
                      </a:pPr>
                      <a:r>
                        <a:rPr lang="en-GB" sz="1000">
                          <a:effectLst/>
                        </a:rPr>
                        <a:t>explore the part that flowers play in the life cycle of flowering plants, including pollination, seed formation and seed dispersal.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Know the functions of different parts of flowering plants:</a:t>
                      </a:r>
                    </a:p>
                    <a:p>
                      <a:pPr marL="342900" lvl="0" indent="-342900">
                        <a:lnSpc>
                          <a:spcPct val="107000"/>
                        </a:lnSpc>
                        <a:spcAft>
                          <a:spcPts val="0"/>
                        </a:spcAft>
                        <a:buFont typeface="Symbol" panose="05050102010706020507" pitchFamily="18" charset="2"/>
                        <a:buChar char=""/>
                      </a:pPr>
                      <a:r>
                        <a:rPr lang="en-GB" sz="1000" dirty="0">
                          <a:effectLst/>
                        </a:rPr>
                        <a:t>To explain the function of the roots, stem/trunk, leaves &amp; flowers </a:t>
                      </a:r>
                    </a:p>
                    <a:p>
                      <a:pPr marL="342900" lvl="0" indent="-342900">
                        <a:lnSpc>
                          <a:spcPct val="107000"/>
                        </a:lnSpc>
                        <a:spcAft>
                          <a:spcPts val="0"/>
                        </a:spcAft>
                        <a:buFont typeface="Symbol" panose="05050102010706020507" pitchFamily="18" charset="2"/>
                        <a:buChar char=""/>
                      </a:pPr>
                      <a:r>
                        <a:rPr lang="en-GB" sz="1000" dirty="0">
                          <a:effectLst/>
                        </a:rPr>
                        <a:t>To know the requirements plants, need to grow: air, light, water, nutrients from soil and room to grow</a:t>
                      </a:r>
                    </a:p>
                    <a:p>
                      <a:pPr marL="342900" lvl="0" indent="-342900">
                        <a:lnSpc>
                          <a:spcPct val="107000"/>
                        </a:lnSpc>
                        <a:spcAft>
                          <a:spcPts val="0"/>
                        </a:spcAft>
                        <a:buFont typeface="Symbol" panose="05050102010706020507" pitchFamily="18" charset="2"/>
                        <a:buChar char=""/>
                      </a:pPr>
                      <a:r>
                        <a:rPr lang="en-GB" sz="1000" dirty="0">
                          <a:effectLst/>
                        </a:rPr>
                        <a:t>To know that different plants require different amounts of air</a:t>
                      </a:r>
                    </a:p>
                    <a:p>
                      <a:pPr marL="342900" lvl="0" indent="-342900">
                        <a:lnSpc>
                          <a:spcPct val="107000"/>
                        </a:lnSpc>
                        <a:spcAft>
                          <a:spcPts val="0"/>
                        </a:spcAft>
                        <a:buFont typeface="Symbol" panose="05050102010706020507" pitchFamily="18" charset="2"/>
                        <a:buChar char=""/>
                      </a:pPr>
                      <a:r>
                        <a:rPr lang="en-GB" sz="1000" dirty="0">
                          <a:effectLst/>
                        </a:rPr>
                        <a:t>To know that water travels from the soil, to the roots to the stem and the </a:t>
                      </a:r>
                    </a:p>
                    <a:p>
                      <a:pPr marL="342900" lvl="0" indent="-342900">
                        <a:lnSpc>
                          <a:spcPct val="107000"/>
                        </a:lnSpc>
                        <a:spcAft>
                          <a:spcPts val="0"/>
                        </a:spcAft>
                        <a:buFont typeface="Symbol" panose="05050102010706020507" pitchFamily="18" charset="2"/>
                        <a:buChar char=""/>
                      </a:pPr>
                      <a:r>
                        <a:rPr lang="en-GB" sz="1000" dirty="0">
                          <a:effectLst/>
                        </a:rPr>
                        <a:t>To understand the term pollination (using male and female parts)</a:t>
                      </a:r>
                    </a:p>
                    <a:p>
                      <a:pPr marL="342900" lvl="0" indent="-342900">
                        <a:lnSpc>
                          <a:spcPct val="107000"/>
                        </a:lnSpc>
                        <a:spcAft>
                          <a:spcPts val="0"/>
                        </a:spcAft>
                        <a:buFont typeface="Symbol" panose="05050102010706020507" pitchFamily="18" charset="2"/>
                        <a:buChar char=""/>
                      </a:pPr>
                      <a:r>
                        <a:rPr lang="en-GB" sz="1000" dirty="0">
                          <a:effectLst/>
                        </a:rPr>
                        <a:t>To know 3 forms of seed dispersal – wind, animal, water (river/stream/canal)</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Photosynthesis, pollen, insect/wind pollination, seed formation, seed dispersal – wind dispersal, animal dispersal, water dispersal</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6346891"/>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138" y="95638"/>
            <a:ext cx="569742" cy="672612"/>
          </a:xfrm>
          <a:prstGeom prst="rect">
            <a:avLst/>
          </a:prstGeom>
          <a:noFill/>
          <a:ln>
            <a:noFill/>
          </a:ln>
        </p:spPr>
      </p:pic>
    </p:spTree>
    <p:extLst>
      <p:ext uri="{BB962C8B-B14F-4D97-AF65-F5344CB8AC3E}">
        <p14:creationId xmlns:p14="http://schemas.microsoft.com/office/powerpoint/2010/main" val="3760262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844610669"/>
              </p:ext>
            </p:extLst>
          </p:nvPr>
        </p:nvGraphicFramePr>
        <p:xfrm>
          <a:off x="498765" y="893725"/>
          <a:ext cx="11280370" cy="2986024"/>
        </p:xfrm>
        <a:graphic>
          <a:graphicData uri="http://schemas.openxmlformats.org/drawingml/2006/table">
            <a:tbl>
              <a:tblPr firstRow="1" firstCol="1" bandRow="1">
                <a:tableStyleId>{5C22544A-7EE6-4342-B048-85BDC9FD1C3A}</a:tableStyleId>
              </a:tblPr>
              <a:tblGrid>
                <a:gridCol w="3858093">
                  <a:extLst>
                    <a:ext uri="{9D8B030D-6E8A-4147-A177-3AD203B41FA5}">
                      <a16:colId xmlns:a16="http://schemas.microsoft.com/office/drawing/2014/main" val="2068272986"/>
                    </a:ext>
                  </a:extLst>
                </a:gridCol>
                <a:gridCol w="4881756">
                  <a:extLst>
                    <a:ext uri="{9D8B030D-6E8A-4147-A177-3AD203B41FA5}">
                      <a16:colId xmlns:a16="http://schemas.microsoft.com/office/drawing/2014/main" val="3154851527"/>
                    </a:ext>
                  </a:extLst>
                </a:gridCol>
                <a:gridCol w="2540521">
                  <a:extLst>
                    <a:ext uri="{9D8B030D-6E8A-4147-A177-3AD203B41FA5}">
                      <a16:colId xmlns:a16="http://schemas.microsoft.com/office/drawing/2014/main" val="1717451917"/>
                    </a:ext>
                  </a:extLst>
                </a:gridCol>
              </a:tblGrid>
              <a:tr h="0">
                <a:tc gridSpan="3">
                  <a:txBody>
                    <a:bodyPr/>
                    <a:lstStyle/>
                    <a:p>
                      <a:pPr>
                        <a:lnSpc>
                          <a:spcPct val="107000"/>
                        </a:lnSpc>
                        <a:spcAft>
                          <a:spcPts val="0"/>
                        </a:spcAft>
                      </a:pPr>
                      <a:r>
                        <a:rPr lang="en-GB" sz="1000" u="sng" dirty="0" smtClean="0">
                          <a:effectLst/>
                        </a:rPr>
                        <a:t>Rocks</a:t>
                      </a:r>
                      <a:endParaRPr lang="en-GB" sz="1000" u="sng" dirty="0">
                        <a:effectLst/>
                      </a:endParaRPr>
                    </a:p>
                    <a:p>
                      <a:pPr>
                        <a:lnSpc>
                          <a:spcPct val="107000"/>
                        </a:lnSpc>
                        <a:spcBef>
                          <a:spcPts val="200"/>
                        </a:spcBef>
                        <a:spcAft>
                          <a:spcPts val="0"/>
                        </a:spcAft>
                      </a:pPr>
                      <a:r>
                        <a:rPr lang="en-GB" sz="1000" dirty="0">
                          <a:effectLst/>
                        </a:rPr>
                        <a:t>Through the unit of work the children will learn:</a:t>
                      </a:r>
                    </a:p>
                    <a:p>
                      <a:pPr>
                        <a:lnSpc>
                          <a:spcPct val="107000"/>
                        </a:lnSpc>
                        <a:spcAft>
                          <a:spcPts val="0"/>
                        </a:spcAft>
                      </a:pPr>
                      <a:r>
                        <a:rPr lang="en-GB" sz="1000" dirty="0">
                          <a:effectLst/>
                        </a:rPr>
                        <a:t>Rock is a naturally occurring material. There are different types of rock e.g. sandstone, limestone, slate etc. which have different properties. Rocks can be hard or soft. They have different sizes of grain or crystal. They may absorb water. Rocks can be different shapes and sizes (stones, pebbles, boulders). Soils are made up of pieces of ground down rock which may be mixed with plant and animal material (organic matter). The type of rock, size of rock piece and the amount of organic matter affect the property of the soil.</a:t>
                      </a:r>
                    </a:p>
                    <a:p>
                      <a:pPr>
                        <a:lnSpc>
                          <a:spcPct val="107000"/>
                        </a:lnSpc>
                        <a:spcAft>
                          <a:spcPts val="0"/>
                        </a:spcAft>
                      </a:pPr>
                      <a:r>
                        <a:rPr lang="en-GB" sz="1000" dirty="0">
                          <a:effectLst/>
                        </a:rPr>
                        <a:t>Some rocks contain fossils. Fossils were formed millions of years ago. When plants and animals died, they fell to the seabed. They became covered and squashed by other material. Over time the dissolving animal and plant matter is replaced by minerals from the water.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52259579"/>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7213602"/>
                  </a:ext>
                </a:extLst>
              </a:tr>
              <a:tr h="0">
                <a:tc>
                  <a:txBody>
                    <a:bodyPr/>
                    <a:lstStyle/>
                    <a:p>
                      <a:pPr marL="342900" lvl="0" indent="-342900">
                        <a:lnSpc>
                          <a:spcPct val="107000"/>
                        </a:lnSpc>
                        <a:spcAft>
                          <a:spcPts val="0"/>
                        </a:spcAft>
                        <a:buFont typeface="Symbol" panose="05050102010706020507" pitchFamily="18" charset="2"/>
                        <a:buChar char=""/>
                      </a:pPr>
                      <a:r>
                        <a:rPr lang="en-GB" sz="1000" dirty="0">
                          <a:effectLst/>
                        </a:rPr>
                        <a:t>compare and group together different kinds of rocks on the basis of their appearance and simple physical properties </a:t>
                      </a:r>
                    </a:p>
                    <a:p>
                      <a:pPr marL="342900" lvl="0" indent="-342900">
                        <a:lnSpc>
                          <a:spcPct val="107000"/>
                        </a:lnSpc>
                        <a:spcAft>
                          <a:spcPts val="0"/>
                        </a:spcAft>
                        <a:buFont typeface="Symbol" panose="05050102010706020507" pitchFamily="18" charset="2"/>
                        <a:buChar char=""/>
                      </a:pPr>
                      <a:r>
                        <a:rPr lang="en-GB" sz="1000" dirty="0">
                          <a:effectLst/>
                        </a:rPr>
                        <a:t>describe in simple terms how fossils are formed when things that have lived are trapped within rock recognise that soils are made from rocks and organic matter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identify and compare rocks, fossils and </a:t>
                      </a:r>
                      <a:r>
                        <a:rPr lang="en-GB" sz="1000" dirty="0" smtClean="0">
                          <a:effectLst/>
                        </a:rPr>
                        <a:t>soils:</a:t>
                      </a:r>
                    </a:p>
                    <a:p>
                      <a:pPr marL="171450" indent="-171450">
                        <a:lnSpc>
                          <a:spcPct val="107000"/>
                        </a:lnSpc>
                        <a:spcBef>
                          <a:spcPts val="200"/>
                        </a:spcBef>
                        <a:spcAft>
                          <a:spcPts val="0"/>
                        </a:spcAft>
                        <a:buFont typeface="Arial" panose="020B0604020202020204" pitchFamily="34" charset="0"/>
                        <a:buChar char="•"/>
                      </a:pPr>
                      <a:r>
                        <a:rPr lang="en-GB" sz="1000" dirty="0" smtClean="0">
                          <a:effectLst/>
                        </a:rPr>
                        <a:t>To </a:t>
                      </a:r>
                      <a:r>
                        <a:rPr lang="en-GB" sz="1000" dirty="0">
                          <a:effectLst/>
                        </a:rPr>
                        <a:t>know that rock is a naturally occurring material.</a:t>
                      </a:r>
                    </a:p>
                    <a:p>
                      <a:pPr marL="171450" lvl="0" indent="-171450">
                        <a:lnSpc>
                          <a:spcPct val="107000"/>
                        </a:lnSpc>
                        <a:spcAft>
                          <a:spcPts val="0"/>
                        </a:spcAft>
                        <a:buFont typeface="Arial" panose="020B0604020202020204" pitchFamily="34" charset="0"/>
                        <a:buChar char="•"/>
                      </a:pPr>
                      <a:r>
                        <a:rPr lang="en-GB" sz="1000" dirty="0">
                          <a:effectLst/>
                        </a:rPr>
                        <a:t>To know the name of some types of rock including marble, chalk, granite, sandstone, slate. </a:t>
                      </a:r>
                      <a:endParaRPr lang="en-GB" sz="1000" dirty="0" smtClean="0">
                        <a:effectLst/>
                      </a:endParaRPr>
                    </a:p>
                    <a:p>
                      <a:pPr marL="171450" lvl="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know examples of igneous (granite), sedimentary (sandstone, chalk) and metamorphic (slate marble) </a:t>
                      </a:r>
                      <a:r>
                        <a:rPr lang="en-GB" sz="1000" dirty="0" smtClean="0">
                          <a:effectLst/>
                        </a:rPr>
                        <a:t>rock.</a:t>
                      </a:r>
                    </a:p>
                    <a:p>
                      <a:pPr marL="171450" lvl="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the vocabulary of (grain, crystals, layers, hard, soft, texture, absorb water) to describe the observable features of the named rocks. </a:t>
                      </a:r>
                      <a:endParaRPr lang="en-GB" sz="1000" dirty="0" smtClean="0">
                        <a:effectLst/>
                      </a:endParaRPr>
                    </a:p>
                    <a:p>
                      <a:pPr marL="171450" lvl="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how a fossil is formed. </a:t>
                      </a:r>
                      <a:endParaRPr lang="en-GB" sz="1000" dirty="0" smtClean="0">
                        <a:effectLst/>
                      </a:endParaRPr>
                    </a:p>
                    <a:p>
                      <a:pPr marL="171450" lvl="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that soils are a mixture of rocks and living/dead matter.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000" dirty="0">
                          <a:effectLst/>
                        </a:rPr>
                        <a:t>Rock, stone, pebble, boulder, grain, crystals, layers, hard, soft, texture, absorb water, soil, fossil, marble, chalk, granite, sandstone, slate, soil, peat, sandy/chalk/clay soil</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1790918"/>
                  </a:ext>
                </a:extLst>
              </a:tr>
            </a:tbl>
          </a:graphicData>
        </a:graphic>
      </p:graphicFrame>
      <p:sp>
        <p:nvSpPr>
          <p:cNvPr id="4" name="Title 1"/>
          <p:cNvSpPr>
            <a:spLocks noGrp="1"/>
          </p:cNvSpPr>
          <p:nvPr>
            <p:ph type="title"/>
          </p:nvPr>
        </p:nvSpPr>
        <p:spPr>
          <a:xfrm>
            <a:off x="3175461" y="190558"/>
            <a:ext cx="4921136" cy="507711"/>
          </a:xfrm>
          <a:solidFill>
            <a:schemeClr val="accent1">
              <a:lumMod val="40000"/>
              <a:lumOff val="60000"/>
            </a:schemeClr>
          </a:solidFill>
        </p:spPr>
        <p:txBody>
          <a:bodyPr>
            <a:normAutofit/>
          </a:bodyPr>
          <a:lstStyle/>
          <a:p>
            <a:pPr algn="ctr"/>
            <a:r>
              <a:rPr lang="en-GB" sz="2000" b="1" dirty="0" smtClean="0">
                <a:latin typeface="+mn-lt"/>
              </a:rPr>
              <a:t>Science curriculum map – Year 3 continued</a:t>
            </a:r>
            <a:endParaRPr lang="en-GB" sz="2000" b="1" dirty="0">
              <a:latin typeface="+mn-lt"/>
            </a:endParaRPr>
          </a:p>
        </p:txBody>
      </p:sp>
      <p:pic>
        <p:nvPicPr>
          <p:cNvPr id="5" name="Picture 4">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147" y="145516"/>
            <a:ext cx="569742" cy="672612"/>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3895773614"/>
              </p:ext>
            </p:extLst>
          </p:nvPr>
        </p:nvGraphicFramePr>
        <p:xfrm>
          <a:off x="498765" y="3908229"/>
          <a:ext cx="11280369" cy="2609088"/>
        </p:xfrm>
        <a:graphic>
          <a:graphicData uri="http://schemas.openxmlformats.org/drawingml/2006/table">
            <a:tbl>
              <a:tblPr firstRow="1" firstCol="1" bandRow="1">
                <a:tableStyleId>{5C22544A-7EE6-4342-B048-85BDC9FD1C3A}</a:tableStyleId>
              </a:tblPr>
              <a:tblGrid>
                <a:gridCol w="3859564">
                  <a:extLst>
                    <a:ext uri="{9D8B030D-6E8A-4147-A177-3AD203B41FA5}">
                      <a16:colId xmlns:a16="http://schemas.microsoft.com/office/drawing/2014/main" val="2742142560"/>
                    </a:ext>
                  </a:extLst>
                </a:gridCol>
                <a:gridCol w="4777484">
                  <a:extLst>
                    <a:ext uri="{9D8B030D-6E8A-4147-A177-3AD203B41FA5}">
                      <a16:colId xmlns:a16="http://schemas.microsoft.com/office/drawing/2014/main" val="82400537"/>
                    </a:ext>
                  </a:extLst>
                </a:gridCol>
                <a:gridCol w="2643321">
                  <a:extLst>
                    <a:ext uri="{9D8B030D-6E8A-4147-A177-3AD203B41FA5}">
                      <a16:colId xmlns:a16="http://schemas.microsoft.com/office/drawing/2014/main" val="2538337685"/>
                    </a:ext>
                  </a:extLst>
                </a:gridCol>
              </a:tblGrid>
              <a:tr h="0">
                <a:tc gridSpan="3">
                  <a:txBody>
                    <a:bodyPr/>
                    <a:lstStyle/>
                    <a:p>
                      <a:pPr>
                        <a:lnSpc>
                          <a:spcPct val="107000"/>
                        </a:lnSpc>
                        <a:spcAft>
                          <a:spcPts val="0"/>
                        </a:spcAft>
                      </a:pPr>
                      <a:r>
                        <a:rPr lang="en-GB" sz="1000" u="sng" dirty="0">
                          <a:effectLst/>
                        </a:rPr>
                        <a:t>Light</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We see objects because our eyes can sense light. Some objects, for example the sun, light bulbs and candles are sources of light. We can see light sources shining directly into our eyes but to see other objects, light from a source must first shine on the object and then be reflected into our eyes. Some objects are easier to see as they are more reflective or shiny than other objects. Objects are easier to see if there is more light. Dark is the absence of light. We cannot see anything in complete darkness.</a:t>
                      </a:r>
                    </a:p>
                    <a:p>
                      <a:pPr>
                        <a:lnSpc>
                          <a:spcPct val="107000"/>
                        </a:lnSpc>
                        <a:spcAft>
                          <a:spcPts val="0"/>
                        </a:spcAft>
                      </a:pPr>
                      <a:r>
                        <a:rPr lang="en-GB" sz="1000" dirty="0">
                          <a:effectLst/>
                        </a:rPr>
                        <a:t>Shadows are formed on a surface when an opaque or translucent object is between a light source and the surface and blocks some of the light. The size of the shadow depends on the position of the source, object and surface. If the light source and object move closer to each other, the shadow will become </a:t>
                      </a:r>
                      <a:r>
                        <a:rPr lang="en-GB" sz="1000" dirty="0" smtClean="0">
                          <a:effectLst/>
                        </a:rPr>
                        <a:t>larger</a:t>
                      </a:r>
                      <a:endParaRPr lang="en-GB" sz="1000" dirty="0">
                        <a:effectLst/>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63749760"/>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1297989"/>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recognise that they need light in order to see things and that dark is the absence of light </a:t>
                      </a:r>
                    </a:p>
                    <a:p>
                      <a:pPr marL="342900" lvl="0" indent="-342900">
                        <a:lnSpc>
                          <a:spcPct val="107000"/>
                        </a:lnSpc>
                        <a:spcAft>
                          <a:spcPts val="0"/>
                        </a:spcAft>
                        <a:buFont typeface="Symbol" panose="05050102010706020507" pitchFamily="18" charset="2"/>
                        <a:buChar char=""/>
                      </a:pPr>
                      <a:r>
                        <a:rPr lang="en-GB" sz="1000">
                          <a:effectLst/>
                        </a:rPr>
                        <a:t>notice that light is reflected from surfaces </a:t>
                      </a:r>
                    </a:p>
                    <a:p>
                      <a:pPr marL="342900" lvl="0" indent="-342900">
                        <a:lnSpc>
                          <a:spcPct val="107000"/>
                        </a:lnSpc>
                        <a:spcAft>
                          <a:spcPts val="0"/>
                        </a:spcAft>
                        <a:buFont typeface="Symbol" panose="05050102010706020507" pitchFamily="18" charset="2"/>
                        <a:buChar char=""/>
                      </a:pPr>
                      <a:r>
                        <a:rPr lang="en-GB" sz="1000">
                          <a:effectLst/>
                        </a:rPr>
                        <a:t>recognise that light from the sun can be dangerous and that there are ways to protect their eyes recognise that shadows are formed when the light from a light source is blocked by an opaque object find patterns in the way that the size of shadows change.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understand light is an energy that can be manipulated:</a:t>
                      </a:r>
                    </a:p>
                    <a:p>
                      <a:pPr marL="171450" indent="-171450">
                        <a:lnSpc>
                          <a:spcPct val="107000"/>
                        </a:lnSpc>
                        <a:spcAft>
                          <a:spcPts val="0"/>
                        </a:spcAft>
                        <a:buFont typeface="Arial" panose="020B0604020202020204" pitchFamily="34" charset="0"/>
                        <a:buChar char="•"/>
                      </a:pPr>
                      <a:r>
                        <a:rPr lang="en-GB" sz="1000" dirty="0">
                          <a:effectLst/>
                        </a:rPr>
                        <a:t> </a:t>
                      </a:r>
                      <a:r>
                        <a:rPr lang="en-GB" sz="1000" dirty="0" smtClean="0">
                          <a:effectLst/>
                        </a:rPr>
                        <a:t>To </a:t>
                      </a:r>
                      <a:r>
                        <a:rPr lang="en-GB" sz="1000" dirty="0">
                          <a:effectLst/>
                        </a:rPr>
                        <a:t>understand darkness is the absence of </a:t>
                      </a:r>
                      <a:r>
                        <a:rPr lang="en-GB" sz="1000" dirty="0" smtClean="0">
                          <a:effectLst/>
                        </a:rPr>
                        <a:t>light.</a:t>
                      </a:r>
                    </a:p>
                    <a:p>
                      <a:pPr marL="17145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know how we see objects in </a:t>
                      </a:r>
                      <a:r>
                        <a:rPr lang="en-GB" sz="1000" dirty="0" smtClean="0">
                          <a:effectLst/>
                        </a:rPr>
                        <a:t>light.</a:t>
                      </a:r>
                    </a:p>
                    <a:p>
                      <a:pPr marL="17145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that it is dangerous to view the sun directly and state precautions used to view the sun, for example in </a:t>
                      </a:r>
                      <a:r>
                        <a:rPr lang="en-GB" sz="1000" dirty="0" smtClean="0">
                          <a:effectLst/>
                        </a:rPr>
                        <a:t>eclipses.</a:t>
                      </a:r>
                    </a:p>
                    <a:p>
                      <a:pPr marL="17145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know the terms transparent, translucent and opaque </a:t>
                      </a:r>
                      <a:endParaRPr lang="en-GB" sz="1000" dirty="0" smtClean="0">
                        <a:effectLst/>
                      </a:endParaRPr>
                    </a:p>
                    <a:p>
                      <a:pPr marL="17145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how shadows are </a:t>
                      </a:r>
                      <a:r>
                        <a:rPr lang="en-GB" sz="1000" dirty="0" smtClean="0">
                          <a:effectLst/>
                        </a:rPr>
                        <a:t>formed</a:t>
                      </a:r>
                    </a:p>
                    <a:p>
                      <a:pPr marL="171450" indent="-171450">
                        <a:lnSpc>
                          <a:spcPct val="107000"/>
                        </a:lnSpc>
                        <a:spcAft>
                          <a:spcPts val="0"/>
                        </a:spcAft>
                        <a:buFont typeface="Arial" panose="020B0604020202020204" pitchFamily="34" charset="0"/>
                        <a:buChar char="•"/>
                      </a:pPr>
                      <a:r>
                        <a:rPr lang="en-GB" sz="1000" dirty="0" smtClean="0">
                          <a:effectLst/>
                        </a:rPr>
                        <a:t>To </a:t>
                      </a:r>
                      <a:r>
                        <a:rPr lang="en-GB" sz="1000" dirty="0">
                          <a:effectLst/>
                        </a:rPr>
                        <a:t>understand how shadows change size.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Light, Light source, Dark, Absence of light, Transparent, Translucent, Opaque, Shiny, Matt, Surface, Shadow, Reflect, Mirror, Sunlight, Dangerous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071453"/>
                  </a:ext>
                </a:extLst>
              </a:tr>
            </a:tbl>
          </a:graphicData>
        </a:graphic>
      </p:graphicFrame>
    </p:spTree>
    <p:extLst>
      <p:ext uri="{BB962C8B-B14F-4D97-AF65-F5344CB8AC3E}">
        <p14:creationId xmlns:p14="http://schemas.microsoft.com/office/powerpoint/2010/main" val="4239109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44439794"/>
              </p:ext>
            </p:extLst>
          </p:nvPr>
        </p:nvGraphicFramePr>
        <p:xfrm>
          <a:off x="532014" y="1275983"/>
          <a:ext cx="11180618" cy="4351338"/>
        </p:xfrm>
        <a:graphic>
          <a:graphicData uri="http://schemas.openxmlformats.org/drawingml/2006/table">
            <a:tbl>
              <a:tblPr firstRow="1" firstCol="1" bandRow="1">
                <a:tableStyleId>{5C22544A-7EE6-4342-B048-85BDC9FD1C3A}</a:tableStyleId>
              </a:tblPr>
              <a:tblGrid>
                <a:gridCol w="3825434">
                  <a:extLst>
                    <a:ext uri="{9D8B030D-6E8A-4147-A177-3AD203B41FA5}">
                      <a16:colId xmlns:a16="http://schemas.microsoft.com/office/drawing/2014/main" val="3284660733"/>
                    </a:ext>
                  </a:extLst>
                </a:gridCol>
                <a:gridCol w="4735237">
                  <a:extLst>
                    <a:ext uri="{9D8B030D-6E8A-4147-A177-3AD203B41FA5}">
                      <a16:colId xmlns:a16="http://schemas.microsoft.com/office/drawing/2014/main" val="3473161639"/>
                    </a:ext>
                  </a:extLst>
                </a:gridCol>
                <a:gridCol w="2619947">
                  <a:extLst>
                    <a:ext uri="{9D8B030D-6E8A-4147-A177-3AD203B41FA5}">
                      <a16:colId xmlns:a16="http://schemas.microsoft.com/office/drawing/2014/main" val="3126373986"/>
                    </a:ext>
                  </a:extLst>
                </a:gridCol>
              </a:tblGrid>
              <a:tr h="1966203">
                <a:tc gridSpan="3">
                  <a:txBody>
                    <a:bodyPr/>
                    <a:lstStyle/>
                    <a:p>
                      <a:pPr>
                        <a:lnSpc>
                          <a:spcPct val="107000"/>
                        </a:lnSpc>
                        <a:spcAft>
                          <a:spcPts val="0"/>
                        </a:spcAft>
                      </a:pPr>
                      <a:r>
                        <a:rPr lang="en-GB" sz="1000" u="sng" dirty="0">
                          <a:effectLst/>
                        </a:rPr>
                        <a:t>Forces</a:t>
                      </a:r>
                    </a:p>
                    <a:p>
                      <a:pPr>
                        <a:lnSpc>
                          <a:spcPct val="107000"/>
                        </a:lnSpc>
                        <a:spcAft>
                          <a:spcPts val="0"/>
                        </a:spcAft>
                      </a:pPr>
                      <a:r>
                        <a:rPr lang="en-GB" sz="1000" dirty="0">
                          <a:effectLst/>
                        </a:rPr>
                        <a:t>Through the unit of work the children will learn:</a:t>
                      </a:r>
                    </a:p>
                    <a:p>
                      <a:pPr>
                        <a:lnSpc>
                          <a:spcPct val="107000"/>
                        </a:lnSpc>
                        <a:spcAft>
                          <a:spcPts val="0"/>
                        </a:spcAft>
                      </a:pPr>
                      <a:r>
                        <a:rPr lang="en-US" sz="1000" dirty="0">
                          <a:effectLst/>
                        </a:rPr>
                        <a:t>A force is a push or a pull. When an object moves on a surface, the texture of the surface and the object affect how it moves. It may help the object to move better or it may hinder its movement e.g. ice skater compared to walking on ice in normal shoes.</a:t>
                      </a:r>
                      <a:endParaRPr lang="en-GB" sz="1000" dirty="0">
                        <a:effectLst/>
                      </a:endParaRPr>
                    </a:p>
                    <a:p>
                      <a:pPr>
                        <a:lnSpc>
                          <a:spcPct val="107000"/>
                        </a:lnSpc>
                        <a:spcAft>
                          <a:spcPts val="0"/>
                        </a:spcAft>
                      </a:pPr>
                      <a:r>
                        <a:rPr lang="en-US" sz="1000" dirty="0">
                          <a:effectLst/>
                        </a:rPr>
                        <a:t>A magnet attracts magnetic material. Iron and nickel and other materials containing these e.g. stainless steel, are magnetic. The strongest parts of a magnet are the poles. Magnets have two poles – a north pole and a south pole. If two like poles e.g. two north poles, are brought together they will push away from each other – repel. If two unlike poles e.g. a north and south, are brought together they will pull together – attract.</a:t>
                      </a:r>
                      <a:endParaRPr lang="en-GB" sz="1000" dirty="0">
                        <a:effectLst/>
                      </a:endParaRPr>
                    </a:p>
                    <a:p>
                      <a:pPr>
                        <a:lnSpc>
                          <a:spcPct val="107000"/>
                        </a:lnSpc>
                        <a:spcAft>
                          <a:spcPts val="0"/>
                        </a:spcAft>
                      </a:pPr>
                      <a:r>
                        <a:rPr lang="en-US" sz="1000" dirty="0">
                          <a:effectLst/>
                        </a:rPr>
                        <a:t>For some forces to act there must be contact e.g. a hand opening a door, the wind pushing the trees. Some forces can act at a distance e.g. magnetism. The magnet does not need to touch the object that it attracts.</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73711898"/>
                  </a:ext>
                </a:extLst>
              </a:tr>
              <a:tr h="257848">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extLst>
                  <a:ext uri="{0D108BD9-81ED-4DB2-BD59-A6C34878D82A}">
                    <a16:rowId xmlns:a16="http://schemas.microsoft.com/office/drawing/2014/main" val="3046508377"/>
                  </a:ext>
                </a:extLst>
              </a:tr>
              <a:tr h="2127287">
                <a:tc>
                  <a:txBody>
                    <a:bodyPr/>
                    <a:lstStyle/>
                    <a:p>
                      <a:pPr marL="342900" lvl="0" indent="-342900">
                        <a:lnSpc>
                          <a:spcPct val="107000"/>
                        </a:lnSpc>
                        <a:spcAft>
                          <a:spcPts val="0"/>
                        </a:spcAft>
                        <a:buFont typeface="Symbol" panose="05050102010706020507" pitchFamily="18" charset="2"/>
                        <a:buChar char=""/>
                      </a:pPr>
                      <a:r>
                        <a:rPr lang="en-GB" sz="1000" dirty="0">
                          <a:effectLst/>
                        </a:rPr>
                        <a:t>compare how things move on different surfaces </a:t>
                      </a:r>
                    </a:p>
                    <a:p>
                      <a:pPr marL="342900" lvl="0" indent="-342900">
                        <a:lnSpc>
                          <a:spcPct val="107000"/>
                        </a:lnSpc>
                        <a:spcAft>
                          <a:spcPts val="0"/>
                        </a:spcAft>
                        <a:buFont typeface="Symbol" panose="05050102010706020507" pitchFamily="18" charset="2"/>
                        <a:buChar char=""/>
                      </a:pPr>
                      <a:r>
                        <a:rPr lang="en-GB" sz="1000" dirty="0">
                          <a:effectLst/>
                        </a:rPr>
                        <a:t>notice that some forces need contact between two objects, but magnetic forces can act at a distance  observe how magnets attract or repel each other and attract some materials and not others </a:t>
                      </a:r>
                    </a:p>
                    <a:p>
                      <a:pPr marL="342900" lvl="0" indent="-342900">
                        <a:lnSpc>
                          <a:spcPct val="107000"/>
                        </a:lnSpc>
                        <a:spcAft>
                          <a:spcPts val="0"/>
                        </a:spcAft>
                        <a:buFont typeface="Symbol" panose="05050102010706020507" pitchFamily="18" charset="2"/>
                        <a:buChar char=""/>
                      </a:pPr>
                      <a:r>
                        <a:rPr lang="en-GB" sz="1000" dirty="0">
                          <a:effectLst/>
                        </a:rPr>
                        <a:t>compare and group together a variety of everyday materials on the basis of whether they are attracted to a magnet, and identify some magnetic materials </a:t>
                      </a:r>
                    </a:p>
                    <a:p>
                      <a:pPr marL="342900" lvl="0" indent="-342900">
                        <a:lnSpc>
                          <a:spcPct val="107000"/>
                        </a:lnSpc>
                        <a:spcAft>
                          <a:spcPts val="0"/>
                        </a:spcAft>
                        <a:buFont typeface="Symbol" panose="05050102010706020507" pitchFamily="18" charset="2"/>
                        <a:buChar char=""/>
                      </a:pPr>
                      <a:r>
                        <a:rPr lang="en-GB" sz="1000" dirty="0">
                          <a:effectLst/>
                        </a:rPr>
                        <a:t>describe magnets as having two poles predict whether two magnets will attract or repel each other, depending on which poles are facing.</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tc>
                  <a:txBody>
                    <a:bodyPr/>
                    <a:lstStyle/>
                    <a:p>
                      <a:pPr>
                        <a:lnSpc>
                          <a:spcPct val="107000"/>
                        </a:lnSpc>
                        <a:spcBef>
                          <a:spcPts val="200"/>
                        </a:spcBef>
                        <a:spcAft>
                          <a:spcPts val="0"/>
                        </a:spcAft>
                      </a:pPr>
                      <a:r>
                        <a:rPr lang="en-GB" sz="1000" dirty="0">
                          <a:effectLst/>
                        </a:rPr>
                        <a:t>To know that forces are a push or a pull in a direction:</a:t>
                      </a:r>
                    </a:p>
                    <a:p>
                      <a:pPr marL="342900" lvl="0" indent="-342900">
                        <a:lnSpc>
                          <a:spcPct val="107000"/>
                        </a:lnSpc>
                        <a:spcAft>
                          <a:spcPts val="0"/>
                        </a:spcAft>
                        <a:buFont typeface="Symbol" panose="05050102010706020507" pitchFamily="18" charset="2"/>
                        <a:buChar char=""/>
                      </a:pPr>
                      <a:r>
                        <a:rPr lang="en-GB" sz="1000" dirty="0">
                          <a:effectLst/>
                        </a:rPr>
                        <a:t>To know examples of forces in everyday life </a:t>
                      </a:r>
                    </a:p>
                    <a:p>
                      <a:pPr marL="342900" lvl="0" indent="-342900">
                        <a:lnSpc>
                          <a:spcPct val="107000"/>
                        </a:lnSpc>
                        <a:spcAft>
                          <a:spcPts val="0"/>
                        </a:spcAft>
                        <a:buFont typeface="Symbol" panose="05050102010706020507" pitchFamily="18" charset="2"/>
                        <a:buChar char=""/>
                      </a:pPr>
                      <a:r>
                        <a:rPr lang="en-GB" sz="1000" dirty="0">
                          <a:effectLst/>
                        </a:rPr>
                        <a:t>To understand that objects can move differently on different surfaces </a:t>
                      </a:r>
                    </a:p>
                    <a:p>
                      <a:pPr>
                        <a:lnSpc>
                          <a:spcPct val="107000"/>
                        </a:lnSpc>
                        <a:spcBef>
                          <a:spcPts val="200"/>
                        </a:spcBef>
                        <a:spcAft>
                          <a:spcPts val="0"/>
                        </a:spcAft>
                      </a:pPr>
                      <a:r>
                        <a:rPr lang="en-GB" sz="1000" dirty="0">
                          <a:effectLst/>
                        </a:rPr>
                        <a:t>To understand magnetism:</a:t>
                      </a:r>
                    </a:p>
                    <a:p>
                      <a:pPr marL="342900" lvl="0" indent="-342900">
                        <a:lnSpc>
                          <a:spcPct val="107000"/>
                        </a:lnSpc>
                        <a:spcAft>
                          <a:spcPts val="0"/>
                        </a:spcAft>
                        <a:buFont typeface="Symbol" panose="05050102010706020507" pitchFamily="18" charset="2"/>
                        <a:buChar char=""/>
                      </a:pPr>
                      <a:r>
                        <a:rPr lang="en-GB" sz="1000" dirty="0">
                          <a:effectLst/>
                        </a:rPr>
                        <a:t>To know that magnets have two poles which attract and repel </a:t>
                      </a:r>
                    </a:p>
                    <a:p>
                      <a:pPr marL="342900" lvl="0" indent="-342900">
                        <a:lnSpc>
                          <a:spcPct val="107000"/>
                        </a:lnSpc>
                        <a:spcAft>
                          <a:spcPts val="0"/>
                        </a:spcAft>
                        <a:buFont typeface="Symbol" panose="05050102010706020507" pitchFamily="18" charset="2"/>
                        <a:buChar char=""/>
                      </a:pPr>
                      <a:r>
                        <a:rPr lang="en-GB" sz="1000" dirty="0">
                          <a:effectLst/>
                        </a:rPr>
                        <a:t>To understand that not all metals are magnetic/attracted to a magnet</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tc>
                  <a:txBody>
                    <a:bodyPr/>
                    <a:lstStyle/>
                    <a:p>
                      <a:pPr>
                        <a:lnSpc>
                          <a:spcPct val="107000"/>
                        </a:lnSpc>
                        <a:spcAft>
                          <a:spcPts val="0"/>
                        </a:spcAft>
                      </a:pPr>
                      <a:r>
                        <a:rPr lang="en-US" sz="1000" dirty="0">
                          <a:effectLst/>
                        </a:rPr>
                        <a:t>Force, push, pull, twist, contact force, non-contact force, magnetic force, magnet, strength, bar magnet, ring magnet, button magnet, horseshoe magnet, attract, repel, magnetic material, metal, iron, steel, poles, north pole, south pole</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7772" marR="67772" marT="0" marB="0"/>
                </a:tc>
                <a:extLst>
                  <a:ext uri="{0D108BD9-81ED-4DB2-BD59-A6C34878D82A}">
                    <a16:rowId xmlns:a16="http://schemas.microsoft.com/office/drawing/2014/main" val="3527244880"/>
                  </a:ext>
                </a:extLst>
              </a:tr>
            </a:tbl>
          </a:graphicData>
        </a:graphic>
      </p:graphicFrame>
      <p:sp>
        <p:nvSpPr>
          <p:cNvPr id="4" name="Title 1"/>
          <p:cNvSpPr>
            <a:spLocks noGrp="1"/>
          </p:cNvSpPr>
          <p:nvPr>
            <p:ph type="title"/>
          </p:nvPr>
        </p:nvSpPr>
        <p:spPr>
          <a:xfrm>
            <a:off x="3474721" y="273685"/>
            <a:ext cx="4680066" cy="507711"/>
          </a:xfrm>
          <a:solidFill>
            <a:schemeClr val="accent1">
              <a:lumMod val="40000"/>
              <a:lumOff val="60000"/>
            </a:schemeClr>
          </a:solidFill>
        </p:spPr>
        <p:txBody>
          <a:bodyPr>
            <a:normAutofit fontScale="90000"/>
          </a:bodyPr>
          <a:lstStyle/>
          <a:p>
            <a:pPr algn="ctr"/>
            <a:r>
              <a:rPr lang="en-GB" sz="2000" b="1" dirty="0" smtClean="0">
                <a:latin typeface="+mn-lt"/>
              </a:rPr>
              <a:t>Science curriculum map – Year 3 continued</a:t>
            </a:r>
            <a:endParaRPr lang="en-GB" sz="2000" b="1" dirty="0">
              <a:latin typeface="+mn-lt"/>
            </a:endParaRPr>
          </a:p>
        </p:txBody>
      </p:sp>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0085" y="273685"/>
            <a:ext cx="569742" cy="672612"/>
          </a:xfrm>
          <a:prstGeom prst="rect">
            <a:avLst/>
          </a:prstGeom>
          <a:noFill/>
          <a:ln>
            <a:noFill/>
          </a:ln>
        </p:spPr>
      </p:pic>
    </p:spTree>
    <p:extLst>
      <p:ext uri="{BB962C8B-B14F-4D97-AF65-F5344CB8AC3E}">
        <p14:creationId xmlns:p14="http://schemas.microsoft.com/office/powerpoint/2010/main" val="286661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72782003"/>
              </p:ext>
            </p:extLst>
          </p:nvPr>
        </p:nvGraphicFramePr>
        <p:xfrm>
          <a:off x="698266" y="877932"/>
          <a:ext cx="10981113" cy="2609088"/>
        </p:xfrm>
        <a:graphic>
          <a:graphicData uri="http://schemas.openxmlformats.org/drawingml/2006/table">
            <a:tbl>
              <a:tblPr firstRow="1" firstCol="1" bandRow="1">
                <a:tableStyleId>{5C22544A-7EE6-4342-B048-85BDC9FD1C3A}</a:tableStyleId>
              </a:tblPr>
              <a:tblGrid>
                <a:gridCol w="3757174">
                  <a:extLst>
                    <a:ext uri="{9D8B030D-6E8A-4147-A177-3AD203B41FA5}">
                      <a16:colId xmlns:a16="http://schemas.microsoft.com/office/drawing/2014/main" val="2049822404"/>
                    </a:ext>
                  </a:extLst>
                </a:gridCol>
                <a:gridCol w="4551612">
                  <a:extLst>
                    <a:ext uri="{9D8B030D-6E8A-4147-A177-3AD203B41FA5}">
                      <a16:colId xmlns:a16="http://schemas.microsoft.com/office/drawing/2014/main" val="3691775511"/>
                    </a:ext>
                  </a:extLst>
                </a:gridCol>
                <a:gridCol w="2672327">
                  <a:extLst>
                    <a:ext uri="{9D8B030D-6E8A-4147-A177-3AD203B41FA5}">
                      <a16:colId xmlns:a16="http://schemas.microsoft.com/office/drawing/2014/main" val="3645139142"/>
                    </a:ext>
                  </a:extLst>
                </a:gridCol>
              </a:tblGrid>
              <a:tr h="0">
                <a:tc gridSpan="3">
                  <a:txBody>
                    <a:bodyPr/>
                    <a:lstStyle/>
                    <a:p>
                      <a:pPr>
                        <a:lnSpc>
                          <a:spcPct val="107000"/>
                        </a:lnSpc>
                        <a:spcAft>
                          <a:spcPts val="0"/>
                        </a:spcAft>
                      </a:pPr>
                      <a:r>
                        <a:rPr lang="en-GB" sz="1000" u="sng" dirty="0">
                          <a:effectLst/>
                        </a:rPr>
                        <a:t>Animals, including humans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Food enters the body through the mouth. Digestion starts when the teeth start to break the food down. Saliva is added and the tongue rolls the food into a ball. The food is swallowed and passes down the oesophagus to the stomach. Here the food is broken down further by being churned around and other chemicals are added. The food passes into the small intestine. Here nutrients are removed from the food and leave the digestive system to be used elsewhere in the body. The rest of the food then passes into the large intestine. Here the water is removed for use elsewhere in the body. What is left is then stored in the rectum until it leaves the body through the anus when you go to the toilet.</a:t>
                      </a:r>
                    </a:p>
                    <a:p>
                      <a:pPr>
                        <a:lnSpc>
                          <a:spcPct val="107000"/>
                        </a:lnSpc>
                        <a:spcAft>
                          <a:spcPts val="0"/>
                        </a:spcAft>
                      </a:pPr>
                      <a:r>
                        <a:rPr lang="en-GB" sz="1000" dirty="0">
                          <a:effectLst/>
                        </a:rPr>
                        <a:t> </a:t>
                      </a:r>
                    </a:p>
                    <a:p>
                      <a:pPr>
                        <a:lnSpc>
                          <a:spcPct val="107000"/>
                        </a:lnSpc>
                        <a:spcAft>
                          <a:spcPts val="0"/>
                        </a:spcAft>
                      </a:pPr>
                      <a:r>
                        <a:rPr lang="en-GB" sz="1000" dirty="0">
                          <a:effectLst/>
                        </a:rPr>
                        <a:t>Humans have three types of teeth - Incisors for cutting, Canines for tearing, Molars for grinding (chewing)</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20803716"/>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2008139"/>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describe the simple functions of the basic parts of the digestive system in humans </a:t>
                      </a:r>
                    </a:p>
                    <a:p>
                      <a:pPr marL="342900" lvl="0" indent="-342900">
                        <a:lnSpc>
                          <a:spcPct val="107000"/>
                        </a:lnSpc>
                        <a:spcAft>
                          <a:spcPts val="0"/>
                        </a:spcAft>
                        <a:buFont typeface="Symbol" panose="05050102010706020507" pitchFamily="18" charset="2"/>
                        <a:buChar char=""/>
                      </a:pPr>
                      <a:r>
                        <a:rPr lang="en-GB" sz="1000">
                          <a:effectLst/>
                        </a:rPr>
                        <a:t>identify the different types of teeth in humans and their simple functions construct </a:t>
                      </a:r>
                    </a:p>
                    <a:p>
                      <a:pPr marL="342900" lvl="0" indent="-342900">
                        <a:lnSpc>
                          <a:spcPct val="107000"/>
                        </a:lnSpc>
                        <a:spcAft>
                          <a:spcPts val="0"/>
                        </a:spcAft>
                        <a:buFont typeface="Symbol" panose="05050102010706020507" pitchFamily="18" charset="2"/>
                        <a:buChar char=""/>
                      </a:pPr>
                      <a:r>
                        <a:rPr lang="en-GB" sz="1000">
                          <a:effectLst/>
                        </a:rPr>
                        <a:t>interpret a variety of food chains, identifying producers, predators and prey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Understand the journey of food through the human </a:t>
                      </a:r>
                      <a:r>
                        <a:rPr lang="en-GB" sz="1000" dirty="0" smtClean="0">
                          <a:effectLst/>
                        </a:rPr>
                        <a:t>body:</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the 4 types of teeth and their functions – Incisors for cutting, canines for tearing, molars and premolars for chewing</a:t>
                      </a:r>
                    </a:p>
                    <a:p>
                      <a:pPr marL="342900" lvl="0" indent="-342900">
                        <a:lnSpc>
                          <a:spcPct val="107000"/>
                        </a:lnSpc>
                        <a:spcAft>
                          <a:spcPts val="0"/>
                        </a:spcAft>
                        <a:buFont typeface="Symbol" panose="05050102010706020507" pitchFamily="18" charset="2"/>
                        <a:buChar char=""/>
                      </a:pPr>
                      <a:r>
                        <a:rPr lang="en-GB" sz="1000" dirty="0">
                          <a:effectLst/>
                        </a:rPr>
                        <a:t>To identify the key stages of digestion – teeth &amp; saliva, oesophagus, stomach, small intestine, large intestine &amp; rectum</a:t>
                      </a:r>
                    </a:p>
                    <a:p>
                      <a:pPr marL="457200">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Digestive system, digestion, mouth, teeth, saliva, oesophagus, stomach, small intestine, nutrients, large intestine, rectum, anus, teeth, incisor, canine, molar, herbivore, carnivore, omnivore</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9429861"/>
                  </a:ext>
                </a:extLst>
              </a:tr>
            </a:tbl>
          </a:graphicData>
        </a:graphic>
      </p:graphicFrame>
      <p:sp>
        <p:nvSpPr>
          <p:cNvPr id="4" name="Title 1"/>
          <p:cNvSpPr>
            <a:spLocks noGrp="1"/>
          </p:cNvSpPr>
          <p:nvPr>
            <p:ph type="title"/>
          </p:nvPr>
        </p:nvSpPr>
        <p:spPr>
          <a:xfrm>
            <a:off x="3840480" y="157308"/>
            <a:ext cx="3640974" cy="441210"/>
          </a:xfrm>
          <a:solidFill>
            <a:schemeClr val="accent1">
              <a:lumMod val="40000"/>
              <a:lumOff val="60000"/>
            </a:schemeClr>
          </a:solidFill>
        </p:spPr>
        <p:txBody>
          <a:bodyPr>
            <a:normAutofit/>
          </a:bodyPr>
          <a:lstStyle/>
          <a:p>
            <a:pPr algn="ctr"/>
            <a:r>
              <a:rPr lang="en-GB" sz="2000" b="1" dirty="0" smtClean="0">
                <a:latin typeface="+mn-lt"/>
              </a:rPr>
              <a:t>Science curriculum map – Year 4</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245604821"/>
              </p:ext>
            </p:extLst>
          </p:nvPr>
        </p:nvGraphicFramePr>
        <p:xfrm>
          <a:off x="698267" y="3766435"/>
          <a:ext cx="10981113" cy="2797556"/>
        </p:xfrm>
        <a:graphic>
          <a:graphicData uri="http://schemas.openxmlformats.org/drawingml/2006/table">
            <a:tbl>
              <a:tblPr firstRow="1" firstCol="1" bandRow="1">
                <a:tableStyleId>{5C22544A-7EE6-4342-B048-85BDC9FD1C3A}</a:tableStyleId>
              </a:tblPr>
              <a:tblGrid>
                <a:gridCol w="3757174">
                  <a:extLst>
                    <a:ext uri="{9D8B030D-6E8A-4147-A177-3AD203B41FA5}">
                      <a16:colId xmlns:a16="http://schemas.microsoft.com/office/drawing/2014/main" val="4044172140"/>
                    </a:ext>
                  </a:extLst>
                </a:gridCol>
                <a:gridCol w="4551612">
                  <a:extLst>
                    <a:ext uri="{9D8B030D-6E8A-4147-A177-3AD203B41FA5}">
                      <a16:colId xmlns:a16="http://schemas.microsoft.com/office/drawing/2014/main" val="3628573913"/>
                    </a:ext>
                  </a:extLst>
                </a:gridCol>
                <a:gridCol w="2672327">
                  <a:extLst>
                    <a:ext uri="{9D8B030D-6E8A-4147-A177-3AD203B41FA5}">
                      <a16:colId xmlns:a16="http://schemas.microsoft.com/office/drawing/2014/main" val="3558606113"/>
                    </a:ext>
                  </a:extLst>
                </a:gridCol>
              </a:tblGrid>
              <a:tr h="0">
                <a:tc gridSpan="3">
                  <a:txBody>
                    <a:bodyPr/>
                    <a:lstStyle/>
                    <a:p>
                      <a:pPr>
                        <a:lnSpc>
                          <a:spcPct val="107000"/>
                        </a:lnSpc>
                        <a:spcAft>
                          <a:spcPts val="0"/>
                        </a:spcAft>
                      </a:pPr>
                      <a:r>
                        <a:rPr lang="en-GB" sz="1000" u="sng" dirty="0">
                          <a:effectLst/>
                        </a:rPr>
                        <a:t>Living things &amp; their habitats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Living things can be grouped (classified) in different ways according to their features. Classification keys can be used to identify and name living things.</a:t>
                      </a:r>
                    </a:p>
                    <a:p>
                      <a:pPr>
                        <a:lnSpc>
                          <a:spcPct val="107000"/>
                        </a:lnSpc>
                        <a:spcAft>
                          <a:spcPts val="0"/>
                        </a:spcAft>
                      </a:pPr>
                      <a:r>
                        <a:rPr lang="en-GB" sz="1000" dirty="0">
                          <a:effectLst/>
                        </a:rPr>
                        <a:t>Living things live in a habitat which provides an environment to which they are suited (year 2 learning). These environments may change naturally e.g. through flooding, fire, earthquakes etc. Humans also cause the environment to change. This can be in a good way i.e. positive human impact, such as setting up nature reserves or in a bad way i.e. negative human impact, such as littering. These environments also change with the seasons; different living things can be found in a habitat at different times of the year.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83527710"/>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9156292"/>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recognise that living things can be grouped in a variety of ways </a:t>
                      </a:r>
                    </a:p>
                    <a:p>
                      <a:pPr marL="342900" lvl="0" indent="-342900">
                        <a:lnSpc>
                          <a:spcPct val="107000"/>
                        </a:lnSpc>
                        <a:spcAft>
                          <a:spcPts val="0"/>
                        </a:spcAft>
                        <a:buFont typeface="Symbol" panose="05050102010706020507" pitchFamily="18" charset="2"/>
                        <a:buChar char=""/>
                      </a:pPr>
                      <a:r>
                        <a:rPr lang="en-GB" sz="1000">
                          <a:effectLst/>
                        </a:rPr>
                        <a:t>explore and use classification keys to help group, identify and name a variety of living things in their local and wider environment </a:t>
                      </a:r>
                    </a:p>
                    <a:p>
                      <a:pPr marL="342900" lvl="0" indent="-342900">
                        <a:lnSpc>
                          <a:spcPct val="107000"/>
                        </a:lnSpc>
                        <a:spcAft>
                          <a:spcPts val="0"/>
                        </a:spcAft>
                        <a:buFont typeface="Symbol" panose="05050102010706020507" pitchFamily="18" charset="2"/>
                        <a:buChar char=""/>
                      </a:pPr>
                      <a:r>
                        <a:rPr lang="en-GB" sz="1000">
                          <a:effectLst/>
                        </a:rPr>
                        <a:t>recognise that environments can change and that this can sometimes pose dangers to living things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classify living things:</a:t>
                      </a:r>
                    </a:p>
                    <a:p>
                      <a:pPr marL="342900" lvl="0" indent="-342900">
                        <a:lnSpc>
                          <a:spcPct val="107000"/>
                        </a:lnSpc>
                        <a:spcAft>
                          <a:spcPts val="0"/>
                        </a:spcAft>
                        <a:buFont typeface="Symbol" panose="05050102010706020507" pitchFamily="18" charset="2"/>
                        <a:buChar char=""/>
                      </a:pPr>
                      <a:r>
                        <a:rPr lang="en-GB" sz="1000" dirty="0">
                          <a:effectLst/>
                        </a:rPr>
                        <a:t>To know how to group living things in a variety of ways (key features)</a:t>
                      </a:r>
                    </a:p>
                    <a:p>
                      <a:pPr marL="342900" lvl="0" indent="-342900">
                        <a:lnSpc>
                          <a:spcPct val="107000"/>
                        </a:lnSpc>
                        <a:spcAft>
                          <a:spcPts val="0"/>
                        </a:spcAft>
                        <a:buFont typeface="Symbol" panose="05050102010706020507" pitchFamily="18" charset="2"/>
                        <a:buChar char=""/>
                      </a:pPr>
                      <a:r>
                        <a:rPr lang="en-GB" sz="1000" dirty="0">
                          <a:effectLst/>
                        </a:rPr>
                        <a:t>To use a classification key</a:t>
                      </a:r>
                    </a:p>
                    <a:p>
                      <a:pPr>
                        <a:lnSpc>
                          <a:spcPct val="107000"/>
                        </a:lnSpc>
                        <a:spcAft>
                          <a:spcPts val="0"/>
                        </a:spcAft>
                      </a:pPr>
                      <a:r>
                        <a:rPr lang="en-GB" sz="1000" dirty="0">
                          <a:effectLst/>
                        </a:rPr>
                        <a:t> </a:t>
                      </a:r>
                    </a:p>
                    <a:p>
                      <a:pPr>
                        <a:lnSpc>
                          <a:spcPct val="107000"/>
                        </a:lnSpc>
                        <a:spcBef>
                          <a:spcPts val="200"/>
                        </a:spcBef>
                        <a:spcAft>
                          <a:spcPts val="0"/>
                        </a:spcAft>
                      </a:pPr>
                      <a:r>
                        <a:rPr lang="en-GB" sz="1000" dirty="0">
                          <a:effectLst/>
                        </a:rPr>
                        <a:t>To understand how habitats can change:</a:t>
                      </a:r>
                    </a:p>
                    <a:p>
                      <a:pPr marL="342900" lvl="0" indent="-342900">
                        <a:lnSpc>
                          <a:spcPct val="107000"/>
                        </a:lnSpc>
                        <a:spcAft>
                          <a:spcPts val="0"/>
                        </a:spcAft>
                        <a:buFont typeface="Symbol" panose="05050102010706020507" pitchFamily="18" charset="2"/>
                        <a:buChar char=""/>
                      </a:pPr>
                      <a:r>
                        <a:rPr lang="en-GB" sz="1000" dirty="0">
                          <a:effectLst/>
                        </a:rPr>
                        <a:t>To know some positive ways humans can impact a habitat (e.g. nature reserves)</a:t>
                      </a:r>
                    </a:p>
                    <a:p>
                      <a:pPr marL="342900" lvl="0" indent="-342900">
                        <a:lnSpc>
                          <a:spcPct val="107000"/>
                        </a:lnSpc>
                        <a:spcAft>
                          <a:spcPts val="0"/>
                        </a:spcAft>
                        <a:buFont typeface="Symbol" panose="05050102010706020507" pitchFamily="18" charset="2"/>
                        <a:buChar char=""/>
                      </a:pPr>
                      <a:r>
                        <a:rPr lang="en-GB" sz="1000" dirty="0">
                          <a:effectLst/>
                        </a:rPr>
                        <a:t>To know some negative ways habitats can be humans or nature can impact a habitat (e.g. littering, deforestation)</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Classification, classification keys, environment, habitat, human impact, positive, negative, migrate, hibernate</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7459669"/>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649" y="160311"/>
            <a:ext cx="569742" cy="672612"/>
          </a:xfrm>
          <a:prstGeom prst="rect">
            <a:avLst/>
          </a:prstGeom>
          <a:noFill/>
          <a:ln>
            <a:noFill/>
          </a:ln>
        </p:spPr>
      </p:pic>
    </p:spTree>
    <p:extLst>
      <p:ext uri="{BB962C8B-B14F-4D97-AF65-F5344CB8AC3E}">
        <p14:creationId xmlns:p14="http://schemas.microsoft.com/office/powerpoint/2010/main" val="2798189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741883538"/>
              </p:ext>
            </p:extLst>
          </p:nvPr>
        </p:nvGraphicFramePr>
        <p:xfrm>
          <a:off x="473824" y="894168"/>
          <a:ext cx="11147367" cy="2932047"/>
        </p:xfrm>
        <a:graphic>
          <a:graphicData uri="http://schemas.openxmlformats.org/drawingml/2006/table">
            <a:tbl>
              <a:tblPr firstRow="1" firstCol="1" bandRow="1">
                <a:tableStyleId>{5C22544A-7EE6-4342-B048-85BDC9FD1C3A}</a:tableStyleId>
              </a:tblPr>
              <a:tblGrid>
                <a:gridCol w="3812603">
                  <a:extLst>
                    <a:ext uri="{9D8B030D-6E8A-4147-A177-3AD203B41FA5}">
                      <a16:colId xmlns:a16="http://schemas.microsoft.com/office/drawing/2014/main" val="196073747"/>
                    </a:ext>
                  </a:extLst>
                </a:gridCol>
                <a:gridCol w="4824197">
                  <a:extLst>
                    <a:ext uri="{9D8B030D-6E8A-4147-A177-3AD203B41FA5}">
                      <a16:colId xmlns:a16="http://schemas.microsoft.com/office/drawing/2014/main" val="1104147820"/>
                    </a:ext>
                  </a:extLst>
                </a:gridCol>
                <a:gridCol w="2510567">
                  <a:extLst>
                    <a:ext uri="{9D8B030D-6E8A-4147-A177-3AD203B41FA5}">
                      <a16:colId xmlns:a16="http://schemas.microsoft.com/office/drawing/2014/main" val="294322544"/>
                    </a:ext>
                  </a:extLst>
                </a:gridCol>
              </a:tblGrid>
              <a:tr h="1353076">
                <a:tc gridSpan="3">
                  <a:txBody>
                    <a:bodyPr/>
                    <a:lstStyle/>
                    <a:p>
                      <a:pPr>
                        <a:lnSpc>
                          <a:spcPct val="100000"/>
                        </a:lnSpc>
                        <a:spcAft>
                          <a:spcPts val="0"/>
                        </a:spcAft>
                      </a:pPr>
                      <a:r>
                        <a:rPr lang="en-GB" sz="900" u="sng" dirty="0">
                          <a:effectLst/>
                        </a:rPr>
                        <a:t>States of matter</a:t>
                      </a:r>
                    </a:p>
                    <a:p>
                      <a:pPr>
                        <a:lnSpc>
                          <a:spcPct val="100000"/>
                        </a:lnSpc>
                        <a:spcBef>
                          <a:spcPts val="200"/>
                        </a:spcBef>
                        <a:spcAft>
                          <a:spcPts val="0"/>
                        </a:spcAft>
                      </a:pPr>
                      <a:r>
                        <a:rPr lang="en-GB" sz="900" dirty="0">
                          <a:effectLst/>
                        </a:rPr>
                        <a:t>Through the unit of work the children will learn:</a:t>
                      </a:r>
                    </a:p>
                    <a:p>
                      <a:pPr>
                        <a:lnSpc>
                          <a:spcPct val="100000"/>
                        </a:lnSpc>
                        <a:spcAft>
                          <a:spcPts val="0"/>
                        </a:spcAft>
                      </a:pPr>
                      <a:r>
                        <a:rPr lang="en-GB" sz="900" dirty="0">
                          <a:effectLst/>
                        </a:rPr>
                        <a:t>A solid keeps its shape and has a fixed volume. A liquid has a fixed volume but changes in shape to fit the container. A liquid can be poured and keeps a level, horizontal surface. A gas fills all available space; it has no fixed shape or volume. Granular and powdery solids like sand can be confused with liquids because they can be poured, but when poured they form a heap and they do not keep a level surface when tipped. Each individual grain demonstrates the properties of a solid.</a:t>
                      </a:r>
                    </a:p>
                    <a:p>
                      <a:pPr>
                        <a:lnSpc>
                          <a:spcPct val="100000"/>
                        </a:lnSpc>
                        <a:spcAft>
                          <a:spcPts val="0"/>
                        </a:spcAft>
                      </a:pPr>
                      <a:r>
                        <a:rPr lang="en-GB" sz="900" dirty="0">
                          <a:effectLst/>
                        </a:rPr>
                        <a:t>Melting is a state change from solid to liquid. Freezing is a state change from liquid to solid. The freezing point of water is 0</a:t>
                      </a:r>
                      <a:r>
                        <a:rPr lang="en-GB" sz="900" baseline="30000" dirty="0">
                          <a:effectLst/>
                        </a:rPr>
                        <a:t>o</a:t>
                      </a:r>
                      <a:r>
                        <a:rPr lang="en-GB" sz="900" dirty="0">
                          <a:effectLst/>
                        </a:rPr>
                        <a:t>C. Boiling is a change of state from liquid to gas that happens when a liquid is heated to a specific temperature and bubbles of the gas can be seen in the liquid. Water boils when it is heated to 100</a:t>
                      </a:r>
                      <a:r>
                        <a:rPr lang="en-GB" sz="900" baseline="30000" dirty="0">
                          <a:effectLst/>
                        </a:rPr>
                        <a:t>o</a:t>
                      </a:r>
                      <a:r>
                        <a:rPr lang="en-GB" sz="900" dirty="0">
                          <a:effectLst/>
                        </a:rPr>
                        <a:t>C. Evaporation is the same state change as boiling (liquid to gas) but it happens slowly at lower temperatures and only at the surface of the liquid. Evaporation happens more quickly if the temperature is higher, the liquid is spread out or it is windy. Condensation is the change back from a gas to a liquid caused by cooling.</a:t>
                      </a:r>
                    </a:p>
                    <a:p>
                      <a:pPr>
                        <a:lnSpc>
                          <a:spcPct val="100000"/>
                        </a:lnSpc>
                        <a:spcAft>
                          <a:spcPts val="0"/>
                        </a:spcAft>
                      </a:pPr>
                      <a:r>
                        <a:rPr lang="en-GB" sz="900" dirty="0">
                          <a:effectLst/>
                        </a:rPr>
                        <a:t>Water at the surface of seas, rivers etc. evaporates into water vapour (a gas). This rises, cools and condenses back into a liquid forming clouds. When too much water has condensed the water droplets in the cloud get too heavy and fall back down as rain, snow, sleet etc. and drain back into rivers etc. This is known as precipitation. This is the water cycle.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46471396"/>
                  </a:ext>
                </a:extLst>
              </a:tr>
              <a:tr h="154467">
                <a:tc>
                  <a:txBody>
                    <a:bodyPr/>
                    <a:lstStyle/>
                    <a:p>
                      <a:pPr>
                        <a:lnSpc>
                          <a:spcPct val="107000"/>
                        </a:lnSpc>
                        <a:spcAft>
                          <a:spcPts val="0"/>
                        </a:spcAft>
                      </a:pPr>
                      <a:r>
                        <a:rPr lang="en-GB" sz="900">
                          <a:effectLst/>
                        </a:rPr>
                        <a:t>NC Objectives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tc>
                  <a:txBody>
                    <a:bodyPr/>
                    <a:lstStyle/>
                    <a:p>
                      <a:pPr>
                        <a:lnSpc>
                          <a:spcPct val="107000"/>
                        </a:lnSpc>
                        <a:spcAft>
                          <a:spcPts val="0"/>
                        </a:spcAft>
                      </a:pPr>
                      <a:r>
                        <a:rPr lang="en-GB" sz="900" dirty="0">
                          <a:effectLst/>
                        </a:rPr>
                        <a:t>Vocabulary</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extLst>
                  <a:ext uri="{0D108BD9-81ED-4DB2-BD59-A6C34878D82A}">
                    <a16:rowId xmlns:a16="http://schemas.microsoft.com/office/drawing/2014/main" val="2960940630"/>
                  </a:ext>
                </a:extLst>
              </a:tr>
              <a:tr h="1380580">
                <a:tc>
                  <a:txBody>
                    <a:bodyPr/>
                    <a:lstStyle/>
                    <a:p>
                      <a:pPr marL="342900" lvl="0" indent="-342900">
                        <a:lnSpc>
                          <a:spcPct val="107000"/>
                        </a:lnSpc>
                        <a:spcAft>
                          <a:spcPts val="0"/>
                        </a:spcAft>
                        <a:buFont typeface="Symbol" panose="05050102010706020507" pitchFamily="18" charset="2"/>
                        <a:buChar char=""/>
                      </a:pPr>
                      <a:r>
                        <a:rPr lang="en-GB" sz="900">
                          <a:effectLst/>
                        </a:rPr>
                        <a:t>compare and group materials together, according to whether they are solids,</a:t>
                      </a:r>
                    </a:p>
                    <a:p>
                      <a:pPr marL="342900" lvl="0" indent="-342900">
                        <a:lnSpc>
                          <a:spcPct val="107000"/>
                        </a:lnSpc>
                        <a:spcAft>
                          <a:spcPts val="0"/>
                        </a:spcAft>
                        <a:buFont typeface="Symbol" panose="05050102010706020507" pitchFamily="18" charset="2"/>
                        <a:buChar char=""/>
                      </a:pPr>
                      <a:r>
                        <a:rPr lang="en-GB" sz="900">
                          <a:effectLst/>
                        </a:rPr>
                        <a:t>liquids or gases </a:t>
                      </a:r>
                    </a:p>
                    <a:p>
                      <a:pPr marL="342900" lvl="0" indent="-342900">
                        <a:lnSpc>
                          <a:spcPct val="107000"/>
                        </a:lnSpc>
                        <a:spcAft>
                          <a:spcPts val="0"/>
                        </a:spcAft>
                        <a:buFont typeface="Symbol" panose="05050102010706020507" pitchFamily="18" charset="2"/>
                        <a:buChar char=""/>
                      </a:pPr>
                      <a:r>
                        <a:rPr lang="en-GB" sz="900">
                          <a:effectLst/>
                        </a:rPr>
                        <a:t>observe that some materials change state when they are heated or cooled, and measure or research the temperature at which this happens in degrees Celsius (°C)</a:t>
                      </a:r>
                    </a:p>
                    <a:p>
                      <a:pPr marL="342900" lvl="0" indent="-342900">
                        <a:lnSpc>
                          <a:spcPct val="107000"/>
                        </a:lnSpc>
                        <a:spcAft>
                          <a:spcPts val="0"/>
                        </a:spcAft>
                        <a:buFont typeface="Symbol" panose="05050102010706020507" pitchFamily="18" charset="2"/>
                        <a:buChar char=""/>
                      </a:pPr>
                      <a:r>
                        <a:rPr lang="en-GB" sz="900">
                          <a:effectLst/>
                        </a:rPr>
                        <a:t>identify the part played by evaporation and condensation in the water cycle and associate the rate of evaporation with temperature.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tc>
                  <a:txBody>
                    <a:bodyPr/>
                    <a:lstStyle/>
                    <a:p>
                      <a:pPr>
                        <a:lnSpc>
                          <a:spcPct val="107000"/>
                        </a:lnSpc>
                        <a:spcBef>
                          <a:spcPts val="200"/>
                        </a:spcBef>
                        <a:spcAft>
                          <a:spcPts val="0"/>
                        </a:spcAft>
                      </a:pPr>
                      <a:r>
                        <a:rPr lang="en-GB" sz="900" dirty="0">
                          <a:effectLst/>
                        </a:rPr>
                        <a:t>To recognise that materials can change state by heating and </a:t>
                      </a:r>
                      <a:r>
                        <a:rPr lang="en-GB" sz="900" dirty="0" smtClean="0">
                          <a:effectLst/>
                        </a:rPr>
                        <a:t>cooling:</a:t>
                      </a:r>
                      <a:endParaRPr lang="en-GB" sz="900" dirty="0">
                        <a:effectLst/>
                      </a:endParaRPr>
                    </a:p>
                    <a:p>
                      <a:pPr marL="342900" lvl="0" indent="-342900">
                        <a:lnSpc>
                          <a:spcPct val="107000"/>
                        </a:lnSpc>
                        <a:spcAft>
                          <a:spcPts val="0"/>
                        </a:spcAft>
                        <a:buFont typeface="Symbol" panose="05050102010706020507" pitchFamily="18" charset="2"/>
                        <a:buChar char=""/>
                      </a:pPr>
                      <a:r>
                        <a:rPr lang="en-GB" sz="900" dirty="0">
                          <a:effectLst/>
                        </a:rPr>
                        <a:t>To understand materials can be grouped into solids, liquids and gases. </a:t>
                      </a:r>
                    </a:p>
                    <a:p>
                      <a:pPr marL="342900" lvl="0" indent="-342900">
                        <a:lnSpc>
                          <a:spcPct val="107000"/>
                        </a:lnSpc>
                        <a:spcAft>
                          <a:spcPts val="0"/>
                        </a:spcAft>
                        <a:buFont typeface="Symbol" panose="05050102010706020507" pitchFamily="18" charset="2"/>
                        <a:buChar char=""/>
                      </a:pPr>
                      <a:r>
                        <a:rPr lang="en-GB" sz="900" dirty="0">
                          <a:effectLst/>
                        </a:rPr>
                        <a:t>To understand how heating causes solids to melt into liquids and liquids to evaporate into gases.</a:t>
                      </a:r>
                    </a:p>
                    <a:p>
                      <a:pPr marL="342900" lvl="0" indent="-342900">
                        <a:lnSpc>
                          <a:spcPct val="107000"/>
                        </a:lnSpc>
                        <a:spcAft>
                          <a:spcPts val="0"/>
                        </a:spcAft>
                        <a:buFont typeface="Symbol" panose="05050102010706020507" pitchFamily="18" charset="2"/>
                        <a:buChar char=""/>
                      </a:pPr>
                      <a:r>
                        <a:rPr lang="en-GB" sz="900" dirty="0">
                          <a:effectLst/>
                        </a:rPr>
                        <a:t>To understand how cooling causes gases to condense into liquids and liquids to freeze into solids. </a:t>
                      </a:r>
                    </a:p>
                    <a:p>
                      <a:pPr marL="342900" lvl="0" indent="-342900">
                        <a:lnSpc>
                          <a:spcPct val="107000"/>
                        </a:lnSpc>
                        <a:spcAft>
                          <a:spcPts val="0"/>
                        </a:spcAft>
                        <a:buFont typeface="Symbol" panose="05050102010706020507" pitchFamily="18" charset="2"/>
                        <a:buChar char=""/>
                      </a:pPr>
                      <a:r>
                        <a:rPr lang="en-GB" sz="900" dirty="0">
                          <a:effectLst/>
                        </a:rPr>
                        <a:t>To know melting point of water is 0°C and the boiling point is 100°C.</a:t>
                      </a:r>
                    </a:p>
                    <a:p>
                      <a:pPr marL="342900" lvl="0" indent="-342900">
                        <a:lnSpc>
                          <a:spcPct val="107000"/>
                        </a:lnSpc>
                        <a:spcAft>
                          <a:spcPts val="0"/>
                        </a:spcAft>
                        <a:buFont typeface="Symbol" panose="05050102010706020507" pitchFamily="18" charset="2"/>
                        <a:buChar char=""/>
                      </a:pPr>
                      <a:r>
                        <a:rPr lang="en-GB" sz="900" dirty="0">
                          <a:effectLst/>
                        </a:rPr>
                        <a:t>To know that the higher the temperature the faster the rate of evaporation.</a:t>
                      </a:r>
                    </a:p>
                    <a:p>
                      <a:pPr marL="342900" lvl="0" indent="-342900">
                        <a:lnSpc>
                          <a:spcPct val="107000"/>
                        </a:lnSpc>
                        <a:spcAft>
                          <a:spcPts val="0"/>
                        </a:spcAft>
                        <a:buFont typeface="Symbol" panose="05050102010706020507" pitchFamily="18" charset="2"/>
                        <a:buChar char=""/>
                      </a:pPr>
                      <a:r>
                        <a:rPr lang="en-GB" sz="900" dirty="0">
                          <a:effectLst/>
                        </a:rPr>
                        <a:t>To understand how condensation and evaporation occur within the water cycle.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tc>
                  <a:txBody>
                    <a:bodyPr/>
                    <a:lstStyle/>
                    <a:p>
                      <a:pPr>
                        <a:lnSpc>
                          <a:spcPct val="107000"/>
                        </a:lnSpc>
                        <a:spcAft>
                          <a:spcPts val="0"/>
                        </a:spcAft>
                      </a:pPr>
                      <a:r>
                        <a:rPr lang="en-GB" sz="900" dirty="0">
                          <a:effectLst/>
                        </a:rPr>
                        <a:t>Solid, liquid, gas, state change, melting, freezing, melting point, boiling point, evaporation, temperature, water cycle</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1704" marR="61704" marT="0" marB="0"/>
                </a:tc>
                <a:extLst>
                  <a:ext uri="{0D108BD9-81ED-4DB2-BD59-A6C34878D82A}">
                    <a16:rowId xmlns:a16="http://schemas.microsoft.com/office/drawing/2014/main" val="2803859427"/>
                  </a:ext>
                </a:extLst>
              </a:tr>
            </a:tbl>
          </a:graphicData>
        </a:graphic>
      </p:graphicFrame>
      <p:sp>
        <p:nvSpPr>
          <p:cNvPr id="4" name="Title 1"/>
          <p:cNvSpPr>
            <a:spLocks noGrp="1"/>
          </p:cNvSpPr>
          <p:nvPr>
            <p:ph type="title"/>
          </p:nvPr>
        </p:nvSpPr>
        <p:spPr>
          <a:xfrm>
            <a:off x="3158835" y="140682"/>
            <a:ext cx="4804757" cy="507711"/>
          </a:xfrm>
          <a:solidFill>
            <a:schemeClr val="accent1">
              <a:lumMod val="40000"/>
              <a:lumOff val="60000"/>
            </a:schemeClr>
          </a:solidFill>
        </p:spPr>
        <p:txBody>
          <a:bodyPr>
            <a:normAutofit/>
          </a:bodyPr>
          <a:lstStyle/>
          <a:p>
            <a:pPr algn="ctr"/>
            <a:r>
              <a:rPr lang="en-GB" sz="2000" b="1" dirty="0" smtClean="0">
                <a:latin typeface="+mn-lt"/>
              </a:rPr>
              <a:t>Science curriculum map – Year 4 continued</a:t>
            </a:r>
            <a:endParaRPr lang="en-GB" sz="2000" b="1" dirty="0">
              <a:latin typeface="+mn-lt"/>
            </a:endParaRPr>
          </a:p>
        </p:txBody>
      </p:sp>
      <p:pic>
        <p:nvPicPr>
          <p:cNvPr id="5" name="Picture 4">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4020491191"/>
              </p:ext>
            </p:extLst>
          </p:nvPr>
        </p:nvGraphicFramePr>
        <p:xfrm>
          <a:off x="473824" y="3907089"/>
          <a:ext cx="11147367" cy="2844933"/>
        </p:xfrm>
        <a:graphic>
          <a:graphicData uri="http://schemas.openxmlformats.org/drawingml/2006/table">
            <a:tbl>
              <a:tblPr firstRow="1" firstCol="1" bandRow="1">
                <a:tableStyleId>{5C22544A-7EE6-4342-B048-85BDC9FD1C3A}</a:tableStyleId>
              </a:tblPr>
              <a:tblGrid>
                <a:gridCol w="3814058">
                  <a:extLst>
                    <a:ext uri="{9D8B030D-6E8A-4147-A177-3AD203B41FA5}">
                      <a16:colId xmlns:a16="http://schemas.microsoft.com/office/drawing/2014/main" val="2091884882"/>
                    </a:ext>
                  </a:extLst>
                </a:gridCol>
                <a:gridCol w="4721154">
                  <a:extLst>
                    <a:ext uri="{9D8B030D-6E8A-4147-A177-3AD203B41FA5}">
                      <a16:colId xmlns:a16="http://schemas.microsoft.com/office/drawing/2014/main" val="615075523"/>
                    </a:ext>
                  </a:extLst>
                </a:gridCol>
                <a:gridCol w="2612155">
                  <a:extLst>
                    <a:ext uri="{9D8B030D-6E8A-4147-A177-3AD203B41FA5}">
                      <a16:colId xmlns:a16="http://schemas.microsoft.com/office/drawing/2014/main" val="1740336057"/>
                    </a:ext>
                  </a:extLst>
                </a:gridCol>
              </a:tblGrid>
              <a:tr h="925400">
                <a:tc gridSpan="3">
                  <a:txBody>
                    <a:bodyPr/>
                    <a:lstStyle/>
                    <a:p>
                      <a:pPr>
                        <a:lnSpc>
                          <a:spcPct val="107000"/>
                        </a:lnSpc>
                        <a:spcAft>
                          <a:spcPts val="0"/>
                        </a:spcAft>
                      </a:pPr>
                      <a:r>
                        <a:rPr lang="en-GB" sz="900" u="sng" dirty="0">
                          <a:effectLst/>
                        </a:rPr>
                        <a:t>Sound</a:t>
                      </a:r>
                    </a:p>
                    <a:p>
                      <a:pPr>
                        <a:lnSpc>
                          <a:spcPct val="107000"/>
                        </a:lnSpc>
                        <a:spcAft>
                          <a:spcPts val="0"/>
                        </a:spcAft>
                      </a:pPr>
                      <a:r>
                        <a:rPr lang="en-GB" sz="900" dirty="0">
                          <a:effectLst/>
                        </a:rPr>
                        <a:t>Through the unit of work the children will learn:</a:t>
                      </a:r>
                    </a:p>
                    <a:p>
                      <a:pPr>
                        <a:lnSpc>
                          <a:spcPct val="107000"/>
                        </a:lnSpc>
                        <a:spcAft>
                          <a:spcPts val="0"/>
                        </a:spcAft>
                      </a:pPr>
                      <a:r>
                        <a:rPr lang="en-GB" sz="900" dirty="0">
                          <a:effectLst/>
                        </a:rPr>
                        <a:t>A sound source vibrates to produce sound waves which travel through a medium from the source to our ears. Different mediums such as air or water or wood can carry sound but sound cannot travel through a vacuum (an area empty of matter). The sound waves cause parts of our body inside our ears to vibrate, allowing us to hear (sense) the sound.</a:t>
                      </a:r>
                    </a:p>
                    <a:p>
                      <a:pPr>
                        <a:lnSpc>
                          <a:spcPct val="107000"/>
                        </a:lnSpc>
                        <a:spcAft>
                          <a:spcPts val="0"/>
                        </a:spcAft>
                      </a:pPr>
                      <a:r>
                        <a:rPr lang="en-GB" sz="900" dirty="0">
                          <a:effectLst/>
                        </a:rPr>
                        <a:t>The loudness (volume) of the sound depends on the amount of energy of vibrations how well they travel through the medium. Therefore bigger vibrations cause louder sounds and sounds decrease in volume the further they have to travel.</a:t>
                      </a:r>
                    </a:p>
                    <a:p>
                      <a:pPr>
                        <a:lnSpc>
                          <a:spcPct val="107000"/>
                        </a:lnSpc>
                        <a:spcAft>
                          <a:spcPts val="0"/>
                        </a:spcAft>
                      </a:pPr>
                      <a:r>
                        <a:rPr lang="en-GB" sz="900" dirty="0">
                          <a:effectLst/>
                        </a:rPr>
                        <a:t>Pitch is the highness or lowness of a sound and is affected by features of objects producing the sounds, for example smaller objects usually produce higher pitch sounds</a:t>
                      </a:r>
                      <a:r>
                        <a:rPr lang="en-GB" sz="900" dirty="0" smtClean="0">
                          <a:effectLst/>
                        </a:rPr>
                        <a:t>.</a:t>
                      </a:r>
                    </a:p>
                  </a:txBody>
                  <a:tcPr marL="64760" marR="6476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87052187"/>
                  </a:ext>
                </a:extLst>
              </a:tr>
              <a:tr h="168538">
                <a:tc>
                  <a:txBody>
                    <a:bodyPr/>
                    <a:lstStyle/>
                    <a:p>
                      <a:pPr>
                        <a:lnSpc>
                          <a:spcPct val="107000"/>
                        </a:lnSpc>
                        <a:spcAft>
                          <a:spcPts val="0"/>
                        </a:spcAft>
                      </a:pPr>
                      <a:r>
                        <a:rPr lang="en-GB" sz="900">
                          <a:effectLst/>
                        </a:rPr>
                        <a:t>NC Objectives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tc>
                  <a:txBody>
                    <a:bodyPr/>
                    <a:lstStyle/>
                    <a:p>
                      <a:pPr>
                        <a:lnSpc>
                          <a:spcPct val="107000"/>
                        </a:lnSpc>
                        <a:spcAft>
                          <a:spcPts val="0"/>
                        </a:spcAft>
                      </a:pPr>
                      <a:r>
                        <a:rPr lang="en-GB" sz="900">
                          <a:effectLst/>
                        </a:rPr>
                        <a:t>Vocabulary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extLst>
                  <a:ext uri="{0D108BD9-81ED-4DB2-BD59-A6C34878D82A}">
                    <a16:rowId xmlns:a16="http://schemas.microsoft.com/office/drawing/2014/main" val="288390663"/>
                  </a:ext>
                </a:extLst>
              </a:tr>
              <a:tr h="1649155">
                <a:tc>
                  <a:txBody>
                    <a:bodyPr/>
                    <a:lstStyle/>
                    <a:p>
                      <a:pPr marL="342900" lvl="0" indent="-342900">
                        <a:lnSpc>
                          <a:spcPct val="107000"/>
                        </a:lnSpc>
                        <a:spcAft>
                          <a:spcPts val="0"/>
                        </a:spcAft>
                        <a:buFont typeface="Symbol" panose="05050102010706020507" pitchFamily="18" charset="2"/>
                        <a:buChar char=""/>
                      </a:pPr>
                      <a:r>
                        <a:rPr lang="en-GB" sz="900">
                          <a:effectLst/>
                        </a:rPr>
                        <a:t>identify how sounds are made, associating some of them with something vibrating recognise that vibrations from sounds travel through a medium to the ear find patterns between the pitch of a sound and features of the object that produced it</a:t>
                      </a:r>
                    </a:p>
                    <a:p>
                      <a:pPr marL="342900" lvl="0" indent="-342900">
                        <a:lnSpc>
                          <a:spcPct val="107000"/>
                        </a:lnSpc>
                        <a:spcAft>
                          <a:spcPts val="0"/>
                        </a:spcAft>
                        <a:buFont typeface="Symbol" panose="05050102010706020507" pitchFamily="18" charset="2"/>
                        <a:buChar char=""/>
                      </a:pPr>
                      <a:r>
                        <a:rPr lang="en-GB" sz="900">
                          <a:effectLst/>
                        </a:rPr>
                        <a:t>find patterns between the volume of a sound and the strength of the vibrations that produced it </a:t>
                      </a:r>
                    </a:p>
                    <a:p>
                      <a:pPr marL="342900" lvl="0" indent="-342900">
                        <a:lnSpc>
                          <a:spcPct val="107000"/>
                        </a:lnSpc>
                        <a:spcAft>
                          <a:spcPts val="0"/>
                        </a:spcAft>
                        <a:buFont typeface="Symbol" panose="05050102010706020507" pitchFamily="18" charset="2"/>
                        <a:buChar char=""/>
                      </a:pPr>
                      <a:r>
                        <a:rPr lang="en-GB" sz="900">
                          <a:effectLst/>
                        </a:rPr>
                        <a:t>recognise that sounds get fainter as the distance from the sound source increases.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tc>
                  <a:txBody>
                    <a:bodyPr/>
                    <a:lstStyle/>
                    <a:p>
                      <a:pPr>
                        <a:lnSpc>
                          <a:spcPct val="107000"/>
                        </a:lnSpc>
                        <a:spcBef>
                          <a:spcPts val="200"/>
                        </a:spcBef>
                        <a:spcAft>
                          <a:spcPts val="0"/>
                        </a:spcAft>
                      </a:pPr>
                      <a:r>
                        <a:rPr lang="en-GB" sz="900" dirty="0">
                          <a:effectLst/>
                        </a:rPr>
                        <a:t>To know that sound is a vibration which travels through a medium to the ear:</a:t>
                      </a:r>
                    </a:p>
                    <a:p>
                      <a:pPr marL="342900" lvl="0" indent="-342900">
                        <a:lnSpc>
                          <a:spcPct val="107000"/>
                        </a:lnSpc>
                        <a:spcBef>
                          <a:spcPts val="200"/>
                        </a:spcBef>
                        <a:spcAft>
                          <a:spcPts val="0"/>
                        </a:spcAft>
                        <a:buFont typeface="Symbol" panose="05050102010706020507" pitchFamily="18" charset="2"/>
                        <a:buChar char=""/>
                      </a:pPr>
                      <a:r>
                        <a:rPr lang="en-GB" sz="900" dirty="0">
                          <a:effectLst/>
                        </a:rPr>
                        <a:t>To understand that sound is a type of energy created by vibrations; the louder the sound, the bigger the vibration. </a:t>
                      </a:r>
                    </a:p>
                    <a:p>
                      <a:pPr marL="342900" lvl="0" indent="-342900">
                        <a:lnSpc>
                          <a:spcPct val="107000"/>
                        </a:lnSpc>
                        <a:spcAft>
                          <a:spcPts val="0"/>
                        </a:spcAft>
                        <a:buFont typeface="Symbol" panose="05050102010706020507" pitchFamily="18" charset="2"/>
                        <a:buChar char=""/>
                      </a:pPr>
                      <a:r>
                        <a:rPr lang="en-GB" sz="900" dirty="0">
                          <a:effectLst/>
                        </a:rPr>
                        <a:t>To understand that sound travels from its source in all directions and we hear it when it travels to our ears. </a:t>
                      </a:r>
                    </a:p>
                    <a:p>
                      <a:pPr marL="342900" lvl="0" indent="-342900">
                        <a:lnSpc>
                          <a:spcPct val="107000"/>
                        </a:lnSpc>
                        <a:spcAft>
                          <a:spcPts val="0"/>
                        </a:spcAft>
                        <a:buFont typeface="Symbol" panose="05050102010706020507" pitchFamily="18" charset="2"/>
                        <a:buChar char=""/>
                      </a:pPr>
                      <a:r>
                        <a:rPr lang="en-GB" sz="900" dirty="0">
                          <a:effectLst/>
                        </a:rPr>
                        <a:t>To know that sound travel can be blocked. </a:t>
                      </a:r>
                    </a:p>
                    <a:p>
                      <a:pPr marL="342900" lvl="0" indent="-342900">
                        <a:lnSpc>
                          <a:spcPct val="107000"/>
                        </a:lnSpc>
                        <a:spcAft>
                          <a:spcPts val="0"/>
                        </a:spcAft>
                        <a:buFont typeface="Symbol" panose="05050102010706020507" pitchFamily="18" charset="2"/>
                        <a:buChar char=""/>
                      </a:pPr>
                      <a:r>
                        <a:rPr lang="en-GB" sz="900" dirty="0">
                          <a:effectLst/>
                        </a:rPr>
                        <a:t>To know that sound moves through all materials by making them vibrate; changing the way an object vibrates changes its sound. </a:t>
                      </a:r>
                    </a:p>
                    <a:p>
                      <a:pPr marL="342900" lvl="0" indent="-342900">
                        <a:lnSpc>
                          <a:spcPct val="107000"/>
                        </a:lnSpc>
                        <a:spcAft>
                          <a:spcPts val="0"/>
                        </a:spcAft>
                        <a:buFont typeface="Symbol" panose="05050102010706020507" pitchFamily="18" charset="2"/>
                        <a:buChar char=""/>
                      </a:pPr>
                      <a:r>
                        <a:rPr lang="en-GB" sz="900" dirty="0">
                          <a:effectLst/>
                        </a:rPr>
                        <a:t>To know that sound volume changes dependant on the distant from the sound source </a:t>
                      </a:r>
                    </a:p>
                    <a:p>
                      <a:pPr marL="342900" lvl="0" indent="-342900">
                        <a:lnSpc>
                          <a:spcPct val="107000"/>
                        </a:lnSpc>
                        <a:spcAft>
                          <a:spcPts val="0"/>
                        </a:spcAft>
                        <a:buFont typeface="Symbol" panose="05050102010706020507" pitchFamily="18" charset="2"/>
                        <a:buChar char=""/>
                      </a:pPr>
                      <a:r>
                        <a:rPr lang="en-GB" sz="900" dirty="0">
                          <a:effectLst/>
                        </a:rPr>
                        <a:t>To know that faster vibrations (higher frequencies) produce higher pitched sounds</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tc>
                  <a:txBody>
                    <a:bodyPr/>
                    <a:lstStyle/>
                    <a:p>
                      <a:pPr>
                        <a:lnSpc>
                          <a:spcPct val="107000"/>
                        </a:lnSpc>
                        <a:spcAft>
                          <a:spcPts val="0"/>
                        </a:spcAft>
                      </a:pPr>
                      <a:r>
                        <a:rPr lang="en-GB" sz="900" dirty="0">
                          <a:effectLst/>
                        </a:rPr>
                        <a:t>sound, source, vibrate, vibration, travel, pitch (high, low), volume, faint, loud, insulation</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4760" marR="64760" marT="0" marB="0"/>
                </a:tc>
                <a:extLst>
                  <a:ext uri="{0D108BD9-81ED-4DB2-BD59-A6C34878D82A}">
                    <a16:rowId xmlns:a16="http://schemas.microsoft.com/office/drawing/2014/main" val="1485809974"/>
                  </a:ext>
                </a:extLst>
              </a:tr>
            </a:tbl>
          </a:graphicData>
        </a:graphic>
      </p:graphicFrame>
    </p:spTree>
    <p:extLst>
      <p:ext uri="{BB962C8B-B14F-4D97-AF65-F5344CB8AC3E}">
        <p14:creationId xmlns:p14="http://schemas.microsoft.com/office/powerpoint/2010/main" val="41296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968359489"/>
              </p:ext>
            </p:extLst>
          </p:nvPr>
        </p:nvGraphicFramePr>
        <p:xfrm>
          <a:off x="324196" y="1257425"/>
          <a:ext cx="11446625" cy="4165600"/>
        </p:xfrm>
        <a:graphic>
          <a:graphicData uri="http://schemas.openxmlformats.org/drawingml/2006/table">
            <a:tbl>
              <a:tblPr firstRow="1" firstCol="1" bandRow="1">
                <a:tableStyleId>{5C22544A-7EE6-4342-B048-85BDC9FD1C3A}</a:tableStyleId>
              </a:tblPr>
              <a:tblGrid>
                <a:gridCol w="2867058">
                  <a:extLst>
                    <a:ext uri="{9D8B030D-6E8A-4147-A177-3AD203B41FA5}">
                      <a16:colId xmlns:a16="http://schemas.microsoft.com/office/drawing/2014/main" val="4239598424"/>
                    </a:ext>
                  </a:extLst>
                </a:gridCol>
                <a:gridCol w="5523490">
                  <a:extLst>
                    <a:ext uri="{9D8B030D-6E8A-4147-A177-3AD203B41FA5}">
                      <a16:colId xmlns:a16="http://schemas.microsoft.com/office/drawing/2014/main" val="115063183"/>
                    </a:ext>
                  </a:extLst>
                </a:gridCol>
                <a:gridCol w="3056077">
                  <a:extLst>
                    <a:ext uri="{9D8B030D-6E8A-4147-A177-3AD203B41FA5}">
                      <a16:colId xmlns:a16="http://schemas.microsoft.com/office/drawing/2014/main" val="2633360505"/>
                    </a:ext>
                  </a:extLst>
                </a:gridCol>
              </a:tblGrid>
              <a:tr h="1469150">
                <a:tc gridSpan="3">
                  <a:txBody>
                    <a:bodyPr/>
                    <a:lstStyle/>
                    <a:p>
                      <a:pPr>
                        <a:lnSpc>
                          <a:spcPct val="107000"/>
                        </a:lnSpc>
                        <a:spcAft>
                          <a:spcPts val="0"/>
                        </a:spcAft>
                      </a:pPr>
                      <a:r>
                        <a:rPr lang="en-GB" sz="1000" u="sng" dirty="0">
                          <a:effectLst/>
                        </a:rPr>
                        <a:t>Electricity</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Many household devices and appliances run on electricity. Some plug in to the mains and others run on batteries. An electrical circuit consists of a cell or battery connected to a component using wires. If there is a break in the circuit, a loose connection or a short circuit the component will not work. A switch can be added to the circuit to turn the component on and off. </a:t>
                      </a:r>
                    </a:p>
                    <a:p>
                      <a:pPr>
                        <a:lnSpc>
                          <a:spcPct val="107000"/>
                        </a:lnSpc>
                        <a:spcAft>
                          <a:spcPts val="0"/>
                        </a:spcAft>
                      </a:pPr>
                      <a:r>
                        <a:rPr lang="en-GB" sz="1000" dirty="0">
                          <a:effectLst/>
                        </a:rPr>
                        <a:t>Metals are good conductors so they can be used as wires in a circuit. Non-metallic solids are insulators except for graphite (pencil lead).  Water, if not completely pure, also conducts electricity.</a:t>
                      </a:r>
                    </a:p>
                    <a:p>
                      <a:pPr>
                        <a:lnSpc>
                          <a:spcPct val="107000"/>
                        </a:lnSpc>
                        <a:spcAft>
                          <a:spcPts val="0"/>
                        </a:spcAft>
                      </a:pPr>
                      <a:r>
                        <a:rPr lang="en-GB" sz="1000" dirty="0">
                          <a:effectLst/>
                        </a:rPr>
                        <a:t> </a:t>
                      </a:r>
                    </a:p>
                    <a:p>
                      <a:pPr>
                        <a:lnSpc>
                          <a:spcPct val="107000"/>
                        </a:lnSpc>
                        <a:spcAft>
                          <a:spcPts val="0"/>
                        </a:spcAft>
                      </a:pPr>
                      <a:r>
                        <a:rPr lang="en-GB" sz="1000" dirty="0">
                          <a:effectLst/>
                        </a:rPr>
                        <a:t>N.B. Children in year 4 do not ned to use standard symbols as this is taught in year 6.</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22919771"/>
                  </a:ext>
                </a:extLst>
              </a:tr>
              <a:tr h="25043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extLst>
                  <a:ext uri="{0D108BD9-81ED-4DB2-BD59-A6C34878D82A}">
                    <a16:rowId xmlns:a16="http://schemas.microsoft.com/office/drawing/2014/main" val="474168760"/>
                  </a:ext>
                </a:extLst>
              </a:tr>
              <a:tr h="2238261">
                <a:tc>
                  <a:txBody>
                    <a:bodyPr/>
                    <a:lstStyle/>
                    <a:p>
                      <a:pPr marL="342900" lvl="0" indent="-342900">
                        <a:lnSpc>
                          <a:spcPct val="107000"/>
                        </a:lnSpc>
                        <a:spcAft>
                          <a:spcPts val="0"/>
                        </a:spcAft>
                        <a:buFont typeface="Symbol" panose="05050102010706020507" pitchFamily="18" charset="2"/>
                        <a:buChar char=""/>
                      </a:pPr>
                      <a:r>
                        <a:rPr lang="en-GB" sz="1000">
                          <a:effectLst/>
                        </a:rPr>
                        <a:t>identify common appliances that run on electricity construct a simple series electrical circuit, identifying and naming its basic parts, including cells, wires, bulbs, switches and buzzers </a:t>
                      </a:r>
                    </a:p>
                    <a:p>
                      <a:pPr marL="342900" lvl="0" indent="-342900">
                        <a:lnSpc>
                          <a:spcPct val="107000"/>
                        </a:lnSpc>
                        <a:spcAft>
                          <a:spcPts val="0"/>
                        </a:spcAft>
                        <a:buFont typeface="Symbol" panose="05050102010706020507" pitchFamily="18" charset="2"/>
                        <a:buChar char=""/>
                      </a:pPr>
                      <a:r>
                        <a:rPr lang="en-GB" sz="1000">
                          <a:effectLst/>
                        </a:rPr>
                        <a:t>identify whether or not a lamp will light in a simple series circuit, based on whether or not the lamp is part of a complete loop with a battery </a:t>
                      </a:r>
                    </a:p>
                    <a:p>
                      <a:pPr marL="342900" lvl="0" indent="-342900">
                        <a:lnSpc>
                          <a:spcPct val="107000"/>
                        </a:lnSpc>
                        <a:spcAft>
                          <a:spcPts val="0"/>
                        </a:spcAft>
                        <a:buFont typeface="Symbol" panose="05050102010706020507" pitchFamily="18" charset="2"/>
                        <a:buChar char=""/>
                      </a:pPr>
                      <a:r>
                        <a:rPr lang="en-GB" sz="1000">
                          <a:effectLst/>
                        </a:rPr>
                        <a:t>recognise that a switch opens and closes a circuit and associate this with whether or not a lamp lights in a simple series circuit </a:t>
                      </a:r>
                    </a:p>
                    <a:p>
                      <a:pPr marL="342900" lvl="0" indent="-342900">
                        <a:lnSpc>
                          <a:spcPct val="107000"/>
                        </a:lnSpc>
                        <a:spcAft>
                          <a:spcPts val="0"/>
                        </a:spcAft>
                        <a:buFont typeface="Symbol" panose="05050102010706020507" pitchFamily="18" charset="2"/>
                        <a:buChar char=""/>
                      </a:pPr>
                      <a:r>
                        <a:rPr lang="en-GB" sz="1000">
                          <a:effectLst/>
                        </a:rPr>
                        <a:t>recognise some common conductors and insulators, and associate metals with being good conductors.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tc>
                  <a:txBody>
                    <a:bodyPr/>
                    <a:lstStyle/>
                    <a:p>
                      <a:pPr>
                        <a:lnSpc>
                          <a:spcPct val="107000"/>
                        </a:lnSpc>
                        <a:spcBef>
                          <a:spcPts val="200"/>
                        </a:spcBef>
                        <a:spcAft>
                          <a:spcPts val="0"/>
                        </a:spcAft>
                      </a:pPr>
                      <a:r>
                        <a:rPr lang="en-GB" sz="1000" dirty="0">
                          <a:effectLst/>
                        </a:rPr>
                        <a:t>To know how a simple electric circuit works:</a:t>
                      </a:r>
                    </a:p>
                    <a:p>
                      <a:pPr marL="342900" lvl="0" indent="-342900">
                        <a:lnSpc>
                          <a:spcPct val="107000"/>
                        </a:lnSpc>
                        <a:spcAft>
                          <a:spcPts val="0"/>
                        </a:spcAft>
                        <a:buFont typeface="Symbol" panose="05050102010706020507" pitchFamily="18" charset="2"/>
                        <a:buChar char=""/>
                      </a:pPr>
                      <a:r>
                        <a:rPr lang="en-GB" sz="1000" dirty="0">
                          <a:effectLst/>
                        </a:rPr>
                        <a:t>To know that electricity is a form of energy.</a:t>
                      </a:r>
                    </a:p>
                    <a:p>
                      <a:pPr marL="342900" lvl="0" indent="-342900">
                        <a:lnSpc>
                          <a:spcPct val="107000"/>
                        </a:lnSpc>
                        <a:spcAft>
                          <a:spcPts val="0"/>
                        </a:spcAft>
                        <a:buFont typeface="Symbol" panose="05050102010706020507" pitchFamily="18" charset="2"/>
                        <a:buChar char=""/>
                      </a:pPr>
                      <a:r>
                        <a:rPr lang="en-GB" sz="1000" dirty="0">
                          <a:effectLst/>
                        </a:rPr>
                        <a:t>To understand that a source of electricity (mains or battery) is needed for electrical devices to work. </a:t>
                      </a:r>
                    </a:p>
                    <a:p>
                      <a:pPr marL="342900" lvl="0" indent="-342900">
                        <a:lnSpc>
                          <a:spcPct val="107000"/>
                        </a:lnSpc>
                        <a:spcAft>
                          <a:spcPts val="0"/>
                        </a:spcAft>
                        <a:buFont typeface="Symbol" panose="05050102010706020507" pitchFamily="18" charset="2"/>
                        <a:buChar char=""/>
                      </a:pPr>
                      <a:r>
                        <a:rPr lang="en-GB" sz="1000" dirty="0">
                          <a:effectLst/>
                        </a:rPr>
                        <a:t>To know that electricity sources push electricity round a circuit. </a:t>
                      </a:r>
                    </a:p>
                    <a:p>
                      <a:pPr marL="342900" lvl="0" indent="-342900">
                        <a:lnSpc>
                          <a:spcPct val="107000"/>
                        </a:lnSpc>
                        <a:spcAft>
                          <a:spcPts val="0"/>
                        </a:spcAft>
                        <a:buFont typeface="Symbol" panose="05050102010706020507" pitchFamily="18" charset="2"/>
                        <a:buChar char=""/>
                      </a:pPr>
                      <a:r>
                        <a:rPr lang="en-GB" sz="1000" dirty="0">
                          <a:effectLst/>
                        </a:rPr>
                        <a:t>To understand a complete circuit is needed for electricity to flow and devices to work.</a:t>
                      </a:r>
                    </a:p>
                    <a:p>
                      <a:pPr marL="342900" lvl="0" indent="-342900">
                        <a:lnSpc>
                          <a:spcPct val="107000"/>
                        </a:lnSpc>
                        <a:spcAft>
                          <a:spcPts val="0"/>
                        </a:spcAft>
                        <a:buFont typeface="Symbol" panose="05050102010706020507" pitchFamily="18" charset="2"/>
                        <a:buChar char=""/>
                      </a:pPr>
                      <a:r>
                        <a:rPr lang="en-GB" sz="1000" dirty="0">
                          <a:effectLst/>
                        </a:rPr>
                        <a:t>To understand that some materials allow electricity to flow easily and these are called conductors. </a:t>
                      </a:r>
                    </a:p>
                    <a:p>
                      <a:pPr marL="342900" lvl="0" indent="-342900">
                        <a:lnSpc>
                          <a:spcPct val="107000"/>
                        </a:lnSpc>
                        <a:spcAft>
                          <a:spcPts val="0"/>
                        </a:spcAft>
                        <a:buFont typeface="Symbol" panose="05050102010706020507" pitchFamily="18" charset="2"/>
                        <a:buChar char=""/>
                      </a:pPr>
                      <a:r>
                        <a:rPr lang="en-GB" sz="1000" dirty="0">
                          <a:effectLst/>
                        </a:rPr>
                        <a:t>To know that materials that don’t allow electricity to flow easily are called insulators.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tc>
                  <a:txBody>
                    <a:bodyPr/>
                    <a:lstStyle/>
                    <a:p>
                      <a:pPr>
                        <a:lnSpc>
                          <a:spcPct val="107000"/>
                        </a:lnSpc>
                        <a:spcAft>
                          <a:spcPts val="0"/>
                        </a:spcAft>
                      </a:pPr>
                      <a:r>
                        <a:rPr lang="en-GB" sz="1000" dirty="0">
                          <a:effectLst/>
                        </a:rPr>
                        <a:t>Electricity, electrical appliance/device, mains, plug, electrical circuit, complete circuit, component, cell, battery, positive, negative, connect/connections, loose connection, short circuit, crocodile clip, bulb, switch, buzzer, motor, conductor, insulator, metal, non-metal, symbol</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822" marR="65822" marT="0" marB="0"/>
                </a:tc>
                <a:extLst>
                  <a:ext uri="{0D108BD9-81ED-4DB2-BD59-A6C34878D82A}">
                    <a16:rowId xmlns:a16="http://schemas.microsoft.com/office/drawing/2014/main" val="2993213108"/>
                  </a:ext>
                </a:extLst>
              </a:tr>
            </a:tbl>
          </a:graphicData>
        </a:graphic>
      </p:graphicFrame>
      <p:sp>
        <p:nvSpPr>
          <p:cNvPr id="4" name="Title 1"/>
          <p:cNvSpPr>
            <a:spLocks noGrp="1"/>
          </p:cNvSpPr>
          <p:nvPr>
            <p:ph type="title"/>
          </p:nvPr>
        </p:nvSpPr>
        <p:spPr>
          <a:xfrm>
            <a:off x="3275213" y="148995"/>
            <a:ext cx="4729943" cy="540962"/>
          </a:xfrm>
          <a:solidFill>
            <a:schemeClr val="accent1">
              <a:lumMod val="40000"/>
              <a:lumOff val="60000"/>
            </a:schemeClr>
          </a:solidFill>
        </p:spPr>
        <p:txBody>
          <a:bodyPr>
            <a:normAutofit/>
          </a:bodyPr>
          <a:lstStyle/>
          <a:p>
            <a:pPr algn="ctr"/>
            <a:r>
              <a:rPr lang="en-GB" sz="2000" b="1" dirty="0" smtClean="0">
                <a:latin typeface="+mn-lt"/>
              </a:rPr>
              <a:t>Science curriculum map – Year 4 continued</a:t>
            </a:r>
            <a:endParaRPr lang="en-GB" sz="2000" b="1" dirty="0">
              <a:latin typeface="+mn-lt"/>
            </a:endParaRPr>
          </a:p>
        </p:txBody>
      </p:sp>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2159596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167564796"/>
              </p:ext>
            </p:extLst>
          </p:nvPr>
        </p:nvGraphicFramePr>
        <p:xfrm>
          <a:off x="457200" y="929504"/>
          <a:ext cx="11296997" cy="1956816"/>
        </p:xfrm>
        <a:graphic>
          <a:graphicData uri="http://schemas.openxmlformats.org/drawingml/2006/table">
            <a:tbl>
              <a:tblPr firstRow="1" firstCol="1" bandRow="1">
                <a:tableStyleId>{5C22544A-7EE6-4342-B048-85BDC9FD1C3A}</a:tableStyleId>
              </a:tblPr>
              <a:tblGrid>
                <a:gridCol w="3865254">
                  <a:extLst>
                    <a:ext uri="{9D8B030D-6E8A-4147-A177-3AD203B41FA5}">
                      <a16:colId xmlns:a16="http://schemas.microsoft.com/office/drawing/2014/main" val="1324955140"/>
                    </a:ext>
                  </a:extLst>
                </a:gridCol>
                <a:gridCol w="4682544">
                  <a:extLst>
                    <a:ext uri="{9D8B030D-6E8A-4147-A177-3AD203B41FA5}">
                      <a16:colId xmlns:a16="http://schemas.microsoft.com/office/drawing/2014/main" val="633158515"/>
                    </a:ext>
                  </a:extLst>
                </a:gridCol>
                <a:gridCol w="2749199">
                  <a:extLst>
                    <a:ext uri="{9D8B030D-6E8A-4147-A177-3AD203B41FA5}">
                      <a16:colId xmlns:a16="http://schemas.microsoft.com/office/drawing/2014/main" val="2949047886"/>
                    </a:ext>
                  </a:extLst>
                </a:gridCol>
              </a:tblGrid>
              <a:tr h="0">
                <a:tc gridSpan="3">
                  <a:txBody>
                    <a:bodyPr/>
                    <a:lstStyle/>
                    <a:p>
                      <a:pPr>
                        <a:lnSpc>
                          <a:spcPct val="107000"/>
                        </a:lnSpc>
                        <a:spcAft>
                          <a:spcPts val="0"/>
                        </a:spcAft>
                      </a:pPr>
                      <a:r>
                        <a:rPr lang="en-GB" sz="1000" u="sng" dirty="0">
                          <a:effectLst/>
                        </a:rPr>
                        <a:t>Animals, including humans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When babies are young they grow rapidly. They are very dependent on their parents. As they develop they learn many skills. At puberty, a child’s body changes and develops primary and secondary sexual characteristics. This enables the adult to reproduce.</a:t>
                      </a:r>
                    </a:p>
                    <a:p>
                      <a:pPr>
                        <a:lnSpc>
                          <a:spcPct val="107000"/>
                        </a:lnSpc>
                        <a:spcAft>
                          <a:spcPts val="0"/>
                        </a:spcAft>
                      </a:pPr>
                      <a:r>
                        <a:rPr lang="en-GB" sz="1000" dirty="0">
                          <a:effectLst/>
                        </a:rPr>
                        <a:t> </a:t>
                      </a:r>
                    </a:p>
                    <a:p>
                      <a:pPr>
                        <a:lnSpc>
                          <a:spcPct val="107000"/>
                        </a:lnSpc>
                        <a:spcAft>
                          <a:spcPts val="0"/>
                        </a:spcAft>
                      </a:pPr>
                      <a:r>
                        <a:rPr lang="en-GB" sz="1000" dirty="0">
                          <a:effectLst/>
                        </a:rPr>
                        <a:t>This needs to be taught alongside PSHE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44506433"/>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Vocabulary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9868379"/>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describe the changes as humans develop to old age.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u="none" dirty="0">
                          <a:effectLst/>
                        </a:rPr>
                        <a:t>Understand how humans develop to old </a:t>
                      </a:r>
                      <a:r>
                        <a:rPr lang="en-GB" sz="1000" u="none" dirty="0" smtClean="0">
                          <a:effectLst/>
                        </a:rPr>
                        <a:t>age:</a:t>
                      </a:r>
                      <a:endParaRPr lang="en-GB" sz="1000" u="none" dirty="0">
                        <a:effectLst/>
                      </a:endParaRPr>
                    </a:p>
                    <a:p>
                      <a:pPr marL="342900" lvl="0" indent="-342900">
                        <a:lnSpc>
                          <a:spcPct val="107000"/>
                        </a:lnSpc>
                        <a:spcAft>
                          <a:spcPts val="0"/>
                        </a:spcAft>
                        <a:buFont typeface="Symbol" panose="05050102010706020507" pitchFamily="18" charset="2"/>
                        <a:buChar char=""/>
                      </a:pPr>
                      <a:r>
                        <a:rPr lang="en-GB" sz="1000" dirty="0" smtClean="0">
                          <a:effectLst/>
                        </a:rPr>
                        <a:t>To </a:t>
                      </a:r>
                      <a:r>
                        <a:rPr lang="en-GB" sz="1000" dirty="0">
                          <a:effectLst/>
                        </a:rPr>
                        <a:t>know the stages of the human life cycle</a:t>
                      </a:r>
                    </a:p>
                    <a:p>
                      <a:pPr marL="342900" lvl="0" indent="-342900">
                        <a:lnSpc>
                          <a:spcPct val="107000"/>
                        </a:lnSpc>
                        <a:spcAft>
                          <a:spcPts val="0"/>
                        </a:spcAft>
                        <a:buFont typeface="Symbol" panose="05050102010706020507" pitchFamily="18" charset="2"/>
                        <a:buChar char=""/>
                      </a:pPr>
                      <a:r>
                        <a:rPr lang="en-GB" sz="1000" dirty="0">
                          <a:effectLst/>
                        </a:rPr>
                        <a:t>To identify specific steps in each stage (baby – crawling, teenage – puberty)</a:t>
                      </a:r>
                    </a:p>
                    <a:p>
                      <a:pPr marL="457200">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Puberty, the vocabulary to describe a range of sexual characteristics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4190529"/>
                  </a:ext>
                </a:extLst>
              </a:tr>
            </a:tbl>
          </a:graphicData>
        </a:graphic>
      </p:graphicFrame>
      <p:sp>
        <p:nvSpPr>
          <p:cNvPr id="4" name="Title 1"/>
          <p:cNvSpPr>
            <a:spLocks noGrp="1"/>
          </p:cNvSpPr>
          <p:nvPr>
            <p:ph type="title"/>
          </p:nvPr>
        </p:nvSpPr>
        <p:spPr>
          <a:xfrm>
            <a:off x="3823854" y="148994"/>
            <a:ext cx="3807229" cy="499399"/>
          </a:xfrm>
          <a:solidFill>
            <a:schemeClr val="accent1">
              <a:lumMod val="40000"/>
              <a:lumOff val="60000"/>
            </a:schemeClr>
          </a:solidFill>
        </p:spPr>
        <p:txBody>
          <a:bodyPr>
            <a:normAutofit/>
          </a:bodyPr>
          <a:lstStyle/>
          <a:p>
            <a:pPr algn="ctr"/>
            <a:r>
              <a:rPr lang="en-GB" sz="2000" b="1" dirty="0" smtClean="0">
                <a:latin typeface="+mn-lt"/>
              </a:rPr>
              <a:t>Science curriculum map – Year 5</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3022668514"/>
              </p:ext>
            </p:extLst>
          </p:nvPr>
        </p:nvGraphicFramePr>
        <p:xfrm>
          <a:off x="457199" y="3388743"/>
          <a:ext cx="11296997" cy="2935224"/>
        </p:xfrm>
        <a:graphic>
          <a:graphicData uri="http://schemas.openxmlformats.org/drawingml/2006/table">
            <a:tbl>
              <a:tblPr firstRow="1" firstCol="1" bandRow="1">
                <a:tableStyleId>{5C22544A-7EE6-4342-B048-85BDC9FD1C3A}</a:tableStyleId>
              </a:tblPr>
              <a:tblGrid>
                <a:gridCol w="3865254">
                  <a:extLst>
                    <a:ext uri="{9D8B030D-6E8A-4147-A177-3AD203B41FA5}">
                      <a16:colId xmlns:a16="http://schemas.microsoft.com/office/drawing/2014/main" val="549512433"/>
                    </a:ext>
                  </a:extLst>
                </a:gridCol>
                <a:gridCol w="4682544">
                  <a:extLst>
                    <a:ext uri="{9D8B030D-6E8A-4147-A177-3AD203B41FA5}">
                      <a16:colId xmlns:a16="http://schemas.microsoft.com/office/drawing/2014/main" val="1768706941"/>
                    </a:ext>
                  </a:extLst>
                </a:gridCol>
                <a:gridCol w="2749199">
                  <a:extLst>
                    <a:ext uri="{9D8B030D-6E8A-4147-A177-3AD203B41FA5}">
                      <a16:colId xmlns:a16="http://schemas.microsoft.com/office/drawing/2014/main" val="1977904127"/>
                    </a:ext>
                  </a:extLst>
                </a:gridCol>
              </a:tblGrid>
              <a:tr h="0">
                <a:tc gridSpan="3">
                  <a:txBody>
                    <a:bodyPr/>
                    <a:lstStyle/>
                    <a:p>
                      <a:pPr>
                        <a:lnSpc>
                          <a:spcPct val="107000"/>
                        </a:lnSpc>
                        <a:spcAft>
                          <a:spcPts val="0"/>
                        </a:spcAft>
                      </a:pPr>
                      <a:r>
                        <a:rPr lang="en-GB" sz="1000" u="sng" dirty="0">
                          <a:effectLst/>
                        </a:rPr>
                        <a:t>Living things &amp; their habitats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As part of their life cycle plants and animals reproduce. Most animals reproduce sexually. This involves two parents where the sperm from the male fertilises the female egg. Animals including humans have offspring which grow into adults. In humans and some animals these offspring will be born live, such as babies or kittens, and then grow into adults. In other animals, such as chickens or snakes, there may be eggs laid that hatch to young which then grow to adults. Some young undergo a further change before becoming adults e.g. caterpillars to butterflies. This is called a metamorphosis. </a:t>
                      </a:r>
                    </a:p>
                    <a:p>
                      <a:pPr>
                        <a:lnSpc>
                          <a:spcPct val="107000"/>
                        </a:lnSpc>
                        <a:spcAft>
                          <a:spcPts val="0"/>
                        </a:spcAft>
                      </a:pPr>
                      <a:r>
                        <a:rPr lang="en-GB" sz="1000" dirty="0">
                          <a:effectLst/>
                        </a:rPr>
                        <a:t>Plants reproduce both sexually and asexually. Bulbs, tubers, runners and plantlets are examples of asexual plant reproduction which involves only one parent. Gardeners may force plants to reproduce asexually by taking cuttings. Sexual reproduction occurs through pollination, usually involving wind or insects.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00255032"/>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7471162"/>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describe the differences in the life cycles of a mammal, an amphibian, an insect and a bird</a:t>
                      </a:r>
                    </a:p>
                    <a:p>
                      <a:pPr marL="342900" lvl="0" indent="-342900">
                        <a:lnSpc>
                          <a:spcPct val="107000"/>
                        </a:lnSpc>
                        <a:spcAft>
                          <a:spcPts val="0"/>
                        </a:spcAft>
                        <a:buFont typeface="Symbol" panose="05050102010706020507" pitchFamily="18" charset="2"/>
                        <a:buChar char=""/>
                      </a:pPr>
                      <a:r>
                        <a:rPr lang="en-GB" sz="1000">
                          <a:effectLst/>
                        </a:rPr>
                        <a:t>describe the life process of reproduction in some plants and animals.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Understand the lifecycles of a variety of plants &amp; </a:t>
                      </a:r>
                      <a:r>
                        <a:rPr lang="en-GB" sz="1000" dirty="0" smtClean="0">
                          <a:effectLst/>
                        </a:rPr>
                        <a:t>animals:</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the terms sexual and asexual reproduction</a:t>
                      </a:r>
                    </a:p>
                    <a:p>
                      <a:pPr marL="342900" lvl="0" indent="-342900">
                        <a:lnSpc>
                          <a:spcPct val="107000"/>
                        </a:lnSpc>
                        <a:spcAft>
                          <a:spcPts val="0"/>
                        </a:spcAft>
                        <a:buFont typeface="Symbol" panose="05050102010706020507" pitchFamily="18" charset="2"/>
                        <a:buChar char=""/>
                      </a:pPr>
                      <a:r>
                        <a:rPr lang="en-GB" sz="1000" dirty="0">
                          <a:effectLst/>
                        </a:rPr>
                        <a:t>To know how plants, reproduce sexually (through pollination) </a:t>
                      </a:r>
                    </a:p>
                    <a:p>
                      <a:pPr marL="342900" lvl="0" indent="-342900">
                        <a:lnSpc>
                          <a:spcPct val="107000"/>
                        </a:lnSpc>
                        <a:spcAft>
                          <a:spcPts val="0"/>
                        </a:spcAft>
                        <a:buFont typeface="Symbol" panose="05050102010706020507" pitchFamily="18" charset="2"/>
                        <a:buChar char=""/>
                      </a:pPr>
                      <a:r>
                        <a:rPr lang="en-GB" sz="1000" dirty="0">
                          <a:effectLst/>
                        </a:rPr>
                        <a:t>To know how plants, reproduce asexually (through bulbs, tubers, runners, plantlets)</a:t>
                      </a:r>
                    </a:p>
                    <a:p>
                      <a:pPr marL="342900" lvl="0" indent="-342900">
                        <a:lnSpc>
                          <a:spcPct val="107000"/>
                        </a:lnSpc>
                        <a:spcAft>
                          <a:spcPts val="0"/>
                        </a:spcAft>
                        <a:buFont typeface="Symbol" panose="05050102010706020507" pitchFamily="18" charset="2"/>
                        <a:buChar char=""/>
                      </a:pPr>
                      <a:r>
                        <a:rPr lang="en-GB" sz="1000" dirty="0">
                          <a:effectLst/>
                        </a:rPr>
                        <a:t>To know how different animals, reproduce sexually</a:t>
                      </a:r>
                    </a:p>
                    <a:p>
                      <a:pPr marL="342900" lvl="0" indent="-342900">
                        <a:lnSpc>
                          <a:spcPct val="107000"/>
                        </a:lnSpc>
                        <a:spcAft>
                          <a:spcPts val="0"/>
                        </a:spcAft>
                        <a:buFont typeface="Symbol" panose="05050102010706020507" pitchFamily="18" charset="2"/>
                        <a:buChar char=""/>
                      </a:pPr>
                      <a:r>
                        <a:rPr lang="en-GB" sz="1000" dirty="0">
                          <a:effectLst/>
                        </a:rPr>
                        <a:t>To compare the life cycles of different animals (mammals, insects, birds, amphibians, reptiles)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Life cycle, reproduce, sexual, sperm, fertilises, egg, live young, metamorphosis, asexual, plantlets, runners, bulbs, cuttings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136711"/>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1827772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203607312"/>
              </p:ext>
            </p:extLst>
          </p:nvPr>
        </p:nvGraphicFramePr>
        <p:xfrm>
          <a:off x="606829" y="1268935"/>
          <a:ext cx="11039302" cy="4632666"/>
        </p:xfrm>
        <a:graphic>
          <a:graphicData uri="http://schemas.openxmlformats.org/drawingml/2006/table">
            <a:tbl>
              <a:tblPr firstRow="1" firstCol="1" bandRow="1">
                <a:tableStyleId>{5C22544A-7EE6-4342-B048-85BDC9FD1C3A}</a:tableStyleId>
              </a:tblPr>
              <a:tblGrid>
                <a:gridCol w="3775643">
                  <a:extLst>
                    <a:ext uri="{9D8B030D-6E8A-4147-A177-3AD203B41FA5}">
                      <a16:colId xmlns:a16="http://schemas.microsoft.com/office/drawing/2014/main" val="2242376282"/>
                    </a:ext>
                  </a:extLst>
                </a:gridCol>
                <a:gridCol w="4777430">
                  <a:extLst>
                    <a:ext uri="{9D8B030D-6E8A-4147-A177-3AD203B41FA5}">
                      <a16:colId xmlns:a16="http://schemas.microsoft.com/office/drawing/2014/main" val="4257949478"/>
                    </a:ext>
                  </a:extLst>
                </a:gridCol>
                <a:gridCol w="2486229">
                  <a:extLst>
                    <a:ext uri="{9D8B030D-6E8A-4147-A177-3AD203B41FA5}">
                      <a16:colId xmlns:a16="http://schemas.microsoft.com/office/drawing/2014/main" val="1700270443"/>
                    </a:ext>
                  </a:extLst>
                </a:gridCol>
              </a:tblGrid>
              <a:tr h="1335934">
                <a:tc gridSpan="3">
                  <a:txBody>
                    <a:bodyPr/>
                    <a:lstStyle/>
                    <a:p>
                      <a:pPr>
                        <a:lnSpc>
                          <a:spcPct val="107000"/>
                        </a:lnSpc>
                        <a:spcAft>
                          <a:spcPts val="0"/>
                        </a:spcAft>
                      </a:pPr>
                      <a:r>
                        <a:rPr lang="en-GB" sz="1000" u="sng" dirty="0">
                          <a:effectLst/>
                        </a:rPr>
                        <a:t>Properties and changes of materials</a:t>
                      </a:r>
                    </a:p>
                    <a:p>
                      <a:pPr>
                        <a:lnSpc>
                          <a:spcPct val="107000"/>
                        </a:lnSpc>
                        <a:spcBef>
                          <a:spcPts val="200"/>
                        </a:spcBef>
                        <a:spcAft>
                          <a:spcPts val="0"/>
                        </a:spcAft>
                      </a:pPr>
                      <a:r>
                        <a:rPr lang="en-GB" sz="1000" dirty="0">
                          <a:effectLst/>
                        </a:rPr>
                        <a:t>Through the unit of work the children will learn:</a:t>
                      </a:r>
                    </a:p>
                    <a:p>
                      <a:pPr>
                        <a:lnSpc>
                          <a:spcPct val="107000"/>
                        </a:lnSpc>
                        <a:spcAft>
                          <a:spcPts val="0"/>
                        </a:spcAft>
                      </a:pPr>
                      <a:r>
                        <a:rPr lang="en-GB" sz="1000" dirty="0">
                          <a:effectLst/>
                        </a:rPr>
                        <a:t>Materials have different uses depending on their properties and state (liquid, solid, gas). Properties include hardness, transparency, electrical and thermal conductivity and attraction to magnets.  Some materials will dissolve in a liquid and form a solution while others are insoluble and form sediment. </a:t>
                      </a:r>
                    </a:p>
                    <a:p>
                      <a:pPr>
                        <a:lnSpc>
                          <a:spcPct val="107000"/>
                        </a:lnSpc>
                        <a:spcAft>
                          <a:spcPts val="0"/>
                        </a:spcAft>
                      </a:pPr>
                      <a:r>
                        <a:rPr lang="en-GB" sz="1000" dirty="0">
                          <a:effectLst/>
                        </a:rPr>
                        <a:t>Mixtures can be separated by filtering, sieving and evaporation. </a:t>
                      </a:r>
                    </a:p>
                    <a:p>
                      <a:pPr>
                        <a:lnSpc>
                          <a:spcPct val="107000"/>
                        </a:lnSpc>
                        <a:spcAft>
                          <a:spcPts val="0"/>
                        </a:spcAft>
                      </a:pPr>
                      <a:r>
                        <a:rPr lang="en-GB" sz="1000" dirty="0">
                          <a:effectLst/>
                        </a:rPr>
                        <a:t>Some changes to materials such as dissolving, mixing and changes of state are reversible, but some changes such as burning wood, rusting and mixing vinegar with bicarbonate of soda result in the formation of new materials and these are not reversible.</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19901525"/>
                  </a:ext>
                </a:extLst>
              </a:tr>
              <a:tr h="20443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tc>
                  <a:txBody>
                    <a:bodyPr/>
                    <a:lstStyle/>
                    <a:p>
                      <a:pPr>
                        <a:lnSpc>
                          <a:spcPct val="107000"/>
                        </a:lnSpc>
                        <a:spcAft>
                          <a:spcPts val="0"/>
                        </a:spcAft>
                      </a:pPr>
                      <a:r>
                        <a:rPr lang="en-GB" sz="1000">
                          <a:effectLst/>
                        </a:rPr>
                        <a:t>End Points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extLst>
                  <a:ext uri="{0D108BD9-81ED-4DB2-BD59-A6C34878D82A}">
                    <a16:rowId xmlns:a16="http://schemas.microsoft.com/office/drawing/2014/main" val="1654607618"/>
                  </a:ext>
                </a:extLst>
              </a:tr>
              <a:tr h="2810973">
                <a:tc>
                  <a:txBody>
                    <a:bodyPr/>
                    <a:lstStyle/>
                    <a:p>
                      <a:pPr marL="342900" lvl="0" indent="-342900">
                        <a:lnSpc>
                          <a:spcPct val="107000"/>
                        </a:lnSpc>
                        <a:spcAft>
                          <a:spcPts val="0"/>
                        </a:spcAft>
                        <a:buFont typeface="Symbol" panose="05050102010706020507" pitchFamily="18" charset="2"/>
                        <a:buChar char=""/>
                      </a:pPr>
                      <a:r>
                        <a:rPr lang="en-GB" sz="1000" dirty="0">
                          <a:effectLst/>
                        </a:rPr>
                        <a:t>Compare and group together everyday materials on the basis of their properties, including their hardness, solubility, transparency, conductivity (electrical and thermal), and response to magnets</a:t>
                      </a:r>
                    </a:p>
                    <a:p>
                      <a:pPr marL="342900" lvl="0" indent="-342900">
                        <a:lnSpc>
                          <a:spcPct val="107000"/>
                        </a:lnSpc>
                        <a:spcAft>
                          <a:spcPts val="0"/>
                        </a:spcAft>
                        <a:buFont typeface="Symbol" panose="05050102010706020507" pitchFamily="18" charset="2"/>
                        <a:buChar char=""/>
                      </a:pPr>
                      <a:r>
                        <a:rPr lang="en-GB" sz="1000" dirty="0">
                          <a:effectLst/>
                        </a:rPr>
                        <a:t>know that some materials will dissolve in liquid to form a solution, and describe how to recover a substance from a solution </a:t>
                      </a:r>
                    </a:p>
                    <a:p>
                      <a:pPr marL="342900" lvl="0" indent="-342900">
                        <a:lnSpc>
                          <a:spcPct val="107000"/>
                        </a:lnSpc>
                        <a:spcAft>
                          <a:spcPts val="0"/>
                        </a:spcAft>
                        <a:buFont typeface="Symbol" panose="05050102010706020507" pitchFamily="18" charset="2"/>
                        <a:buChar char=""/>
                      </a:pPr>
                      <a:r>
                        <a:rPr lang="en-GB" sz="1000" dirty="0">
                          <a:effectLst/>
                        </a:rPr>
                        <a:t>use knowledge of solids, liquids and gases to decide how mixtures might be separated, including through filtering, sieving and evaporating </a:t>
                      </a:r>
                    </a:p>
                    <a:p>
                      <a:pPr marL="342900" lvl="0" indent="-342900">
                        <a:lnSpc>
                          <a:spcPct val="107000"/>
                        </a:lnSpc>
                        <a:spcAft>
                          <a:spcPts val="0"/>
                        </a:spcAft>
                        <a:buFont typeface="Symbol" panose="05050102010706020507" pitchFamily="18" charset="2"/>
                        <a:buChar char=""/>
                      </a:pPr>
                      <a:r>
                        <a:rPr lang="en-GB" sz="1000" dirty="0">
                          <a:effectLst/>
                        </a:rPr>
                        <a:t>give reasons, based on evidence from comparative and fair tests, for the particular uses of everyday materials, including metals, wood and plastic demonstrate that dissolving, mixing and changes of state are reversible changes </a:t>
                      </a:r>
                    </a:p>
                    <a:p>
                      <a:pPr marL="342900" lvl="0" indent="-342900">
                        <a:lnSpc>
                          <a:spcPct val="107000"/>
                        </a:lnSpc>
                        <a:spcAft>
                          <a:spcPts val="0"/>
                        </a:spcAft>
                        <a:buFont typeface="Symbol" panose="05050102010706020507" pitchFamily="18" charset="2"/>
                        <a:buChar char=""/>
                      </a:pPr>
                      <a:r>
                        <a:rPr lang="en-GB" sz="1000" dirty="0">
                          <a:effectLst/>
                        </a:rPr>
                        <a:t>explain that some changes result in the formation of new materials, and that this kind of change is not usually reversible, including changes associated with burning and the action of acid on bicarbonate of soda.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tc>
                  <a:txBody>
                    <a:bodyPr/>
                    <a:lstStyle/>
                    <a:p>
                      <a:pPr>
                        <a:lnSpc>
                          <a:spcPct val="107000"/>
                        </a:lnSpc>
                        <a:spcBef>
                          <a:spcPts val="200"/>
                        </a:spcBef>
                        <a:spcAft>
                          <a:spcPts val="0"/>
                        </a:spcAft>
                      </a:pPr>
                      <a:r>
                        <a:rPr lang="en-GB" sz="1000" dirty="0">
                          <a:effectLst/>
                        </a:rPr>
                        <a:t>To justify materials suitability for different uses:</a:t>
                      </a:r>
                    </a:p>
                    <a:p>
                      <a:pPr marL="342900" lvl="0" indent="-342900">
                        <a:lnSpc>
                          <a:spcPct val="107000"/>
                        </a:lnSpc>
                        <a:spcAft>
                          <a:spcPts val="0"/>
                        </a:spcAft>
                        <a:buFont typeface="Symbol" panose="05050102010706020507" pitchFamily="18" charset="2"/>
                        <a:buChar char=""/>
                      </a:pPr>
                      <a:r>
                        <a:rPr lang="en-GB" sz="1000" dirty="0">
                          <a:effectLst/>
                        </a:rPr>
                        <a:t>To know how to group everyday materials based upon properties including their hardness, solubility, transparency, conductivity (electrical and thermal), and response to magnets. (Electricity covered in Year 4 and magnets covered in Y3)</a:t>
                      </a:r>
                    </a:p>
                    <a:p>
                      <a:pPr marL="342900" lvl="0" indent="-342900">
                        <a:lnSpc>
                          <a:spcPct val="107000"/>
                        </a:lnSpc>
                        <a:spcAft>
                          <a:spcPts val="0"/>
                        </a:spcAft>
                        <a:buFont typeface="Symbol" panose="05050102010706020507" pitchFamily="18" charset="2"/>
                        <a:buChar char=""/>
                      </a:pPr>
                      <a:r>
                        <a:rPr lang="en-GB" sz="1000" dirty="0">
                          <a:effectLst/>
                        </a:rPr>
                        <a:t>To know that some materials will dissolve in liquid to form a solution, these are soluble and solids that do not dissolve are insoluble.</a:t>
                      </a:r>
                    </a:p>
                    <a:p>
                      <a:pPr marL="342900" lvl="0" indent="-342900">
                        <a:lnSpc>
                          <a:spcPct val="107000"/>
                        </a:lnSpc>
                        <a:spcAft>
                          <a:spcPts val="0"/>
                        </a:spcAft>
                        <a:buFont typeface="Symbol" panose="05050102010706020507" pitchFamily="18" charset="2"/>
                        <a:buChar char=""/>
                      </a:pPr>
                      <a:r>
                        <a:rPr lang="en-GB" sz="1000" dirty="0">
                          <a:effectLst/>
                        </a:rPr>
                        <a:t>To understand why a material is suitable or not suitable for a specific purpose based upon its physical properties.</a:t>
                      </a:r>
                    </a:p>
                    <a:p>
                      <a:pPr>
                        <a:lnSpc>
                          <a:spcPct val="107000"/>
                        </a:lnSpc>
                        <a:spcAft>
                          <a:spcPts val="0"/>
                        </a:spcAft>
                      </a:pPr>
                      <a:r>
                        <a:rPr lang="en-GB" sz="1000" dirty="0">
                          <a:effectLst/>
                        </a:rPr>
                        <a:t>To identify that changes can be reversible or </a:t>
                      </a:r>
                      <a:r>
                        <a:rPr lang="en-GB" sz="1000" dirty="0" smtClean="0">
                          <a:effectLst/>
                        </a:rPr>
                        <a:t>irreversible:</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understand when some materials are mixed, they can be separated by sieving, filtering, evaporating or by magnetic properties. These changes are reversible. </a:t>
                      </a:r>
                    </a:p>
                    <a:p>
                      <a:pPr marL="342900" lvl="0" indent="-342900">
                        <a:lnSpc>
                          <a:spcPct val="107000"/>
                        </a:lnSpc>
                        <a:spcAft>
                          <a:spcPts val="0"/>
                        </a:spcAft>
                        <a:buFont typeface="Symbol" panose="05050102010706020507" pitchFamily="18" charset="2"/>
                        <a:buChar char=""/>
                      </a:pPr>
                      <a:r>
                        <a:rPr lang="en-GB" sz="1000" dirty="0">
                          <a:effectLst/>
                        </a:rPr>
                        <a:t>To understand that when some materials are mixed a chemical reaction can create a change of state or a new material. These changes are irreversible e.g. burning and rusting.</a:t>
                      </a:r>
                    </a:p>
                    <a:p>
                      <a:pPr marL="342900" lvl="0" indent="-342900">
                        <a:lnSpc>
                          <a:spcPct val="107000"/>
                        </a:lnSpc>
                        <a:spcAft>
                          <a:spcPts val="0"/>
                        </a:spcAft>
                        <a:buFont typeface="Symbol" panose="05050102010706020507" pitchFamily="18" charset="2"/>
                        <a:buChar char=""/>
                      </a:pPr>
                      <a:r>
                        <a:rPr lang="en-GB" sz="1000" dirty="0">
                          <a:effectLst/>
                        </a:rPr>
                        <a:t>To understand that heating can sometimes cause materials to change permanently. When this happens, a new substance is made.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tc>
                  <a:txBody>
                    <a:bodyPr/>
                    <a:lstStyle/>
                    <a:p>
                      <a:pPr>
                        <a:lnSpc>
                          <a:spcPct val="107000"/>
                        </a:lnSpc>
                        <a:spcAft>
                          <a:spcPts val="0"/>
                        </a:spcAft>
                      </a:pPr>
                      <a:r>
                        <a:rPr lang="en-GB" sz="1000" dirty="0">
                          <a:effectLst/>
                        </a:rPr>
                        <a:t>Thermal/electrical insulator/conductor, change of state, mixture, dissolve, solution, soluble, insoluble, filter, sieve reversible/non-reversible change, burning, rusting, new material</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3732" marR="53732" marT="0" marB="0"/>
                </a:tc>
                <a:extLst>
                  <a:ext uri="{0D108BD9-81ED-4DB2-BD59-A6C34878D82A}">
                    <a16:rowId xmlns:a16="http://schemas.microsoft.com/office/drawing/2014/main" val="4270833536"/>
                  </a:ext>
                </a:extLst>
              </a:tr>
            </a:tbl>
          </a:graphicData>
        </a:graphic>
      </p:graphicFrame>
      <p:sp>
        <p:nvSpPr>
          <p:cNvPr id="4" name="Title 1"/>
          <p:cNvSpPr>
            <a:spLocks noGrp="1"/>
          </p:cNvSpPr>
          <p:nvPr>
            <p:ph type="title"/>
          </p:nvPr>
        </p:nvSpPr>
        <p:spPr>
          <a:xfrm>
            <a:off x="3524595" y="281999"/>
            <a:ext cx="4563688" cy="540962"/>
          </a:xfrm>
          <a:solidFill>
            <a:schemeClr val="accent1">
              <a:lumMod val="40000"/>
              <a:lumOff val="60000"/>
            </a:schemeClr>
          </a:solidFill>
        </p:spPr>
        <p:txBody>
          <a:bodyPr>
            <a:normAutofit fontScale="90000"/>
          </a:bodyPr>
          <a:lstStyle/>
          <a:p>
            <a:pPr algn="ctr"/>
            <a:r>
              <a:rPr lang="en-GB" sz="2000" b="1" dirty="0" smtClean="0">
                <a:latin typeface="+mn-lt"/>
              </a:rPr>
              <a:t>Science curriculum map – Year 5 continued</a:t>
            </a:r>
            <a:endParaRPr lang="en-GB" sz="2000" b="1" dirty="0">
              <a:latin typeface="+mn-lt"/>
            </a:endParaRPr>
          </a:p>
        </p:txBody>
      </p:sp>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3437280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961783850"/>
              </p:ext>
            </p:extLst>
          </p:nvPr>
        </p:nvGraphicFramePr>
        <p:xfrm>
          <a:off x="447502" y="859237"/>
          <a:ext cx="11296996" cy="2446020"/>
        </p:xfrm>
        <a:graphic>
          <a:graphicData uri="http://schemas.openxmlformats.org/drawingml/2006/table">
            <a:tbl>
              <a:tblPr firstRow="1" firstCol="1" bandRow="1">
                <a:tableStyleId>{5C22544A-7EE6-4342-B048-85BDC9FD1C3A}</a:tableStyleId>
              </a:tblPr>
              <a:tblGrid>
                <a:gridCol w="3865253">
                  <a:extLst>
                    <a:ext uri="{9D8B030D-6E8A-4147-A177-3AD203B41FA5}">
                      <a16:colId xmlns:a16="http://schemas.microsoft.com/office/drawing/2014/main" val="312097652"/>
                    </a:ext>
                  </a:extLst>
                </a:gridCol>
                <a:gridCol w="4784525">
                  <a:extLst>
                    <a:ext uri="{9D8B030D-6E8A-4147-A177-3AD203B41FA5}">
                      <a16:colId xmlns:a16="http://schemas.microsoft.com/office/drawing/2014/main" val="1672131687"/>
                    </a:ext>
                  </a:extLst>
                </a:gridCol>
                <a:gridCol w="2647218">
                  <a:extLst>
                    <a:ext uri="{9D8B030D-6E8A-4147-A177-3AD203B41FA5}">
                      <a16:colId xmlns:a16="http://schemas.microsoft.com/office/drawing/2014/main" val="3604307077"/>
                    </a:ext>
                  </a:extLst>
                </a:gridCol>
              </a:tblGrid>
              <a:tr h="903061">
                <a:tc gridSpan="3">
                  <a:txBody>
                    <a:bodyPr/>
                    <a:lstStyle/>
                    <a:p>
                      <a:pPr>
                        <a:lnSpc>
                          <a:spcPct val="107000"/>
                        </a:lnSpc>
                        <a:spcAft>
                          <a:spcPts val="0"/>
                        </a:spcAft>
                      </a:pPr>
                      <a:r>
                        <a:rPr lang="en-GB" sz="1000" u="sng" dirty="0">
                          <a:effectLst/>
                        </a:rPr>
                        <a:t>Earth &amp; Space</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The sun is a star. It is at the centre of our solar system. There are 8 planets (can name them). These travel around the sun in fixed orbits. Earth takes 365 ¼ days to complete its orbit around the sun. The earth rotates (spins) on its axis. As earth rotates, half faces the sun (here it is day) and half is facing away from the sun (night). As the earth rotates the sun appears to move across the sky. The moon orbits the earth. It takes about 28 days to complete its orbit. The sun, earth and moon are approximately spherical.</a:t>
                      </a:r>
                    </a:p>
                    <a:p>
                      <a:pPr>
                        <a:lnSpc>
                          <a:spcPct val="107000"/>
                        </a:lnSpc>
                        <a:spcAft>
                          <a:spcPts val="0"/>
                        </a:spcAft>
                      </a:pPr>
                      <a:r>
                        <a:rPr lang="en-GB" sz="1000" dirty="0">
                          <a:effectLst/>
                        </a:rPr>
                        <a:t> </a:t>
                      </a: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09440056"/>
                  </a:ext>
                </a:extLst>
              </a:tr>
              <a:tr h="0">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9122672"/>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describe the movement of the Earth, and other planets, relative to the Sun in the solar system </a:t>
                      </a:r>
                    </a:p>
                    <a:p>
                      <a:pPr marL="342900" lvl="0" indent="-342900">
                        <a:lnSpc>
                          <a:spcPct val="107000"/>
                        </a:lnSpc>
                        <a:spcAft>
                          <a:spcPts val="0"/>
                        </a:spcAft>
                        <a:buFont typeface="Symbol" panose="05050102010706020507" pitchFamily="18" charset="2"/>
                        <a:buChar char=""/>
                      </a:pPr>
                      <a:r>
                        <a:rPr lang="en-GB" sz="1000">
                          <a:effectLst/>
                        </a:rPr>
                        <a:t>describe the movement of the Moon relative to the Earth </a:t>
                      </a:r>
                    </a:p>
                    <a:p>
                      <a:pPr marL="342900" lvl="0" indent="-342900">
                        <a:lnSpc>
                          <a:spcPct val="107000"/>
                        </a:lnSpc>
                        <a:spcAft>
                          <a:spcPts val="0"/>
                        </a:spcAft>
                        <a:buFont typeface="Symbol" panose="05050102010706020507" pitchFamily="18" charset="2"/>
                        <a:buChar char=""/>
                      </a:pPr>
                      <a:r>
                        <a:rPr lang="en-GB" sz="1000">
                          <a:effectLst/>
                        </a:rPr>
                        <a:t>describe the Sun, Earth and Moon as approximately spherical bodies </a:t>
                      </a:r>
                    </a:p>
                    <a:p>
                      <a:pPr marL="342900" lvl="0" indent="-342900">
                        <a:lnSpc>
                          <a:spcPct val="107000"/>
                        </a:lnSpc>
                        <a:spcAft>
                          <a:spcPts val="0"/>
                        </a:spcAft>
                        <a:buFont typeface="Symbol" panose="05050102010706020507" pitchFamily="18" charset="2"/>
                        <a:buChar char=""/>
                      </a:pPr>
                      <a:r>
                        <a:rPr lang="en-GB" sz="1000">
                          <a:effectLst/>
                        </a:rPr>
                        <a:t>use the idea of the Earth’s rotation to explain day and night and the apparent movement of the sun across the sky.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know and understand the movement of the Earth, Moon and other planets in the Solar System:</a:t>
                      </a:r>
                    </a:p>
                    <a:p>
                      <a:pPr marL="342900" lvl="0" indent="-342900">
                        <a:lnSpc>
                          <a:spcPct val="107000"/>
                        </a:lnSpc>
                        <a:spcAft>
                          <a:spcPts val="0"/>
                        </a:spcAft>
                        <a:buFont typeface="Symbol" panose="05050102010706020507" pitchFamily="18" charset="2"/>
                        <a:buChar char=""/>
                      </a:pPr>
                      <a:r>
                        <a:rPr lang="en-GB" sz="1000" dirty="0">
                          <a:effectLst/>
                        </a:rPr>
                        <a:t>To know the approximate shape of the Sun, Earth and Moon – Spherical </a:t>
                      </a:r>
                    </a:p>
                    <a:p>
                      <a:pPr marL="342900" lvl="0" indent="-342900">
                        <a:lnSpc>
                          <a:spcPct val="107000"/>
                        </a:lnSpc>
                        <a:spcAft>
                          <a:spcPts val="0"/>
                        </a:spcAft>
                        <a:buFont typeface="Symbol" panose="05050102010706020507" pitchFamily="18" charset="2"/>
                        <a:buChar char=""/>
                      </a:pPr>
                      <a:r>
                        <a:rPr lang="en-GB" sz="1000" dirty="0">
                          <a:effectLst/>
                        </a:rPr>
                        <a:t>To understand the movement of planets in the Solar System </a:t>
                      </a:r>
                    </a:p>
                    <a:p>
                      <a:pPr marL="342900" lvl="0" indent="-342900">
                        <a:lnSpc>
                          <a:spcPct val="107000"/>
                        </a:lnSpc>
                        <a:spcAft>
                          <a:spcPts val="0"/>
                        </a:spcAft>
                        <a:buFont typeface="Symbol" panose="05050102010706020507" pitchFamily="18" charset="2"/>
                        <a:buChar char=""/>
                      </a:pPr>
                      <a:r>
                        <a:rPr lang="en-GB" sz="1000" dirty="0">
                          <a:effectLst/>
                        </a:rPr>
                        <a:t>To know how the Earth and Moon moves.</a:t>
                      </a:r>
                    </a:p>
                    <a:p>
                      <a:pPr marL="342900" lvl="0" indent="-342900">
                        <a:lnSpc>
                          <a:spcPct val="107000"/>
                        </a:lnSpc>
                        <a:spcAft>
                          <a:spcPts val="0"/>
                        </a:spcAft>
                        <a:buFont typeface="Symbol" panose="05050102010706020507" pitchFamily="18" charset="2"/>
                        <a:buChar char=""/>
                      </a:pPr>
                      <a:r>
                        <a:rPr lang="en-GB" sz="1000" dirty="0">
                          <a:effectLst/>
                        </a:rPr>
                        <a:t>To understand why we have day and night.</a:t>
                      </a:r>
                    </a:p>
                    <a:p>
                      <a:pPr marL="342900" lvl="0" indent="-342900">
                        <a:lnSpc>
                          <a:spcPct val="107000"/>
                        </a:lnSpc>
                        <a:spcAft>
                          <a:spcPts val="0"/>
                        </a:spcAft>
                        <a:buFont typeface="Symbol" panose="05050102010706020507" pitchFamily="18" charset="2"/>
                        <a:buChar char=""/>
                      </a:pPr>
                      <a:r>
                        <a:rPr lang="en-GB" sz="1000" dirty="0">
                          <a:effectLst/>
                        </a:rPr>
                        <a:t>To know the moon has different phases.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Earth, Sun, Moon, Mercury, Jupiter, Saturn, Venus, Mars, Uranus, Neptune</a:t>
                      </a:r>
                    </a:p>
                    <a:p>
                      <a:pPr>
                        <a:lnSpc>
                          <a:spcPct val="107000"/>
                        </a:lnSpc>
                        <a:spcAft>
                          <a:spcPts val="0"/>
                        </a:spcAft>
                      </a:pPr>
                      <a:r>
                        <a:rPr lang="en-GB" sz="1000" dirty="0">
                          <a:effectLst/>
                        </a:rPr>
                        <a:t>Spherical, Solar system, rotates, star, orbits, planets, axis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8977083"/>
                  </a:ext>
                </a:extLst>
              </a:tr>
            </a:tbl>
          </a:graphicData>
        </a:graphic>
      </p:graphicFrame>
      <p:sp>
        <p:nvSpPr>
          <p:cNvPr id="4" name="Title 1"/>
          <p:cNvSpPr>
            <a:spLocks noGrp="1"/>
          </p:cNvSpPr>
          <p:nvPr>
            <p:ph type="title"/>
          </p:nvPr>
        </p:nvSpPr>
        <p:spPr>
          <a:xfrm>
            <a:off x="3515591" y="198871"/>
            <a:ext cx="5160818" cy="574213"/>
          </a:xfrm>
          <a:solidFill>
            <a:schemeClr val="accent1">
              <a:lumMod val="40000"/>
              <a:lumOff val="60000"/>
            </a:schemeClr>
          </a:solidFill>
        </p:spPr>
        <p:txBody>
          <a:bodyPr>
            <a:normAutofit/>
          </a:bodyPr>
          <a:lstStyle/>
          <a:p>
            <a:pPr algn="ctr"/>
            <a:r>
              <a:rPr lang="en-GB" sz="2000" b="1" dirty="0" smtClean="0">
                <a:latin typeface="+mn-lt"/>
              </a:rPr>
              <a:t>Science curriculum map – Year 5 continued</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3561805218"/>
              </p:ext>
            </p:extLst>
          </p:nvPr>
        </p:nvGraphicFramePr>
        <p:xfrm>
          <a:off x="447502" y="3369694"/>
          <a:ext cx="11296996" cy="3202966"/>
        </p:xfrm>
        <a:graphic>
          <a:graphicData uri="http://schemas.openxmlformats.org/drawingml/2006/table">
            <a:tbl>
              <a:tblPr firstRow="1" firstCol="1" bandRow="1">
                <a:tableStyleId>{5C22544A-7EE6-4342-B048-85BDC9FD1C3A}</a:tableStyleId>
              </a:tblPr>
              <a:tblGrid>
                <a:gridCol w="3865253">
                  <a:extLst>
                    <a:ext uri="{9D8B030D-6E8A-4147-A177-3AD203B41FA5}">
                      <a16:colId xmlns:a16="http://schemas.microsoft.com/office/drawing/2014/main" val="4749047"/>
                    </a:ext>
                  </a:extLst>
                </a:gridCol>
                <a:gridCol w="4784526">
                  <a:extLst>
                    <a:ext uri="{9D8B030D-6E8A-4147-A177-3AD203B41FA5}">
                      <a16:colId xmlns:a16="http://schemas.microsoft.com/office/drawing/2014/main" val="2754114670"/>
                    </a:ext>
                  </a:extLst>
                </a:gridCol>
                <a:gridCol w="2647217">
                  <a:extLst>
                    <a:ext uri="{9D8B030D-6E8A-4147-A177-3AD203B41FA5}">
                      <a16:colId xmlns:a16="http://schemas.microsoft.com/office/drawing/2014/main" val="3085533765"/>
                    </a:ext>
                  </a:extLst>
                </a:gridCol>
              </a:tblGrid>
              <a:tr h="1207500">
                <a:tc gridSpan="3">
                  <a:txBody>
                    <a:bodyPr/>
                    <a:lstStyle/>
                    <a:p>
                      <a:pPr>
                        <a:lnSpc>
                          <a:spcPct val="107000"/>
                        </a:lnSpc>
                        <a:spcAft>
                          <a:spcPts val="0"/>
                        </a:spcAft>
                      </a:pPr>
                      <a:r>
                        <a:rPr lang="en-GB" sz="1000" u="sng" dirty="0">
                          <a:effectLst/>
                        </a:rPr>
                        <a:t>Forces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A force causes an object to start moving, stop moving, speed up, slow down or change direction. Gravity is a force that acts at a distance. Everything is pulled to the Earth by gravity. This causes unsupported objects to fall. </a:t>
                      </a:r>
                    </a:p>
                    <a:p>
                      <a:pPr>
                        <a:lnSpc>
                          <a:spcPct val="107000"/>
                        </a:lnSpc>
                        <a:spcAft>
                          <a:spcPts val="0"/>
                        </a:spcAft>
                      </a:pPr>
                      <a:r>
                        <a:rPr lang="en-GB" sz="1000" dirty="0">
                          <a:effectLst/>
                        </a:rPr>
                        <a:t>Air resistance, water resistance and friction are contact forces that act between moving surfaces. The object may be moving through the air or water or the air and water may be moving over a stationary object. </a:t>
                      </a:r>
                    </a:p>
                    <a:p>
                      <a:pPr>
                        <a:lnSpc>
                          <a:spcPct val="107000"/>
                        </a:lnSpc>
                        <a:spcAft>
                          <a:spcPts val="0"/>
                        </a:spcAft>
                      </a:pPr>
                      <a:r>
                        <a:rPr lang="en-GB" sz="1000" dirty="0">
                          <a:effectLst/>
                        </a:rPr>
                        <a:t>A mechanism is a device that allows a small force to be increased to a larger force. The pay back is that it requires a greater movement. The small force moves a long distance and the resulting large force moves a small distance, e.g. a crowbar or bottle top remover. Pulleys, levers and gears are all mechanisms, also known as simple machines.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91563981"/>
                  </a:ext>
                </a:extLst>
              </a:tr>
              <a:tr h="189838">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extLst>
                  <a:ext uri="{0D108BD9-81ED-4DB2-BD59-A6C34878D82A}">
                    <a16:rowId xmlns:a16="http://schemas.microsoft.com/office/drawing/2014/main" val="290178107"/>
                  </a:ext>
                </a:extLst>
              </a:tr>
              <a:tr h="1708584">
                <a:tc>
                  <a:txBody>
                    <a:bodyPr/>
                    <a:lstStyle/>
                    <a:p>
                      <a:pPr marL="342900" lvl="0" indent="-342900">
                        <a:lnSpc>
                          <a:spcPct val="107000"/>
                        </a:lnSpc>
                        <a:spcAft>
                          <a:spcPts val="0"/>
                        </a:spcAft>
                        <a:buFont typeface="Symbol" panose="05050102010706020507" pitchFamily="18" charset="2"/>
                        <a:buChar char=""/>
                      </a:pPr>
                      <a:r>
                        <a:rPr lang="en-GB" sz="1000">
                          <a:effectLst/>
                        </a:rPr>
                        <a:t>explain that unsupported objects fall towards the Earth because of the force of gravity acting between the Earth and the falling object</a:t>
                      </a:r>
                    </a:p>
                    <a:p>
                      <a:pPr marL="342900" lvl="0" indent="-342900">
                        <a:lnSpc>
                          <a:spcPct val="107000"/>
                        </a:lnSpc>
                        <a:spcAft>
                          <a:spcPts val="0"/>
                        </a:spcAft>
                        <a:buFont typeface="Symbol" panose="05050102010706020507" pitchFamily="18" charset="2"/>
                        <a:buChar char=""/>
                      </a:pPr>
                      <a:r>
                        <a:rPr lang="en-GB" sz="1000">
                          <a:effectLst/>
                        </a:rPr>
                        <a:t>identify the effects of air resistance, water resistance and friction, that act between moving surfaces recognise that some mechanisms, including levers, pulleys and gears, allow a smaller force to have a greater effect.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tc>
                  <a:txBody>
                    <a:bodyPr/>
                    <a:lstStyle/>
                    <a:p>
                      <a:pPr>
                        <a:lnSpc>
                          <a:spcPct val="107000"/>
                        </a:lnSpc>
                        <a:spcBef>
                          <a:spcPts val="200"/>
                        </a:spcBef>
                        <a:spcAft>
                          <a:spcPts val="0"/>
                        </a:spcAft>
                      </a:pPr>
                      <a:r>
                        <a:rPr lang="en-GB" sz="1000" dirty="0">
                          <a:effectLst/>
                        </a:rPr>
                        <a:t>To know that there are different types of forces and understand their different effects:</a:t>
                      </a:r>
                    </a:p>
                    <a:p>
                      <a:pPr marL="342900" lvl="0" indent="-342900">
                        <a:lnSpc>
                          <a:spcPct val="107000"/>
                        </a:lnSpc>
                        <a:spcAft>
                          <a:spcPts val="0"/>
                        </a:spcAft>
                        <a:buFont typeface="Calibri" panose="020F0502020204030204" pitchFamily="34" charset="0"/>
                        <a:buChar char="•"/>
                      </a:pPr>
                      <a:r>
                        <a:rPr lang="en-GB" sz="1000" dirty="0">
                          <a:effectLst/>
                        </a:rPr>
                        <a:t>To understand that air resistance and water resistance are forces against motion caused by objects having to move air and water out of their way. </a:t>
                      </a:r>
                    </a:p>
                    <a:p>
                      <a:pPr marL="342900" lvl="0" indent="-342900">
                        <a:lnSpc>
                          <a:spcPct val="107000"/>
                        </a:lnSpc>
                        <a:spcAft>
                          <a:spcPts val="0"/>
                        </a:spcAft>
                        <a:buFont typeface="Calibri" panose="020F0502020204030204" pitchFamily="34" charset="0"/>
                        <a:buChar char="•"/>
                      </a:pPr>
                      <a:r>
                        <a:rPr lang="en-GB" sz="1000" dirty="0">
                          <a:effectLst/>
                        </a:rPr>
                        <a:t>To know that friction is a force against motion caused by two surfaces rubbing against each other. </a:t>
                      </a:r>
                    </a:p>
                    <a:p>
                      <a:pPr marL="342900" lvl="0" indent="-342900">
                        <a:lnSpc>
                          <a:spcPct val="107000"/>
                        </a:lnSpc>
                        <a:spcAft>
                          <a:spcPts val="0"/>
                        </a:spcAft>
                        <a:buFont typeface="Calibri" panose="020F0502020204030204" pitchFamily="34" charset="0"/>
                        <a:buChar char="•"/>
                      </a:pPr>
                      <a:r>
                        <a:rPr lang="en-GB" sz="1000" dirty="0">
                          <a:effectLst/>
                        </a:rPr>
                        <a:t>To understand that some objects require large forces to make them move; gears, pulley and levers can reduce the force needed to make things move. </a:t>
                      </a:r>
                    </a:p>
                    <a:p>
                      <a:pPr marL="342900" lvl="0" indent="-342900">
                        <a:lnSpc>
                          <a:spcPct val="107000"/>
                        </a:lnSpc>
                        <a:spcAft>
                          <a:spcPts val="0"/>
                        </a:spcAft>
                        <a:buFont typeface="Calibri" panose="020F0502020204030204" pitchFamily="34" charset="0"/>
                        <a:buChar char="•"/>
                      </a:pPr>
                      <a:r>
                        <a:rPr lang="en-GB" sz="1000" dirty="0">
                          <a:effectLst/>
                        </a:rPr>
                        <a:t>To know that some objects/animals are streamlined to minimise the effects of air/water resistance.</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tc>
                  <a:txBody>
                    <a:bodyPr/>
                    <a:lstStyle/>
                    <a:p>
                      <a:pPr>
                        <a:lnSpc>
                          <a:spcPct val="107000"/>
                        </a:lnSpc>
                        <a:spcAft>
                          <a:spcPts val="0"/>
                        </a:spcAft>
                      </a:pPr>
                      <a:r>
                        <a:rPr lang="en-GB" sz="1000" dirty="0">
                          <a:effectLst/>
                        </a:rPr>
                        <a:t>Force, gravity, Earth, air resistance, water resistance, friction, mechanisms, simple machines, levers, pulleys, gears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8" marR="64888" marT="0" marB="0"/>
                </a:tc>
                <a:extLst>
                  <a:ext uri="{0D108BD9-81ED-4DB2-BD59-A6C34878D82A}">
                    <a16:rowId xmlns:a16="http://schemas.microsoft.com/office/drawing/2014/main" val="3574889109"/>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3653806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9138" y="159293"/>
            <a:ext cx="6299662" cy="541337"/>
          </a:xfrm>
          <a:solidFill>
            <a:schemeClr val="accent1">
              <a:lumMod val="40000"/>
              <a:lumOff val="60000"/>
            </a:schemeClr>
          </a:solidFill>
        </p:spPr>
        <p:txBody>
          <a:bodyPr>
            <a:normAutofit/>
          </a:bodyPr>
          <a:lstStyle/>
          <a:p>
            <a:pPr algn="ctr"/>
            <a:r>
              <a:rPr lang="en-GB" sz="2000" b="1" dirty="0" smtClean="0">
                <a:latin typeface="+mn-lt"/>
              </a:rPr>
              <a:t>Science </a:t>
            </a:r>
            <a:r>
              <a:rPr lang="en-GB" sz="2000" b="1" dirty="0">
                <a:latin typeface="+mn-lt"/>
              </a:rPr>
              <a:t>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46716934"/>
              </p:ext>
            </p:extLst>
          </p:nvPr>
        </p:nvGraphicFramePr>
        <p:xfrm>
          <a:off x="888609" y="1004486"/>
          <a:ext cx="10515600" cy="5533705"/>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1555158">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139700" algn="l"/>
                          <a:tab pos="457200" algn="l"/>
                        </a:tabLst>
                        <a:defRPr/>
                      </a:pPr>
                      <a:r>
                        <a:rPr lang="en-GB" sz="1000" b="1" kern="1200" dirty="0" smtClean="0">
                          <a:solidFill>
                            <a:schemeClr val="tx1"/>
                          </a:solidFill>
                          <a:effectLst/>
                          <a:latin typeface="+mn-lt"/>
                          <a:ea typeface="+mn-ea"/>
                          <a:cs typeface="+mn-cs"/>
                        </a:rPr>
                        <a:t>At Holmes Chapel Primary School, we aim for the children to develop a love of science and a strong understanding of the world around them whilst developing scientific enquiry skills and scientific knowledge.  Throughout their time at school; the children will acquire and develop the key knowledge that has been identified within each unit and apply scientific enquiry skills.  Topics are revisited and developed, enabling the children to build upon their prior knowledge and gain an understanding of scientific knowledge and conceptual understanding.</a:t>
                      </a:r>
                    </a:p>
                    <a:p>
                      <a:pPr>
                        <a:lnSpc>
                          <a:spcPct val="100000"/>
                        </a:lnSpc>
                      </a:pPr>
                      <a:r>
                        <a:rPr lang="en-GB" sz="1000" b="1" kern="1200" dirty="0" smtClean="0">
                          <a:solidFill>
                            <a:schemeClr val="tx1"/>
                          </a:solidFill>
                          <a:effectLst/>
                          <a:latin typeface="+mn-lt"/>
                          <a:ea typeface="+mn-ea"/>
                          <a:cs typeface="+mn-cs"/>
                        </a:rPr>
                        <a:t>The national curriculum for science 2014 aims to ensure that all pupils: </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develop scientific knowledge and conceptual understanding through the specific disciplines of biology, chemistry and physics </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develop understanding of the nature, processes and methods of science through different types of science enquiries that help them to answer scientific questions about the world around them</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are equipped with the scientific knowledge required to understand the uses and implications of science, today and for the future</a:t>
                      </a:r>
                      <a:r>
                        <a:rPr lang="en-GB" sz="1000" b="1" kern="1200" dirty="0" smtClean="0">
                          <a:solidFill>
                            <a:schemeClr val="lt1"/>
                          </a:solidFill>
                          <a:effectLst/>
                          <a:latin typeface="+mn-lt"/>
                          <a:ea typeface="+mn-ea"/>
                          <a:cs typeface="+mn-cs"/>
                        </a:rPr>
                        <a:t>.</a:t>
                      </a:r>
                      <a:endParaRPr lang="en-GB" sz="1000" b="1" kern="1200" dirty="0" smtClean="0">
                        <a:solidFill>
                          <a:schemeClr val="tx1"/>
                        </a:solidFill>
                        <a:effectLst/>
                        <a:latin typeface="+mn-lt"/>
                        <a:ea typeface="+mn-ea"/>
                        <a:cs typeface="+mn-cs"/>
                      </a:endParaRPr>
                    </a:p>
                    <a:p>
                      <a:pPr>
                        <a:lnSpc>
                          <a:spcPct val="100000"/>
                        </a:lnSpc>
                      </a:pPr>
                      <a:r>
                        <a:rPr lang="en-GB" sz="1000" b="1" kern="1200" dirty="0" smtClean="0">
                          <a:solidFill>
                            <a:schemeClr val="tx1"/>
                          </a:solidFill>
                          <a:effectLst/>
                          <a:latin typeface="+mn-lt"/>
                          <a:ea typeface="+mn-ea"/>
                          <a:cs typeface="+mn-cs"/>
                        </a:rPr>
                        <a:t>At Holmes Chapel Primary School the intent of our science curriculum is to:</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be inclusive and accessible to all</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show how science is relevant to the real world </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have a spiral approach where key ideas are revised and further developed as the children move through school</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have an enquiry approach through: observing over time, classifying and grouping, comparing and fair testing, pattern seeking and researching using secondary resources</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develop the skills of observation, prediction, problem solving, decision making, communication and critical thinking</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be practical</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to show how science is cross-curricular</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ask questions to investigate</a:t>
                      </a:r>
                    </a:p>
                    <a:p>
                      <a:pPr marL="171450" lvl="0" indent="-171450">
                        <a:lnSpc>
                          <a:spcPct val="100000"/>
                        </a:lnSpc>
                        <a:buFont typeface="Arial" panose="020B0604020202020204" pitchFamily="34" charset="0"/>
                        <a:buChar char="•"/>
                      </a:pPr>
                      <a:r>
                        <a:rPr lang="en-GB" sz="1000" b="1" kern="1200" dirty="0" smtClean="0">
                          <a:solidFill>
                            <a:schemeClr val="tx1"/>
                          </a:solidFill>
                          <a:effectLst/>
                          <a:latin typeface="+mn-lt"/>
                          <a:ea typeface="+mn-ea"/>
                          <a:cs typeface="+mn-cs"/>
                        </a:rPr>
                        <a:t>use scientific equipment accurately</a:t>
                      </a: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918398">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000" b="1" kern="1200" dirty="0" smtClean="0">
                          <a:solidFill>
                            <a:schemeClr val="dk1"/>
                          </a:solidFill>
                          <a:effectLst/>
                          <a:latin typeface="+mn-lt"/>
                          <a:ea typeface="+mn-ea"/>
                          <a:cs typeface="+mn-cs"/>
                        </a:rPr>
                        <a:t>Our curriculum follows the ‘The National Curriculum programmes of study for Science’ and ‘Understanding the World’ in the Early Years Foundation Stage.  It is led and overseen by the science lead.  A cycle of lessons for each unit is carefully planned for, building on prior learning, to develop key knowledge, scientific thinking, enquiry skills, vocabulary, reasoning and resilience.  Teachers create a positive attitude to Science learning within their classrooms and use out of class learning opportunities, for example within the school grounds or field trips, where possible to enhance learning opportunities.</a:t>
                      </a:r>
                    </a:p>
                    <a:p>
                      <a:pPr>
                        <a:lnSpc>
                          <a:spcPct val="107000"/>
                        </a:lnSpc>
                        <a:spcAft>
                          <a:spcPts val="0"/>
                        </a:spcAft>
                      </a:pPr>
                      <a:r>
                        <a:rPr lang="en-GB" sz="10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(see next slide for more details)</a:t>
                      </a: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971975">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r>
                        <a:rPr lang="en-GB" sz="1000" b="1" kern="1200" dirty="0" smtClean="0">
                          <a:solidFill>
                            <a:schemeClr val="dk1"/>
                          </a:solidFill>
                          <a:effectLst/>
                          <a:latin typeface="+mn-lt"/>
                          <a:ea typeface="+mn-ea"/>
                          <a:cs typeface="+mn-cs"/>
                        </a:rPr>
                        <a:t>This successful approach at Holmes Chapel Primary School results in a fun, engaging, high quality science education that provides the children with the foundations, knowledge and skills for understanding the world.  We expect the children to make good progress across the science curriculum; retain key knowledge and work scientifically, have a rich scientific vocabulary which will enable them to articulate their scientific knowledge and have high aspirations to see them through further scientific study.</a:t>
                      </a:r>
                    </a:p>
                    <a:p>
                      <a:r>
                        <a:rPr lang="en-GB" sz="1000" b="1" u="sng" kern="1200" dirty="0" smtClean="0">
                          <a:solidFill>
                            <a:schemeClr val="dk1"/>
                          </a:solidFill>
                          <a:effectLst/>
                          <a:latin typeface="+mn-lt"/>
                          <a:ea typeface="+mn-ea"/>
                          <a:cs typeface="+mn-cs"/>
                        </a:rPr>
                        <a:t>Assessment</a:t>
                      </a:r>
                      <a:endParaRPr lang="en-GB" sz="1000" b="1" kern="1200" dirty="0" smtClean="0">
                        <a:solidFill>
                          <a:schemeClr val="dk1"/>
                        </a:solidFill>
                        <a:effectLst/>
                        <a:latin typeface="+mn-lt"/>
                        <a:ea typeface="+mn-ea"/>
                        <a:cs typeface="+mn-cs"/>
                      </a:endParaRPr>
                    </a:p>
                    <a:p>
                      <a:r>
                        <a:rPr lang="en-GB" sz="1000" b="1" kern="1200" dirty="0" smtClean="0">
                          <a:solidFill>
                            <a:schemeClr val="dk1"/>
                          </a:solidFill>
                          <a:effectLst/>
                          <a:latin typeface="+mn-lt"/>
                          <a:ea typeface="+mn-ea"/>
                          <a:cs typeface="+mn-cs"/>
                        </a:rPr>
                        <a:t>Informal assessment is carried out by the teacher throughout each lesson, making judgements based on progress against the lesson objective.  Specific assessment tasks will be planned linked to the Science End Points.  An overall Science assessment is made at the end of each academic year using assessments gained throughout the year; working towards the end of year expectations, have met the end of year expectations or are working at greater depth, and this information is shared with the next teacher and the Science Subject Leader.</a:t>
                      </a:r>
                    </a:p>
                    <a:p>
                      <a:pPr>
                        <a:lnSpc>
                          <a:spcPct val="107000"/>
                        </a:lnSpc>
                        <a:spcAft>
                          <a:spcPts val="0"/>
                        </a:spcAft>
                      </a:pP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45376863"/>
              </p:ext>
            </p:extLst>
          </p:nvPr>
        </p:nvGraphicFramePr>
        <p:xfrm>
          <a:off x="473823" y="860712"/>
          <a:ext cx="11263747" cy="2280858"/>
        </p:xfrm>
        <a:graphic>
          <a:graphicData uri="http://schemas.openxmlformats.org/drawingml/2006/table">
            <a:tbl>
              <a:tblPr firstRow="1" firstCol="1" bandRow="1">
                <a:tableStyleId>{5C22544A-7EE6-4342-B048-85BDC9FD1C3A}</a:tableStyleId>
              </a:tblPr>
              <a:tblGrid>
                <a:gridCol w="3853877">
                  <a:extLst>
                    <a:ext uri="{9D8B030D-6E8A-4147-A177-3AD203B41FA5}">
                      <a16:colId xmlns:a16="http://schemas.microsoft.com/office/drawing/2014/main" val="1086006833"/>
                    </a:ext>
                  </a:extLst>
                </a:gridCol>
                <a:gridCol w="4668762">
                  <a:extLst>
                    <a:ext uri="{9D8B030D-6E8A-4147-A177-3AD203B41FA5}">
                      <a16:colId xmlns:a16="http://schemas.microsoft.com/office/drawing/2014/main" val="2290671899"/>
                    </a:ext>
                  </a:extLst>
                </a:gridCol>
                <a:gridCol w="2741108">
                  <a:extLst>
                    <a:ext uri="{9D8B030D-6E8A-4147-A177-3AD203B41FA5}">
                      <a16:colId xmlns:a16="http://schemas.microsoft.com/office/drawing/2014/main" val="3248370135"/>
                    </a:ext>
                  </a:extLst>
                </a:gridCol>
              </a:tblGrid>
              <a:tr h="0">
                <a:tc gridSpan="3">
                  <a:txBody>
                    <a:bodyPr/>
                    <a:lstStyle/>
                    <a:p>
                      <a:pPr>
                        <a:lnSpc>
                          <a:spcPct val="100000"/>
                        </a:lnSpc>
                        <a:spcAft>
                          <a:spcPts val="0"/>
                        </a:spcAft>
                      </a:pPr>
                      <a:r>
                        <a:rPr lang="en-GB" sz="900" u="sng" dirty="0">
                          <a:effectLst/>
                        </a:rPr>
                        <a:t>Animals, including humans</a:t>
                      </a:r>
                    </a:p>
                    <a:p>
                      <a:pPr>
                        <a:lnSpc>
                          <a:spcPct val="100000"/>
                        </a:lnSpc>
                        <a:spcAft>
                          <a:spcPts val="0"/>
                        </a:spcAft>
                      </a:pPr>
                      <a:r>
                        <a:rPr lang="en-GB" sz="900" dirty="0">
                          <a:effectLst/>
                        </a:rPr>
                        <a:t>Through the unit of work the children will learn:</a:t>
                      </a:r>
                    </a:p>
                    <a:p>
                      <a:pPr>
                        <a:lnSpc>
                          <a:spcPct val="100000"/>
                        </a:lnSpc>
                        <a:spcAft>
                          <a:spcPts val="0"/>
                        </a:spcAft>
                      </a:pPr>
                      <a:r>
                        <a:rPr lang="en-GB" sz="900" dirty="0">
                          <a:effectLst/>
                        </a:rPr>
                        <a:t>The heart pumps blood in the blood vessels around to the lungs. Oxygen goes into the blood and carbon dioxide is removed. The blood goes back to the heart and is then pumped around the body. Nutrients, water and oxygen are transported in the blood to the muscles and other parts of the body where they are needed. As they are used they produce carbon dioxide and other waste products.  Carbon dioxide is carried by the blood back to the heart and then the cycle starts again as it is transported back to the lungs to be removed from the body. This is the human circulatory system. </a:t>
                      </a:r>
                    </a:p>
                    <a:p>
                      <a:pPr>
                        <a:lnSpc>
                          <a:spcPct val="100000"/>
                        </a:lnSpc>
                        <a:spcAft>
                          <a:spcPts val="0"/>
                        </a:spcAft>
                      </a:pPr>
                      <a:r>
                        <a:rPr lang="en-GB" sz="900" dirty="0">
                          <a:effectLst/>
                        </a:rPr>
                        <a:t>Diet, exercise, drugs and lifestyle have an impact on the way our bodies function. They can affect how well out heart and lungs work, how likely we are to suffer from conditions such as diabetes, how clearly we think, and generally how fit and well we feel. Some conditions are caused by deficiencies in our diet e.g. lack of vitamins.</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3392657"/>
                  </a:ext>
                </a:extLst>
              </a:tr>
              <a:tr h="0">
                <a:tc>
                  <a:txBody>
                    <a:bodyPr/>
                    <a:lstStyle/>
                    <a:p>
                      <a:pPr>
                        <a:lnSpc>
                          <a:spcPct val="107000"/>
                        </a:lnSpc>
                        <a:spcAft>
                          <a:spcPts val="0"/>
                        </a:spcAft>
                      </a:pPr>
                      <a:r>
                        <a:rPr lang="en-GB" sz="900">
                          <a:effectLst/>
                        </a:rPr>
                        <a:t>NC Objectives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dirty="0">
                          <a:effectLst/>
                        </a:rPr>
                        <a:t>Vocabulary</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1779553"/>
                  </a:ext>
                </a:extLst>
              </a:tr>
              <a:tr h="0">
                <a:tc>
                  <a:txBody>
                    <a:bodyPr/>
                    <a:lstStyle/>
                    <a:p>
                      <a:pPr marL="342900" lvl="0" indent="-342900">
                        <a:lnSpc>
                          <a:spcPct val="107000"/>
                        </a:lnSpc>
                        <a:spcAft>
                          <a:spcPts val="0"/>
                        </a:spcAft>
                        <a:buFont typeface="Symbol" panose="05050102010706020507" pitchFamily="18" charset="2"/>
                        <a:buChar char=""/>
                      </a:pPr>
                      <a:r>
                        <a:rPr lang="en-GB" sz="900">
                          <a:effectLst/>
                        </a:rPr>
                        <a:t>identify and name the main parts of the human circulatory system, and describe the functions of the heart, blood vessels and blood </a:t>
                      </a:r>
                    </a:p>
                    <a:p>
                      <a:pPr marL="342900" lvl="0" indent="-342900">
                        <a:lnSpc>
                          <a:spcPct val="107000"/>
                        </a:lnSpc>
                        <a:spcAft>
                          <a:spcPts val="0"/>
                        </a:spcAft>
                        <a:buFont typeface="Symbol" panose="05050102010706020507" pitchFamily="18" charset="2"/>
                        <a:buChar char=""/>
                      </a:pPr>
                      <a:r>
                        <a:rPr lang="en-GB" sz="900">
                          <a:effectLst/>
                        </a:rPr>
                        <a:t>recognise the impact of diet, exercise, drugs and lifestyle on the way their bodies function </a:t>
                      </a:r>
                    </a:p>
                    <a:p>
                      <a:pPr marL="342900" lvl="0" indent="-342900">
                        <a:lnSpc>
                          <a:spcPct val="107000"/>
                        </a:lnSpc>
                        <a:spcAft>
                          <a:spcPts val="0"/>
                        </a:spcAft>
                        <a:buFont typeface="Symbol" panose="05050102010706020507" pitchFamily="18" charset="2"/>
                        <a:buChar char=""/>
                      </a:pPr>
                      <a:r>
                        <a:rPr lang="en-GB" sz="900">
                          <a:effectLst/>
                        </a:rPr>
                        <a:t>describe the ways in which nutrients and water are transported within animals, including humans.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900" dirty="0">
                          <a:effectLst/>
                        </a:rPr>
                        <a:t>Understand the importance of a healthy circulatory </a:t>
                      </a:r>
                      <a:r>
                        <a:rPr lang="en-GB" sz="900" dirty="0" smtClean="0">
                          <a:effectLst/>
                        </a:rPr>
                        <a:t>system:</a:t>
                      </a:r>
                      <a:endParaRPr lang="en-GB" sz="900" dirty="0">
                        <a:effectLst/>
                      </a:endParaRPr>
                    </a:p>
                    <a:p>
                      <a:pPr marL="342900" lvl="0" indent="-342900">
                        <a:lnSpc>
                          <a:spcPct val="107000"/>
                        </a:lnSpc>
                        <a:spcAft>
                          <a:spcPts val="0"/>
                        </a:spcAft>
                        <a:buFont typeface="Symbol" panose="05050102010706020507" pitchFamily="18" charset="2"/>
                        <a:buChar char=""/>
                      </a:pPr>
                      <a:r>
                        <a:rPr lang="en-GB" sz="900" dirty="0">
                          <a:effectLst/>
                        </a:rPr>
                        <a:t>To know the main parts of the circulatory system and their function (heart, blood vessels and blood)</a:t>
                      </a:r>
                    </a:p>
                    <a:p>
                      <a:pPr marL="342900" lvl="0" indent="-342900">
                        <a:lnSpc>
                          <a:spcPct val="107000"/>
                        </a:lnSpc>
                        <a:spcAft>
                          <a:spcPts val="0"/>
                        </a:spcAft>
                        <a:buFont typeface="Symbol" panose="05050102010706020507" pitchFamily="18" charset="2"/>
                        <a:buChar char=""/>
                      </a:pPr>
                      <a:r>
                        <a:rPr lang="en-GB" sz="900" dirty="0">
                          <a:effectLst/>
                        </a:rPr>
                        <a:t>To know that water and nutrients are transported in the blood</a:t>
                      </a:r>
                    </a:p>
                    <a:p>
                      <a:pPr marL="342900" lvl="0" indent="-342900">
                        <a:lnSpc>
                          <a:spcPct val="107000"/>
                        </a:lnSpc>
                        <a:spcAft>
                          <a:spcPts val="0"/>
                        </a:spcAft>
                        <a:buFont typeface="Symbol" panose="05050102010706020507" pitchFamily="18" charset="2"/>
                        <a:buChar char=""/>
                      </a:pPr>
                      <a:r>
                        <a:rPr lang="en-GB" sz="900" dirty="0">
                          <a:effectLst/>
                        </a:rPr>
                        <a:t>To understand the effect of lifestyle choices (diet, exercise, drugs) on your circulatory system</a:t>
                      </a:r>
                    </a:p>
                    <a:p>
                      <a:pPr marL="457200">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dirty="0">
                          <a:effectLst/>
                        </a:rPr>
                        <a:t>Heart, pulse, rate, pumps, blood, blood vessels, transported, lungs, oxygen, carbon dioxide, nutrients, water, muscles, cycle, circulatory system, diet, exercise, drugs and lifestyle</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6319589"/>
                  </a:ext>
                </a:extLst>
              </a:tr>
            </a:tbl>
          </a:graphicData>
        </a:graphic>
      </p:graphicFrame>
      <p:sp>
        <p:nvSpPr>
          <p:cNvPr id="4" name="Title 1"/>
          <p:cNvSpPr>
            <a:spLocks noGrp="1"/>
          </p:cNvSpPr>
          <p:nvPr>
            <p:ph type="title"/>
          </p:nvPr>
        </p:nvSpPr>
        <p:spPr>
          <a:xfrm>
            <a:off x="3640975" y="182246"/>
            <a:ext cx="3782291" cy="491086"/>
          </a:xfrm>
          <a:solidFill>
            <a:schemeClr val="accent1">
              <a:lumMod val="40000"/>
              <a:lumOff val="60000"/>
            </a:schemeClr>
          </a:solidFill>
        </p:spPr>
        <p:txBody>
          <a:bodyPr>
            <a:normAutofit/>
          </a:bodyPr>
          <a:lstStyle/>
          <a:p>
            <a:pPr algn="ctr"/>
            <a:r>
              <a:rPr lang="en-GB" sz="2000" b="1" dirty="0" smtClean="0">
                <a:latin typeface="+mn-lt"/>
              </a:rPr>
              <a:t>Science curriculum map – Year 6</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322205866"/>
              </p:ext>
            </p:extLst>
          </p:nvPr>
        </p:nvGraphicFramePr>
        <p:xfrm>
          <a:off x="473824" y="3262101"/>
          <a:ext cx="11263747" cy="3305092"/>
        </p:xfrm>
        <a:graphic>
          <a:graphicData uri="http://schemas.openxmlformats.org/drawingml/2006/table">
            <a:tbl>
              <a:tblPr firstRow="1" firstCol="1" bandRow="1">
                <a:tableStyleId>{5C22544A-7EE6-4342-B048-85BDC9FD1C3A}</a:tableStyleId>
              </a:tblPr>
              <a:tblGrid>
                <a:gridCol w="3853877">
                  <a:extLst>
                    <a:ext uri="{9D8B030D-6E8A-4147-A177-3AD203B41FA5}">
                      <a16:colId xmlns:a16="http://schemas.microsoft.com/office/drawing/2014/main" val="69012601"/>
                    </a:ext>
                  </a:extLst>
                </a:gridCol>
                <a:gridCol w="4668762">
                  <a:extLst>
                    <a:ext uri="{9D8B030D-6E8A-4147-A177-3AD203B41FA5}">
                      <a16:colId xmlns:a16="http://schemas.microsoft.com/office/drawing/2014/main" val="3783020140"/>
                    </a:ext>
                  </a:extLst>
                </a:gridCol>
                <a:gridCol w="2741108">
                  <a:extLst>
                    <a:ext uri="{9D8B030D-6E8A-4147-A177-3AD203B41FA5}">
                      <a16:colId xmlns:a16="http://schemas.microsoft.com/office/drawing/2014/main" val="3008932185"/>
                    </a:ext>
                  </a:extLst>
                </a:gridCol>
              </a:tblGrid>
              <a:tr h="1396347">
                <a:tc gridSpan="3">
                  <a:txBody>
                    <a:bodyPr/>
                    <a:lstStyle/>
                    <a:p>
                      <a:pPr>
                        <a:lnSpc>
                          <a:spcPct val="100000"/>
                        </a:lnSpc>
                        <a:spcAft>
                          <a:spcPts val="0"/>
                        </a:spcAft>
                      </a:pPr>
                      <a:r>
                        <a:rPr lang="en-GB" sz="900" u="sng" dirty="0">
                          <a:effectLst/>
                        </a:rPr>
                        <a:t>Evolution &amp; Inheritance</a:t>
                      </a:r>
                    </a:p>
                    <a:p>
                      <a:pPr>
                        <a:lnSpc>
                          <a:spcPct val="100000"/>
                        </a:lnSpc>
                        <a:spcAft>
                          <a:spcPts val="0"/>
                        </a:spcAft>
                      </a:pPr>
                      <a:r>
                        <a:rPr lang="en-GB" sz="900" dirty="0">
                          <a:effectLst/>
                        </a:rPr>
                        <a:t>Through the unit of work the children will learn:</a:t>
                      </a:r>
                    </a:p>
                    <a:p>
                      <a:pPr>
                        <a:lnSpc>
                          <a:spcPct val="100000"/>
                        </a:lnSpc>
                        <a:spcAft>
                          <a:spcPts val="0"/>
                        </a:spcAft>
                      </a:pPr>
                      <a:r>
                        <a:rPr lang="en-GB" sz="900" dirty="0">
                          <a:effectLst/>
                        </a:rPr>
                        <a:t>All living things have offspring of the same kind, as features in the offspring are inherited from the parents. Due to sexual reproduction, the offspring are not identical to their parents and vary from each other. </a:t>
                      </a:r>
                    </a:p>
                    <a:p>
                      <a:pPr>
                        <a:lnSpc>
                          <a:spcPct val="100000"/>
                        </a:lnSpc>
                        <a:spcAft>
                          <a:spcPts val="0"/>
                        </a:spcAft>
                      </a:pPr>
                      <a:r>
                        <a:rPr lang="en-GB" sz="900" dirty="0">
                          <a:effectLst/>
                        </a:rPr>
                        <a:t>Plants and animals have characteristics that make them suited (adapted) to their environment. If the environment changes rapidly some variations of a species may not suit the new environment and will die. If the environment changes slowly, animals and plants with variations that are best suited survive in greater numbers to reproduce and pass their characteristics on to their young. Over time these inherited characteristics become more dominant within the population. Over a very long period of time these characteristics may be so different to how they were originally that a new species is created. This is evolution. </a:t>
                      </a:r>
                    </a:p>
                    <a:p>
                      <a:pPr>
                        <a:lnSpc>
                          <a:spcPct val="100000"/>
                        </a:lnSpc>
                        <a:spcAft>
                          <a:spcPts val="0"/>
                        </a:spcAft>
                      </a:pPr>
                      <a:r>
                        <a:rPr lang="en-GB" sz="900" dirty="0">
                          <a:effectLst/>
                        </a:rPr>
                        <a:t>Fossils give us evidence of what lived on the Earth millions of year ago and provide evidence to support the theory of evolution. More recently scientists such as Darwin and Wallace observed how living things adapt to different environments to become distinct varieties with their own characteristics.</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875430103"/>
                  </a:ext>
                </a:extLst>
              </a:tr>
              <a:tr h="200560">
                <a:tc>
                  <a:txBody>
                    <a:bodyPr/>
                    <a:lstStyle/>
                    <a:p>
                      <a:pPr>
                        <a:lnSpc>
                          <a:spcPct val="107000"/>
                        </a:lnSpc>
                        <a:spcAft>
                          <a:spcPts val="0"/>
                        </a:spcAft>
                      </a:pPr>
                      <a:r>
                        <a:rPr lang="en-GB" sz="900">
                          <a:effectLst/>
                        </a:rPr>
                        <a:t>NC Objectives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tc>
                  <a:txBody>
                    <a:bodyPr/>
                    <a:lstStyle/>
                    <a:p>
                      <a:pPr>
                        <a:lnSpc>
                          <a:spcPct val="107000"/>
                        </a:lnSpc>
                        <a:spcAft>
                          <a:spcPts val="0"/>
                        </a:spcAft>
                      </a:pPr>
                      <a:r>
                        <a:rPr lang="en-GB" sz="900">
                          <a:effectLst/>
                        </a:rPr>
                        <a:t>Vocabulary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extLst>
                  <a:ext uri="{0D108BD9-81ED-4DB2-BD59-A6C34878D82A}">
                    <a16:rowId xmlns:a16="http://schemas.microsoft.com/office/drawing/2014/main" val="3493217607"/>
                  </a:ext>
                </a:extLst>
              </a:tr>
              <a:tr h="1708185">
                <a:tc>
                  <a:txBody>
                    <a:bodyPr/>
                    <a:lstStyle/>
                    <a:p>
                      <a:pPr marL="342900" lvl="0" indent="-342900">
                        <a:lnSpc>
                          <a:spcPct val="107000"/>
                        </a:lnSpc>
                        <a:spcAft>
                          <a:spcPts val="0"/>
                        </a:spcAft>
                        <a:buFont typeface="Symbol" panose="05050102010706020507" pitchFamily="18" charset="2"/>
                        <a:buChar char=""/>
                      </a:pPr>
                      <a:r>
                        <a:rPr lang="en-GB" sz="900">
                          <a:effectLst/>
                        </a:rPr>
                        <a:t>recognise that living things have changed over time and that fossils provide information about living things that inhabited the Earth millions of years ago </a:t>
                      </a:r>
                    </a:p>
                    <a:p>
                      <a:pPr marL="342900" lvl="0" indent="-342900">
                        <a:lnSpc>
                          <a:spcPct val="107000"/>
                        </a:lnSpc>
                        <a:spcAft>
                          <a:spcPts val="0"/>
                        </a:spcAft>
                        <a:buFont typeface="Symbol" panose="05050102010706020507" pitchFamily="18" charset="2"/>
                        <a:buChar char=""/>
                      </a:pPr>
                      <a:r>
                        <a:rPr lang="en-GB" sz="900">
                          <a:effectLst/>
                        </a:rPr>
                        <a:t>recognise that living things produce offspring of the same kind, but normally offspring vary and are not identical to their parents </a:t>
                      </a:r>
                    </a:p>
                    <a:p>
                      <a:pPr marL="342900" lvl="0" indent="-342900">
                        <a:lnSpc>
                          <a:spcPct val="107000"/>
                        </a:lnSpc>
                        <a:spcAft>
                          <a:spcPts val="0"/>
                        </a:spcAft>
                        <a:buFont typeface="Symbol" panose="05050102010706020507" pitchFamily="18" charset="2"/>
                        <a:buChar char=""/>
                      </a:pPr>
                      <a:r>
                        <a:rPr lang="en-GB" sz="900">
                          <a:effectLst/>
                        </a:rPr>
                        <a:t>identify how animals and plants are adapted to suit their environment in different ways and that adaptation may lead to evolution.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tc>
                  <a:txBody>
                    <a:bodyPr/>
                    <a:lstStyle/>
                    <a:p>
                      <a:pPr>
                        <a:lnSpc>
                          <a:spcPct val="107000"/>
                        </a:lnSpc>
                        <a:spcBef>
                          <a:spcPts val="200"/>
                        </a:spcBef>
                        <a:spcAft>
                          <a:spcPts val="0"/>
                        </a:spcAft>
                      </a:pPr>
                      <a:r>
                        <a:rPr lang="en-GB" sz="900" dirty="0">
                          <a:effectLst/>
                        </a:rPr>
                        <a:t>Describe how living things have adapted and evolved over time:</a:t>
                      </a:r>
                    </a:p>
                    <a:p>
                      <a:pPr marL="342900" lvl="0" indent="-342900">
                        <a:lnSpc>
                          <a:spcPct val="107000"/>
                        </a:lnSpc>
                        <a:spcAft>
                          <a:spcPts val="0"/>
                        </a:spcAft>
                        <a:buFont typeface="Symbol" panose="05050102010706020507" pitchFamily="18" charset="2"/>
                        <a:buChar char=""/>
                      </a:pPr>
                      <a:r>
                        <a:rPr lang="en-GB" sz="900" dirty="0">
                          <a:effectLst/>
                        </a:rPr>
                        <a:t>I can define the terms evolution and inheritance.</a:t>
                      </a:r>
                    </a:p>
                    <a:p>
                      <a:pPr marL="342900" lvl="0" indent="-342900">
                        <a:lnSpc>
                          <a:spcPct val="107000"/>
                        </a:lnSpc>
                        <a:spcAft>
                          <a:spcPts val="0"/>
                        </a:spcAft>
                        <a:buFont typeface="Symbol" panose="05050102010706020507" pitchFamily="18" charset="2"/>
                        <a:buChar char=""/>
                      </a:pPr>
                      <a:r>
                        <a:rPr lang="en-GB" sz="900" dirty="0">
                          <a:effectLst/>
                        </a:rPr>
                        <a:t>I know that fossils provide information about living things that inhabited the Earth millions of years ago.</a:t>
                      </a:r>
                    </a:p>
                    <a:p>
                      <a:pPr marL="342900" lvl="0" indent="-342900">
                        <a:lnSpc>
                          <a:spcPct val="107000"/>
                        </a:lnSpc>
                        <a:spcAft>
                          <a:spcPts val="0"/>
                        </a:spcAft>
                        <a:buFont typeface="Symbol" panose="05050102010706020507" pitchFamily="18" charset="2"/>
                        <a:buChar char=""/>
                      </a:pPr>
                      <a:r>
                        <a:rPr lang="en-GB" sz="900" dirty="0">
                          <a:effectLst/>
                        </a:rPr>
                        <a:t>I recognise that living things have adapted and evolved over time to survive within the environment.</a:t>
                      </a:r>
                    </a:p>
                    <a:p>
                      <a:pPr marL="342900" lvl="0" indent="-342900">
                        <a:lnSpc>
                          <a:spcPct val="107000"/>
                        </a:lnSpc>
                        <a:spcAft>
                          <a:spcPts val="0"/>
                        </a:spcAft>
                        <a:buFont typeface="Symbol" panose="05050102010706020507" pitchFamily="18" charset="2"/>
                        <a:buChar char=""/>
                      </a:pPr>
                      <a:r>
                        <a:rPr lang="en-GB" sz="900" dirty="0">
                          <a:effectLst/>
                        </a:rPr>
                        <a:t>I understand that organisms reproduce and offspring inherit similar characteristics.</a:t>
                      </a:r>
                    </a:p>
                    <a:p>
                      <a:pPr marL="342900" lvl="0" indent="-342900">
                        <a:lnSpc>
                          <a:spcPct val="107000"/>
                        </a:lnSpc>
                        <a:spcAft>
                          <a:spcPts val="0"/>
                        </a:spcAft>
                        <a:buFont typeface="Symbol" panose="05050102010706020507" pitchFamily="18" charset="2"/>
                        <a:buChar char=""/>
                      </a:pPr>
                      <a:r>
                        <a:rPr lang="en-GB" sz="900" dirty="0">
                          <a:effectLst/>
                        </a:rPr>
                        <a:t>I know that variation exists within a population and between offspring of some plants. </a:t>
                      </a:r>
                    </a:p>
                    <a:p>
                      <a:pPr marL="457200">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tc>
                  <a:txBody>
                    <a:bodyPr/>
                    <a:lstStyle/>
                    <a:p>
                      <a:pPr>
                        <a:lnSpc>
                          <a:spcPct val="107000"/>
                        </a:lnSpc>
                        <a:spcAft>
                          <a:spcPts val="0"/>
                        </a:spcAft>
                      </a:pPr>
                      <a:r>
                        <a:rPr lang="en-GB" sz="900" dirty="0">
                          <a:effectLst/>
                        </a:rPr>
                        <a:t>Offspring, sexual reproduction, vary, characteristics, suited, adapted, environment, inherited, species, fossils</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7273" marR="67273" marT="0" marB="0"/>
                </a:tc>
                <a:extLst>
                  <a:ext uri="{0D108BD9-81ED-4DB2-BD59-A6C34878D82A}">
                    <a16:rowId xmlns:a16="http://schemas.microsoft.com/office/drawing/2014/main" val="318537193"/>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2425619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19953979"/>
              </p:ext>
            </p:extLst>
          </p:nvPr>
        </p:nvGraphicFramePr>
        <p:xfrm>
          <a:off x="573578" y="1419611"/>
          <a:ext cx="10997737" cy="4060628"/>
        </p:xfrm>
        <a:graphic>
          <a:graphicData uri="http://schemas.openxmlformats.org/drawingml/2006/table">
            <a:tbl>
              <a:tblPr firstRow="1" firstCol="1" bandRow="1">
                <a:tableStyleId>{5C22544A-7EE6-4342-B048-85BDC9FD1C3A}</a:tableStyleId>
              </a:tblPr>
              <a:tblGrid>
                <a:gridCol w="3762862">
                  <a:extLst>
                    <a:ext uri="{9D8B030D-6E8A-4147-A177-3AD203B41FA5}">
                      <a16:colId xmlns:a16="http://schemas.microsoft.com/office/drawing/2014/main" val="3757961393"/>
                    </a:ext>
                  </a:extLst>
                </a:gridCol>
                <a:gridCol w="4657783">
                  <a:extLst>
                    <a:ext uri="{9D8B030D-6E8A-4147-A177-3AD203B41FA5}">
                      <a16:colId xmlns:a16="http://schemas.microsoft.com/office/drawing/2014/main" val="2804280743"/>
                    </a:ext>
                  </a:extLst>
                </a:gridCol>
                <a:gridCol w="2577092">
                  <a:extLst>
                    <a:ext uri="{9D8B030D-6E8A-4147-A177-3AD203B41FA5}">
                      <a16:colId xmlns:a16="http://schemas.microsoft.com/office/drawing/2014/main" val="4068056025"/>
                    </a:ext>
                  </a:extLst>
                </a:gridCol>
              </a:tblGrid>
              <a:tr h="1348527">
                <a:tc gridSpan="3">
                  <a:txBody>
                    <a:bodyPr/>
                    <a:lstStyle/>
                    <a:p>
                      <a:pPr>
                        <a:lnSpc>
                          <a:spcPct val="107000"/>
                        </a:lnSpc>
                        <a:spcAft>
                          <a:spcPts val="0"/>
                        </a:spcAft>
                      </a:pPr>
                      <a:r>
                        <a:rPr lang="en-GB" sz="1000" u="sng" dirty="0">
                          <a:effectLst/>
                        </a:rPr>
                        <a:t>Electricity</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Adding more cells to a complete circuit will make a bulb brighter, a motor spin faster or a buzzer make a louder sound. If you use a battery with a higher voltage, the same thing happens. Adding more bulbs to a circuit will make each bulb less bright. Using more motors or buzzers, each motor will spin more slowly and each buzzer will be quieter. Turning a switch off (open) breaks a circuit so the circuit is not complete and electricity cannot flow. Any bulbs, motors or buzzers will then turn off as well.</a:t>
                      </a:r>
                    </a:p>
                    <a:p>
                      <a:pPr>
                        <a:lnSpc>
                          <a:spcPct val="107000"/>
                        </a:lnSpc>
                        <a:spcAft>
                          <a:spcPts val="0"/>
                        </a:spcAft>
                      </a:pPr>
                      <a:r>
                        <a:rPr lang="en-GB" sz="1000" dirty="0">
                          <a:effectLst/>
                        </a:rPr>
                        <a:t>You can use recognised circuit symbols to draw simple circuit diagrams.</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8568032"/>
                  </a:ext>
                </a:extLst>
              </a:tr>
              <a:tr h="238421">
                <a:tc>
                  <a:txBody>
                    <a:bodyPr/>
                    <a:lstStyle/>
                    <a:p>
                      <a:pPr>
                        <a:lnSpc>
                          <a:spcPct val="107000"/>
                        </a:lnSpc>
                        <a:spcAft>
                          <a:spcPts val="0"/>
                        </a:spcAft>
                      </a:pPr>
                      <a:r>
                        <a:rPr lang="en-GB" sz="1000">
                          <a:effectLst/>
                        </a:rPr>
                        <a:t>NC Objectives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extLst>
                  <a:ext uri="{0D108BD9-81ED-4DB2-BD59-A6C34878D82A}">
                    <a16:rowId xmlns:a16="http://schemas.microsoft.com/office/drawing/2014/main" val="3410050276"/>
                  </a:ext>
                </a:extLst>
              </a:tr>
              <a:tr h="2473680">
                <a:tc>
                  <a:txBody>
                    <a:bodyPr/>
                    <a:lstStyle/>
                    <a:p>
                      <a:pPr marL="342900" lvl="0" indent="-342900">
                        <a:lnSpc>
                          <a:spcPct val="107000"/>
                        </a:lnSpc>
                        <a:spcAft>
                          <a:spcPts val="0"/>
                        </a:spcAft>
                        <a:buFont typeface="Symbol" panose="05050102010706020507" pitchFamily="18" charset="2"/>
                        <a:buChar char=""/>
                      </a:pPr>
                      <a:r>
                        <a:rPr lang="en-GB" sz="1000">
                          <a:effectLst/>
                        </a:rPr>
                        <a:t>associate the brightness of a lamp or the volume of a buzzer with the number and voltage of cells used in the circuit </a:t>
                      </a:r>
                    </a:p>
                    <a:p>
                      <a:pPr marL="342900" lvl="0" indent="-342900">
                        <a:lnSpc>
                          <a:spcPct val="107000"/>
                        </a:lnSpc>
                        <a:spcAft>
                          <a:spcPts val="0"/>
                        </a:spcAft>
                        <a:buFont typeface="Symbol" panose="05050102010706020507" pitchFamily="18" charset="2"/>
                        <a:buChar char=""/>
                      </a:pPr>
                      <a:r>
                        <a:rPr lang="en-GB" sz="1000">
                          <a:effectLst/>
                        </a:rPr>
                        <a:t>compare and give reasons for variations in how components function, including the brightness of bulbs, the loudness of buzzers and the on/off position of switches </a:t>
                      </a:r>
                    </a:p>
                    <a:p>
                      <a:pPr marL="342900" lvl="0" indent="-342900">
                        <a:lnSpc>
                          <a:spcPct val="107000"/>
                        </a:lnSpc>
                        <a:spcAft>
                          <a:spcPts val="0"/>
                        </a:spcAft>
                        <a:buFont typeface="Symbol" panose="05050102010706020507" pitchFamily="18" charset="2"/>
                        <a:buChar char=""/>
                      </a:pPr>
                      <a:r>
                        <a:rPr lang="en-GB" sz="1000">
                          <a:effectLst/>
                        </a:rPr>
                        <a:t>use recognised symbols when representing a simple circuit in a diagram.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tc>
                  <a:txBody>
                    <a:bodyPr/>
                    <a:lstStyle/>
                    <a:p>
                      <a:pPr>
                        <a:lnSpc>
                          <a:spcPct val="107000"/>
                        </a:lnSpc>
                        <a:spcBef>
                          <a:spcPts val="200"/>
                        </a:spcBef>
                        <a:spcAft>
                          <a:spcPts val="0"/>
                        </a:spcAft>
                      </a:pPr>
                      <a:r>
                        <a:rPr lang="en-GB" sz="1000" dirty="0">
                          <a:effectLst/>
                        </a:rPr>
                        <a:t>To know and understand that the amount of voltage in a circuit can affect the output of a component including brightness, volume and speed:</a:t>
                      </a:r>
                    </a:p>
                    <a:p>
                      <a:pPr marL="342900" lvl="0" indent="-342900">
                        <a:lnSpc>
                          <a:spcPct val="107000"/>
                        </a:lnSpc>
                        <a:spcAft>
                          <a:spcPts val="0"/>
                        </a:spcAft>
                        <a:buFont typeface="Symbol" panose="05050102010706020507" pitchFamily="18" charset="2"/>
                        <a:buChar char=""/>
                      </a:pPr>
                      <a:r>
                        <a:rPr lang="en-GB" sz="1000" dirty="0">
                          <a:effectLst/>
                        </a:rPr>
                        <a:t>To know that batteries/cells are a store of energy and this energy pushes electricity around the circuit. </a:t>
                      </a:r>
                    </a:p>
                    <a:p>
                      <a:pPr marL="342900" lvl="0" indent="-342900">
                        <a:lnSpc>
                          <a:spcPct val="107000"/>
                        </a:lnSpc>
                        <a:spcAft>
                          <a:spcPts val="0"/>
                        </a:spcAft>
                        <a:buFont typeface="Symbol" panose="05050102010706020507" pitchFamily="18" charset="2"/>
                        <a:buChar char=""/>
                      </a:pPr>
                      <a:r>
                        <a:rPr lang="en-GB" sz="1000" dirty="0">
                          <a:effectLst/>
                        </a:rPr>
                        <a:t>To know that battery/cell energy is measured in voltage.</a:t>
                      </a:r>
                    </a:p>
                    <a:p>
                      <a:pPr marL="342900" lvl="0" indent="-342900">
                        <a:lnSpc>
                          <a:spcPct val="107000"/>
                        </a:lnSpc>
                        <a:spcAft>
                          <a:spcPts val="0"/>
                        </a:spcAft>
                        <a:buFont typeface="Symbol" panose="05050102010706020507" pitchFamily="18" charset="2"/>
                        <a:buChar char=""/>
                      </a:pPr>
                      <a:r>
                        <a:rPr lang="en-GB" sz="1000" dirty="0">
                          <a:effectLst/>
                        </a:rPr>
                        <a:t>To understand that when the battery’s/cell’s energy is gone it stops pushing. (Voltage measures the ‘push.’) </a:t>
                      </a:r>
                    </a:p>
                    <a:p>
                      <a:pPr marL="342900" lvl="0" indent="-342900">
                        <a:lnSpc>
                          <a:spcPct val="107000"/>
                        </a:lnSpc>
                        <a:spcAft>
                          <a:spcPts val="0"/>
                        </a:spcAft>
                        <a:buFont typeface="Symbol" panose="05050102010706020507" pitchFamily="18" charset="2"/>
                        <a:buChar char=""/>
                      </a:pPr>
                      <a:r>
                        <a:rPr lang="en-GB" sz="1000" dirty="0">
                          <a:effectLst/>
                        </a:rPr>
                        <a:t>To know the symbols for: lamp, wire, buzzer, cell, battery, motor, switch (open), switch (closed).</a:t>
                      </a:r>
                    </a:p>
                    <a:p>
                      <a:pPr marL="342900" lvl="0" indent="-342900">
                        <a:lnSpc>
                          <a:spcPct val="107000"/>
                        </a:lnSpc>
                        <a:spcAft>
                          <a:spcPts val="0"/>
                        </a:spcAft>
                        <a:buFont typeface="Symbol" panose="05050102010706020507" pitchFamily="18" charset="2"/>
                        <a:buChar char=""/>
                      </a:pPr>
                      <a:r>
                        <a:rPr lang="en-GB" sz="1000" dirty="0">
                          <a:effectLst/>
                        </a:rPr>
                        <a:t>To understand that a series circuit will not work if a lamp is broken or a wire is disconnected.</a:t>
                      </a:r>
                    </a:p>
                    <a:p>
                      <a:pPr marL="342900" lvl="0" indent="-342900">
                        <a:lnSpc>
                          <a:spcPct val="107000"/>
                        </a:lnSpc>
                        <a:spcAft>
                          <a:spcPts val="0"/>
                        </a:spcAft>
                        <a:buFont typeface="Symbol" panose="05050102010706020507" pitchFamily="18" charset="2"/>
                        <a:buChar char=""/>
                      </a:pPr>
                      <a:r>
                        <a:rPr lang="en-GB" sz="1000" dirty="0">
                          <a:effectLst/>
                        </a:rPr>
                        <a:t>To understand how to vary the output of a component e.g. bulb, buzzer, motor.</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tc>
                  <a:txBody>
                    <a:bodyPr/>
                    <a:lstStyle/>
                    <a:p>
                      <a:pPr>
                        <a:lnSpc>
                          <a:spcPct val="107000"/>
                        </a:lnSpc>
                        <a:spcAft>
                          <a:spcPts val="0"/>
                        </a:spcAft>
                      </a:pPr>
                      <a:r>
                        <a:rPr lang="en-GB" sz="1000" dirty="0">
                          <a:effectLst/>
                        </a:rPr>
                        <a:t>Circuit, complete circuit, circuit diagram, circuit symbol, cell, battery, bulb, buzzer, motor, switch, voltage.</a:t>
                      </a:r>
                    </a:p>
                    <a:p>
                      <a:pPr>
                        <a:lnSpc>
                          <a:spcPct val="107000"/>
                        </a:lnSpc>
                        <a:spcAft>
                          <a:spcPts val="0"/>
                        </a:spcAft>
                      </a:pPr>
                      <a:r>
                        <a:rPr lang="en-GB" sz="1000" dirty="0">
                          <a:effectLst/>
                        </a:rPr>
                        <a:t> </a:t>
                      </a:r>
                    </a:p>
                    <a:p>
                      <a:pPr>
                        <a:lnSpc>
                          <a:spcPct val="107000"/>
                        </a:lnSpc>
                        <a:spcAft>
                          <a:spcPts val="0"/>
                        </a:spcAft>
                      </a:pPr>
                      <a:r>
                        <a:rPr lang="en-GB" sz="1000" dirty="0">
                          <a:effectLst/>
                        </a:rPr>
                        <a:t>NB Children do not need to understand what voltage is but will use volts and voltage to describe different batteries. The words cells and batteries are now used interchangeably</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666" marR="62666" marT="0" marB="0"/>
                </a:tc>
                <a:extLst>
                  <a:ext uri="{0D108BD9-81ED-4DB2-BD59-A6C34878D82A}">
                    <a16:rowId xmlns:a16="http://schemas.microsoft.com/office/drawing/2014/main" val="3006830540"/>
                  </a:ext>
                </a:extLst>
              </a:tr>
            </a:tbl>
          </a:graphicData>
        </a:graphic>
      </p:graphicFrame>
      <p:sp>
        <p:nvSpPr>
          <p:cNvPr id="4" name="Title 1"/>
          <p:cNvSpPr>
            <a:spLocks noGrp="1"/>
          </p:cNvSpPr>
          <p:nvPr>
            <p:ph type="title"/>
          </p:nvPr>
        </p:nvSpPr>
        <p:spPr>
          <a:xfrm>
            <a:off x="3275214" y="190559"/>
            <a:ext cx="4887884" cy="491086"/>
          </a:xfrm>
          <a:solidFill>
            <a:schemeClr val="accent1">
              <a:lumMod val="40000"/>
              <a:lumOff val="60000"/>
            </a:schemeClr>
          </a:solidFill>
        </p:spPr>
        <p:txBody>
          <a:bodyPr>
            <a:normAutofit/>
          </a:bodyPr>
          <a:lstStyle/>
          <a:p>
            <a:pPr algn="ctr"/>
            <a:r>
              <a:rPr lang="en-GB" sz="2000" b="1" dirty="0" smtClean="0">
                <a:latin typeface="+mn-lt"/>
              </a:rPr>
              <a:t>Science curriculum map – Year 6 continued</a:t>
            </a:r>
            <a:endParaRPr lang="en-GB" sz="2000" b="1" dirty="0">
              <a:latin typeface="+mn-lt"/>
            </a:endParaRPr>
          </a:p>
        </p:txBody>
      </p:sp>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3974250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160733775"/>
              </p:ext>
            </p:extLst>
          </p:nvPr>
        </p:nvGraphicFramePr>
        <p:xfrm>
          <a:off x="419791" y="821606"/>
          <a:ext cx="11188931" cy="3225544"/>
        </p:xfrm>
        <a:graphic>
          <a:graphicData uri="http://schemas.openxmlformats.org/drawingml/2006/table">
            <a:tbl>
              <a:tblPr firstRow="1" firstCol="1" bandRow="1">
                <a:tableStyleId>{5C22544A-7EE6-4342-B048-85BDC9FD1C3A}</a:tableStyleId>
              </a:tblPr>
              <a:tblGrid>
                <a:gridCol w="3828279">
                  <a:extLst>
                    <a:ext uri="{9D8B030D-6E8A-4147-A177-3AD203B41FA5}">
                      <a16:colId xmlns:a16="http://schemas.microsoft.com/office/drawing/2014/main" val="2385784933"/>
                    </a:ext>
                  </a:extLst>
                </a:gridCol>
                <a:gridCol w="4637752">
                  <a:extLst>
                    <a:ext uri="{9D8B030D-6E8A-4147-A177-3AD203B41FA5}">
                      <a16:colId xmlns:a16="http://schemas.microsoft.com/office/drawing/2014/main" val="2497586455"/>
                    </a:ext>
                  </a:extLst>
                </a:gridCol>
                <a:gridCol w="2722900">
                  <a:extLst>
                    <a:ext uri="{9D8B030D-6E8A-4147-A177-3AD203B41FA5}">
                      <a16:colId xmlns:a16="http://schemas.microsoft.com/office/drawing/2014/main" val="322722672"/>
                    </a:ext>
                  </a:extLst>
                </a:gridCol>
              </a:tblGrid>
              <a:tr h="1267308">
                <a:tc gridSpan="3">
                  <a:txBody>
                    <a:bodyPr/>
                    <a:lstStyle/>
                    <a:p>
                      <a:pPr>
                        <a:lnSpc>
                          <a:spcPct val="107000"/>
                        </a:lnSpc>
                        <a:spcAft>
                          <a:spcPts val="0"/>
                        </a:spcAft>
                      </a:pPr>
                      <a:r>
                        <a:rPr lang="en-GB" sz="1000" u="sng" dirty="0">
                          <a:effectLst/>
                        </a:rPr>
                        <a:t>Living things &amp; their habitats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Living things can be formally grouped according to characteristics. Plants and animals are two main groups but there are other livings things that do not fit into these groups e.g. micro-organisms such as bacteria and yeast, and toadstools and mushrooms. Plants can make their own food whereas animals cannot. </a:t>
                      </a:r>
                    </a:p>
                    <a:p>
                      <a:pPr>
                        <a:lnSpc>
                          <a:spcPct val="107000"/>
                        </a:lnSpc>
                        <a:spcAft>
                          <a:spcPts val="0"/>
                        </a:spcAft>
                      </a:pPr>
                      <a:r>
                        <a:rPr lang="en-GB" sz="1000" dirty="0">
                          <a:effectLst/>
                        </a:rPr>
                        <a:t>Animals can be divided into two main groups – those that have backbones (vertebrates) and those that do not (invertebrates). Vertebrates can be divided into five small groups – fish, amphibians, reptiles, birds and mammals. Each group has common characteristics. Invertebrates can be divided into a number of groups including insects, spiders, snails and worms. </a:t>
                      </a:r>
                    </a:p>
                    <a:p>
                      <a:pPr>
                        <a:lnSpc>
                          <a:spcPct val="107000"/>
                        </a:lnSpc>
                        <a:spcAft>
                          <a:spcPts val="0"/>
                        </a:spcAft>
                      </a:pPr>
                      <a:r>
                        <a:rPr lang="en-GB" sz="1000" dirty="0">
                          <a:effectLst/>
                        </a:rPr>
                        <a:t>Plants can be divided broadly into two main groups – flowering plants and non-flowering plants</a:t>
                      </a:r>
                      <a:r>
                        <a:rPr lang="en-GB" sz="1000" dirty="0" smtClean="0">
                          <a:effectLst/>
                        </a:rPr>
                        <a:t>.</a:t>
                      </a:r>
                    </a:p>
                    <a:p>
                      <a:pPr>
                        <a:lnSpc>
                          <a:spcPct val="107000"/>
                        </a:lnSpc>
                        <a:spcAft>
                          <a:spcPts val="0"/>
                        </a:spcAft>
                      </a:pPr>
                      <a:endParaRPr lang="en-GB" sz="1000" dirty="0">
                        <a:effectLst/>
                      </a:endParaRPr>
                    </a:p>
                  </a:txBody>
                  <a:tcPr marL="65119" marR="65119"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10571098"/>
                  </a:ext>
                </a:extLst>
              </a:tr>
              <a:tr h="178451">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119" marR="65119"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119" marR="65119"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5119" marR="65119" marT="0" marB="0"/>
                </a:tc>
                <a:extLst>
                  <a:ext uri="{0D108BD9-81ED-4DB2-BD59-A6C34878D82A}">
                    <a16:rowId xmlns:a16="http://schemas.microsoft.com/office/drawing/2014/main" val="1860025763"/>
                  </a:ext>
                </a:extLst>
              </a:tr>
              <a:tr h="1742549">
                <a:tc>
                  <a:txBody>
                    <a:bodyPr/>
                    <a:lstStyle/>
                    <a:p>
                      <a:pPr marL="342900" lvl="0" indent="-342900">
                        <a:lnSpc>
                          <a:spcPct val="107000"/>
                        </a:lnSpc>
                        <a:spcAft>
                          <a:spcPts val="0"/>
                        </a:spcAft>
                        <a:buFont typeface="Symbol" panose="05050102010706020507" pitchFamily="18" charset="2"/>
                        <a:buChar char=""/>
                      </a:pPr>
                      <a:r>
                        <a:rPr lang="en-GB" sz="1000" dirty="0">
                          <a:effectLst/>
                        </a:rPr>
                        <a:t>describe how living things are classified into broad groups according to common observable characteristics and based on similarities and differences, including microorganisms, plants and animals </a:t>
                      </a:r>
                    </a:p>
                    <a:p>
                      <a:pPr marL="342900" lvl="0" indent="-342900">
                        <a:lnSpc>
                          <a:spcPct val="107000"/>
                        </a:lnSpc>
                        <a:spcAft>
                          <a:spcPts val="0"/>
                        </a:spcAft>
                        <a:buFont typeface="Symbol" panose="05050102010706020507" pitchFamily="18" charset="2"/>
                        <a:buChar char=""/>
                      </a:pPr>
                      <a:r>
                        <a:rPr lang="en-GB" sz="1000" dirty="0">
                          <a:effectLst/>
                        </a:rPr>
                        <a:t>give reasons for classifying plants and animals based on specific characteristics.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119" marR="65119" marT="0" marB="0"/>
                </a:tc>
                <a:tc>
                  <a:txBody>
                    <a:bodyPr/>
                    <a:lstStyle/>
                    <a:p>
                      <a:pPr>
                        <a:lnSpc>
                          <a:spcPct val="107000"/>
                        </a:lnSpc>
                        <a:spcBef>
                          <a:spcPts val="200"/>
                        </a:spcBef>
                        <a:spcAft>
                          <a:spcPts val="0"/>
                        </a:spcAft>
                      </a:pPr>
                      <a:r>
                        <a:rPr lang="en-GB" sz="1000" dirty="0">
                          <a:effectLst/>
                        </a:rPr>
                        <a:t>To classify living things based on specific and common </a:t>
                      </a:r>
                      <a:r>
                        <a:rPr lang="en-GB" sz="1000" dirty="0" smtClean="0">
                          <a:effectLst/>
                        </a:rPr>
                        <a:t>characteristics:</a:t>
                      </a:r>
                      <a:endParaRPr lang="en-GB" sz="1000" dirty="0">
                        <a:effectLst/>
                      </a:endParaRPr>
                    </a:p>
                    <a:p>
                      <a:pPr marL="342900" lvl="0" indent="-342900">
                        <a:lnSpc>
                          <a:spcPct val="107000"/>
                        </a:lnSpc>
                        <a:spcAft>
                          <a:spcPts val="0"/>
                        </a:spcAft>
                        <a:buFont typeface="Symbol" panose="05050102010706020507" pitchFamily="18" charset="2"/>
                        <a:buChar char=""/>
                      </a:pPr>
                      <a:r>
                        <a:rPr lang="en-GB" sz="1000" dirty="0">
                          <a:effectLst/>
                        </a:rPr>
                        <a:t>To know that living things can be grouped into plants, animals and micro-organisms</a:t>
                      </a:r>
                    </a:p>
                    <a:p>
                      <a:pPr marL="342900" lvl="0" indent="-342900">
                        <a:lnSpc>
                          <a:spcPct val="107000"/>
                        </a:lnSpc>
                        <a:spcAft>
                          <a:spcPts val="0"/>
                        </a:spcAft>
                        <a:buFont typeface="Symbol" panose="05050102010706020507" pitchFamily="18" charset="2"/>
                        <a:buChar char=""/>
                      </a:pPr>
                      <a:r>
                        <a:rPr lang="en-GB" sz="1000" dirty="0">
                          <a:effectLst/>
                        </a:rPr>
                        <a:t>To understand the terms vertebrate and invertebrates</a:t>
                      </a:r>
                    </a:p>
                    <a:p>
                      <a:pPr marL="342900" lvl="0" indent="-342900">
                        <a:lnSpc>
                          <a:spcPct val="107000"/>
                        </a:lnSpc>
                        <a:spcAft>
                          <a:spcPts val="0"/>
                        </a:spcAft>
                        <a:buFont typeface="Symbol" panose="05050102010706020507" pitchFamily="18" charset="2"/>
                        <a:buChar char=""/>
                      </a:pPr>
                      <a:r>
                        <a:rPr lang="en-GB" sz="1000" dirty="0">
                          <a:effectLst/>
                        </a:rPr>
                        <a:t>To know animals can be grouped into vertebrates and invertebrates</a:t>
                      </a:r>
                    </a:p>
                    <a:p>
                      <a:pPr marL="342900" lvl="0" indent="-342900">
                        <a:lnSpc>
                          <a:spcPct val="107000"/>
                        </a:lnSpc>
                        <a:spcAft>
                          <a:spcPts val="0"/>
                        </a:spcAft>
                        <a:buFont typeface="Symbol" panose="05050102010706020507" pitchFamily="18" charset="2"/>
                        <a:buChar char=""/>
                      </a:pPr>
                      <a:r>
                        <a:rPr lang="en-GB" sz="1000" dirty="0">
                          <a:effectLst/>
                        </a:rPr>
                        <a:t>To know the common characteristics of the vertebrates’ group - fish, amphibians, reptiles, birds, mammals</a:t>
                      </a:r>
                    </a:p>
                    <a:p>
                      <a:pPr marL="342900" lvl="0" indent="-342900">
                        <a:lnSpc>
                          <a:spcPct val="107000"/>
                        </a:lnSpc>
                        <a:spcAft>
                          <a:spcPts val="0"/>
                        </a:spcAft>
                        <a:buFont typeface="Symbol" panose="05050102010706020507" pitchFamily="18" charset="2"/>
                        <a:buChar char=""/>
                      </a:pPr>
                      <a:r>
                        <a:rPr lang="en-GB" sz="1000" dirty="0">
                          <a:effectLst/>
                        </a:rPr>
                        <a:t>To know that invertebrates can be grouped into insects, spiders, snails and worms</a:t>
                      </a:r>
                    </a:p>
                    <a:p>
                      <a:pPr marL="342900" lvl="0" indent="-342900">
                        <a:lnSpc>
                          <a:spcPct val="107000"/>
                        </a:lnSpc>
                        <a:spcAft>
                          <a:spcPts val="0"/>
                        </a:spcAft>
                        <a:buFont typeface="Symbol" panose="05050102010706020507" pitchFamily="18" charset="2"/>
                        <a:buChar char=""/>
                      </a:pPr>
                      <a:r>
                        <a:rPr lang="en-GB" sz="1000" dirty="0">
                          <a:effectLst/>
                        </a:rPr>
                        <a:t>To know plants can be grouped into flowering and </a:t>
                      </a:r>
                      <a:r>
                        <a:rPr lang="en-GB" sz="1000" dirty="0" smtClean="0">
                          <a:effectLst/>
                        </a:rPr>
                        <a:t>non-flowering</a:t>
                      </a:r>
                      <a:endParaRPr lang="en-GB" sz="1000" dirty="0">
                        <a:effectLst/>
                      </a:endParaRPr>
                    </a:p>
                  </a:txBody>
                  <a:tcPr marL="65119" marR="65119" marT="0" marB="0"/>
                </a:tc>
                <a:tc>
                  <a:txBody>
                    <a:bodyPr/>
                    <a:lstStyle/>
                    <a:p>
                      <a:pPr>
                        <a:lnSpc>
                          <a:spcPct val="107000"/>
                        </a:lnSpc>
                        <a:spcAft>
                          <a:spcPts val="0"/>
                        </a:spcAft>
                      </a:pPr>
                      <a:r>
                        <a:rPr lang="en-US" sz="1000" dirty="0">
                          <a:effectLst/>
                        </a:rPr>
                        <a:t>Vertebrates, fish, amphibians, reptiles, birds, mammals, invertebrates, insects, spiders, snails, worms, flowering and non-flowering</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5119" marR="65119" marT="0" marB="0"/>
                </a:tc>
                <a:extLst>
                  <a:ext uri="{0D108BD9-81ED-4DB2-BD59-A6C34878D82A}">
                    <a16:rowId xmlns:a16="http://schemas.microsoft.com/office/drawing/2014/main" val="1263383737"/>
                  </a:ext>
                </a:extLst>
              </a:tr>
            </a:tbl>
          </a:graphicData>
        </a:graphic>
      </p:graphicFrame>
      <p:sp>
        <p:nvSpPr>
          <p:cNvPr id="4" name="Title 1"/>
          <p:cNvSpPr>
            <a:spLocks noGrp="1"/>
          </p:cNvSpPr>
          <p:nvPr>
            <p:ph type="title"/>
          </p:nvPr>
        </p:nvSpPr>
        <p:spPr>
          <a:xfrm>
            <a:off x="3566160" y="148994"/>
            <a:ext cx="4896196" cy="482773"/>
          </a:xfrm>
          <a:solidFill>
            <a:schemeClr val="accent1">
              <a:lumMod val="40000"/>
              <a:lumOff val="60000"/>
            </a:schemeClr>
          </a:solidFill>
        </p:spPr>
        <p:txBody>
          <a:bodyPr>
            <a:normAutofit/>
          </a:bodyPr>
          <a:lstStyle/>
          <a:p>
            <a:pPr algn="ctr"/>
            <a:r>
              <a:rPr lang="en-GB" sz="2000" b="1" dirty="0" smtClean="0">
                <a:latin typeface="+mn-lt"/>
              </a:rPr>
              <a:t>Science curriculum map – Year 6 continued</a:t>
            </a:r>
            <a:endParaRPr lang="en-GB" sz="2000" b="1"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3736661504"/>
              </p:ext>
            </p:extLst>
          </p:nvPr>
        </p:nvGraphicFramePr>
        <p:xfrm>
          <a:off x="419792" y="4121392"/>
          <a:ext cx="11188931" cy="2634488"/>
        </p:xfrm>
        <a:graphic>
          <a:graphicData uri="http://schemas.openxmlformats.org/drawingml/2006/table">
            <a:tbl>
              <a:tblPr firstRow="1" firstCol="1" bandRow="1">
                <a:tableStyleId>{5C22544A-7EE6-4342-B048-85BDC9FD1C3A}</a:tableStyleId>
              </a:tblPr>
              <a:tblGrid>
                <a:gridCol w="3826820">
                  <a:extLst>
                    <a:ext uri="{9D8B030D-6E8A-4147-A177-3AD203B41FA5}">
                      <a16:colId xmlns:a16="http://schemas.microsoft.com/office/drawing/2014/main" val="1277225737"/>
                    </a:ext>
                  </a:extLst>
                </a:gridCol>
                <a:gridCol w="4842184">
                  <a:extLst>
                    <a:ext uri="{9D8B030D-6E8A-4147-A177-3AD203B41FA5}">
                      <a16:colId xmlns:a16="http://schemas.microsoft.com/office/drawing/2014/main" val="3394475640"/>
                    </a:ext>
                  </a:extLst>
                </a:gridCol>
                <a:gridCol w="2519927">
                  <a:extLst>
                    <a:ext uri="{9D8B030D-6E8A-4147-A177-3AD203B41FA5}">
                      <a16:colId xmlns:a16="http://schemas.microsoft.com/office/drawing/2014/main" val="1781995217"/>
                    </a:ext>
                  </a:extLst>
                </a:gridCol>
              </a:tblGrid>
              <a:tr h="0">
                <a:tc gridSpan="3">
                  <a:txBody>
                    <a:bodyPr/>
                    <a:lstStyle/>
                    <a:p>
                      <a:pPr>
                        <a:lnSpc>
                          <a:spcPct val="107000"/>
                        </a:lnSpc>
                        <a:spcAft>
                          <a:spcPts val="0"/>
                        </a:spcAft>
                      </a:pPr>
                      <a:r>
                        <a:rPr lang="en-GB" sz="1000" u="sng" dirty="0">
                          <a:effectLst/>
                        </a:rPr>
                        <a:t>Light</a:t>
                      </a:r>
                    </a:p>
                    <a:p>
                      <a:pPr>
                        <a:lnSpc>
                          <a:spcPct val="107000"/>
                        </a:lnSpc>
                        <a:spcBef>
                          <a:spcPts val="200"/>
                        </a:spcBef>
                        <a:spcAft>
                          <a:spcPts val="0"/>
                        </a:spcAft>
                      </a:pPr>
                      <a:r>
                        <a:rPr lang="en-GB" sz="1000" dirty="0">
                          <a:effectLst/>
                        </a:rPr>
                        <a:t>Through the unit of work the children will learn:</a:t>
                      </a:r>
                    </a:p>
                    <a:p>
                      <a:pPr>
                        <a:lnSpc>
                          <a:spcPct val="107000"/>
                        </a:lnSpc>
                        <a:spcAft>
                          <a:spcPts val="0"/>
                        </a:spcAft>
                      </a:pPr>
                      <a:r>
                        <a:rPr lang="en-GB" sz="1000" dirty="0">
                          <a:effectLst/>
                        </a:rPr>
                        <a:t>Light appears to travel in straight lines and we see objects when light from them goes into our eyes. The light may come directly from light sources but for other objects some light must be reflected from the object into our eyes for the object to be seen.</a:t>
                      </a:r>
                    </a:p>
                    <a:p>
                      <a:pPr>
                        <a:lnSpc>
                          <a:spcPct val="107000"/>
                        </a:lnSpc>
                        <a:spcAft>
                          <a:spcPts val="0"/>
                        </a:spcAft>
                      </a:pPr>
                      <a:r>
                        <a:rPr lang="en-GB" sz="1000" dirty="0">
                          <a:effectLst/>
                        </a:rPr>
                        <a:t>Objects that block light (are not fully transparent) will cause shadows. Because light travels in straight lines the shape of the shadow will be the same as the outline shape of the object and the size of the shadow is larger when the light source and object move closer to each other as more of the light is blocked</a:t>
                      </a:r>
                      <a:r>
                        <a:rPr lang="en-GB" sz="1000" dirty="0" smtClean="0">
                          <a:effectLst/>
                        </a:rPr>
                        <a:t>.</a:t>
                      </a:r>
                      <a:endParaRPr lang="en-GB" sz="1000" dirty="0">
                        <a:effectLst/>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92150604"/>
                  </a:ext>
                </a:extLst>
              </a:tr>
              <a:tr h="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effectLst/>
                        </a:rPr>
                        <a:t>Vocabulary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6556942"/>
                  </a:ext>
                </a:extLst>
              </a:tr>
              <a:tr h="0">
                <a:tc>
                  <a:txBody>
                    <a:bodyPr/>
                    <a:lstStyle/>
                    <a:p>
                      <a:pPr marL="342900" lvl="0" indent="-342900">
                        <a:lnSpc>
                          <a:spcPct val="107000"/>
                        </a:lnSpc>
                        <a:spcAft>
                          <a:spcPts val="0"/>
                        </a:spcAft>
                        <a:buFont typeface="Symbol" panose="05050102010706020507" pitchFamily="18" charset="2"/>
                        <a:buChar char=""/>
                      </a:pPr>
                      <a:r>
                        <a:rPr lang="en-GB" sz="1000">
                          <a:effectLst/>
                        </a:rPr>
                        <a:t>recognise that light appears to travel in straight lines use the idea that light travels in straight lines to explain that objects are seen because they give out or reflect light into the eye </a:t>
                      </a:r>
                    </a:p>
                    <a:p>
                      <a:pPr marL="342900" lvl="0" indent="-342900">
                        <a:lnSpc>
                          <a:spcPct val="107000"/>
                        </a:lnSpc>
                        <a:spcAft>
                          <a:spcPts val="0"/>
                        </a:spcAft>
                        <a:buFont typeface="Symbol" panose="05050102010706020507" pitchFamily="18" charset="2"/>
                        <a:buChar char=""/>
                      </a:pPr>
                      <a:r>
                        <a:rPr lang="en-GB" sz="1000">
                          <a:effectLst/>
                        </a:rPr>
                        <a:t>explain that we see things because light travels from light sources to our eyes or from light sources to objects and then to our eyes </a:t>
                      </a:r>
                    </a:p>
                    <a:p>
                      <a:pPr marL="342900" lvl="0" indent="-342900">
                        <a:lnSpc>
                          <a:spcPct val="107000"/>
                        </a:lnSpc>
                        <a:spcAft>
                          <a:spcPts val="0"/>
                        </a:spcAft>
                        <a:buFont typeface="Symbol" panose="05050102010706020507" pitchFamily="18" charset="2"/>
                        <a:buChar char=""/>
                      </a:pPr>
                      <a:r>
                        <a:rPr lang="en-GB" sz="1000">
                          <a:effectLst/>
                        </a:rPr>
                        <a:t>use the idea that light travels in straight lines to explain why shadows have the same shape as the objects that cast them.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understand that light travels in straight lines and to know how we see objects:</a:t>
                      </a:r>
                    </a:p>
                    <a:p>
                      <a:pPr marL="342900" lvl="0" indent="-342900">
                        <a:lnSpc>
                          <a:spcPct val="107000"/>
                        </a:lnSpc>
                        <a:spcAft>
                          <a:spcPts val="0"/>
                        </a:spcAft>
                        <a:buFont typeface="Calibri" panose="020F0502020204030204" pitchFamily="34" charset="0"/>
                        <a:buChar char="•"/>
                      </a:pPr>
                      <a:r>
                        <a:rPr lang="en-GB" sz="1000" dirty="0">
                          <a:effectLst/>
                        </a:rPr>
                        <a:t>To understand that animals see light sources when light travels from the source into their eyes. </a:t>
                      </a:r>
                    </a:p>
                    <a:p>
                      <a:pPr marL="342900" lvl="0" indent="-342900">
                        <a:lnSpc>
                          <a:spcPct val="107000"/>
                        </a:lnSpc>
                        <a:spcAft>
                          <a:spcPts val="0"/>
                        </a:spcAft>
                        <a:buFont typeface="Calibri" panose="020F0502020204030204" pitchFamily="34" charset="0"/>
                        <a:buChar char="•"/>
                      </a:pPr>
                      <a:r>
                        <a:rPr lang="en-GB" sz="1000" dirty="0">
                          <a:effectLst/>
                        </a:rPr>
                        <a:t>To understand that animals see objects when light is reflected off that object and enters their eyes. </a:t>
                      </a:r>
                    </a:p>
                    <a:p>
                      <a:pPr marL="342900" lvl="0" indent="-342900">
                        <a:lnSpc>
                          <a:spcPct val="107000"/>
                        </a:lnSpc>
                        <a:spcAft>
                          <a:spcPts val="0"/>
                        </a:spcAft>
                        <a:buFont typeface="Calibri" panose="020F0502020204030204" pitchFamily="34" charset="0"/>
                        <a:buChar char="•"/>
                      </a:pPr>
                      <a:r>
                        <a:rPr lang="en-GB" sz="1000" dirty="0">
                          <a:effectLst/>
                        </a:rPr>
                        <a:t>To know that light reflects off all objects (unless they are black). Non-shiny surfaces scatter the light so we don’t see the beam. </a:t>
                      </a:r>
                    </a:p>
                    <a:p>
                      <a:pPr marL="342900" lvl="0" indent="-342900">
                        <a:lnSpc>
                          <a:spcPct val="107000"/>
                        </a:lnSpc>
                        <a:spcAft>
                          <a:spcPts val="0"/>
                        </a:spcAft>
                        <a:buFont typeface="Calibri" panose="020F0502020204030204" pitchFamily="34" charset="0"/>
                        <a:buChar char="•"/>
                      </a:pPr>
                      <a:r>
                        <a:rPr lang="en-GB" sz="1000" dirty="0">
                          <a:effectLst/>
                        </a:rPr>
                        <a:t>To know that light travels in straight lines, called rays or beams of light.</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000" dirty="0">
                          <a:effectLst/>
                        </a:rPr>
                        <a:t>Straight lines, Light rays.</a:t>
                      </a:r>
                      <a:endParaRPr lang="en-GB" sz="1000" dirty="0">
                        <a:effectLst/>
                      </a:endParaRPr>
                    </a:p>
                    <a:p>
                      <a:pPr>
                        <a:lnSpc>
                          <a:spcPct val="107000"/>
                        </a:lnSpc>
                        <a:spcAft>
                          <a:spcPts val="0"/>
                        </a:spcAft>
                      </a:pPr>
                      <a:r>
                        <a:rPr lang="en-GB" sz="1000" dirty="0">
                          <a:effectLst/>
                        </a:rPr>
                        <a:t> </a:t>
                      </a:r>
                    </a:p>
                    <a:p>
                      <a:pPr>
                        <a:lnSpc>
                          <a:spcPct val="107000"/>
                        </a:lnSpc>
                        <a:spcAft>
                          <a:spcPts val="0"/>
                        </a:spcAft>
                      </a:pPr>
                      <a:r>
                        <a:rPr lang="en-US" sz="1000" dirty="0">
                          <a:effectLst/>
                        </a:rPr>
                        <a:t>(Y3 vocabulary - Light, Light source, Dark, Absence of light, Transparent, Translucent, Opaque, Shiny, Matt, Surface, Shadow, Reflect, Mirror, Sunlight, Dangerous)</a:t>
                      </a:r>
                      <a:endParaRPr lang="en-GB" sz="1000" dirty="0">
                        <a:effectLst/>
                      </a:endParaRP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3184379"/>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920" y="108254"/>
            <a:ext cx="569742" cy="672612"/>
          </a:xfrm>
          <a:prstGeom prst="rect">
            <a:avLst/>
          </a:prstGeom>
          <a:noFill/>
          <a:ln>
            <a:noFill/>
          </a:ln>
        </p:spPr>
      </p:pic>
    </p:spTree>
    <p:extLst>
      <p:ext uri="{BB962C8B-B14F-4D97-AF65-F5344CB8AC3E}">
        <p14:creationId xmlns:p14="http://schemas.microsoft.com/office/powerpoint/2010/main" val="2309913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3360" y="232756"/>
            <a:ext cx="2867891" cy="580538"/>
          </a:xfrm>
          <a:solidFill>
            <a:schemeClr val="accent1">
              <a:lumMod val="40000"/>
              <a:lumOff val="60000"/>
            </a:schemeClr>
          </a:solidFill>
        </p:spPr>
        <p:txBody>
          <a:bodyPr>
            <a:normAutofit fontScale="90000"/>
          </a:bodyPr>
          <a:lstStyle/>
          <a:p>
            <a:pPr algn="ctr"/>
            <a:r>
              <a:rPr lang="en-GB" sz="3200" b="1" dirty="0" smtClean="0">
                <a:latin typeface="+mn-lt"/>
              </a:rPr>
              <a:t/>
            </a:r>
            <a:br>
              <a:rPr lang="en-GB" sz="3200" b="1" dirty="0" smtClean="0">
                <a:latin typeface="+mn-lt"/>
              </a:rPr>
            </a:br>
            <a:r>
              <a:rPr lang="en-GB" sz="1200" b="1" dirty="0" smtClean="0">
                <a:latin typeface="+mn-lt"/>
              </a:rPr>
              <a:t/>
            </a:r>
            <a:br>
              <a:rPr lang="en-GB" sz="1200" b="1" dirty="0" smtClean="0">
                <a:latin typeface="+mn-lt"/>
              </a:rPr>
            </a:br>
            <a:r>
              <a:rPr lang="en-GB" sz="2200" b="1" dirty="0" smtClean="0">
                <a:latin typeface="+mn-lt"/>
              </a:rPr>
              <a:t>Science </a:t>
            </a:r>
            <a:r>
              <a:rPr lang="en-GB" sz="2200" b="1" dirty="0">
                <a:latin typeface="+mn-lt"/>
              </a:rPr>
              <a:t>&amp; SRE Links</a:t>
            </a:r>
            <a:r>
              <a:rPr lang="en-GB" dirty="0"/>
              <a:t/>
            </a:r>
            <a:br>
              <a:rPr lang="en-GB" dirty="0"/>
            </a:br>
            <a:endParaRPr lang="en-GB" dirty="0"/>
          </a:p>
        </p:txBody>
      </p:sp>
      <p:sp>
        <p:nvSpPr>
          <p:cNvPr id="3" name="Content Placeholder 2"/>
          <p:cNvSpPr>
            <a:spLocks noGrp="1"/>
          </p:cNvSpPr>
          <p:nvPr>
            <p:ph idx="1"/>
          </p:nvPr>
        </p:nvSpPr>
        <p:spPr>
          <a:xfrm>
            <a:off x="838200" y="1122219"/>
            <a:ext cx="10515600" cy="4954386"/>
          </a:xfrm>
        </p:spPr>
        <p:txBody>
          <a:bodyPr>
            <a:normAutofit fontScale="32500" lnSpcReduction="20000"/>
          </a:bodyPr>
          <a:lstStyle/>
          <a:p>
            <a:pPr marL="0" indent="0">
              <a:buNone/>
            </a:pPr>
            <a:r>
              <a:rPr lang="en-GB" sz="4800" b="1" u="sng" dirty="0" smtClean="0"/>
              <a:t>Year </a:t>
            </a:r>
            <a:r>
              <a:rPr lang="en-GB" sz="4800" b="1" u="sng" dirty="0"/>
              <a:t>2 – Animals, including humans</a:t>
            </a:r>
          </a:p>
          <a:p>
            <a:pPr lvl="0"/>
            <a:r>
              <a:rPr lang="en-GB" sz="3100" dirty="0"/>
              <a:t>Notice that animals, including humans have offspring which grow into </a:t>
            </a:r>
            <a:r>
              <a:rPr lang="en-GB" sz="3100" dirty="0" smtClean="0"/>
              <a:t>adults</a:t>
            </a:r>
            <a:endParaRPr lang="en-GB" sz="3100" dirty="0"/>
          </a:p>
          <a:p>
            <a:pPr marL="0" indent="0">
              <a:buNone/>
            </a:pPr>
            <a:r>
              <a:rPr lang="en-GB" sz="4800" b="1" u="sng" dirty="0"/>
              <a:t>Year 5 – Living things and their habitats</a:t>
            </a:r>
          </a:p>
          <a:p>
            <a:pPr lvl="0"/>
            <a:r>
              <a:rPr lang="en-GB" sz="3100" dirty="0"/>
              <a:t>Describe the differences in the life cycles of a mammal, an amphibian, an insect and a bird.</a:t>
            </a:r>
          </a:p>
          <a:p>
            <a:pPr lvl="0"/>
            <a:r>
              <a:rPr lang="en-GB" sz="3100" dirty="0"/>
              <a:t>Describe the process of reproduction in some plants and animals</a:t>
            </a:r>
          </a:p>
          <a:p>
            <a:pPr marL="0" indent="0">
              <a:buNone/>
            </a:pPr>
            <a:r>
              <a:rPr lang="en-GB" sz="3100" i="1" u="sng" dirty="0"/>
              <a:t>Key Learning</a:t>
            </a:r>
            <a:endParaRPr lang="en-GB" sz="3100" dirty="0"/>
          </a:p>
          <a:p>
            <a:pPr marL="0" indent="0">
              <a:buNone/>
            </a:pPr>
            <a:r>
              <a:rPr lang="en-GB" sz="3100" i="1" dirty="0"/>
              <a:t>As part of their life cycle plants and animals reproduce. Most animals reproduce sexually. This involves two parents where the sperm from the male fertilises the female egg. Animals including humans have offspring which grow into adults. In humans and some animals these offspring will be born live, such as babies or kittens, and then grow into adults. In other animals, such as chickens or snakes, there may be eggs laid that hatch to young which then grow to adults. Some young undergo a further change before becoming adults e.g. caterpillars to butterflies. This is called a metamorphosis. </a:t>
            </a:r>
            <a:endParaRPr lang="en-GB" sz="3100" dirty="0"/>
          </a:p>
          <a:p>
            <a:pPr marL="0" indent="0">
              <a:buNone/>
            </a:pPr>
            <a:r>
              <a:rPr lang="en-GB" sz="3100" i="1" dirty="0"/>
              <a:t>Key vocabulary:  Life cycle, reproduce, sexual, sperm, fertilises, egg, live young, metamorphosis, asexual, plantlets, runners, bulbs, cuttings </a:t>
            </a:r>
            <a:endParaRPr lang="en-GB" sz="3100" dirty="0"/>
          </a:p>
          <a:p>
            <a:pPr marL="0" indent="0">
              <a:buNone/>
            </a:pPr>
            <a:r>
              <a:rPr lang="en-GB" sz="3100" i="1" dirty="0"/>
              <a:t>Possible evidence: </a:t>
            </a:r>
            <a:r>
              <a:rPr lang="en-US" sz="3100" i="1" dirty="0"/>
              <a:t>Can draw the life cycle of a range of animals identifying similarities and differences between the life cycles, </a:t>
            </a:r>
            <a:r>
              <a:rPr lang="en-GB" sz="3100" i="1" dirty="0"/>
              <a:t>Can present their understanding of the life cycle of a range of animals in different ways e.g. drama, pictorially, chronological reports, creating a game, Can identify patterns in life cycles, Can compare two or more animal life cycles </a:t>
            </a:r>
            <a:r>
              <a:rPr lang="en-GB" sz="3100" i="1" dirty="0" smtClean="0"/>
              <a:t>studied</a:t>
            </a:r>
            <a:endParaRPr lang="en-GB" sz="3100" dirty="0"/>
          </a:p>
          <a:p>
            <a:pPr marL="0" indent="0">
              <a:buNone/>
            </a:pPr>
            <a:r>
              <a:rPr lang="en-GB" sz="4800" b="1" u="sng" dirty="0"/>
              <a:t>Year 5 – Animals, including humans</a:t>
            </a:r>
          </a:p>
          <a:p>
            <a:pPr lvl="0"/>
            <a:r>
              <a:rPr lang="en-GB" sz="3100" dirty="0"/>
              <a:t>Describe the changes as humans develop to old age</a:t>
            </a:r>
          </a:p>
          <a:p>
            <a:pPr marL="0" indent="0">
              <a:buNone/>
            </a:pPr>
            <a:r>
              <a:rPr lang="en-GB" sz="3100" i="1" u="sng" dirty="0"/>
              <a:t>Key Learning</a:t>
            </a:r>
            <a:endParaRPr lang="en-GB" sz="3100" dirty="0"/>
          </a:p>
          <a:p>
            <a:pPr marL="0" indent="0">
              <a:buNone/>
            </a:pPr>
            <a:r>
              <a:rPr lang="en-GB" sz="3100" i="1" dirty="0"/>
              <a:t>When babies are young they grow rapidly. They are very dependent on their parents. As they develop they learn many skills. At puberty, a child’s body changes and develops primary and secondary sexual characteristics. This enables the adult to reproduce.</a:t>
            </a:r>
            <a:endParaRPr lang="en-GB" sz="3100" dirty="0"/>
          </a:p>
          <a:p>
            <a:pPr marL="0" indent="0">
              <a:buNone/>
            </a:pPr>
            <a:r>
              <a:rPr lang="en-GB" sz="3100" b="1" i="1" dirty="0" smtClean="0"/>
              <a:t>This </a:t>
            </a:r>
            <a:r>
              <a:rPr lang="en-GB" sz="3100" b="1" i="1" dirty="0"/>
              <a:t>needs to be taught alongside PSHE </a:t>
            </a:r>
            <a:endParaRPr lang="en-GB" sz="3100" dirty="0"/>
          </a:p>
          <a:p>
            <a:pPr marL="0" indent="0">
              <a:buNone/>
            </a:pPr>
            <a:r>
              <a:rPr lang="en-GB" sz="3100" i="1" dirty="0" smtClean="0"/>
              <a:t>Useful </a:t>
            </a:r>
            <a:r>
              <a:rPr lang="en-GB" sz="3100" i="1" dirty="0"/>
              <a:t>guidance can be obtained at: </a:t>
            </a:r>
            <a:r>
              <a:rPr lang="en-GB" sz="3100" i="1" u="sng" dirty="0">
                <a:hlinkClick r:id="rId2"/>
              </a:rPr>
              <a:t>http://www.ase.org.uk/news/aseviews/teaching-about-puberty/</a:t>
            </a:r>
            <a:r>
              <a:rPr lang="en-GB" sz="3100" i="1" u="sng" dirty="0"/>
              <a:t> </a:t>
            </a:r>
            <a:endParaRPr lang="en-GB" sz="3100" dirty="0"/>
          </a:p>
          <a:p>
            <a:pPr marL="0" indent="0">
              <a:buNone/>
            </a:pPr>
            <a:r>
              <a:rPr lang="en-GB" sz="3100" i="1" u="sng" dirty="0">
                <a:hlinkClick r:id="rId3"/>
              </a:rPr>
              <a:t>http://www.ase.org.uk/documents/2016-joint-statement-on-reproduction/</a:t>
            </a:r>
            <a:r>
              <a:rPr lang="en-GB" sz="3100" i="1" u="sng" dirty="0"/>
              <a:t> </a:t>
            </a:r>
            <a:endParaRPr lang="en-GB" sz="3100" dirty="0"/>
          </a:p>
          <a:p>
            <a:pPr marL="0" indent="0">
              <a:buNone/>
            </a:pPr>
            <a:r>
              <a:rPr lang="en-GB" sz="3100" i="1" dirty="0" smtClean="0"/>
              <a:t>Key </a:t>
            </a:r>
            <a:r>
              <a:rPr lang="en-GB" sz="3100" i="1" dirty="0"/>
              <a:t>vocabulary:  Puberty, the vocabulary to describe a range of sexual characteristics</a:t>
            </a:r>
            <a:endParaRPr lang="en-GB" sz="3100" dirty="0"/>
          </a:p>
          <a:p>
            <a:pPr marL="0" indent="0">
              <a:buNone/>
            </a:pPr>
            <a:r>
              <a:rPr lang="en-US" sz="3100" i="1" dirty="0"/>
              <a:t>Possible evidence: Can explain the changes that takes place in boys and girls during puberty, </a:t>
            </a:r>
            <a:r>
              <a:rPr lang="en-GB" sz="3100" i="1" dirty="0"/>
              <a:t>Can explain how a baby changes physically as it grows and also what it is able to </a:t>
            </a:r>
            <a:r>
              <a:rPr lang="en-GB" sz="3100" i="1" dirty="0" smtClean="0"/>
              <a:t>do</a:t>
            </a:r>
            <a:endParaRPr lang="en-GB" sz="3100"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953" y="140682"/>
            <a:ext cx="569742" cy="672612"/>
          </a:xfrm>
          <a:prstGeom prst="rect">
            <a:avLst/>
          </a:prstGeom>
          <a:noFill/>
          <a:ln>
            <a:noFill/>
          </a:ln>
        </p:spPr>
      </p:pic>
    </p:spTree>
    <p:extLst>
      <p:ext uri="{BB962C8B-B14F-4D97-AF65-F5344CB8AC3E}">
        <p14:creationId xmlns:p14="http://schemas.microsoft.com/office/powerpoint/2010/main" val="1890208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Science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p:txBody>
          <a:bodyPr>
            <a:normAutofit/>
          </a:bodyPr>
          <a:lstStyle/>
          <a:p>
            <a:pPr marL="0" indent="0">
              <a:buNone/>
            </a:pPr>
            <a:r>
              <a:rPr lang="en-GB" u="sng" dirty="0" smtClean="0"/>
              <a:t>Working </a:t>
            </a:r>
            <a:r>
              <a:rPr lang="en-GB" u="sng" dirty="0"/>
              <a:t>Scientifically in Science</a:t>
            </a:r>
            <a:endParaRPr lang="en-GB" dirty="0"/>
          </a:p>
          <a:p>
            <a:pPr marL="0" indent="0">
              <a:buNone/>
            </a:pPr>
            <a:r>
              <a:rPr lang="en-GB" dirty="0"/>
              <a:t>The children </a:t>
            </a:r>
            <a:r>
              <a:rPr lang="en-GB" dirty="0" smtClean="0"/>
              <a:t>will </a:t>
            </a:r>
            <a:r>
              <a:rPr lang="en-GB" dirty="0"/>
              <a:t>be taught to work scientifically, using the 5 types of enquiry through each year:</a:t>
            </a:r>
          </a:p>
          <a:p>
            <a:pPr lvl="0"/>
            <a:r>
              <a:rPr lang="en-GB" dirty="0"/>
              <a:t>Comparative &amp; fair testing</a:t>
            </a:r>
          </a:p>
          <a:p>
            <a:pPr lvl="0"/>
            <a:r>
              <a:rPr lang="en-GB" dirty="0"/>
              <a:t>Observing over time</a:t>
            </a:r>
          </a:p>
          <a:p>
            <a:pPr lvl="0"/>
            <a:r>
              <a:rPr lang="en-GB" dirty="0"/>
              <a:t>Identifying, classifying &amp; grouping</a:t>
            </a:r>
          </a:p>
          <a:p>
            <a:pPr lvl="0"/>
            <a:r>
              <a:rPr lang="en-GB" dirty="0"/>
              <a:t>Pattern seeking</a:t>
            </a:r>
          </a:p>
          <a:p>
            <a:pPr lvl="0"/>
            <a:r>
              <a:rPr lang="en-GB" dirty="0"/>
              <a:t>Research </a:t>
            </a:r>
          </a:p>
          <a:p>
            <a:endParaRPr lang="en-GB"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75545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3157" y="232248"/>
            <a:ext cx="4305993" cy="672612"/>
          </a:xfrm>
          <a:solidFill>
            <a:schemeClr val="accent1">
              <a:lumMod val="40000"/>
              <a:lumOff val="60000"/>
            </a:schemeClr>
          </a:solidFill>
        </p:spPr>
        <p:txBody>
          <a:bodyPr>
            <a:normAutofit/>
          </a:bodyPr>
          <a:lstStyle/>
          <a:p>
            <a:pPr algn="ctr"/>
            <a:r>
              <a:rPr lang="en-GB" sz="2400" b="1" dirty="0" smtClean="0">
                <a:latin typeface="+mn-lt"/>
              </a:rPr>
              <a:t>Scientific skills by year group</a:t>
            </a:r>
            <a:endParaRPr lang="en-GB" sz="24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7957313"/>
              </p:ext>
            </p:extLst>
          </p:nvPr>
        </p:nvGraphicFramePr>
        <p:xfrm>
          <a:off x="671945" y="1119043"/>
          <a:ext cx="10515600" cy="516636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158448389"/>
                    </a:ext>
                  </a:extLst>
                </a:gridCol>
              </a:tblGrid>
              <a:tr h="370840">
                <a:tc>
                  <a:txBody>
                    <a:bodyPr/>
                    <a:lstStyle/>
                    <a:p>
                      <a:pPr>
                        <a:lnSpc>
                          <a:spcPct val="100000"/>
                        </a:lnSpc>
                      </a:pPr>
                      <a:r>
                        <a:rPr lang="en-GB" sz="1100" b="1" u="sng" kern="1200" dirty="0" smtClean="0">
                          <a:solidFill>
                            <a:schemeClr val="tx1"/>
                          </a:solidFill>
                          <a:effectLst/>
                          <a:latin typeface="+mn-lt"/>
                          <a:ea typeface="+mn-ea"/>
                          <a:cs typeface="+mn-cs"/>
                        </a:rPr>
                        <a:t>EYFS Science Curriculum</a:t>
                      </a:r>
                      <a:endParaRPr lang="en-GB" sz="1100" b="1" kern="1200" dirty="0" smtClean="0">
                        <a:solidFill>
                          <a:schemeClr val="tx1"/>
                        </a:solidFill>
                        <a:effectLst/>
                        <a:latin typeface="+mn-lt"/>
                        <a:ea typeface="+mn-ea"/>
                        <a:cs typeface="+mn-cs"/>
                      </a:endParaRPr>
                    </a:p>
                    <a:p>
                      <a:pPr>
                        <a:lnSpc>
                          <a:spcPct val="100000"/>
                        </a:lnSpc>
                      </a:pPr>
                      <a:r>
                        <a:rPr lang="en-GB" sz="1100" b="1" kern="1200" dirty="0" smtClean="0">
                          <a:solidFill>
                            <a:schemeClr val="tx1"/>
                          </a:solidFill>
                          <a:effectLst/>
                          <a:latin typeface="+mn-lt"/>
                          <a:ea typeface="+mn-ea"/>
                          <a:cs typeface="+mn-cs"/>
                        </a:rPr>
                        <a:t>The children are given opportunities to comment on and ask questions about their familiar world and the natural world; they are encouraged to look closely at similarities, differences, patterns and changes, make observations of plants and animals, explain why some things occur and talk about the plants, animals and natural objects they have found.  They develop an understanding of growth, decay and changes over time and show care and concern for living things and the environment.  The children are encouraged to talk about the features of their own immediate environment and about how environments may vary from one another.</a:t>
                      </a:r>
                    </a:p>
                    <a:p>
                      <a:pPr marL="342900" lvl="0" indent="-342900" algn="l">
                        <a:lnSpc>
                          <a:spcPct val="100000"/>
                        </a:lnSpc>
                        <a:spcAft>
                          <a:spcPts val="800"/>
                        </a:spcAft>
                        <a:buFont typeface="Symbol" panose="05050102010706020507" pitchFamily="18" charset="2"/>
                        <a:buChar char=""/>
                        <a:tabLst>
                          <a:tab pos="139700" algn="l"/>
                          <a:tab pos="457200" algn="l"/>
                        </a:tabLst>
                      </a:pP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solidFill>
                      <a:schemeClr val="accent1">
                        <a:lumMod val="40000"/>
                        <a:lumOff val="60000"/>
                      </a:schemeClr>
                    </a:solidFill>
                  </a:tcPr>
                </a:tc>
                <a:extLst>
                  <a:ext uri="{0D108BD9-81ED-4DB2-BD59-A6C34878D82A}">
                    <a16:rowId xmlns:a16="http://schemas.microsoft.com/office/drawing/2014/main" val="2862631695"/>
                  </a:ext>
                </a:extLst>
              </a:tr>
              <a:tr h="370840">
                <a:tc>
                  <a:txBody>
                    <a:bodyPr/>
                    <a:lstStyle/>
                    <a:p>
                      <a:pPr algn="l">
                        <a:lnSpc>
                          <a:spcPct val="100000"/>
                        </a:lnSpc>
                        <a:spcAft>
                          <a:spcPts val="800"/>
                        </a:spcAft>
                        <a:tabLst>
                          <a:tab pos="139700" algn="l"/>
                          <a:tab pos="457200" algn="l"/>
                        </a:tabLst>
                      </a:pPr>
                      <a:r>
                        <a:rPr lang="en-GB" sz="1100" b="1" u="sng"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Working </a:t>
                      </a:r>
                      <a:r>
                        <a:rPr lang="en-GB" sz="11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Scientifically in Years 1 &amp; 2</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ask simple questions and recognising that they can be answered in different ways</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observe closely, using simple equipment </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perform simple tests </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identify and classify</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800"/>
                        </a:spcAft>
                        <a:buFont typeface="Symbol" panose="05050102010706020507" pitchFamily="18" charset="2"/>
                        <a:buChar char=""/>
                        <a:tabLst>
                          <a:tab pos="139700" algn="l"/>
                          <a:tab pos="457200" algn="l"/>
                        </a:tabLst>
                      </a:pPr>
                      <a:r>
                        <a:rPr lang="en-GB" sz="11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use their observations and ideas to suggest answers to questions </a:t>
                      </a:r>
                      <a:endParaRPr lang="en-GB"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397704348"/>
                  </a:ext>
                </a:extLst>
              </a:tr>
              <a:tr h="370840">
                <a:tc>
                  <a:txBody>
                    <a:bodyPr/>
                    <a:lstStyle/>
                    <a:p>
                      <a:pPr algn="l">
                        <a:lnSpc>
                          <a:spcPct val="100000"/>
                        </a:lnSpc>
                        <a:spcAft>
                          <a:spcPts val="800"/>
                        </a:spcAft>
                        <a:tabLst>
                          <a:tab pos="139700" algn="l"/>
                          <a:tab pos="457200" algn="l"/>
                        </a:tabLst>
                      </a:pPr>
                      <a:r>
                        <a:rPr lang="en-GB" sz="1100" b="1" u="sng" dirty="0">
                          <a:effectLst/>
                          <a:latin typeface="Calibri" panose="020F0502020204030204" pitchFamily="34" charset="0"/>
                          <a:ea typeface="Calibri" panose="020F0502020204030204" pitchFamily="34" charset="0"/>
                          <a:cs typeface="Calibri" panose="020F0502020204030204" pitchFamily="34" charset="0"/>
                        </a:rPr>
                        <a:t>Working Scientifically in Years 3 &amp; 4</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ask relevant questions and using different types of scientific enquiries to answer them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set up simple practical enquiries, comparative and fair tests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make systematic and careful observations and, where appropriate, take accurate measurements using standard units, use a range of equipment, including thermometers and data loggers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gather, record, classify and present data in a variety of ways to help in answering questions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record findings using simple scientific language, drawings, labelled diagrams, keys, bar charts, and tables</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report on findings from enquiries, including oral and written explanations, displays or presentations of results and conclusions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use results to draw simple conclusions, make predictions for new values, suggest improvements and raise further questions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80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identify differences, similarities or changes related to simple scientific ideas and processes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306715588"/>
                  </a:ext>
                </a:extLst>
              </a:tr>
              <a:tr h="370840">
                <a:tc>
                  <a:txBody>
                    <a:bodyPr/>
                    <a:lstStyle/>
                    <a:p>
                      <a:pPr algn="l">
                        <a:lnSpc>
                          <a:spcPct val="100000"/>
                        </a:lnSpc>
                        <a:spcAft>
                          <a:spcPts val="800"/>
                        </a:spcAft>
                        <a:tabLst>
                          <a:tab pos="139700" algn="l"/>
                          <a:tab pos="457200" algn="l"/>
                        </a:tabLst>
                      </a:pPr>
                      <a:r>
                        <a:rPr lang="en-GB" sz="1100" b="1" u="sng" dirty="0">
                          <a:effectLst/>
                          <a:latin typeface="Calibri" panose="020F0502020204030204" pitchFamily="34" charset="0"/>
                          <a:ea typeface="Calibri" panose="020F0502020204030204" pitchFamily="34" charset="0"/>
                          <a:cs typeface="Calibri" panose="020F0502020204030204" pitchFamily="34" charset="0"/>
                        </a:rPr>
                        <a:t>Working Scientifically in Years 5 &amp; </a:t>
                      </a:r>
                      <a:r>
                        <a:rPr lang="en-GB" sz="1100" b="1" u="sng" dirty="0" smtClean="0">
                          <a:effectLst/>
                          <a:latin typeface="Calibri" panose="020F0502020204030204" pitchFamily="34" charset="0"/>
                          <a:ea typeface="Calibri" panose="020F0502020204030204" pitchFamily="34" charset="0"/>
                          <a:cs typeface="Calibri" panose="020F0502020204030204" pitchFamily="34" charset="0"/>
                        </a:rPr>
                        <a:t>6</a:t>
                      </a:r>
                      <a:endParaRPr lang="en-GB" sz="11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plan different types of scientific enquiries to answer questions, including recognising and controlling variables where necessary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take measurements, using a range of scientific equipment, with increasing accuracy and precision, take repeat readings when appropriate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record data and results of increasing complexity using scientific diagrams and labels, classification keys, tables, scatter graphs, bar and line graphs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use test results to make predictions to set up further comparative and fair tests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Aft>
                          <a:spcPts val="800"/>
                        </a:spcAft>
                        <a:buFont typeface="Symbol" panose="05050102010706020507" pitchFamily="18" charset="2"/>
                        <a:buChar char=""/>
                        <a:tabLst>
                          <a:tab pos="139700" algn="l"/>
                          <a:tab pos="457200" algn="l"/>
                        </a:tabLst>
                      </a:pPr>
                      <a:r>
                        <a:rPr lang="en-GB" sz="1100" b="1" dirty="0">
                          <a:effectLst/>
                          <a:latin typeface="Calibri" panose="020F0502020204030204" pitchFamily="34" charset="0"/>
                          <a:ea typeface="Calibri" panose="020F0502020204030204" pitchFamily="34" charset="0"/>
                          <a:cs typeface="Calibri" panose="020F0502020204030204" pitchFamily="34" charset="0"/>
                        </a:rPr>
                        <a:t>report and present findings from enquiries, including conclusions, causal relationships and explanations of and degree of trust in results, in oral and written forms such as displays and other presentations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917365842"/>
                  </a:ext>
                </a:extLst>
              </a:tr>
            </a:tbl>
          </a:graphicData>
        </a:graphic>
      </p:graphicFrame>
      <p:pic>
        <p:nvPicPr>
          <p:cNvPr id="5" name="Picture 4">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531956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9421" y="298624"/>
            <a:ext cx="2727960" cy="582525"/>
          </a:xfrm>
          <a:solidFill>
            <a:schemeClr val="accent1">
              <a:lumMod val="40000"/>
              <a:lumOff val="60000"/>
            </a:schemeClr>
          </a:solidFill>
        </p:spPr>
        <p:txBody>
          <a:bodyPr>
            <a:normAutofit fontScale="90000"/>
          </a:bodyPr>
          <a:lstStyle/>
          <a:p>
            <a:pPr algn="ctr"/>
            <a:r>
              <a:rPr lang="en-GB" altLang="en-US" sz="2400" b="1" u="sng" dirty="0">
                <a:latin typeface="Comic Sans MS" panose="030F0702030302020204" pitchFamily="66" charset="0"/>
                <a:ea typeface="Calibri" panose="020F0502020204030204" pitchFamily="34" charset="0"/>
                <a:cs typeface="Times New Roman" panose="02020603050405020304" pitchFamily="18" charset="0"/>
              </a:rPr>
              <a:t/>
            </a:r>
            <a:br>
              <a:rPr lang="en-GB" altLang="en-US" sz="2400" b="1" u="sng" dirty="0">
                <a:latin typeface="Comic Sans MS" panose="030F0702030302020204" pitchFamily="66" charset="0"/>
                <a:ea typeface="Calibri" panose="020F0502020204030204" pitchFamily="34" charset="0"/>
                <a:cs typeface="Times New Roman" panose="02020603050405020304" pitchFamily="18" charset="0"/>
              </a:rPr>
            </a:br>
            <a:r>
              <a:rPr lang="en-GB" altLang="en-US" sz="2400" b="1" u="sng" dirty="0" smtClean="0">
                <a:latin typeface="Comic Sans MS" panose="030F0702030302020204" pitchFamily="66" charset="0"/>
                <a:ea typeface="Calibri" panose="020F0502020204030204" pitchFamily="34" charset="0"/>
                <a:cs typeface="Times New Roman" panose="02020603050405020304" pitchFamily="18" charset="0"/>
              </a:rPr>
              <a:t/>
            </a:r>
            <a:br>
              <a:rPr lang="en-GB" altLang="en-US" sz="2400" b="1" u="sng" dirty="0" smtClean="0">
                <a:latin typeface="Comic Sans MS" panose="030F0702030302020204" pitchFamily="66" charset="0"/>
                <a:ea typeface="Calibri" panose="020F0502020204030204" pitchFamily="34" charset="0"/>
                <a:cs typeface="Times New Roman" panose="02020603050405020304" pitchFamily="18" charset="0"/>
              </a:rPr>
            </a:br>
            <a:r>
              <a:rPr lang="en-GB" altLang="en-US" sz="2400" b="1" dirty="0" smtClean="0">
                <a:latin typeface="+mn-lt"/>
                <a:ea typeface="Calibri" panose="020F0502020204030204" pitchFamily="34" charset="0"/>
                <a:cs typeface="Times New Roman" panose="02020603050405020304" pitchFamily="18" charset="0"/>
              </a:rPr>
              <a:t>Science Overview</a:t>
            </a:r>
            <a:r>
              <a:rPr lang="en-GB" altLang="en-US" sz="1800" dirty="0"/>
              <a:t/>
            </a:r>
            <a:br>
              <a:rPr lang="en-GB" altLang="en-US" sz="1800" dirty="0"/>
            </a:b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1951861"/>
              </p:ext>
            </p:extLst>
          </p:nvPr>
        </p:nvGraphicFramePr>
        <p:xfrm>
          <a:off x="515385" y="1346662"/>
          <a:ext cx="11006054" cy="4133469"/>
        </p:xfrm>
        <a:graphic>
          <a:graphicData uri="http://schemas.openxmlformats.org/drawingml/2006/table">
            <a:tbl>
              <a:tblPr firstRow="1" firstCol="1" bandRow="1">
                <a:tableStyleId>{5C22544A-7EE6-4342-B048-85BDC9FD1C3A}</a:tableStyleId>
              </a:tblPr>
              <a:tblGrid>
                <a:gridCol w="1769029">
                  <a:extLst>
                    <a:ext uri="{9D8B030D-6E8A-4147-A177-3AD203B41FA5}">
                      <a16:colId xmlns:a16="http://schemas.microsoft.com/office/drawing/2014/main" val="2339116205"/>
                    </a:ext>
                  </a:extLst>
                </a:gridCol>
                <a:gridCol w="1769029">
                  <a:extLst>
                    <a:ext uri="{9D8B030D-6E8A-4147-A177-3AD203B41FA5}">
                      <a16:colId xmlns:a16="http://schemas.microsoft.com/office/drawing/2014/main" val="3768871821"/>
                    </a:ext>
                  </a:extLst>
                </a:gridCol>
                <a:gridCol w="1769029">
                  <a:extLst>
                    <a:ext uri="{9D8B030D-6E8A-4147-A177-3AD203B41FA5}">
                      <a16:colId xmlns:a16="http://schemas.microsoft.com/office/drawing/2014/main" val="152642268"/>
                    </a:ext>
                  </a:extLst>
                </a:gridCol>
                <a:gridCol w="195940">
                  <a:extLst>
                    <a:ext uri="{9D8B030D-6E8A-4147-A177-3AD203B41FA5}">
                      <a16:colId xmlns:a16="http://schemas.microsoft.com/office/drawing/2014/main" val="1157185886"/>
                    </a:ext>
                  </a:extLst>
                </a:gridCol>
                <a:gridCol w="806337">
                  <a:extLst>
                    <a:ext uri="{9D8B030D-6E8A-4147-A177-3AD203B41FA5}">
                      <a16:colId xmlns:a16="http://schemas.microsoft.com/office/drawing/2014/main" val="1748951588"/>
                    </a:ext>
                  </a:extLst>
                </a:gridCol>
                <a:gridCol w="1158632">
                  <a:extLst>
                    <a:ext uri="{9D8B030D-6E8A-4147-A177-3AD203B41FA5}">
                      <a16:colId xmlns:a16="http://schemas.microsoft.com/office/drawing/2014/main" val="765869609"/>
                    </a:ext>
                  </a:extLst>
                </a:gridCol>
                <a:gridCol w="1769029">
                  <a:extLst>
                    <a:ext uri="{9D8B030D-6E8A-4147-A177-3AD203B41FA5}">
                      <a16:colId xmlns:a16="http://schemas.microsoft.com/office/drawing/2014/main" val="2668723328"/>
                    </a:ext>
                  </a:extLst>
                </a:gridCol>
                <a:gridCol w="1769029">
                  <a:extLst>
                    <a:ext uri="{9D8B030D-6E8A-4147-A177-3AD203B41FA5}">
                      <a16:colId xmlns:a16="http://schemas.microsoft.com/office/drawing/2014/main" val="2184933354"/>
                    </a:ext>
                  </a:extLst>
                </a:gridCol>
              </a:tblGrid>
              <a:tr h="181260">
                <a:tc>
                  <a:txBody>
                    <a:bodyPr/>
                    <a:lstStyle/>
                    <a:p>
                      <a:pPr>
                        <a:lnSpc>
                          <a:spcPct val="107000"/>
                        </a:lnSpc>
                        <a:spcAft>
                          <a:spcPts val="0"/>
                        </a:spcAft>
                      </a:pPr>
                      <a:r>
                        <a:rPr lang="en-GB" sz="1200">
                          <a:effectLst/>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2">
                  <a:txBody>
                    <a:bodyPr/>
                    <a:lstStyle/>
                    <a:p>
                      <a:pPr algn="ctr">
                        <a:lnSpc>
                          <a:spcPct val="107000"/>
                        </a:lnSpc>
                        <a:spcAft>
                          <a:spcPts val="0"/>
                        </a:spcAft>
                      </a:pPr>
                      <a:r>
                        <a:rPr lang="en-GB" sz="1200">
                          <a:effectLst/>
                        </a:rPr>
                        <a:t>Autumn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gridSpan="3">
                  <a:txBody>
                    <a:bodyPr/>
                    <a:lstStyle/>
                    <a:p>
                      <a:pPr algn="ctr">
                        <a:lnSpc>
                          <a:spcPct val="107000"/>
                        </a:lnSpc>
                        <a:spcAft>
                          <a:spcPts val="0"/>
                        </a:spcAft>
                      </a:pPr>
                      <a:r>
                        <a:rPr lang="en-GB" sz="1200">
                          <a:effectLst/>
                        </a:rPr>
                        <a:t>Spring</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hMerge="1">
                  <a:txBody>
                    <a:bodyPr/>
                    <a:lstStyle/>
                    <a:p>
                      <a:endParaRPr lang="en-GB"/>
                    </a:p>
                  </a:txBody>
                  <a:tcPr/>
                </a:tc>
                <a:tc gridSpan="2">
                  <a:txBody>
                    <a:bodyPr/>
                    <a:lstStyle/>
                    <a:p>
                      <a:pPr algn="ctr">
                        <a:lnSpc>
                          <a:spcPct val="107000"/>
                        </a:lnSpc>
                        <a:spcAft>
                          <a:spcPts val="0"/>
                        </a:spcAft>
                      </a:pPr>
                      <a:r>
                        <a:rPr lang="en-GB" sz="1200">
                          <a:effectLst/>
                        </a:rPr>
                        <a:t>Summer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extLst>
                  <a:ext uri="{0D108BD9-81ED-4DB2-BD59-A6C34878D82A}">
                    <a16:rowId xmlns:a16="http://schemas.microsoft.com/office/drawing/2014/main" val="711178040"/>
                  </a:ext>
                </a:extLst>
              </a:tr>
              <a:tr h="543782">
                <a:tc>
                  <a:txBody>
                    <a:bodyPr/>
                    <a:lstStyle/>
                    <a:p>
                      <a:pPr>
                        <a:lnSpc>
                          <a:spcPct val="107000"/>
                        </a:lnSpc>
                        <a:spcAft>
                          <a:spcPts val="0"/>
                        </a:spcAft>
                      </a:pPr>
                      <a:r>
                        <a:rPr lang="en-GB" sz="1200" dirty="0">
                          <a:effectLst/>
                        </a:rPr>
                        <a:t>Year 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Biology: </a:t>
                      </a:r>
                    </a:p>
                    <a:p>
                      <a:pPr>
                        <a:lnSpc>
                          <a:spcPct val="107000"/>
                        </a:lnSpc>
                        <a:spcAft>
                          <a:spcPts val="0"/>
                        </a:spcAft>
                      </a:pPr>
                      <a:r>
                        <a:rPr lang="en-GB" sz="1200" dirty="0">
                          <a:effectLst/>
                        </a:rPr>
                        <a:t>Animals, including humans - Senses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Seasonal Changes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3">
                  <a:txBody>
                    <a:bodyPr/>
                    <a:lstStyle/>
                    <a:p>
                      <a:pPr>
                        <a:lnSpc>
                          <a:spcPct val="107000"/>
                        </a:lnSpc>
                        <a:spcAft>
                          <a:spcPts val="0"/>
                        </a:spcAft>
                      </a:pPr>
                      <a:r>
                        <a:rPr lang="en-GB" sz="1200" dirty="0">
                          <a:effectLst/>
                        </a:rPr>
                        <a:t>Chemistry:</a:t>
                      </a:r>
                    </a:p>
                    <a:p>
                      <a:pPr>
                        <a:lnSpc>
                          <a:spcPct val="107000"/>
                        </a:lnSpc>
                        <a:spcAft>
                          <a:spcPts val="0"/>
                        </a:spcAft>
                      </a:pPr>
                      <a:r>
                        <a:rPr lang="en-GB" sz="1200" dirty="0">
                          <a:effectLst/>
                        </a:rPr>
                        <a:t>Materials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hMerge="1">
                  <a:txBody>
                    <a:bodyPr/>
                    <a:lstStyle/>
                    <a:p>
                      <a:endParaRPr lang="en-GB"/>
                    </a:p>
                  </a:txBody>
                  <a:tcPr/>
                </a:tc>
                <a:tc>
                  <a:txBody>
                    <a:bodyPr/>
                    <a:lstStyle/>
                    <a:p>
                      <a:pPr>
                        <a:lnSpc>
                          <a:spcPct val="107000"/>
                        </a:lnSpc>
                        <a:spcAft>
                          <a:spcPts val="0"/>
                        </a:spcAft>
                      </a:pPr>
                      <a:r>
                        <a:rPr lang="en-GB" sz="1200" dirty="0">
                          <a:effectLst/>
                        </a:rPr>
                        <a:t>Biology:</a:t>
                      </a:r>
                    </a:p>
                    <a:p>
                      <a:pPr>
                        <a:lnSpc>
                          <a:spcPct val="107000"/>
                        </a:lnSpc>
                        <a:spcAft>
                          <a:spcPts val="0"/>
                        </a:spcAft>
                      </a:pPr>
                      <a:r>
                        <a:rPr lang="en-GB" sz="1200" dirty="0">
                          <a:effectLst/>
                        </a:rPr>
                        <a:t>Plants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a:effectLst/>
                        </a:rPr>
                        <a:t>Biology: </a:t>
                      </a:r>
                    </a:p>
                    <a:p>
                      <a:pPr>
                        <a:lnSpc>
                          <a:spcPct val="107000"/>
                        </a:lnSpc>
                        <a:spcAft>
                          <a:spcPts val="0"/>
                        </a:spcAft>
                      </a:pPr>
                      <a:r>
                        <a:rPr lang="en-GB" sz="1200">
                          <a:effectLst/>
                        </a:rPr>
                        <a:t>Animals, including humans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3585273423"/>
                  </a:ext>
                </a:extLst>
              </a:tr>
              <a:tr h="543782">
                <a:tc>
                  <a:txBody>
                    <a:bodyPr/>
                    <a:lstStyle/>
                    <a:p>
                      <a:pPr>
                        <a:lnSpc>
                          <a:spcPct val="107000"/>
                        </a:lnSpc>
                        <a:spcAft>
                          <a:spcPts val="0"/>
                        </a:spcAft>
                      </a:pPr>
                      <a:r>
                        <a:rPr lang="en-GB" sz="1200">
                          <a:effectLst/>
                        </a:rPr>
                        <a:t>Year 2</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a:effectLst/>
                        </a:rPr>
                        <a:t>Biology:</a:t>
                      </a:r>
                    </a:p>
                    <a:p>
                      <a:pPr>
                        <a:lnSpc>
                          <a:spcPct val="107000"/>
                        </a:lnSpc>
                        <a:spcAft>
                          <a:spcPts val="0"/>
                        </a:spcAft>
                      </a:pPr>
                      <a:r>
                        <a:rPr lang="en-GB" sz="1200">
                          <a:effectLst/>
                        </a:rPr>
                        <a:t>Living things &amp; their habitats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2">
                  <a:txBody>
                    <a:bodyPr/>
                    <a:lstStyle/>
                    <a:p>
                      <a:pPr>
                        <a:lnSpc>
                          <a:spcPct val="107000"/>
                        </a:lnSpc>
                        <a:spcAft>
                          <a:spcPts val="0"/>
                        </a:spcAft>
                      </a:pPr>
                      <a:r>
                        <a:rPr lang="en-GB" sz="1200">
                          <a:effectLst/>
                        </a:rPr>
                        <a:t>Chemistry:</a:t>
                      </a:r>
                    </a:p>
                    <a:p>
                      <a:pPr>
                        <a:lnSpc>
                          <a:spcPct val="107000"/>
                        </a:lnSpc>
                        <a:spcAft>
                          <a:spcPts val="0"/>
                        </a:spcAft>
                      </a:pPr>
                      <a:r>
                        <a:rPr lang="en-GB" sz="1200">
                          <a:effectLst/>
                        </a:rPr>
                        <a:t>Materials</a:t>
                      </a:r>
                    </a:p>
                    <a:p>
                      <a:pPr>
                        <a:lnSpc>
                          <a:spcPct val="107000"/>
                        </a:lnSpc>
                        <a:spcAft>
                          <a:spcPts val="0"/>
                        </a:spcAft>
                      </a:pPr>
                      <a:r>
                        <a:rPr lang="en-GB" sz="1200">
                          <a:effectLst/>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gridSpan="2">
                  <a:txBody>
                    <a:bodyPr/>
                    <a:lstStyle/>
                    <a:p>
                      <a:pPr>
                        <a:lnSpc>
                          <a:spcPct val="107000"/>
                        </a:lnSpc>
                        <a:spcAft>
                          <a:spcPts val="0"/>
                        </a:spcAft>
                      </a:pPr>
                      <a:r>
                        <a:rPr lang="en-GB" sz="1200">
                          <a:effectLst/>
                        </a:rPr>
                        <a:t>Biology:</a:t>
                      </a:r>
                    </a:p>
                    <a:p>
                      <a:pPr>
                        <a:lnSpc>
                          <a:spcPct val="107000"/>
                        </a:lnSpc>
                        <a:spcAft>
                          <a:spcPts val="0"/>
                        </a:spcAft>
                      </a:pPr>
                      <a:r>
                        <a:rPr lang="en-GB" sz="1200">
                          <a:effectLst/>
                        </a:rPr>
                        <a:t>Animals, including humans</a:t>
                      </a:r>
                    </a:p>
                    <a:p>
                      <a:pPr>
                        <a:lnSpc>
                          <a:spcPct val="107000"/>
                        </a:lnSpc>
                        <a:spcAft>
                          <a:spcPts val="0"/>
                        </a:spcAft>
                      </a:pPr>
                      <a:r>
                        <a:rPr lang="en-GB" sz="1200">
                          <a:effectLst/>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a:txBody>
                    <a:bodyPr/>
                    <a:lstStyle/>
                    <a:p>
                      <a:pPr>
                        <a:lnSpc>
                          <a:spcPct val="107000"/>
                        </a:lnSpc>
                        <a:spcAft>
                          <a:spcPts val="0"/>
                        </a:spcAft>
                      </a:pPr>
                      <a:r>
                        <a:rPr lang="en-GB" sz="1200">
                          <a:effectLst/>
                        </a:rPr>
                        <a:t>Biology:</a:t>
                      </a:r>
                    </a:p>
                    <a:p>
                      <a:pPr>
                        <a:lnSpc>
                          <a:spcPct val="107000"/>
                        </a:lnSpc>
                        <a:spcAft>
                          <a:spcPts val="0"/>
                        </a:spcAft>
                      </a:pPr>
                      <a:r>
                        <a:rPr lang="en-GB" sz="1200">
                          <a:effectLst/>
                        </a:rPr>
                        <a:t>Plants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Biology:</a:t>
                      </a:r>
                    </a:p>
                    <a:p>
                      <a:pPr>
                        <a:lnSpc>
                          <a:spcPct val="107000"/>
                        </a:lnSpc>
                        <a:spcAft>
                          <a:spcPts val="0"/>
                        </a:spcAft>
                      </a:pPr>
                      <a:r>
                        <a:rPr lang="en-GB" sz="1200" dirty="0" smtClean="0">
                          <a:effectLst/>
                        </a:rPr>
                        <a:t>Animals,</a:t>
                      </a:r>
                      <a:r>
                        <a:rPr lang="en-GB" sz="1200" baseline="0" dirty="0" smtClean="0">
                          <a:effectLst/>
                        </a:rPr>
                        <a:t> including humans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691876359"/>
                  </a:ext>
                </a:extLst>
              </a:tr>
              <a:tr h="540615">
                <a:tc>
                  <a:txBody>
                    <a:bodyPr/>
                    <a:lstStyle/>
                    <a:p>
                      <a:pPr>
                        <a:lnSpc>
                          <a:spcPct val="107000"/>
                        </a:lnSpc>
                        <a:spcAft>
                          <a:spcPts val="0"/>
                        </a:spcAft>
                      </a:pPr>
                      <a:r>
                        <a:rPr lang="en-GB" sz="1200">
                          <a:effectLst/>
                        </a:rPr>
                        <a:t>Year 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a:effectLst/>
                        </a:rPr>
                        <a:t>Biology:</a:t>
                      </a:r>
                    </a:p>
                    <a:p>
                      <a:pPr>
                        <a:lnSpc>
                          <a:spcPct val="107000"/>
                        </a:lnSpc>
                        <a:spcAft>
                          <a:spcPts val="0"/>
                        </a:spcAft>
                      </a:pPr>
                      <a:r>
                        <a:rPr lang="en-GB" sz="1200">
                          <a:effectLst/>
                        </a:rPr>
                        <a:t>Animals, including humans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Chemistry:</a:t>
                      </a:r>
                    </a:p>
                    <a:p>
                      <a:pPr>
                        <a:lnSpc>
                          <a:spcPct val="107000"/>
                        </a:lnSpc>
                        <a:spcAft>
                          <a:spcPts val="0"/>
                        </a:spcAft>
                      </a:pPr>
                      <a:r>
                        <a:rPr lang="en-GB" sz="1200" dirty="0">
                          <a:effectLst/>
                        </a:rPr>
                        <a:t>Rocks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3">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Forces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hMerge="1">
                  <a:txBody>
                    <a:bodyPr/>
                    <a:lstStyle/>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smtClean="0">
                          <a:effectLst/>
                        </a:rPr>
                        <a:t>Biology:</a:t>
                      </a:r>
                    </a:p>
                    <a:p>
                      <a:pPr>
                        <a:lnSpc>
                          <a:spcPct val="107000"/>
                        </a:lnSpc>
                        <a:spcAft>
                          <a:spcPts val="0"/>
                        </a:spcAft>
                      </a:pPr>
                      <a:r>
                        <a:rPr lang="en-GB" sz="1200" dirty="0" smtClean="0">
                          <a:effectLst/>
                        </a:rPr>
                        <a:t>Plants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a:effectLst/>
                        </a:rPr>
                        <a:t>Physics:</a:t>
                      </a:r>
                    </a:p>
                    <a:p>
                      <a:pPr>
                        <a:lnSpc>
                          <a:spcPct val="107000"/>
                        </a:lnSpc>
                        <a:spcAft>
                          <a:spcPts val="0"/>
                        </a:spcAft>
                      </a:pPr>
                      <a:r>
                        <a:rPr lang="en-GB" sz="1200">
                          <a:effectLst/>
                        </a:rPr>
                        <a:t>Light</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2313171380"/>
                  </a:ext>
                </a:extLst>
              </a:tr>
              <a:tr h="543782">
                <a:tc>
                  <a:txBody>
                    <a:bodyPr/>
                    <a:lstStyle/>
                    <a:p>
                      <a:pPr>
                        <a:lnSpc>
                          <a:spcPct val="107000"/>
                        </a:lnSpc>
                        <a:spcAft>
                          <a:spcPts val="0"/>
                        </a:spcAft>
                      </a:pPr>
                      <a:r>
                        <a:rPr lang="en-GB" sz="1200">
                          <a:effectLst/>
                        </a:rPr>
                        <a:t>Year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smtClean="0">
                          <a:effectLst/>
                        </a:rPr>
                        <a:t>Biology:</a:t>
                      </a:r>
                    </a:p>
                    <a:p>
                      <a:pPr>
                        <a:lnSpc>
                          <a:spcPct val="107000"/>
                        </a:lnSpc>
                        <a:spcAft>
                          <a:spcPts val="0"/>
                        </a:spcAft>
                      </a:pPr>
                      <a:r>
                        <a:rPr lang="en-GB" sz="1200" dirty="0" smtClean="0">
                          <a:effectLst/>
                        </a:rPr>
                        <a:t>Living things &amp; their habitats </a:t>
                      </a:r>
                    </a:p>
                  </a:txBody>
                  <a:tcPr marL="19549" marR="19549" marT="0" marB="0"/>
                </a:tc>
                <a:tc>
                  <a:txBody>
                    <a:bodyPr/>
                    <a:lstStyle/>
                    <a:p>
                      <a:pPr>
                        <a:lnSpc>
                          <a:spcPct val="107000"/>
                        </a:lnSpc>
                        <a:spcAft>
                          <a:spcPts val="0"/>
                        </a:spcAft>
                      </a:pPr>
                      <a:r>
                        <a:rPr lang="en-GB" sz="1200" dirty="0" smtClean="0">
                          <a:effectLst/>
                        </a:rPr>
                        <a:t>Biology:</a:t>
                      </a:r>
                    </a:p>
                    <a:p>
                      <a:pPr>
                        <a:lnSpc>
                          <a:spcPct val="107000"/>
                        </a:lnSpc>
                        <a:spcAft>
                          <a:spcPts val="0"/>
                        </a:spcAft>
                      </a:pPr>
                      <a:r>
                        <a:rPr lang="en-GB" sz="1200" kern="1200" dirty="0" smtClean="0">
                          <a:solidFill>
                            <a:schemeClr val="dk1"/>
                          </a:solidFill>
                          <a:effectLst/>
                          <a:latin typeface="+mn-lt"/>
                          <a:ea typeface="+mn-ea"/>
                          <a:cs typeface="+mn-cs"/>
                        </a:rPr>
                        <a:t>Changing habitats</a:t>
                      </a:r>
                    </a:p>
                    <a:p>
                      <a:pPr>
                        <a:lnSpc>
                          <a:spcPct val="107000"/>
                        </a:lnSpc>
                        <a:spcAft>
                          <a:spcPts val="0"/>
                        </a:spcAft>
                      </a:pPr>
                      <a:r>
                        <a:rPr lang="en-GB" sz="1200" kern="1200" dirty="0" smtClean="0">
                          <a:solidFill>
                            <a:schemeClr val="dk1"/>
                          </a:solidFill>
                          <a:effectLst/>
                          <a:latin typeface="+mn-lt"/>
                          <a:ea typeface="+mn-ea"/>
                          <a:cs typeface="+mn-cs"/>
                        </a:rPr>
                        <a:t>Animals</a:t>
                      </a:r>
                      <a:r>
                        <a:rPr lang="en-GB" sz="1200" kern="1200" dirty="0" smtClean="0">
                          <a:solidFill>
                            <a:schemeClr val="dk1"/>
                          </a:solidFill>
                          <a:effectLst/>
                          <a:latin typeface="+mn-lt"/>
                          <a:ea typeface="+mn-ea"/>
                          <a:cs typeface="+mn-cs"/>
                        </a:rPr>
                        <a:t>, including humans </a:t>
                      </a:r>
                      <a:endParaRPr lang="en-GB" sz="1000" dirty="0" smtClean="0">
                        <a:effectLst/>
                      </a:endParaRPr>
                    </a:p>
                  </a:txBody>
                  <a:tcPr marL="19549" marR="19549" marT="0" marB="0"/>
                </a:tc>
                <a:tc gridSpan="3">
                  <a:txBody>
                    <a:bodyPr/>
                    <a:lstStyle/>
                    <a:p>
                      <a:pPr>
                        <a:lnSpc>
                          <a:spcPct val="107000"/>
                        </a:lnSpc>
                        <a:spcAft>
                          <a:spcPts val="0"/>
                        </a:spcAft>
                      </a:pPr>
                      <a:r>
                        <a:rPr lang="en-GB" sz="1200" dirty="0" smtClean="0">
                          <a:effectLst/>
                        </a:rPr>
                        <a:t>Chemistry:</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effectLst/>
                        </a:rPr>
                        <a:t>States of matter</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hMerge="1">
                  <a:txBody>
                    <a:bodyPr/>
                    <a:lstStyle/>
                    <a:p>
                      <a:endParaRPr lang="en-GB"/>
                    </a:p>
                  </a:txBody>
                  <a:tcPr/>
                </a:tc>
                <a:tc>
                  <a:txBody>
                    <a:bodyPr/>
                    <a:lstStyle/>
                    <a:p>
                      <a:pPr>
                        <a:lnSpc>
                          <a:spcPct val="107000"/>
                        </a:lnSpc>
                        <a:spcAft>
                          <a:spcPts val="0"/>
                        </a:spcAft>
                      </a:pPr>
                      <a:r>
                        <a:rPr lang="en-GB" sz="1200" dirty="0" smtClean="0">
                          <a:effectLst/>
                        </a:rPr>
                        <a:t>Physics:</a:t>
                      </a:r>
                    </a:p>
                    <a:p>
                      <a:pPr>
                        <a:lnSpc>
                          <a:spcPct val="107000"/>
                        </a:lnSpc>
                        <a:spcAft>
                          <a:spcPts val="0"/>
                        </a:spcAft>
                      </a:pPr>
                      <a:r>
                        <a:rPr lang="en-GB" sz="1200" dirty="0" smtClean="0">
                          <a:effectLst/>
                        </a:rPr>
                        <a:t>Electricity</a:t>
                      </a: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Physics:</a:t>
                      </a:r>
                    </a:p>
                    <a:p>
                      <a:pPr>
                        <a:lnSpc>
                          <a:spcPct val="107000"/>
                        </a:lnSpc>
                        <a:spcAft>
                          <a:spcPts val="0"/>
                        </a:spcAft>
                      </a:pP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Sound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2556817674"/>
                  </a:ext>
                </a:extLst>
              </a:tr>
              <a:tr h="805889">
                <a:tc>
                  <a:txBody>
                    <a:bodyPr/>
                    <a:lstStyle/>
                    <a:p>
                      <a:pPr>
                        <a:lnSpc>
                          <a:spcPct val="107000"/>
                        </a:lnSpc>
                        <a:spcAft>
                          <a:spcPts val="0"/>
                        </a:spcAft>
                      </a:pPr>
                      <a:r>
                        <a:rPr lang="en-GB" sz="1200">
                          <a:effectLst/>
                        </a:rPr>
                        <a:t>Year 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Earth &amp; Space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Forces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3">
                  <a:txBody>
                    <a:bodyPr/>
                    <a:lstStyle/>
                    <a:p>
                      <a:pPr>
                        <a:lnSpc>
                          <a:spcPct val="107000"/>
                        </a:lnSpc>
                        <a:spcAft>
                          <a:spcPts val="0"/>
                        </a:spcAft>
                      </a:pPr>
                      <a:r>
                        <a:rPr lang="en-GB" sz="1200" dirty="0" smtClean="0">
                          <a:effectLst/>
                        </a:rPr>
                        <a:t>Chemistry:</a:t>
                      </a:r>
                    </a:p>
                    <a:p>
                      <a:pPr>
                        <a:lnSpc>
                          <a:spcPct val="107000"/>
                        </a:lnSpc>
                        <a:spcAft>
                          <a:spcPts val="0"/>
                        </a:spcAft>
                      </a:pPr>
                      <a:r>
                        <a:rPr lang="en-GB" sz="1200" dirty="0" smtClean="0">
                          <a:effectLst/>
                        </a:rPr>
                        <a:t>Properties &amp; changes in materials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hMerge="1">
                  <a:txBody>
                    <a:bodyPr/>
                    <a:lstStyle/>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smtClean="0">
                          <a:effectLst/>
                        </a:rPr>
                        <a:t>Biology:</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effectLst/>
                        </a:rPr>
                        <a:t>Animals, including humans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smtClean="0">
                          <a:effectLst/>
                        </a:rPr>
                        <a:t>Biology:</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effectLst/>
                        </a:rPr>
                        <a:t>Living things &amp; their habitats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1418414218"/>
                  </a:ext>
                </a:extLst>
              </a:tr>
              <a:tr h="783389">
                <a:tc>
                  <a:txBody>
                    <a:bodyPr/>
                    <a:lstStyle/>
                    <a:p>
                      <a:pPr>
                        <a:lnSpc>
                          <a:spcPct val="107000"/>
                        </a:lnSpc>
                        <a:spcAft>
                          <a:spcPts val="0"/>
                        </a:spcAft>
                      </a:pPr>
                      <a:r>
                        <a:rPr lang="en-GB" sz="1200" dirty="0">
                          <a:effectLst/>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Biology:</a:t>
                      </a:r>
                    </a:p>
                    <a:p>
                      <a:pPr>
                        <a:lnSpc>
                          <a:spcPct val="107000"/>
                        </a:lnSpc>
                        <a:spcAft>
                          <a:spcPts val="0"/>
                        </a:spcAft>
                      </a:pPr>
                      <a:r>
                        <a:rPr lang="en-GB" sz="1200" dirty="0">
                          <a:effectLst/>
                        </a:rPr>
                        <a:t>Animals, including humans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Light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gridSpan="2">
                  <a:txBody>
                    <a:bodyPr/>
                    <a:lstStyle/>
                    <a:p>
                      <a:pPr>
                        <a:lnSpc>
                          <a:spcPct val="107000"/>
                        </a:lnSpc>
                        <a:spcAft>
                          <a:spcPts val="0"/>
                        </a:spcAft>
                      </a:pPr>
                      <a:r>
                        <a:rPr lang="en-GB" sz="1200" dirty="0">
                          <a:effectLst/>
                        </a:rPr>
                        <a:t>Physics:</a:t>
                      </a:r>
                    </a:p>
                    <a:p>
                      <a:pPr>
                        <a:lnSpc>
                          <a:spcPct val="107000"/>
                        </a:lnSpc>
                        <a:spcAft>
                          <a:spcPts val="0"/>
                        </a:spcAft>
                      </a:pPr>
                      <a:r>
                        <a:rPr lang="en-GB" sz="1200" dirty="0">
                          <a:effectLst/>
                        </a:rPr>
                        <a:t>Electricity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hMerge="1">
                  <a:txBody>
                    <a:bodyPr/>
                    <a:lstStyle/>
                    <a:p>
                      <a:endParaRPr lang="en-GB"/>
                    </a:p>
                  </a:txBody>
                  <a:tcPr/>
                </a:tc>
                <a:tc>
                  <a:txBody>
                    <a:bodyPr/>
                    <a:lstStyle/>
                    <a:p>
                      <a:pPr>
                        <a:lnSpc>
                          <a:spcPct val="107000"/>
                        </a:lnSpc>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Biology: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effectLst/>
                        </a:rPr>
                        <a:t>Evolution &amp; inheritance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tc>
                  <a:txBody>
                    <a:bodyPr/>
                    <a:lstStyle/>
                    <a:p>
                      <a:pPr>
                        <a:lnSpc>
                          <a:spcPct val="107000"/>
                        </a:lnSpc>
                        <a:spcAft>
                          <a:spcPts val="0"/>
                        </a:spcAft>
                      </a:pPr>
                      <a:r>
                        <a:rPr lang="en-GB" sz="1200" dirty="0">
                          <a:effectLst/>
                        </a:rPr>
                        <a:t>Biology</a:t>
                      </a:r>
                      <a:r>
                        <a:rPr lang="en-GB" sz="1200" dirty="0" smtClean="0">
                          <a:effectLst/>
                        </a:rPr>
                        <a:t>:</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effectLst/>
                        </a:rPr>
                        <a:t>Living things &amp; their habitats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19549" marR="19549" marT="0" marB="0"/>
                </a:tc>
                <a:extLst>
                  <a:ext uri="{0D108BD9-81ED-4DB2-BD59-A6C34878D82A}">
                    <a16:rowId xmlns:a16="http://schemas.microsoft.com/office/drawing/2014/main" val="3092652437"/>
                  </a:ext>
                </a:extLst>
              </a:tr>
            </a:tbl>
          </a:graphicData>
        </a:graphic>
      </p:graphicFrame>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155383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7483" y="130095"/>
            <a:ext cx="7722523" cy="1199941"/>
          </a:xfrm>
          <a:solidFill>
            <a:schemeClr val="accent1">
              <a:lumMod val="40000"/>
              <a:lumOff val="60000"/>
            </a:schemeClr>
          </a:solidFill>
        </p:spPr>
        <p:txBody>
          <a:bodyPr>
            <a:normAutofit fontScale="90000"/>
          </a:bodyPr>
          <a:lstStyle/>
          <a:p>
            <a:r>
              <a:rPr lang="en-GB" sz="2000" b="1" dirty="0" smtClean="0">
                <a:latin typeface="+mn-lt"/>
              </a:rPr>
              <a:t/>
            </a:r>
            <a:br>
              <a:rPr lang="en-GB" sz="2000" b="1" dirty="0" smtClean="0">
                <a:latin typeface="+mn-lt"/>
              </a:rPr>
            </a:br>
            <a:r>
              <a:rPr lang="en-GB" sz="2000" b="1" dirty="0" smtClean="0">
                <a:latin typeface="+mn-lt"/>
              </a:rPr>
              <a:t>Reception</a:t>
            </a:r>
            <a:r>
              <a:rPr lang="en-GB" sz="1600" dirty="0" smtClean="0"/>
              <a:t/>
            </a:r>
            <a:br>
              <a:rPr lang="en-GB" sz="1600" dirty="0" smtClean="0"/>
            </a:br>
            <a:r>
              <a:rPr lang="en-GB" sz="1600" dirty="0" smtClean="0">
                <a:latin typeface="+mn-lt"/>
              </a:rPr>
              <a:t>The </a:t>
            </a:r>
            <a:r>
              <a:rPr lang="en-GB" sz="1600" dirty="0">
                <a:latin typeface="+mn-lt"/>
              </a:rPr>
              <a:t>most relevant statements for science are taken from the following areas of learning:</a:t>
            </a:r>
            <a:br>
              <a:rPr lang="en-GB" sz="1600" dirty="0">
                <a:latin typeface="+mn-lt"/>
              </a:rPr>
            </a:br>
            <a:r>
              <a:rPr lang="en-GB" sz="1600" dirty="0">
                <a:latin typeface="+mn-lt"/>
              </a:rPr>
              <a:t>Communication and Language</a:t>
            </a:r>
            <a:br>
              <a:rPr lang="en-GB" sz="1600" dirty="0">
                <a:latin typeface="+mn-lt"/>
              </a:rPr>
            </a:br>
            <a:r>
              <a:rPr lang="en-GB" sz="1600" dirty="0">
                <a:latin typeface="+mn-lt"/>
              </a:rPr>
              <a:t>Personal, Social and Emotional Development</a:t>
            </a:r>
            <a:br>
              <a:rPr lang="en-GB" sz="1600" dirty="0">
                <a:latin typeface="+mn-lt"/>
              </a:rPr>
            </a:br>
            <a:r>
              <a:rPr lang="en-GB" sz="1600" dirty="0">
                <a:latin typeface="+mn-lt"/>
              </a:rPr>
              <a:t>Understanding the World</a:t>
            </a:r>
            <a:br>
              <a:rPr lang="en-GB" sz="1600" dirty="0">
                <a:latin typeface="+mn-lt"/>
              </a:rPr>
            </a:br>
            <a:endParaRPr lang="en-GB" sz="16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2443425"/>
              </p:ext>
            </p:extLst>
          </p:nvPr>
        </p:nvGraphicFramePr>
        <p:xfrm>
          <a:off x="838200" y="1455658"/>
          <a:ext cx="10515600" cy="1551940"/>
        </p:xfrm>
        <a:graphic>
          <a:graphicData uri="http://schemas.openxmlformats.org/drawingml/2006/table">
            <a:tbl>
              <a:tblPr firstRow="1" firstCol="1" lastRow="1" lastCol="1" bandRow="1" bandCol="1">
                <a:tableStyleId>{5C22544A-7EE6-4342-B048-85BDC9FD1C3A}</a:tableStyleId>
              </a:tblPr>
              <a:tblGrid>
                <a:gridCol w="899160">
                  <a:extLst>
                    <a:ext uri="{9D8B030D-6E8A-4147-A177-3AD203B41FA5}">
                      <a16:colId xmlns:a16="http://schemas.microsoft.com/office/drawing/2014/main" val="1872808453"/>
                    </a:ext>
                  </a:extLst>
                </a:gridCol>
                <a:gridCol w="4414058">
                  <a:extLst>
                    <a:ext uri="{9D8B030D-6E8A-4147-A177-3AD203B41FA5}">
                      <a16:colId xmlns:a16="http://schemas.microsoft.com/office/drawing/2014/main" val="1488041012"/>
                    </a:ext>
                  </a:extLst>
                </a:gridCol>
                <a:gridCol w="5202382">
                  <a:extLst>
                    <a:ext uri="{9D8B030D-6E8A-4147-A177-3AD203B41FA5}">
                      <a16:colId xmlns:a16="http://schemas.microsoft.com/office/drawing/2014/main" val="3475148972"/>
                    </a:ext>
                  </a:extLst>
                </a:gridCol>
              </a:tblGrid>
              <a:tr h="242207">
                <a:tc gridSpan="3">
                  <a:txBody>
                    <a:bodyPr/>
                    <a:lstStyle/>
                    <a:p>
                      <a:pPr marL="114935" indent="-108585">
                        <a:spcBef>
                          <a:spcPts val="670"/>
                        </a:spcBef>
                        <a:spcAft>
                          <a:spcPts val="0"/>
                        </a:spcAft>
                      </a:pPr>
                      <a:r>
                        <a:rPr lang="en-GB" sz="1600" dirty="0">
                          <a:solidFill>
                            <a:schemeClr val="tx1"/>
                          </a:solidFill>
                          <a:effectLst/>
                        </a:rPr>
                        <a:t>Science</a:t>
                      </a:r>
                      <a:endParaRPr lang="en-GB" sz="1600" dirty="0">
                        <a:solidFill>
                          <a:schemeClr val="tx1"/>
                        </a:solidFill>
                        <a:effectLst/>
                        <a:latin typeface="Roboto"/>
                        <a:ea typeface="Roboto"/>
                        <a:cs typeface="Roboto"/>
                      </a:endParaRPr>
                    </a:p>
                  </a:txBody>
                  <a:tcPr marL="0" marR="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509370"/>
                  </a:ext>
                </a:extLst>
              </a:tr>
              <a:tr h="1269257">
                <a:tc>
                  <a:txBody>
                    <a:bodyPr/>
                    <a:lstStyle/>
                    <a:p>
                      <a:pPr marL="73025" indent="-108585">
                        <a:spcBef>
                          <a:spcPts val="315"/>
                        </a:spcBef>
                        <a:spcAft>
                          <a:spcPts val="0"/>
                        </a:spcAft>
                      </a:pPr>
                      <a:r>
                        <a:rPr lang="en-GB" sz="1400" dirty="0">
                          <a:solidFill>
                            <a:schemeClr val="tx1"/>
                          </a:solidFill>
                          <a:effectLst/>
                        </a:rPr>
                        <a:t>Reception</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76200" indent="-108585">
                        <a:spcBef>
                          <a:spcPts val="315"/>
                        </a:spcBef>
                        <a:spcAft>
                          <a:spcPts val="0"/>
                        </a:spcAft>
                      </a:pPr>
                      <a:r>
                        <a:rPr lang="en-GB" sz="1400" dirty="0">
                          <a:solidFill>
                            <a:schemeClr val="tx1"/>
                          </a:solidFill>
                          <a:effectLst/>
                        </a:rPr>
                        <a:t>Communication and Language</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0" lvl="0" indent="0" algn="just">
                        <a:lnSpc>
                          <a:spcPct val="100000"/>
                        </a:lnSpc>
                        <a:spcBef>
                          <a:spcPts val="315"/>
                        </a:spcBef>
                        <a:spcAft>
                          <a:spcPts val="0"/>
                        </a:spcAft>
                        <a:buClr>
                          <a:srgbClr val="231F20"/>
                        </a:buClr>
                        <a:buSzPts val="1000"/>
                        <a:buFontTx/>
                        <a:buNone/>
                        <a:tabLst>
                          <a:tab pos="179705" algn="l"/>
                        </a:tabLst>
                      </a:pPr>
                      <a:r>
                        <a:rPr lang="en-GB" sz="1000" spc="-55" dirty="0">
                          <a:solidFill>
                            <a:schemeClr val="tx1"/>
                          </a:solidFill>
                          <a:effectLst/>
                        </a:rPr>
                        <a:t>Learn new</a:t>
                      </a:r>
                      <a:r>
                        <a:rPr lang="en-GB" sz="1000" spc="-105" dirty="0">
                          <a:solidFill>
                            <a:schemeClr val="tx1"/>
                          </a:solidFill>
                          <a:effectLst/>
                        </a:rPr>
                        <a:t> </a:t>
                      </a:r>
                      <a:r>
                        <a:rPr lang="en-GB" sz="1000" spc="-55" dirty="0">
                          <a:solidFill>
                            <a:schemeClr val="tx1"/>
                          </a:solidFill>
                          <a:effectLst/>
                        </a:rPr>
                        <a:t>vocabulary.</a:t>
                      </a:r>
                    </a:p>
                    <a:p>
                      <a:pPr marL="0" lvl="0" indent="0" algn="just">
                        <a:lnSpc>
                          <a:spcPct val="100000"/>
                        </a:lnSpc>
                        <a:spcBef>
                          <a:spcPts val="385"/>
                        </a:spcBef>
                        <a:spcAft>
                          <a:spcPts val="0"/>
                        </a:spcAft>
                        <a:buClr>
                          <a:srgbClr val="231F20"/>
                        </a:buClr>
                        <a:buSzPts val="1000"/>
                        <a:buFontTx/>
                        <a:buNone/>
                        <a:tabLst>
                          <a:tab pos="179705" algn="l"/>
                        </a:tabLst>
                      </a:pPr>
                      <a:r>
                        <a:rPr lang="en-GB" sz="1000" spc="-55" dirty="0">
                          <a:solidFill>
                            <a:schemeClr val="tx1"/>
                          </a:solidFill>
                          <a:effectLst/>
                        </a:rPr>
                        <a:t>Ask</a:t>
                      </a:r>
                      <a:r>
                        <a:rPr lang="en-GB" sz="1000" spc="-65" dirty="0">
                          <a:solidFill>
                            <a:schemeClr val="tx1"/>
                          </a:solidFill>
                          <a:effectLst/>
                        </a:rPr>
                        <a:t> </a:t>
                      </a:r>
                      <a:r>
                        <a:rPr lang="en-GB" sz="1000" spc="-55" dirty="0">
                          <a:solidFill>
                            <a:schemeClr val="tx1"/>
                          </a:solidFill>
                          <a:effectLst/>
                        </a:rPr>
                        <a:t>questions</a:t>
                      </a:r>
                      <a:r>
                        <a:rPr lang="en-GB" sz="1000" spc="-65" dirty="0">
                          <a:solidFill>
                            <a:schemeClr val="tx1"/>
                          </a:solidFill>
                          <a:effectLst/>
                        </a:rPr>
                        <a:t> </a:t>
                      </a:r>
                      <a:r>
                        <a:rPr lang="en-GB" sz="1000" spc="-55" dirty="0">
                          <a:solidFill>
                            <a:schemeClr val="tx1"/>
                          </a:solidFill>
                          <a:effectLst/>
                        </a:rPr>
                        <a:t>to</a:t>
                      </a:r>
                      <a:r>
                        <a:rPr lang="en-GB" sz="1000" spc="-60" dirty="0">
                          <a:solidFill>
                            <a:schemeClr val="tx1"/>
                          </a:solidFill>
                          <a:effectLst/>
                        </a:rPr>
                        <a:t> </a:t>
                      </a:r>
                      <a:r>
                        <a:rPr lang="en-GB" sz="1000" spc="-55" dirty="0">
                          <a:solidFill>
                            <a:schemeClr val="tx1"/>
                          </a:solidFill>
                          <a:effectLst/>
                        </a:rPr>
                        <a:t>find out</a:t>
                      </a:r>
                      <a:r>
                        <a:rPr lang="en-GB" sz="1000" spc="-60" dirty="0">
                          <a:solidFill>
                            <a:schemeClr val="tx1"/>
                          </a:solidFill>
                          <a:effectLst/>
                        </a:rPr>
                        <a:t> </a:t>
                      </a:r>
                      <a:r>
                        <a:rPr lang="en-GB" sz="1000" spc="-55" dirty="0">
                          <a:solidFill>
                            <a:schemeClr val="tx1"/>
                          </a:solidFill>
                          <a:effectLst/>
                        </a:rPr>
                        <a:t>more</a:t>
                      </a:r>
                      <a:r>
                        <a:rPr lang="en-GB" sz="1000" spc="-60" dirty="0">
                          <a:solidFill>
                            <a:schemeClr val="tx1"/>
                          </a:solidFill>
                          <a:effectLst/>
                        </a:rPr>
                        <a:t> </a:t>
                      </a:r>
                      <a:r>
                        <a:rPr lang="en-GB" sz="1000" spc="-55" dirty="0">
                          <a:solidFill>
                            <a:schemeClr val="tx1"/>
                          </a:solidFill>
                          <a:effectLst/>
                        </a:rPr>
                        <a:t>and</a:t>
                      </a:r>
                      <a:r>
                        <a:rPr lang="en-GB" sz="1000" spc="-60" dirty="0">
                          <a:solidFill>
                            <a:schemeClr val="tx1"/>
                          </a:solidFill>
                          <a:effectLst/>
                        </a:rPr>
                        <a:t> </a:t>
                      </a:r>
                      <a:r>
                        <a:rPr lang="en-GB" sz="1000" spc="-55" dirty="0">
                          <a:solidFill>
                            <a:schemeClr val="tx1"/>
                          </a:solidFill>
                          <a:effectLst/>
                        </a:rPr>
                        <a:t>to check</a:t>
                      </a:r>
                      <a:r>
                        <a:rPr lang="en-GB" sz="1000" spc="-65" dirty="0">
                          <a:solidFill>
                            <a:schemeClr val="tx1"/>
                          </a:solidFill>
                          <a:effectLst/>
                        </a:rPr>
                        <a:t> </a:t>
                      </a:r>
                      <a:r>
                        <a:rPr lang="en-GB" sz="1000" spc="-55" dirty="0">
                          <a:solidFill>
                            <a:schemeClr val="tx1"/>
                          </a:solidFill>
                          <a:effectLst/>
                        </a:rPr>
                        <a:t>what</a:t>
                      </a:r>
                      <a:r>
                        <a:rPr lang="en-GB" sz="1000" spc="-65" dirty="0">
                          <a:solidFill>
                            <a:schemeClr val="tx1"/>
                          </a:solidFill>
                          <a:effectLst/>
                        </a:rPr>
                        <a:t> </a:t>
                      </a:r>
                      <a:r>
                        <a:rPr lang="en-GB" sz="1000" spc="-55" dirty="0">
                          <a:solidFill>
                            <a:schemeClr val="tx1"/>
                          </a:solidFill>
                          <a:effectLst/>
                        </a:rPr>
                        <a:t>has</a:t>
                      </a:r>
                      <a:r>
                        <a:rPr lang="en-GB" sz="1000" spc="-60" dirty="0">
                          <a:solidFill>
                            <a:schemeClr val="tx1"/>
                          </a:solidFill>
                          <a:effectLst/>
                        </a:rPr>
                        <a:t> </a:t>
                      </a:r>
                      <a:r>
                        <a:rPr lang="en-GB" sz="1000" spc="-55" dirty="0" smtClean="0">
                          <a:solidFill>
                            <a:schemeClr val="tx1"/>
                          </a:solidFill>
                          <a:effectLst/>
                        </a:rPr>
                        <a:t>been</a:t>
                      </a:r>
                      <a:r>
                        <a:rPr lang="en-GB" sz="1000" spc="-55" baseline="0" dirty="0" smtClean="0">
                          <a:solidFill>
                            <a:schemeClr val="tx1"/>
                          </a:solidFill>
                          <a:effectLst/>
                        </a:rPr>
                        <a:t> </a:t>
                      </a:r>
                      <a:r>
                        <a:rPr lang="en-GB" sz="1000" dirty="0" smtClean="0">
                          <a:solidFill>
                            <a:schemeClr val="tx1"/>
                          </a:solidFill>
                          <a:effectLst/>
                        </a:rPr>
                        <a:t>said </a:t>
                      </a:r>
                      <a:r>
                        <a:rPr lang="en-GB" sz="1000" dirty="0">
                          <a:solidFill>
                            <a:schemeClr val="tx1"/>
                          </a:solidFill>
                          <a:effectLst/>
                        </a:rPr>
                        <a:t>to them.</a:t>
                      </a:r>
                    </a:p>
                    <a:p>
                      <a:pPr marL="0" lvl="0" indent="0" algn="just">
                        <a:lnSpc>
                          <a:spcPct val="100000"/>
                        </a:lnSpc>
                        <a:spcBef>
                          <a:spcPts val="380"/>
                        </a:spcBef>
                        <a:spcAft>
                          <a:spcPts val="0"/>
                        </a:spcAft>
                        <a:buClr>
                          <a:srgbClr val="231F20"/>
                        </a:buClr>
                        <a:buSzPts val="1000"/>
                        <a:buFontTx/>
                        <a:buNone/>
                        <a:tabLst>
                          <a:tab pos="179705" algn="l"/>
                        </a:tabLst>
                      </a:pPr>
                      <a:r>
                        <a:rPr lang="en-GB" sz="1000" spc="-55" dirty="0">
                          <a:solidFill>
                            <a:schemeClr val="tx1"/>
                          </a:solidFill>
                          <a:effectLst/>
                        </a:rPr>
                        <a:t>Articulate their ideas</a:t>
                      </a:r>
                      <a:r>
                        <a:rPr lang="en-GB" sz="1000" spc="-50" dirty="0">
                          <a:solidFill>
                            <a:schemeClr val="tx1"/>
                          </a:solidFill>
                          <a:effectLst/>
                        </a:rPr>
                        <a:t> </a:t>
                      </a:r>
                      <a:r>
                        <a:rPr lang="en-GB" sz="1000" spc="-55" dirty="0">
                          <a:solidFill>
                            <a:schemeClr val="tx1"/>
                          </a:solidFill>
                          <a:effectLst/>
                        </a:rPr>
                        <a:t>and thoughts</a:t>
                      </a:r>
                      <a:r>
                        <a:rPr lang="en-GB" sz="1000" spc="-50" dirty="0">
                          <a:solidFill>
                            <a:schemeClr val="tx1"/>
                          </a:solidFill>
                          <a:effectLst/>
                        </a:rPr>
                        <a:t> </a:t>
                      </a:r>
                      <a:r>
                        <a:rPr lang="en-GB" sz="1000" spc="-55" dirty="0">
                          <a:solidFill>
                            <a:schemeClr val="tx1"/>
                          </a:solidFill>
                          <a:effectLst/>
                        </a:rPr>
                        <a:t>in well-formed</a:t>
                      </a:r>
                      <a:r>
                        <a:rPr lang="en-GB" sz="1000" spc="-50" dirty="0">
                          <a:solidFill>
                            <a:schemeClr val="tx1"/>
                          </a:solidFill>
                          <a:effectLst/>
                        </a:rPr>
                        <a:t> </a:t>
                      </a:r>
                      <a:r>
                        <a:rPr lang="en-GB" sz="1000" spc="-55" dirty="0">
                          <a:solidFill>
                            <a:schemeClr val="tx1"/>
                          </a:solidFill>
                          <a:effectLst/>
                        </a:rPr>
                        <a:t>sentences.</a:t>
                      </a:r>
                    </a:p>
                    <a:p>
                      <a:pPr marL="0" lvl="0" indent="0" algn="just">
                        <a:lnSpc>
                          <a:spcPct val="100000"/>
                        </a:lnSpc>
                        <a:spcBef>
                          <a:spcPts val="385"/>
                        </a:spcBef>
                        <a:spcAft>
                          <a:spcPts val="0"/>
                        </a:spcAft>
                        <a:buClr>
                          <a:srgbClr val="231F20"/>
                        </a:buClr>
                        <a:buSzPts val="1000"/>
                        <a:buFontTx/>
                        <a:buNone/>
                        <a:tabLst>
                          <a:tab pos="179705" algn="l"/>
                        </a:tabLst>
                      </a:pPr>
                      <a:r>
                        <a:rPr lang="en-GB" sz="1000" spc="-55" dirty="0">
                          <a:solidFill>
                            <a:schemeClr val="tx1"/>
                          </a:solidFill>
                          <a:effectLst/>
                        </a:rPr>
                        <a:t>Describe events in</a:t>
                      </a:r>
                      <a:r>
                        <a:rPr lang="en-GB" sz="1000" spc="-50" dirty="0">
                          <a:solidFill>
                            <a:schemeClr val="tx1"/>
                          </a:solidFill>
                          <a:effectLst/>
                        </a:rPr>
                        <a:t> </a:t>
                      </a:r>
                      <a:r>
                        <a:rPr lang="en-GB" sz="1000" spc="-55" dirty="0">
                          <a:solidFill>
                            <a:schemeClr val="tx1"/>
                          </a:solidFill>
                          <a:effectLst/>
                        </a:rPr>
                        <a:t>some</a:t>
                      </a:r>
                      <a:r>
                        <a:rPr lang="en-GB" sz="1000" spc="-50" dirty="0">
                          <a:solidFill>
                            <a:schemeClr val="tx1"/>
                          </a:solidFill>
                          <a:effectLst/>
                        </a:rPr>
                        <a:t> </a:t>
                      </a:r>
                      <a:r>
                        <a:rPr lang="en-GB" sz="1000" spc="-55" dirty="0">
                          <a:solidFill>
                            <a:schemeClr val="tx1"/>
                          </a:solidFill>
                          <a:effectLst/>
                        </a:rPr>
                        <a:t>detail.</a:t>
                      </a:r>
                    </a:p>
                    <a:p>
                      <a:pPr marL="0" marR="621030" lvl="0" indent="0" algn="just">
                        <a:lnSpc>
                          <a:spcPct val="100000"/>
                        </a:lnSpc>
                        <a:spcBef>
                          <a:spcPts val="385"/>
                        </a:spcBef>
                        <a:spcAft>
                          <a:spcPts val="0"/>
                        </a:spcAft>
                        <a:buClr>
                          <a:srgbClr val="231F20"/>
                        </a:buClr>
                        <a:buSzPts val="1000"/>
                        <a:buFontTx/>
                        <a:buNone/>
                        <a:tabLst>
                          <a:tab pos="179705" algn="l"/>
                        </a:tabLst>
                      </a:pPr>
                      <a:r>
                        <a:rPr lang="en-GB" sz="1000" spc="-55" dirty="0">
                          <a:solidFill>
                            <a:schemeClr val="tx1"/>
                          </a:solidFill>
                          <a:effectLst/>
                        </a:rPr>
                        <a:t>Use talk to help work out problems and organise thinking and activities, and to explain how things work and why they might happen.</a:t>
                      </a:r>
                    </a:p>
                    <a:p>
                      <a:pPr marL="0" lvl="0" indent="0" algn="just">
                        <a:spcBef>
                          <a:spcPts val="295"/>
                        </a:spcBef>
                        <a:spcAft>
                          <a:spcPts val="0"/>
                        </a:spcAft>
                        <a:buClr>
                          <a:srgbClr val="231F20"/>
                        </a:buClr>
                        <a:buSzPts val="1000"/>
                        <a:buFontTx/>
                        <a:buNone/>
                        <a:tabLst>
                          <a:tab pos="179705" algn="l"/>
                        </a:tabLst>
                      </a:pPr>
                      <a:r>
                        <a:rPr lang="en-GB" sz="1000" spc="-55" dirty="0">
                          <a:solidFill>
                            <a:schemeClr val="tx1"/>
                          </a:solidFill>
                          <a:effectLst/>
                        </a:rPr>
                        <a:t>Use</a:t>
                      </a:r>
                      <a:r>
                        <a:rPr lang="en-GB" sz="1000" spc="-60" dirty="0">
                          <a:solidFill>
                            <a:schemeClr val="tx1"/>
                          </a:solidFill>
                          <a:effectLst/>
                        </a:rPr>
                        <a:t> </a:t>
                      </a:r>
                      <a:r>
                        <a:rPr lang="en-GB" sz="1000" spc="-55" dirty="0">
                          <a:solidFill>
                            <a:schemeClr val="tx1"/>
                          </a:solidFill>
                          <a:effectLst/>
                        </a:rPr>
                        <a:t>new</a:t>
                      </a:r>
                      <a:r>
                        <a:rPr lang="en-GB" sz="1000" spc="-50" dirty="0">
                          <a:solidFill>
                            <a:schemeClr val="tx1"/>
                          </a:solidFill>
                          <a:effectLst/>
                        </a:rPr>
                        <a:t> </a:t>
                      </a:r>
                      <a:r>
                        <a:rPr lang="en-GB" sz="1000" spc="-55" dirty="0">
                          <a:solidFill>
                            <a:schemeClr val="tx1"/>
                          </a:solidFill>
                          <a:effectLst/>
                        </a:rPr>
                        <a:t>vocabulary in</a:t>
                      </a:r>
                      <a:r>
                        <a:rPr lang="en-GB" sz="1000" spc="-50" dirty="0">
                          <a:solidFill>
                            <a:schemeClr val="tx1"/>
                          </a:solidFill>
                          <a:effectLst/>
                        </a:rPr>
                        <a:t> </a:t>
                      </a:r>
                      <a:r>
                        <a:rPr lang="en-GB" sz="1000" spc="-55" dirty="0">
                          <a:solidFill>
                            <a:schemeClr val="tx1"/>
                          </a:solidFill>
                          <a:effectLst/>
                        </a:rPr>
                        <a:t>different contexts.</a:t>
                      </a:r>
                      <a:endParaRPr lang="en-GB" sz="1000" spc="-55"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56468608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58365975"/>
              </p:ext>
            </p:extLst>
          </p:nvPr>
        </p:nvGraphicFramePr>
        <p:xfrm>
          <a:off x="838200" y="3021205"/>
          <a:ext cx="10515599" cy="3687064"/>
        </p:xfrm>
        <a:graphic>
          <a:graphicData uri="http://schemas.openxmlformats.org/drawingml/2006/table">
            <a:tbl>
              <a:tblPr firstRow="1" firstCol="1" lastRow="1" lastCol="1" bandRow="1" bandCol="1">
                <a:tableStyleId>{5C22544A-7EE6-4342-B048-85BDC9FD1C3A}</a:tableStyleId>
              </a:tblPr>
              <a:tblGrid>
                <a:gridCol w="902231">
                  <a:extLst>
                    <a:ext uri="{9D8B030D-6E8A-4147-A177-3AD203B41FA5}">
                      <a16:colId xmlns:a16="http://schemas.microsoft.com/office/drawing/2014/main" val="3926922996"/>
                    </a:ext>
                  </a:extLst>
                </a:gridCol>
                <a:gridCol w="2158238">
                  <a:extLst>
                    <a:ext uri="{9D8B030D-6E8A-4147-A177-3AD203B41FA5}">
                      <a16:colId xmlns:a16="http://schemas.microsoft.com/office/drawing/2014/main" val="2373885194"/>
                    </a:ext>
                  </a:extLst>
                </a:gridCol>
                <a:gridCol w="2252749">
                  <a:extLst>
                    <a:ext uri="{9D8B030D-6E8A-4147-A177-3AD203B41FA5}">
                      <a16:colId xmlns:a16="http://schemas.microsoft.com/office/drawing/2014/main" val="556137509"/>
                    </a:ext>
                  </a:extLst>
                </a:gridCol>
                <a:gridCol w="5202381">
                  <a:extLst>
                    <a:ext uri="{9D8B030D-6E8A-4147-A177-3AD203B41FA5}">
                      <a16:colId xmlns:a16="http://schemas.microsoft.com/office/drawing/2014/main" val="908665318"/>
                    </a:ext>
                  </a:extLst>
                </a:gridCol>
              </a:tblGrid>
              <a:tr h="752170">
                <a:tc rowSpan="2">
                  <a:txBody>
                    <a:bodyPr/>
                    <a:lstStyle/>
                    <a:p>
                      <a:pPr marL="71755" marR="334010" indent="-108585">
                        <a:spcBef>
                          <a:spcPts val="315"/>
                        </a:spcBef>
                        <a:spcAft>
                          <a:spcPts val="0"/>
                        </a:spcAft>
                      </a:pPr>
                      <a:endParaRPr lang="en-GB" sz="900" dirty="0">
                        <a:solidFill>
                          <a:schemeClr val="tx1"/>
                        </a:solidFill>
                        <a:effectLst/>
                        <a:latin typeface="Roboto"/>
                        <a:ea typeface="Roboto"/>
                        <a:cs typeface="Roboto"/>
                      </a:endParaRPr>
                    </a:p>
                  </a:txBody>
                  <a:tcPr marL="0" marR="0" marT="0" marB="0">
                    <a:solidFill>
                      <a:schemeClr val="accent1">
                        <a:lumMod val="60000"/>
                        <a:lumOff val="40000"/>
                      </a:schemeClr>
                    </a:solidFill>
                  </a:tcPr>
                </a:tc>
                <a:tc gridSpan="2">
                  <a:txBody>
                    <a:bodyPr/>
                    <a:lstStyle/>
                    <a:p>
                      <a:pPr marL="71755" indent="-108585">
                        <a:spcBef>
                          <a:spcPts val="315"/>
                        </a:spcBef>
                        <a:spcAft>
                          <a:spcPts val="0"/>
                        </a:spcAft>
                      </a:pPr>
                      <a:r>
                        <a:rPr lang="en-GB" sz="1400" dirty="0">
                          <a:solidFill>
                            <a:schemeClr val="tx1"/>
                          </a:solidFill>
                          <a:effectLst/>
                        </a:rPr>
                        <a:t>Personal, Social and Emotional Development</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hMerge="1">
                  <a:txBody>
                    <a:bodyPr/>
                    <a:lstStyle/>
                    <a:p>
                      <a:endParaRPr lang="en-GB"/>
                    </a:p>
                  </a:txBody>
                  <a:tcPr/>
                </a:tc>
                <a:tc>
                  <a:txBody>
                    <a:bodyPr/>
                    <a:lstStyle/>
                    <a:p>
                      <a:pPr marL="0" marR="259080" lvl="0" indent="0">
                        <a:lnSpc>
                          <a:spcPct val="107000"/>
                        </a:lnSpc>
                        <a:spcBef>
                          <a:spcPts val="315"/>
                        </a:spcBef>
                        <a:spcAft>
                          <a:spcPts val="0"/>
                        </a:spcAft>
                        <a:buClr>
                          <a:srgbClr val="231F20"/>
                        </a:buClr>
                        <a:buSzPts val="1000"/>
                        <a:buFont typeface="Roboto"/>
                        <a:buNone/>
                        <a:tabLst>
                          <a:tab pos="180340" algn="l"/>
                        </a:tabLst>
                      </a:pPr>
                      <a:r>
                        <a:rPr lang="en-GB" sz="1000" spc="-55" dirty="0">
                          <a:solidFill>
                            <a:schemeClr val="tx1"/>
                          </a:solidFill>
                          <a:effectLst/>
                        </a:rPr>
                        <a:t>Know</a:t>
                      </a:r>
                      <a:r>
                        <a:rPr lang="en-GB" sz="1000" spc="-60" dirty="0">
                          <a:solidFill>
                            <a:schemeClr val="tx1"/>
                          </a:solidFill>
                          <a:effectLst/>
                        </a:rPr>
                        <a:t> </a:t>
                      </a:r>
                      <a:r>
                        <a:rPr lang="en-GB" sz="1000" spc="-55" dirty="0">
                          <a:solidFill>
                            <a:schemeClr val="tx1"/>
                          </a:solidFill>
                          <a:effectLst/>
                        </a:rPr>
                        <a:t>and talk about the different factors that support their overall health and</a:t>
                      </a:r>
                      <a:r>
                        <a:rPr lang="en-GB" sz="1000" spc="-165" dirty="0">
                          <a:solidFill>
                            <a:schemeClr val="tx1"/>
                          </a:solidFill>
                          <a:effectLst/>
                        </a:rPr>
                        <a:t> </a:t>
                      </a:r>
                      <a:r>
                        <a:rPr lang="en-GB" sz="1000" spc="-55" dirty="0">
                          <a:solidFill>
                            <a:schemeClr val="tx1"/>
                          </a:solidFill>
                          <a:effectLst/>
                        </a:rPr>
                        <a:t>wellbeing:</a:t>
                      </a:r>
                    </a:p>
                    <a:p>
                      <a:pPr marL="742950" lvl="1" indent="-285750">
                        <a:spcBef>
                          <a:spcPts val="10"/>
                        </a:spcBef>
                        <a:spcAft>
                          <a:spcPts val="0"/>
                        </a:spcAft>
                        <a:buClr>
                          <a:srgbClr val="231F20"/>
                        </a:buClr>
                        <a:buSzPts val="1000"/>
                        <a:buFont typeface="Roboto"/>
                        <a:buChar char="-"/>
                        <a:tabLst>
                          <a:tab pos="240665" algn="l"/>
                        </a:tabLst>
                      </a:pPr>
                      <a:r>
                        <a:rPr lang="en-GB" sz="1000" dirty="0">
                          <a:solidFill>
                            <a:schemeClr val="tx1"/>
                          </a:solidFill>
                          <a:effectLst/>
                        </a:rPr>
                        <a:t>regular physical</a:t>
                      </a:r>
                      <a:r>
                        <a:rPr lang="en-GB" sz="1000" spc="-110" dirty="0">
                          <a:solidFill>
                            <a:schemeClr val="tx1"/>
                          </a:solidFill>
                          <a:effectLst/>
                        </a:rPr>
                        <a:t> </a:t>
                      </a:r>
                      <a:r>
                        <a:rPr lang="en-GB" sz="1000" dirty="0">
                          <a:solidFill>
                            <a:schemeClr val="tx1"/>
                          </a:solidFill>
                          <a:effectLst/>
                        </a:rPr>
                        <a:t>activity</a:t>
                      </a:r>
                    </a:p>
                    <a:p>
                      <a:pPr marL="742950" lvl="1" indent="-285750">
                        <a:spcBef>
                          <a:spcPts val="100"/>
                        </a:spcBef>
                        <a:spcAft>
                          <a:spcPts val="0"/>
                        </a:spcAft>
                        <a:buClr>
                          <a:srgbClr val="231F20"/>
                        </a:buClr>
                        <a:buSzPts val="1000"/>
                        <a:buFont typeface="Roboto"/>
                        <a:buChar char="-"/>
                        <a:tabLst>
                          <a:tab pos="240665" algn="l"/>
                        </a:tabLst>
                      </a:pPr>
                      <a:r>
                        <a:rPr lang="en-GB" sz="1000" dirty="0">
                          <a:solidFill>
                            <a:schemeClr val="tx1"/>
                          </a:solidFill>
                          <a:effectLst/>
                        </a:rPr>
                        <a:t>healthy</a:t>
                      </a:r>
                      <a:r>
                        <a:rPr lang="en-GB" sz="1000" spc="-55" dirty="0">
                          <a:solidFill>
                            <a:schemeClr val="tx1"/>
                          </a:solidFill>
                          <a:effectLst/>
                        </a:rPr>
                        <a:t> </a:t>
                      </a:r>
                      <a:r>
                        <a:rPr lang="en-GB" sz="1000" dirty="0">
                          <a:solidFill>
                            <a:schemeClr val="tx1"/>
                          </a:solidFill>
                          <a:effectLst/>
                        </a:rPr>
                        <a:t>eating</a:t>
                      </a:r>
                    </a:p>
                    <a:p>
                      <a:pPr marL="742950" lvl="1" indent="-285750">
                        <a:spcBef>
                          <a:spcPts val="95"/>
                        </a:spcBef>
                        <a:spcAft>
                          <a:spcPts val="0"/>
                        </a:spcAft>
                        <a:buClr>
                          <a:srgbClr val="231F20"/>
                        </a:buClr>
                        <a:buSzPts val="1000"/>
                        <a:buFont typeface="Roboto"/>
                        <a:buChar char="-"/>
                        <a:tabLst>
                          <a:tab pos="240665" algn="l"/>
                        </a:tabLst>
                      </a:pPr>
                      <a:r>
                        <a:rPr lang="en-GB" sz="1000" dirty="0" err="1">
                          <a:solidFill>
                            <a:schemeClr val="tx1"/>
                          </a:solidFill>
                          <a:effectLst/>
                        </a:rPr>
                        <a:t>toothbrushing</a:t>
                      </a:r>
                      <a:endParaRPr lang="en-GB" sz="1000" dirty="0">
                        <a:solidFill>
                          <a:schemeClr val="tx1"/>
                        </a:solidFill>
                        <a:effectLst/>
                      </a:endParaRPr>
                    </a:p>
                    <a:p>
                      <a:pPr marL="742950" lvl="1" indent="-285750">
                        <a:spcBef>
                          <a:spcPts val="100"/>
                        </a:spcBef>
                        <a:spcAft>
                          <a:spcPts val="0"/>
                        </a:spcAft>
                        <a:buClr>
                          <a:srgbClr val="231F20"/>
                        </a:buClr>
                        <a:buSzPts val="1000"/>
                        <a:buFont typeface="Roboto"/>
                        <a:buChar char="-"/>
                        <a:tabLst>
                          <a:tab pos="240665" algn="l"/>
                        </a:tabLst>
                      </a:pPr>
                      <a:r>
                        <a:rPr lang="en-GB" sz="1000" dirty="0">
                          <a:solidFill>
                            <a:schemeClr val="tx1"/>
                          </a:solidFill>
                          <a:effectLst/>
                        </a:rPr>
                        <a:t>sensible</a:t>
                      </a:r>
                      <a:r>
                        <a:rPr lang="en-GB" sz="1000" spc="-60" dirty="0">
                          <a:solidFill>
                            <a:schemeClr val="tx1"/>
                          </a:solidFill>
                          <a:effectLst/>
                        </a:rPr>
                        <a:t> </a:t>
                      </a:r>
                      <a:r>
                        <a:rPr lang="en-GB" sz="1000" dirty="0">
                          <a:solidFill>
                            <a:schemeClr val="tx1"/>
                          </a:solidFill>
                          <a:effectLst/>
                        </a:rPr>
                        <a:t>amounts</a:t>
                      </a:r>
                      <a:r>
                        <a:rPr lang="en-GB" sz="1000" spc="-50" dirty="0">
                          <a:solidFill>
                            <a:schemeClr val="tx1"/>
                          </a:solidFill>
                          <a:effectLst/>
                        </a:rPr>
                        <a:t> </a:t>
                      </a:r>
                      <a:r>
                        <a:rPr lang="en-GB" sz="1000" dirty="0">
                          <a:solidFill>
                            <a:schemeClr val="tx1"/>
                          </a:solidFill>
                          <a:effectLst/>
                        </a:rPr>
                        <a:t>of</a:t>
                      </a:r>
                      <a:r>
                        <a:rPr lang="en-GB" sz="1000" spc="-50" dirty="0">
                          <a:solidFill>
                            <a:schemeClr val="tx1"/>
                          </a:solidFill>
                          <a:effectLst/>
                        </a:rPr>
                        <a:t> </a:t>
                      </a:r>
                      <a:r>
                        <a:rPr lang="en-GB" sz="1000" dirty="0">
                          <a:solidFill>
                            <a:schemeClr val="tx1"/>
                          </a:solidFill>
                          <a:effectLst/>
                        </a:rPr>
                        <a:t>‘screen</a:t>
                      </a:r>
                      <a:r>
                        <a:rPr lang="en-GB" sz="1000" spc="-55" dirty="0">
                          <a:solidFill>
                            <a:schemeClr val="tx1"/>
                          </a:solidFill>
                          <a:effectLst/>
                        </a:rPr>
                        <a:t> </a:t>
                      </a:r>
                      <a:r>
                        <a:rPr lang="en-GB" sz="1000" dirty="0">
                          <a:solidFill>
                            <a:schemeClr val="tx1"/>
                          </a:solidFill>
                          <a:effectLst/>
                        </a:rPr>
                        <a:t>time’</a:t>
                      </a:r>
                    </a:p>
                    <a:p>
                      <a:pPr marL="742950" lvl="1" indent="-285750">
                        <a:spcBef>
                          <a:spcPts val="100"/>
                        </a:spcBef>
                        <a:spcAft>
                          <a:spcPts val="0"/>
                        </a:spcAft>
                        <a:buClr>
                          <a:srgbClr val="231F20"/>
                        </a:buClr>
                        <a:buSzPts val="1000"/>
                        <a:buFont typeface="Roboto"/>
                        <a:buChar char="-"/>
                        <a:tabLst>
                          <a:tab pos="240665" algn="l"/>
                        </a:tabLst>
                      </a:pPr>
                      <a:r>
                        <a:rPr lang="en-GB" sz="1000" dirty="0">
                          <a:solidFill>
                            <a:schemeClr val="tx1"/>
                          </a:solidFill>
                          <a:effectLst/>
                        </a:rPr>
                        <a:t>having</a:t>
                      </a:r>
                      <a:r>
                        <a:rPr lang="en-GB" sz="1000" spc="-60" dirty="0">
                          <a:solidFill>
                            <a:schemeClr val="tx1"/>
                          </a:solidFill>
                          <a:effectLst/>
                        </a:rPr>
                        <a:t> </a:t>
                      </a:r>
                      <a:r>
                        <a:rPr lang="en-GB" sz="1000" dirty="0">
                          <a:solidFill>
                            <a:schemeClr val="tx1"/>
                          </a:solidFill>
                          <a:effectLst/>
                        </a:rPr>
                        <a:t>a</a:t>
                      </a:r>
                      <a:r>
                        <a:rPr lang="en-GB" sz="1000" spc="-50" dirty="0">
                          <a:solidFill>
                            <a:schemeClr val="tx1"/>
                          </a:solidFill>
                          <a:effectLst/>
                        </a:rPr>
                        <a:t> </a:t>
                      </a:r>
                      <a:r>
                        <a:rPr lang="en-GB" sz="1000" dirty="0">
                          <a:solidFill>
                            <a:schemeClr val="tx1"/>
                          </a:solidFill>
                          <a:effectLst/>
                        </a:rPr>
                        <a:t>good</a:t>
                      </a:r>
                      <a:r>
                        <a:rPr lang="en-GB" sz="1000" spc="-50" dirty="0">
                          <a:solidFill>
                            <a:schemeClr val="tx1"/>
                          </a:solidFill>
                          <a:effectLst/>
                        </a:rPr>
                        <a:t> </a:t>
                      </a:r>
                      <a:r>
                        <a:rPr lang="en-GB" sz="1000" dirty="0">
                          <a:solidFill>
                            <a:schemeClr val="tx1"/>
                          </a:solidFill>
                          <a:effectLst/>
                        </a:rPr>
                        <a:t>sleep</a:t>
                      </a:r>
                      <a:r>
                        <a:rPr lang="en-GB" sz="1000" spc="-50" dirty="0">
                          <a:solidFill>
                            <a:schemeClr val="tx1"/>
                          </a:solidFill>
                          <a:effectLst/>
                        </a:rPr>
                        <a:t> </a:t>
                      </a:r>
                      <a:r>
                        <a:rPr lang="en-GB" sz="1000" dirty="0">
                          <a:solidFill>
                            <a:schemeClr val="tx1"/>
                          </a:solidFill>
                          <a:effectLst/>
                        </a:rPr>
                        <a:t>routine</a:t>
                      </a:r>
                    </a:p>
                    <a:p>
                      <a:pPr marL="742950" lvl="1" indent="-285750">
                        <a:spcBef>
                          <a:spcPts val="100"/>
                        </a:spcBef>
                        <a:spcAft>
                          <a:spcPts val="0"/>
                        </a:spcAft>
                        <a:buClr>
                          <a:srgbClr val="231F20"/>
                        </a:buClr>
                        <a:buSzPts val="1000"/>
                        <a:buFont typeface="Roboto"/>
                        <a:buChar char="-"/>
                        <a:tabLst>
                          <a:tab pos="240665" algn="l"/>
                        </a:tabLst>
                      </a:pPr>
                      <a:r>
                        <a:rPr lang="en-GB" sz="1000" dirty="0">
                          <a:solidFill>
                            <a:schemeClr val="tx1"/>
                          </a:solidFill>
                          <a:effectLst/>
                        </a:rPr>
                        <a:t>being a safe</a:t>
                      </a:r>
                      <a:r>
                        <a:rPr lang="en-GB" sz="1000" spc="-160" dirty="0">
                          <a:solidFill>
                            <a:schemeClr val="tx1"/>
                          </a:solidFill>
                          <a:effectLst/>
                        </a:rPr>
                        <a:t> </a:t>
                      </a:r>
                      <a:r>
                        <a:rPr lang="en-GB" sz="1000" dirty="0">
                          <a:solidFill>
                            <a:schemeClr val="tx1"/>
                          </a:solidFill>
                          <a:effectLst/>
                        </a:rPr>
                        <a:t>pedestrian</a:t>
                      </a:r>
                      <a:endParaRPr lang="en-GB" sz="1000"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2077535693"/>
                  </a:ext>
                </a:extLst>
              </a:tr>
              <a:tr h="640214">
                <a:tc vMerge="1">
                  <a:txBody>
                    <a:bodyPr/>
                    <a:lstStyle/>
                    <a:p>
                      <a:endParaRPr lang="en-GB"/>
                    </a:p>
                  </a:txBody>
                  <a:tcPr/>
                </a:tc>
                <a:tc gridSpan="2">
                  <a:txBody>
                    <a:bodyPr/>
                    <a:lstStyle/>
                    <a:p>
                      <a:pPr marL="71755" indent="-108585">
                        <a:spcBef>
                          <a:spcPts val="315"/>
                        </a:spcBef>
                        <a:spcAft>
                          <a:spcPts val="0"/>
                        </a:spcAft>
                      </a:pPr>
                      <a:r>
                        <a:rPr lang="en-GB" sz="1400" b="1" dirty="0">
                          <a:solidFill>
                            <a:schemeClr val="tx1"/>
                          </a:solidFill>
                          <a:effectLst/>
                        </a:rPr>
                        <a:t>Understanding the World</a:t>
                      </a:r>
                      <a:endParaRPr lang="en-GB" sz="1400" b="1" dirty="0">
                        <a:solidFill>
                          <a:schemeClr val="tx1"/>
                        </a:solidFill>
                        <a:effectLst/>
                        <a:latin typeface="Roboto"/>
                        <a:ea typeface="Roboto"/>
                        <a:cs typeface="Roboto"/>
                      </a:endParaRPr>
                    </a:p>
                  </a:txBody>
                  <a:tcPr marL="0" marR="0" marT="0" marB="0">
                    <a:solidFill>
                      <a:schemeClr val="accent1">
                        <a:lumMod val="60000"/>
                        <a:lumOff val="40000"/>
                      </a:schemeClr>
                    </a:solidFill>
                  </a:tcPr>
                </a:tc>
                <a:tc hMerge="1">
                  <a:txBody>
                    <a:bodyPr/>
                    <a:lstStyle/>
                    <a:p>
                      <a:endParaRPr lang="en-GB"/>
                    </a:p>
                  </a:txBody>
                  <a:tcPr/>
                </a:tc>
                <a:tc>
                  <a:txBody>
                    <a:bodyPr/>
                    <a:lstStyle/>
                    <a:p>
                      <a:pPr marL="0" lvl="0" indent="0">
                        <a:spcBef>
                          <a:spcPts val="315"/>
                        </a:spcBef>
                        <a:spcAft>
                          <a:spcPts val="0"/>
                        </a:spcAft>
                        <a:buClr>
                          <a:srgbClr val="231F20"/>
                        </a:buClr>
                        <a:buSzPts val="1000"/>
                        <a:buFontTx/>
                        <a:buNone/>
                        <a:tabLst>
                          <a:tab pos="180340" algn="l"/>
                        </a:tabLst>
                      </a:pPr>
                      <a:r>
                        <a:rPr lang="en-GB" sz="1000" spc="-50" dirty="0">
                          <a:solidFill>
                            <a:schemeClr val="tx1"/>
                          </a:solidFill>
                          <a:effectLst/>
                        </a:rPr>
                        <a:t>Explore</a:t>
                      </a:r>
                      <a:r>
                        <a:rPr lang="en-GB" sz="1000" spc="-55" dirty="0">
                          <a:solidFill>
                            <a:schemeClr val="tx1"/>
                          </a:solidFill>
                          <a:effectLst/>
                        </a:rPr>
                        <a:t> </a:t>
                      </a:r>
                      <a:r>
                        <a:rPr lang="en-GB" sz="1000" spc="-50" dirty="0">
                          <a:solidFill>
                            <a:schemeClr val="tx1"/>
                          </a:solidFill>
                          <a:effectLst/>
                        </a:rPr>
                        <a:t>the natural world</a:t>
                      </a:r>
                      <a:r>
                        <a:rPr lang="en-GB" sz="1000" spc="-55" dirty="0">
                          <a:solidFill>
                            <a:schemeClr val="tx1"/>
                          </a:solidFill>
                          <a:effectLst/>
                        </a:rPr>
                        <a:t> </a:t>
                      </a:r>
                      <a:r>
                        <a:rPr lang="en-GB" sz="1000" spc="-50" dirty="0">
                          <a:solidFill>
                            <a:schemeClr val="tx1"/>
                          </a:solidFill>
                          <a:effectLst/>
                        </a:rPr>
                        <a:t>around them.</a:t>
                      </a:r>
                    </a:p>
                    <a:p>
                      <a:pPr marL="0" lvl="0" indent="0">
                        <a:spcBef>
                          <a:spcPts val="385"/>
                        </a:spcBef>
                        <a:spcAft>
                          <a:spcPts val="0"/>
                        </a:spcAft>
                        <a:buClr>
                          <a:srgbClr val="231F20"/>
                        </a:buClr>
                        <a:buSzPts val="1000"/>
                        <a:buFontTx/>
                        <a:buNone/>
                        <a:tabLst>
                          <a:tab pos="180340" algn="l"/>
                        </a:tabLst>
                      </a:pPr>
                      <a:r>
                        <a:rPr lang="en-GB" sz="1000" spc="-50" dirty="0">
                          <a:solidFill>
                            <a:schemeClr val="tx1"/>
                          </a:solidFill>
                          <a:effectLst/>
                        </a:rPr>
                        <a:t>Describe</a:t>
                      </a:r>
                      <a:r>
                        <a:rPr lang="en-GB" sz="1000" spc="-60" dirty="0">
                          <a:solidFill>
                            <a:schemeClr val="tx1"/>
                          </a:solidFill>
                          <a:effectLst/>
                        </a:rPr>
                        <a:t> </a:t>
                      </a:r>
                      <a:r>
                        <a:rPr lang="en-GB" sz="1000" spc="-50" dirty="0">
                          <a:solidFill>
                            <a:schemeClr val="tx1"/>
                          </a:solidFill>
                          <a:effectLst/>
                        </a:rPr>
                        <a:t>what</a:t>
                      </a:r>
                      <a:r>
                        <a:rPr lang="en-GB" sz="1000" spc="-60" dirty="0">
                          <a:solidFill>
                            <a:schemeClr val="tx1"/>
                          </a:solidFill>
                          <a:effectLst/>
                        </a:rPr>
                        <a:t> </a:t>
                      </a:r>
                      <a:r>
                        <a:rPr lang="en-GB" sz="1000" spc="-50" dirty="0">
                          <a:solidFill>
                            <a:schemeClr val="tx1"/>
                          </a:solidFill>
                          <a:effectLst/>
                        </a:rPr>
                        <a:t>they</a:t>
                      </a:r>
                      <a:r>
                        <a:rPr lang="en-GB" sz="1000" spc="-55" dirty="0">
                          <a:solidFill>
                            <a:schemeClr val="tx1"/>
                          </a:solidFill>
                          <a:effectLst/>
                        </a:rPr>
                        <a:t> </a:t>
                      </a:r>
                      <a:r>
                        <a:rPr lang="en-GB" sz="1000" spc="-50" dirty="0">
                          <a:solidFill>
                            <a:schemeClr val="tx1"/>
                          </a:solidFill>
                          <a:effectLst/>
                        </a:rPr>
                        <a:t>see,</a:t>
                      </a:r>
                      <a:r>
                        <a:rPr lang="en-GB" sz="1000" spc="-60" dirty="0">
                          <a:solidFill>
                            <a:schemeClr val="tx1"/>
                          </a:solidFill>
                          <a:effectLst/>
                        </a:rPr>
                        <a:t> </a:t>
                      </a:r>
                      <a:r>
                        <a:rPr lang="en-GB" sz="1000" spc="-50" dirty="0">
                          <a:solidFill>
                            <a:schemeClr val="tx1"/>
                          </a:solidFill>
                          <a:effectLst/>
                        </a:rPr>
                        <a:t>hear</a:t>
                      </a:r>
                      <a:r>
                        <a:rPr lang="en-GB" sz="1000" spc="-55" dirty="0">
                          <a:solidFill>
                            <a:schemeClr val="tx1"/>
                          </a:solidFill>
                          <a:effectLst/>
                        </a:rPr>
                        <a:t> </a:t>
                      </a:r>
                      <a:r>
                        <a:rPr lang="en-GB" sz="1000" spc="-50" dirty="0">
                          <a:solidFill>
                            <a:schemeClr val="tx1"/>
                          </a:solidFill>
                          <a:effectLst/>
                        </a:rPr>
                        <a:t>and</a:t>
                      </a:r>
                      <a:r>
                        <a:rPr lang="en-GB" sz="1000" spc="-55" dirty="0">
                          <a:solidFill>
                            <a:schemeClr val="tx1"/>
                          </a:solidFill>
                          <a:effectLst/>
                        </a:rPr>
                        <a:t> </a:t>
                      </a:r>
                      <a:r>
                        <a:rPr lang="en-GB" sz="1000" spc="-50" dirty="0">
                          <a:solidFill>
                            <a:schemeClr val="tx1"/>
                          </a:solidFill>
                          <a:effectLst/>
                        </a:rPr>
                        <a:t>feel</a:t>
                      </a:r>
                      <a:r>
                        <a:rPr lang="en-GB" sz="1000" spc="-60" dirty="0">
                          <a:solidFill>
                            <a:schemeClr val="tx1"/>
                          </a:solidFill>
                          <a:effectLst/>
                        </a:rPr>
                        <a:t> </a:t>
                      </a:r>
                      <a:r>
                        <a:rPr lang="en-GB" sz="1000" spc="-50" dirty="0">
                          <a:solidFill>
                            <a:schemeClr val="tx1"/>
                          </a:solidFill>
                          <a:effectLst/>
                        </a:rPr>
                        <a:t>while</a:t>
                      </a:r>
                      <a:r>
                        <a:rPr lang="en-GB" sz="1000" spc="-60" dirty="0">
                          <a:solidFill>
                            <a:schemeClr val="tx1"/>
                          </a:solidFill>
                          <a:effectLst/>
                        </a:rPr>
                        <a:t> </a:t>
                      </a:r>
                      <a:r>
                        <a:rPr lang="en-GB" sz="1000" spc="-50" dirty="0">
                          <a:solidFill>
                            <a:schemeClr val="tx1"/>
                          </a:solidFill>
                          <a:effectLst/>
                        </a:rPr>
                        <a:t>they</a:t>
                      </a:r>
                      <a:r>
                        <a:rPr lang="en-GB" sz="1000" spc="-55" dirty="0">
                          <a:solidFill>
                            <a:schemeClr val="tx1"/>
                          </a:solidFill>
                          <a:effectLst/>
                        </a:rPr>
                        <a:t> </a:t>
                      </a:r>
                      <a:r>
                        <a:rPr lang="en-GB" sz="1000" spc="-50" dirty="0">
                          <a:solidFill>
                            <a:schemeClr val="tx1"/>
                          </a:solidFill>
                          <a:effectLst/>
                        </a:rPr>
                        <a:t>are</a:t>
                      </a:r>
                      <a:r>
                        <a:rPr lang="en-GB" sz="1000" spc="-55" dirty="0">
                          <a:solidFill>
                            <a:schemeClr val="tx1"/>
                          </a:solidFill>
                          <a:effectLst/>
                        </a:rPr>
                        <a:t> </a:t>
                      </a:r>
                      <a:r>
                        <a:rPr lang="en-GB" sz="1000" spc="-50" dirty="0">
                          <a:solidFill>
                            <a:schemeClr val="tx1"/>
                          </a:solidFill>
                          <a:effectLst/>
                        </a:rPr>
                        <a:t>outside.</a:t>
                      </a:r>
                    </a:p>
                    <a:p>
                      <a:pPr marL="0" marR="131445" lvl="0" indent="0">
                        <a:lnSpc>
                          <a:spcPct val="107000"/>
                        </a:lnSpc>
                        <a:spcBef>
                          <a:spcPts val="380"/>
                        </a:spcBef>
                        <a:spcAft>
                          <a:spcPts val="0"/>
                        </a:spcAft>
                        <a:buClr>
                          <a:srgbClr val="231F20"/>
                        </a:buClr>
                        <a:buSzPts val="1000"/>
                        <a:buFontTx/>
                        <a:buNone/>
                        <a:tabLst>
                          <a:tab pos="180340" algn="l"/>
                        </a:tabLst>
                      </a:pPr>
                      <a:r>
                        <a:rPr lang="en-GB" sz="1000" spc="-50" dirty="0">
                          <a:solidFill>
                            <a:schemeClr val="tx1"/>
                          </a:solidFill>
                          <a:effectLst/>
                        </a:rPr>
                        <a:t>Recognise</a:t>
                      </a:r>
                      <a:r>
                        <a:rPr lang="en-GB" sz="1000" spc="-65" dirty="0">
                          <a:solidFill>
                            <a:schemeClr val="tx1"/>
                          </a:solidFill>
                          <a:effectLst/>
                        </a:rPr>
                        <a:t> </a:t>
                      </a:r>
                      <a:r>
                        <a:rPr lang="en-GB" sz="1000" spc="-50" dirty="0">
                          <a:solidFill>
                            <a:schemeClr val="tx1"/>
                          </a:solidFill>
                          <a:effectLst/>
                        </a:rPr>
                        <a:t>some</a:t>
                      </a:r>
                      <a:r>
                        <a:rPr lang="en-GB" sz="1000" spc="-60" dirty="0">
                          <a:solidFill>
                            <a:schemeClr val="tx1"/>
                          </a:solidFill>
                          <a:effectLst/>
                        </a:rPr>
                        <a:t> </a:t>
                      </a:r>
                      <a:r>
                        <a:rPr lang="en-GB" sz="1000" spc="-50" dirty="0">
                          <a:solidFill>
                            <a:schemeClr val="tx1"/>
                          </a:solidFill>
                          <a:effectLst/>
                        </a:rPr>
                        <a:t>environments</a:t>
                      </a:r>
                      <a:r>
                        <a:rPr lang="en-GB" sz="1000" spc="-65" dirty="0">
                          <a:solidFill>
                            <a:schemeClr val="tx1"/>
                          </a:solidFill>
                          <a:effectLst/>
                        </a:rPr>
                        <a:t> </a:t>
                      </a:r>
                      <a:r>
                        <a:rPr lang="en-GB" sz="1000" spc="-50" dirty="0">
                          <a:solidFill>
                            <a:schemeClr val="tx1"/>
                          </a:solidFill>
                          <a:effectLst/>
                        </a:rPr>
                        <a:t>that</a:t>
                      </a:r>
                      <a:r>
                        <a:rPr lang="en-GB" sz="1000" spc="-60" dirty="0">
                          <a:solidFill>
                            <a:schemeClr val="tx1"/>
                          </a:solidFill>
                          <a:effectLst/>
                        </a:rPr>
                        <a:t> </a:t>
                      </a:r>
                      <a:r>
                        <a:rPr lang="en-GB" sz="1000" spc="-50" dirty="0">
                          <a:solidFill>
                            <a:schemeClr val="tx1"/>
                          </a:solidFill>
                          <a:effectLst/>
                        </a:rPr>
                        <a:t>are</a:t>
                      </a:r>
                      <a:r>
                        <a:rPr lang="en-GB" sz="1000" spc="-60" dirty="0">
                          <a:solidFill>
                            <a:schemeClr val="tx1"/>
                          </a:solidFill>
                          <a:effectLst/>
                        </a:rPr>
                        <a:t> </a:t>
                      </a:r>
                      <a:r>
                        <a:rPr lang="en-GB" sz="1000" spc="-50" dirty="0">
                          <a:solidFill>
                            <a:schemeClr val="tx1"/>
                          </a:solidFill>
                          <a:effectLst/>
                        </a:rPr>
                        <a:t>different</a:t>
                      </a:r>
                      <a:r>
                        <a:rPr lang="en-GB" sz="1000" spc="-60" dirty="0">
                          <a:solidFill>
                            <a:schemeClr val="tx1"/>
                          </a:solidFill>
                          <a:effectLst/>
                        </a:rPr>
                        <a:t> </a:t>
                      </a:r>
                      <a:r>
                        <a:rPr lang="en-GB" sz="1000" spc="-50" dirty="0">
                          <a:solidFill>
                            <a:schemeClr val="tx1"/>
                          </a:solidFill>
                          <a:effectLst/>
                        </a:rPr>
                        <a:t>to</a:t>
                      </a:r>
                      <a:r>
                        <a:rPr lang="en-GB" sz="1000" spc="-60" dirty="0">
                          <a:solidFill>
                            <a:schemeClr val="tx1"/>
                          </a:solidFill>
                          <a:effectLst/>
                        </a:rPr>
                        <a:t> </a:t>
                      </a:r>
                      <a:r>
                        <a:rPr lang="en-GB" sz="1000" spc="-50" dirty="0">
                          <a:solidFill>
                            <a:schemeClr val="tx1"/>
                          </a:solidFill>
                          <a:effectLst/>
                        </a:rPr>
                        <a:t>the</a:t>
                      </a:r>
                      <a:r>
                        <a:rPr lang="en-GB" sz="1000" spc="-60" dirty="0">
                          <a:solidFill>
                            <a:schemeClr val="tx1"/>
                          </a:solidFill>
                          <a:effectLst/>
                        </a:rPr>
                        <a:t> </a:t>
                      </a:r>
                      <a:r>
                        <a:rPr lang="en-GB" sz="1000" spc="-50" dirty="0">
                          <a:solidFill>
                            <a:schemeClr val="tx1"/>
                          </a:solidFill>
                          <a:effectLst/>
                        </a:rPr>
                        <a:t>one</a:t>
                      </a:r>
                      <a:r>
                        <a:rPr lang="en-GB" sz="1000" spc="-65" dirty="0">
                          <a:solidFill>
                            <a:schemeClr val="tx1"/>
                          </a:solidFill>
                          <a:effectLst/>
                        </a:rPr>
                        <a:t> </a:t>
                      </a:r>
                      <a:r>
                        <a:rPr lang="en-GB" sz="1000" spc="-50" dirty="0">
                          <a:solidFill>
                            <a:schemeClr val="tx1"/>
                          </a:solidFill>
                          <a:effectLst/>
                        </a:rPr>
                        <a:t>in which they</a:t>
                      </a:r>
                      <a:r>
                        <a:rPr lang="en-GB" sz="1000" spc="-110" dirty="0">
                          <a:solidFill>
                            <a:schemeClr val="tx1"/>
                          </a:solidFill>
                          <a:effectLst/>
                        </a:rPr>
                        <a:t> </a:t>
                      </a:r>
                      <a:r>
                        <a:rPr lang="en-GB" sz="1000" spc="-50" dirty="0">
                          <a:solidFill>
                            <a:schemeClr val="tx1"/>
                          </a:solidFill>
                          <a:effectLst/>
                        </a:rPr>
                        <a:t>live.</a:t>
                      </a:r>
                    </a:p>
                    <a:p>
                      <a:pPr marL="0" marR="330200" lvl="0" indent="0">
                        <a:lnSpc>
                          <a:spcPct val="107000"/>
                        </a:lnSpc>
                        <a:spcBef>
                          <a:spcPts val="295"/>
                        </a:spcBef>
                        <a:spcAft>
                          <a:spcPts val="0"/>
                        </a:spcAft>
                        <a:buClr>
                          <a:srgbClr val="231F20"/>
                        </a:buClr>
                        <a:buSzPts val="1000"/>
                        <a:buFontTx/>
                        <a:buNone/>
                        <a:tabLst>
                          <a:tab pos="180340" algn="l"/>
                        </a:tabLst>
                      </a:pPr>
                      <a:r>
                        <a:rPr lang="en-GB" sz="1000" spc="-50" dirty="0">
                          <a:solidFill>
                            <a:schemeClr val="tx1"/>
                          </a:solidFill>
                          <a:effectLst/>
                        </a:rPr>
                        <a:t>Understand</a:t>
                      </a:r>
                      <a:r>
                        <a:rPr lang="en-GB" sz="1000" spc="-70" dirty="0">
                          <a:solidFill>
                            <a:schemeClr val="tx1"/>
                          </a:solidFill>
                          <a:effectLst/>
                        </a:rPr>
                        <a:t> </a:t>
                      </a:r>
                      <a:r>
                        <a:rPr lang="en-GB" sz="1000" spc="-50" dirty="0">
                          <a:solidFill>
                            <a:schemeClr val="tx1"/>
                          </a:solidFill>
                          <a:effectLst/>
                        </a:rPr>
                        <a:t>the</a:t>
                      </a:r>
                      <a:r>
                        <a:rPr lang="en-GB" sz="1000" spc="-65" dirty="0">
                          <a:solidFill>
                            <a:schemeClr val="tx1"/>
                          </a:solidFill>
                          <a:effectLst/>
                        </a:rPr>
                        <a:t> </a:t>
                      </a:r>
                      <a:r>
                        <a:rPr lang="en-GB" sz="1000" spc="-50" dirty="0">
                          <a:solidFill>
                            <a:schemeClr val="tx1"/>
                          </a:solidFill>
                          <a:effectLst/>
                        </a:rPr>
                        <a:t>effect</a:t>
                      </a:r>
                      <a:r>
                        <a:rPr lang="en-GB" sz="1000" spc="-65" dirty="0">
                          <a:solidFill>
                            <a:schemeClr val="tx1"/>
                          </a:solidFill>
                          <a:effectLst/>
                        </a:rPr>
                        <a:t> </a:t>
                      </a:r>
                      <a:r>
                        <a:rPr lang="en-GB" sz="1000" spc="-50" dirty="0">
                          <a:solidFill>
                            <a:schemeClr val="tx1"/>
                          </a:solidFill>
                          <a:effectLst/>
                        </a:rPr>
                        <a:t>of</a:t>
                      </a:r>
                      <a:r>
                        <a:rPr lang="en-GB" sz="1000" spc="-65" dirty="0">
                          <a:solidFill>
                            <a:schemeClr val="tx1"/>
                          </a:solidFill>
                          <a:effectLst/>
                        </a:rPr>
                        <a:t> </a:t>
                      </a:r>
                      <a:r>
                        <a:rPr lang="en-GB" sz="1000" spc="-50" dirty="0">
                          <a:solidFill>
                            <a:schemeClr val="tx1"/>
                          </a:solidFill>
                          <a:effectLst/>
                        </a:rPr>
                        <a:t>changing</a:t>
                      </a:r>
                      <a:r>
                        <a:rPr lang="en-GB" sz="1000" spc="-70" dirty="0">
                          <a:solidFill>
                            <a:schemeClr val="tx1"/>
                          </a:solidFill>
                          <a:effectLst/>
                        </a:rPr>
                        <a:t> </a:t>
                      </a:r>
                      <a:r>
                        <a:rPr lang="en-GB" sz="1000" spc="-50" dirty="0">
                          <a:solidFill>
                            <a:schemeClr val="tx1"/>
                          </a:solidFill>
                          <a:effectLst/>
                        </a:rPr>
                        <a:t>seasons</a:t>
                      </a:r>
                      <a:r>
                        <a:rPr lang="en-GB" sz="1000" spc="-70" dirty="0">
                          <a:solidFill>
                            <a:schemeClr val="tx1"/>
                          </a:solidFill>
                          <a:effectLst/>
                        </a:rPr>
                        <a:t> </a:t>
                      </a:r>
                      <a:r>
                        <a:rPr lang="en-GB" sz="1000" spc="-50" dirty="0">
                          <a:solidFill>
                            <a:schemeClr val="tx1"/>
                          </a:solidFill>
                          <a:effectLst/>
                        </a:rPr>
                        <a:t>on</a:t>
                      </a:r>
                      <a:r>
                        <a:rPr lang="en-GB" sz="1000" spc="-70" dirty="0">
                          <a:solidFill>
                            <a:schemeClr val="tx1"/>
                          </a:solidFill>
                          <a:effectLst/>
                        </a:rPr>
                        <a:t> </a:t>
                      </a:r>
                      <a:r>
                        <a:rPr lang="en-GB" sz="1000" spc="-50" dirty="0">
                          <a:solidFill>
                            <a:schemeClr val="tx1"/>
                          </a:solidFill>
                          <a:effectLst/>
                        </a:rPr>
                        <a:t>the</a:t>
                      </a:r>
                      <a:r>
                        <a:rPr lang="en-GB" sz="1000" spc="-65" dirty="0">
                          <a:solidFill>
                            <a:schemeClr val="tx1"/>
                          </a:solidFill>
                          <a:effectLst/>
                        </a:rPr>
                        <a:t> </a:t>
                      </a:r>
                      <a:r>
                        <a:rPr lang="en-GB" sz="1000" spc="-50" dirty="0">
                          <a:solidFill>
                            <a:schemeClr val="tx1"/>
                          </a:solidFill>
                          <a:effectLst/>
                        </a:rPr>
                        <a:t>natural world around</a:t>
                      </a:r>
                      <a:r>
                        <a:rPr lang="en-GB" sz="1000" spc="-105" dirty="0">
                          <a:solidFill>
                            <a:schemeClr val="tx1"/>
                          </a:solidFill>
                          <a:effectLst/>
                        </a:rPr>
                        <a:t> </a:t>
                      </a:r>
                      <a:r>
                        <a:rPr lang="en-GB" sz="1000" spc="-50" dirty="0">
                          <a:solidFill>
                            <a:schemeClr val="tx1"/>
                          </a:solidFill>
                          <a:effectLst/>
                        </a:rPr>
                        <a:t>them.</a:t>
                      </a:r>
                      <a:endParaRPr lang="en-GB" sz="1000" spc="-50"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2244419961"/>
                  </a:ext>
                </a:extLst>
              </a:tr>
              <a:tr h="208951">
                <a:tc rowSpan="3">
                  <a:txBody>
                    <a:bodyPr/>
                    <a:lstStyle/>
                    <a:p>
                      <a:pPr marL="71755" indent="-108585">
                        <a:spcBef>
                          <a:spcPts val="315"/>
                        </a:spcBef>
                        <a:spcAft>
                          <a:spcPts val="0"/>
                        </a:spcAft>
                      </a:pPr>
                      <a:r>
                        <a:rPr lang="en-GB" sz="1400" dirty="0">
                          <a:solidFill>
                            <a:schemeClr val="tx1"/>
                          </a:solidFill>
                          <a:effectLst/>
                        </a:rPr>
                        <a:t>ELG</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71755" marR="47625" indent="-108585">
                        <a:spcBef>
                          <a:spcPts val="315"/>
                        </a:spcBef>
                        <a:spcAft>
                          <a:spcPts val="0"/>
                        </a:spcAft>
                      </a:pPr>
                      <a:r>
                        <a:rPr lang="en-GB" sz="1400" b="1" dirty="0">
                          <a:solidFill>
                            <a:schemeClr val="tx1"/>
                          </a:solidFill>
                          <a:effectLst/>
                        </a:rPr>
                        <a:t>Communication and Language</a:t>
                      </a:r>
                      <a:endParaRPr lang="en-GB" sz="1400" b="1"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71755" marR="146685" indent="-108585">
                        <a:spcBef>
                          <a:spcPts val="315"/>
                        </a:spcBef>
                        <a:spcAft>
                          <a:spcPts val="0"/>
                        </a:spcAft>
                      </a:pPr>
                      <a:r>
                        <a:rPr lang="en-GB" sz="1400" b="1" dirty="0">
                          <a:solidFill>
                            <a:schemeClr val="tx1"/>
                          </a:solidFill>
                          <a:effectLst/>
                        </a:rPr>
                        <a:t>Listening, Attention and Understanding</a:t>
                      </a:r>
                      <a:endParaRPr lang="en-GB" sz="1400" b="1"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0" marR="563245" lvl="0" indent="0">
                        <a:lnSpc>
                          <a:spcPct val="111000"/>
                        </a:lnSpc>
                        <a:spcBef>
                          <a:spcPts val="315"/>
                        </a:spcBef>
                        <a:spcAft>
                          <a:spcPts val="0"/>
                        </a:spcAft>
                        <a:buClr>
                          <a:srgbClr val="231F20"/>
                        </a:buClr>
                        <a:buSzPts val="1000"/>
                        <a:buFontTx/>
                        <a:buNone/>
                        <a:tabLst>
                          <a:tab pos="180340" algn="l"/>
                        </a:tabLst>
                      </a:pPr>
                      <a:r>
                        <a:rPr lang="en-GB" sz="1000" spc="-55" dirty="0">
                          <a:solidFill>
                            <a:schemeClr val="tx1"/>
                          </a:solidFill>
                          <a:effectLst/>
                        </a:rPr>
                        <a:t>Make</a:t>
                      </a:r>
                      <a:r>
                        <a:rPr lang="en-GB" sz="1000" spc="-65" dirty="0">
                          <a:solidFill>
                            <a:schemeClr val="tx1"/>
                          </a:solidFill>
                          <a:effectLst/>
                        </a:rPr>
                        <a:t> </a:t>
                      </a:r>
                      <a:r>
                        <a:rPr lang="en-GB" sz="1000" spc="-55" dirty="0">
                          <a:solidFill>
                            <a:schemeClr val="tx1"/>
                          </a:solidFill>
                          <a:effectLst/>
                        </a:rPr>
                        <a:t>comments</a:t>
                      </a:r>
                      <a:r>
                        <a:rPr lang="en-GB" sz="1000" spc="-60" dirty="0">
                          <a:solidFill>
                            <a:schemeClr val="tx1"/>
                          </a:solidFill>
                          <a:effectLst/>
                        </a:rPr>
                        <a:t> </a:t>
                      </a:r>
                      <a:r>
                        <a:rPr lang="en-GB" sz="1000" spc="-55" dirty="0">
                          <a:solidFill>
                            <a:schemeClr val="tx1"/>
                          </a:solidFill>
                          <a:effectLst/>
                        </a:rPr>
                        <a:t>about</a:t>
                      </a:r>
                      <a:r>
                        <a:rPr lang="en-GB" sz="1000" spc="-65" dirty="0">
                          <a:solidFill>
                            <a:schemeClr val="tx1"/>
                          </a:solidFill>
                          <a:effectLst/>
                        </a:rPr>
                        <a:t> </a:t>
                      </a:r>
                      <a:r>
                        <a:rPr lang="en-GB" sz="1000" spc="-55" dirty="0">
                          <a:solidFill>
                            <a:schemeClr val="tx1"/>
                          </a:solidFill>
                          <a:effectLst/>
                        </a:rPr>
                        <a:t>what</a:t>
                      </a:r>
                      <a:r>
                        <a:rPr lang="en-GB" sz="1000" spc="-65" dirty="0">
                          <a:solidFill>
                            <a:schemeClr val="tx1"/>
                          </a:solidFill>
                          <a:effectLst/>
                        </a:rPr>
                        <a:t> </a:t>
                      </a:r>
                      <a:r>
                        <a:rPr lang="en-GB" sz="1000" spc="-55" dirty="0">
                          <a:solidFill>
                            <a:schemeClr val="tx1"/>
                          </a:solidFill>
                          <a:effectLst/>
                        </a:rPr>
                        <a:t>they</a:t>
                      </a:r>
                      <a:r>
                        <a:rPr lang="en-GB" sz="1000" spc="-60" dirty="0">
                          <a:solidFill>
                            <a:schemeClr val="tx1"/>
                          </a:solidFill>
                          <a:effectLst/>
                        </a:rPr>
                        <a:t> </a:t>
                      </a:r>
                      <a:r>
                        <a:rPr lang="en-GB" sz="1000" spc="-55" dirty="0">
                          <a:solidFill>
                            <a:schemeClr val="tx1"/>
                          </a:solidFill>
                          <a:effectLst/>
                        </a:rPr>
                        <a:t>have</a:t>
                      </a:r>
                      <a:r>
                        <a:rPr lang="en-GB" sz="1000" spc="-65" dirty="0">
                          <a:solidFill>
                            <a:schemeClr val="tx1"/>
                          </a:solidFill>
                          <a:effectLst/>
                        </a:rPr>
                        <a:t> </a:t>
                      </a:r>
                      <a:r>
                        <a:rPr lang="en-GB" sz="1000" spc="-55" dirty="0">
                          <a:solidFill>
                            <a:schemeClr val="tx1"/>
                          </a:solidFill>
                          <a:effectLst/>
                        </a:rPr>
                        <a:t>heard</a:t>
                      </a:r>
                      <a:r>
                        <a:rPr lang="en-GB" sz="1000" spc="-60" dirty="0">
                          <a:solidFill>
                            <a:schemeClr val="tx1"/>
                          </a:solidFill>
                          <a:effectLst/>
                        </a:rPr>
                        <a:t> </a:t>
                      </a:r>
                      <a:r>
                        <a:rPr lang="en-GB" sz="1000" spc="-55" dirty="0">
                          <a:solidFill>
                            <a:schemeClr val="tx1"/>
                          </a:solidFill>
                          <a:effectLst/>
                        </a:rPr>
                        <a:t>and</a:t>
                      </a:r>
                      <a:r>
                        <a:rPr lang="en-GB" sz="1000" spc="-65" dirty="0">
                          <a:solidFill>
                            <a:schemeClr val="tx1"/>
                          </a:solidFill>
                          <a:effectLst/>
                        </a:rPr>
                        <a:t> </a:t>
                      </a:r>
                      <a:r>
                        <a:rPr lang="en-GB" sz="1000" spc="-55" dirty="0">
                          <a:solidFill>
                            <a:schemeClr val="tx1"/>
                          </a:solidFill>
                          <a:effectLst/>
                        </a:rPr>
                        <a:t>ask questions</a:t>
                      </a:r>
                      <a:r>
                        <a:rPr lang="en-GB" sz="1000" spc="-60" dirty="0">
                          <a:solidFill>
                            <a:schemeClr val="tx1"/>
                          </a:solidFill>
                          <a:effectLst/>
                        </a:rPr>
                        <a:t> </a:t>
                      </a:r>
                      <a:r>
                        <a:rPr lang="en-GB" sz="1000" spc="-55" dirty="0">
                          <a:solidFill>
                            <a:schemeClr val="tx1"/>
                          </a:solidFill>
                          <a:effectLst/>
                        </a:rPr>
                        <a:t>to clarify their understanding.</a:t>
                      </a:r>
                      <a:endParaRPr lang="en-GB" sz="1000" spc="-55"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3984552398"/>
                  </a:ext>
                </a:extLst>
              </a:tr>
              <a:tr h="283670">
                <a:tc vMerge="1">
                  <a:txBody>
                    <a:bodyPr/>
                    <a:lstStyle/>
                    <a:p>
                      <a:endParaRPr lang="en-GB"/>
                    </a:p>
                  </a:txBody>
                  <a:tcPr/>
                </a:tc>
                <a:tc>
                  <a:txBody>
                    <a:bodyPr/>
                    <a:lstStyle/>
                    <a:p>
                      <a:pPr marL="71755" marR="46990" indent="-108585">
                        <a:spcBef>
                          <a:spcPts val="315"/>
                        </a:spcBef>
                        <a:spcAft>
                          <a:spcPts val="0"/>
                        </a:spcAft>
                      </a:pPr>
                      <a:r>
                        <a:rPr lang="en-GB" sz="1400" b="1" dirty="0">
                          <a:solidFill>
                            <a:schemeClr val="tx1"/>
                          </a:solidFill>
                          <a:effectLst/>
                        </a:rPr>
                        <a:t>Personal, Social and Emotional Development</a:t>
                      </a:r>
                      <a:endParaRPr lang="en-GB" sz="1400" b="1"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71755" indent="-108585">
                        <a:spcBef>
                          <a:spcPts val="315"/>
                        </a:spcBef>
                        <a:spcAft>
                          <a:spcPts val="0"/>
                        </a:spcAft>
                      </a:pPr>
                      <a:r>
                        <a:rPr lang="en-GB" sz="1400" b="1" dirty="0">
                          <a:solidFill>
                            <a:schemeClr val="tx1"/>
                          </a:solidFill>
                          <a:effectLst/>
                        </a:rPr>
                        <a:t>Managing Self</a:t>
                      </a:r>
                      <a:endParaRPr lang="en-GB" sz="1400" b="1"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0" marR="200025" lvl="0" indent="0">
                        <a:lnSpc>
                          <a:spcPct val="111000"/>
                        </a:lnSpc>
                        <a:spcBef>
                          <a:spcPts val="315"/>
                        </a:spcBef>
                        <a:spcAft>
                          <a:spcPts val="0"/>
                        </a:spcAft>
                        <a:buClr>
                          <a:srgbClr val="231F20"/>
                        </a:buClr>
                        <a:buSzPts val="1000"/>
                        <a:buFontTx/>
                        <a:buNone/>
                        <a:tabLst>
                          <a:tab pos="180340" algn="l"/>
                        </a:tabLst>
                      </a:pPr>
                      <a:r>
                        <a:rPr lang="en-GB" sz="1000" spc="-55" dirty="0">
                          <a:solidFill>
                            <a:schemeClr val="tx1"/>
                          </a:solidFill>
                          <a:effectLst/>
                        </a:rPr>
                        <a:t>Manage their own basic hygiene and personal needs, including</a:t>
                      </a:r>
                      <a:r>
                        <a:rPr lang="en-GB" sz="1000" spc="-70" dirty="0">
                          <a:solidFill>
                            <a:schemeClr val="tx1"/>
                          </a:solidFill>
                          <a:effectLst/>
                        </a:rPr>
                        <a:t> </a:t>
                      </a:r>
                      <a:r>
                        <a:rPr lang="en-GB" sz="1000" spc="-55" dirty="0">
                          <a:solidFill>
                            <a:schemeClr val="tx1"/>
                          </a:solidFill>
                          <a:effectLst/>
                        </a:rPr>
                        <a:t>dressing,</a:t>
                      </a:r>
                      <a:r>
                        <a:rPr lang="en-GB" sz="1000" spc="-65" dirty="0">
                          <a:solidFill>
                            <a:schemeClr val="tx1"/>
                          </a:solidFill>
                          <a:effectLst/>
                        </a:rPr>
                        <a:t> </a:t>
                      </a:r>
                      <a:r>
                        <a:rPr lang="en-GB" sz="1000" spc="-55" dirty="0">
                          <a:solidFill>
                            <a:schemeClr val="tx1"/>
                          </a:solidFill>
                          <a:effectLst/>
                        </a:rPr>
                        <a:t>going</a:t>
                      </a:r>
                      <a:r>
                        <a:rPr lang="en-GB" sz="1000" spc="-65" dirty="0">
                          <a:solidFill>
                            <a:schemeClr val="tx1"/>
                          </a:solidFill>
                          <a:effectLst/>
                        </a:rPr>
                        <a:t> </a:t>
                      </a:r>
                      <a:r>
                        <a:rPr lang="en-GB" sz="1000" spc="-55" dirty="0">
                          <a:solidFill>
                            <a:schemeClr val="tx1"/>
                          </a:solidFill>
                          <a:effectLst/>
                        </a:rPr>
                        <a:t>to</a:t>
                      </a:r>
                      <a:r>
                        <a:rPr lang="en-GB" sz="1000" spc="-70" dirty="0">
                          <a:solidFill>
                            <a:schemeClr val="tx1"/>
                          </a:solidFill>
                          <a:effectLst/>
                        </a:rPr>
                        <a:t> </a:t>
                      </a:r>
                      <a:r>
                        <a:rPr lang="en-GB" sz="1000" spc="-55" dirty="0">
                          <a:solidFill>
                            <a:schemeClr val="tx1"/>
                          </a:solidFill>
                          <a:effectLst/>
                        </a:rPr>
                        <a:t>the</a:t>
                      </a:r>
                      <a:r>
                        <a:rPr lang="en-GB" sz="1000" spc="-65" dirty="0">
                          <a:solidFill>
                            <a:schemeClr val="tx1"/>
                          </a:solidFill>
                          <a:effectLst/>
                        </a:rPr>
                        <a:t> </a:t>
                      </a:r>
                      <a:r>
                        <a:rPr lang="en-GB" sz="1000" spc="-55" dirty="0">
                          <a:solidFill>
                            <a:schemeClr val="tx1"/>
                          </a:solidFill>
                          <a:effectLst/>
                        </a:rPr>
                        <a:t>toilet</a:t>
                      </a:r>
                      <a:r>
                        <a:rPr lang="en-GB" sz="1000" spc="-65" dirty="0">
                          <a:solidFill>
                            <a:schemeClr val="tx1"/>
                          </a:solidFill>
                          <a:effectLst/>
                        </a:rPr>
                        <a:t> </a:t>
                      </a:r>
                      <a:r>
                        <a:rPr lang="en-GB" sz="1000" spc="-55" dirty="0">
                          <a:solidFill>
                            <a:schemeClr val="tx1"/>
                          </a:solidFill>
                          <a:effectLst/>
                        </a:rPr>
                        <a:t>and</a:t>
                      </a:r>
                      <a:r>
                        <a:rPr lang="en-GB" sz="1000" spc="-65" dirty="0">
                          <a:solidFill>
                            <a:schemeClr val="tx1"/>
                          </a:solidFill>
                          <a:effectLst/>
                        </a:rPr>
                        <a:t> </a:t>
                      </a:r>
                      <a:r>
                        <a:rPr lang="en-GB" sz="1000" spc="-55" dirty="0">
                          <a:solidFill>
                            <a:schemeClr val="tx1"/>
                          </a:solidFill>
                          <a:effectLst/>
                        </a:rPr>
                        <a:t>understanding</a:t>
                      </a:r>
                      <a:r>
                        <a:rPr lang="en-GB" sz="1000" spc="-70" dirty="0">
                          <a:solidFill>
                            <a:schemeClr val="tx1"/>
                          </a:solidFill>
                          <a:effectLst/>
                        </a:rPr>
                        <a:t> </a:t>
                      </a:r>
                      <a:r>
                        <a:rPr lang="en-GB" sz="1000" spc="-55" dirty="0">
                          <a:solidFill>
                            <a:schemeClr val="tx1"/>
                          </a:solidFill>
                          <a:effectLst/>
                        </a:rPr>
                        <a:t>the importance of</a:t>
                      </a:r>
                      <a:r>
                        <a:rPr lang="en-GB" sz="1000" spc="-50" dirty="0">
                          <a:solidFill>
                            <a:schemeClr val="tx1"/>
                          </a:solidFill>
                          <a:effectLst/>
                        </a:rPr>
                        <a:t> </a:t>
                      </a:r>
                      <a:r>
                        <a:rPr lang="en-GB" sz="1000" spc="-55" dirty="0">
                          <a:solidFill>
                            <a:schemeClr val="tx1"/>
                          </a:solidFill>
                          <a:effectLst/>
                        </a:rPr>
                        <a:t>healthy food</a:t>
                      </a:r>
                      <a:r>
                        <a:rPr lang="en-GB" sz="1000" spc="-50" dirty="0">
                          <a:solidFill>
                            <a:schemeClr val="tx1"/>
                          </a:solidFill>
                          <a:effectLst/>
                        </a:rPr>
                        <a:t> </a:t>
                      </a:r>
                      <a:r>
                        <a:rPr lang="en-GB" sz="1000" spc="-55" dirty="0">
                          <a:solidFill>
                            <a:schemeClr val="tx1"/>
                          </a:solidFill>
                          <a:effectLst/>
                        </a:rPr>
                        <a:t>choices.</a:t>
                      </a:r>
                      <a:endParaRPr lang="en-GB" sz="1000" spc="-55"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113353808"/>
                  </a:ext>
                </a:extLst>
              </a:tr>
              <a:tr h="819932">
                <a:tc vMerge="1">
                  <a:txBody>
                    <a:bodyPr/>
                    <a:lstStyle/>
                    <a:p>
                      <a:endParaRPr lang="en-GB"/>
                    </a:p>
                  </a:txBody>
                  <a:tcPr/>
                </a:tc>
                <a:tc>
                  <a:txBody>
                    <a:bodyPr/>
                    <a:lstStyle/>
                    <a:p>
                      <a:pPr marL="71755" marR="122555" indent="-108585">
                        <a:spcBef>
                          <a:spcPts val="315"/>
                        </a:spcBef>
                        <a:spcAft>
                          <a:spcPts val="0"/>
                        </a:spcAft>
                      </a:pPr>
                      <a:r>
                        <a:rPr lang="en-GB" sz="1400" dirty="0">
                          <a:solidFill>
                            <a:schemeClr val="tx1"/>
                          </a:solidFill>
                          <a:effectLst/>
                        </a:rPr>
                        <a:t>Understanding the World</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71755" marR="312420" indent="-108585">
                        <a:spcBef>
                          <a:spcPts val="315"/>
                        </a:spcBef>
                        <a:spcAft>
                          <a:spcPts val="0"/>
                        </a:spcAft>
                      </a:pPr>
                      <a:r>
                        <a:rPr lang="en-GB" sz="1400" dirty="0">
                          <a:solidFill>
                            <a:schemeClr val="tx1"/>
                          </a:solidFill>
                          <a:effectLst/>
                        </a:rPr>
                        <a:t>The Natural World</a:t>
                      </a:r>
                      <a:endParaRPr lang="en-GB" sz="1400" dirty="0">
                        <a:solidFill>
                          <a:schemeClr val="tx1"/>
                        </a:solidFill>
                        <a:effectLst/>
                        <a:latin typeface="Roboto"/>
                        <a:ea typeface="Roboto"/>
                        <a:cs typeface="Roboto"/>
                      </a:endParaRPr>
                    </a:p>
                  </a:txBody>
                  <a:tcPr marL="0" marR="0" marT="0" marB="0">
                    <a:solidFill>
                      <a:schemeClr val="accent1">
                        <a:lumMod val="60000"/>
                        <a:lumOff val="40000"/>
                      </a:schemeClr>
                    </a:solidFill>
                  </a:tcPr>
                </a:tc>
                <a:tc>
                  <a:txBody>
                    <a:bodyPr/>
                    <a:lstStyle/>
                    <a:p>
                      <a:pPr marL="0" marR="179070" lvl="0" indent="0">
                        <a:lnSpc>
                          <a:spcPct val="111000"/>
                        </a:lnSpc>
                        <a:spcBef>
                          <a:spcPts val="315"/>
                        </a:spcBef>
                        <a:spcAft>
                          <a:spcPts val="0"/>
                        </a:spcAft>
                        <a:buClr>
                          <a:srgbClr val="231F20"/>
                        </a:buClr>
                        <a:buSzPts val="1000"/>
                        <a:buFontTx/>
                        <a:buNone/>
                        <a:tabLst>
                          <a:tab pos="180340" algn="l"/>
                        </a:tabLst>
                      </a:pPr>
                      <a:r>
                        <a:rPr lang="en-GB" sz="1000" spc="-55" dirty="0">
                          <a:solidFill>
                            <a:schemeClr val="tx1"/>
                          </a:solidFill>
                          <a:effectLst/>
                        </a:rPr>
                        <a:t>Explore</a:t>
                      </a:r>
                      <a:r>
                        <a:rPr lang="en-GB" sz="1000" spc="-70" dirty="0">
                          <a:solidFill>
                            <a:schemeClr val="tx1"/>
                          </a:solidFill>
                          <a:effectLst/>
                        </a:rPr>
                        <a:t> </a:t>
                      </a:r>
                      <a:r>
                        <a:rPr lang="en-GB" sz="1000" spc="-55" dirty="0">
                          <a:solidFill>
                            <a:schemeClr val="tx1"/>
                          </a:solidFill>
                          <a:effectLst/>
                        </a:rPr>
                        <a:t>the</a:t>
                      </a:r>
                      <a:r>
                        <a:rPr lang="en-GB" sz="1000" spc="-70" dirty="0">
                          <a:solidFill>
                            <a:schemeClr val="tx1"/>
                          </a:solidFill>
                          <a:effectLst/>
                        </a:rPr>
                        <a:t> </a:t>
                      </a:r>
                      <a:r>
                        <a:rPr lang="en-GB" sz="1000" spc="-55" dirty="0">
                          <a:solidFill>
                            <a:schemeClr val="tx1"/>
                          </a:solidFill>
                          <a:effectLst/>
                        </a:rPr>
                        <a:t>natural</a:t>
                      </a:r>
                      <a:r>
                        <a:rPr lang="en-GB" sz="1000" spc="-70" dirty="0">
                          <a:solidFill>
                            <a:schemeClr val="tx1"/>
                          </a:solidFill>
                          <a:effectLst/>
                        </a:rPr>
                        <a:t> </a:t>
                      </a:r>
                      <a:r>
                        <a:rPr lang="en-GB" sz="1000" spc="-55" dirty="0">
                          <a:solidFill>
                            <a:schemeClr val="tx1"/>
                          </a:solidFill>
                          <a:effectLst/>
                        </a:rPr>
                        <a:t>world</a:t>
                      </a:r>
                      <a:r>
                        <a:rPr lang="en-GB" sz="1000" spc="-70" dirty="0">
                          <a:solidFill>
                            <a:schemeClr val="tx1"/>
                          </a:solidFill>
                          <a:effectLst/>
                        </a:rPr>
                        <a:t> </a:t>
                      </a:r>
                      <a:r>
                        <a:rPr lang="en-GB" sz="1000" spc="-55" dirty="0">
                          <a:solidFill>
                            <a:schemeClr val="tx1"/>
                          </a:solidFill>
                          <a:effectLst/>
                        </a:rPr>
                        <a:t>around</a:t>
                      </a:r>
                      <a:r>
                        <a:rPr lang="en-GB" sz="1000" spc="-70" dirty="0">
                          <a:solidFill>
                            <a:schemeClr val="tx1"/>
                          </a:solidFill>
                          <a:effectLst/>
                        </a:rPr>
                        <a:t> </a:t>
                      </a:r>
                      <a:r>
                        <a:rPr lang="en-GB" sz="1000" spc="-55" dirty="0">
                          <a:solidFill>
                            <a:schemeClr val="tx1"/>
                          </a:solidFill>
                          <a:effectLst/>
                        </a:rPr>
                        <a:t>them,</a:t>
                      </a:r>
                      <a:r>
                        <a:rPr lang="en-GB" sz="1000" spc="-70" dirty="0">
                          <a:solidFill>
                            <a:schemeClr val="tx1"/>
                          </a:solidFill>
                          <a:effectLst/>
                        </a:rPr>
                        <a:t> </a:t>
                      </a:r>
                      <a:r>
                        <a:rPr lang="en-GB" sz="1000" spc="-55" dirty="0">
                          <a:solidFill>
                            <a:schemeClr val="tx1"/>
                          </a:solidFill>
                          <a:effectLst/>
                        </a:rPr>
                        <a:t>making</a:t>
                      </a:r>
                      <a:r>
                        <a:rPr lang="en-GB" sz="1000" spc="-75" dirty="0">
                          <a:solidFill>
                            <a:schemeClr val="tx1"/>
                          </a:solidFill>
                          <a:effectLst/>
                        </a:rPr>
                        <a:t> </a:t>
                      </a:r>
                      <a:r>
                        <a:rPr lang="en-GB" sz="1000" spc="-55" dirty="0">
                          <a:solidFill>
                            <a:schemeClr val="tx1"/>
                          </a:solidFill>
                          <a:effectLst/>
                        </a:rPr>
                        <a:t>observations and drawing</a:t>
                      </a:r>
                      <a:r>
                        <a:rPr lang="en-GB" sz="1000" spc="-50" dirty="0">
                          <a:solidFill>
                            <a:schemeClr val="tx1"/>
                          </a:solidFill>
                          <a:effectLst/>
                        </a:rPr>
                        <a:t> </a:t>
                      </a:r>
                      <a:r>
                        <a:rPr lang="en-GB" sz="1000" spc="-55" dirty="0">
                          <a:solidFill>
                            <a:schemeClr val="tx1"/>
                          </a:solidFill>
                          <a:effectLst/>
                        </a:rPr>
                        <a:t>pictures</a:t>
                      </a:r>
                      <a:r>
                        <a:rPr lang="en-GB" sz="1000" spc="-50" dirty="0">
                          <a:solidFill>
                            <a:schemeClr val="tx1"/>
                          </a:solidFill>
                          <a:effectLst/>
                        </a:rPr>
                        <a:t> </a:t>
                      </a:r>
                      <a:r>
                        <a:rPr lang="en-GB" sz="1000" spc="-55" dirty="0">
                          <a:solidFill>
                            <a:schemeClr val="tx1"/>
                          </a:solidFill>
                          <a:effectLst/>
                        </a:rPr>
                        <a:t>of</a:t>
                      </a:r>
                      <a:r>
                        <a:rPr lang="en-GB" sz="1000" spc="-50" dirty="0">
                          <a:solidFill>
                            <a:schemeClr val="tx1"/>
                          </a:solidFill>
                          <a:effectLst/>
                        </a:rPr>
                        <a:t> </a:t>
                      </a:r>
                      <a:r>
                        <a:rPr lang="en-GB" sz="1000" spc="-55" dirty="0">
                          <a:solidFill>
                            <a:schemeClr val="tx1"/>
                          </a:solidFill>
                          <a:effectLst/>
                        </a:rPr>
                        <a:t>animals and</a:t>
                      </a:r>
                      <a:r>
                        <a:rPr lang="en-GB" sz="1000" spc="-50" dirty="0">
                          <a:solidFill>
                            <a:schemeClr val="tx1"/>
                          </a:solidFill>
                          <a:effectLst/>
                        </a:rPr>
                        <a:t> </a:t>
                      </a:r>
                      <a:r>
                        <a:rPr lang="en-GB" sz="1000" spc="-55" dirty="0">
                          <a:solidFill>
                            <a:schemeClr val="tx1"/>
                          </a:solidFill>
                          <a:effectLst/>
                        </a:rPr>
                        <a:t>plants.</a:t>
                      </a:r>
                    </a:p>
                    <a:p>
                      <a:pPr marL="0" marR="105410" lvl="0" indent="0">
                        <a:lnSpc>
                          <a:spcPct val="111000"/>
                        </a:lnSpc>
                        <a:spcBef>
                          <a:spcPts val="295"/>
                        </a:spcBef>
                        <a:spcAft>
                          <a:spcPts val="0"/>
                        </a:spcAft>
                        <a:buClr>
                          <a:srgbClr val="231F20"/>
                        </a:buClr>
                        <a:buSzPts val="1000"/>
                        <a:buFontTx/>
                        <a:buNone/>
                        <a:tabLst>
                          <a:tab pos="180340" algn="l"/>
                        </a:tabLst>
                      </a:pPr>
                      <a:r>
                        <a:rPr lang="en-GB" sz="1000" spc="-55" dirty="0">
                          <a:solidFill>
                            <a:schemeClr val="tx1"/>
                          </a:solidFill>
                          <a:effectLst/>
                        </a:rPr>
                        <a:t>Know some similarities and differences between the natural world</a:t>
                      </a:r>
                      <a:r>
                        <a:rPr lang="en-GB" sz="1000" spc="-75" dirty="0">
                          <a:solidFill>
                            <a:schemeClr val="tx1"/>
                          </a:solidFill>
                          <a:effectLst/>
                        </a:rPr>
                        <a:t> </a:t>
                      </a:r>
                      <a:r>
                        <a:rPr lang="en-GB" sz="1000" spc="-55" dirty="0">
                          <a:solidFill>
                            <a:schemeClr val="tx1"/>
                          </a:solidFill>
                          <a:effectLst/>
                        </a:rPr>
                        <a:t>around</a:t>
                      </a:r>
                      <a:r>
                        <a:rPr lang="en-GB" sz="1000" spc="-70" dirty="0">
                          <a:solidFill>
                            <a:schemeClr val="tx1"/>
                          </a:solidFill>
                          <a:effectLst/>
                        </a:rPr>
                        <a:t> </a:t>
                      </a:r>
                      <a:r>
                        <a:rPr lang="en-GB" sz="1000" spc="-55" dirty="0">
                          <a:solidFill>
                            <a:schemeClr val="tx1"/>
                          </a:solidFill>
                          <a:effectLst/>
                        </a:rPr>
                        <a:t>them</a:t>
                      </a:r>
                      <a:r>
                        <a:rPr lang="en-GB" sz="1000" spc="-70" dirty="0">
                          <a:solidFill>
                            <a:schemeClr val="tx1"/>
                          </a:solidFill>
                          <a:effectLst/>
                        </a:rPr>
                        <a:t> </a:t>
                      </a:r>
                      <a:r>
                        <a:rPr lang="en-GB" sz="1000" spc="-55" dirty="0">
                          <a:solidFill>
                            <a:schemeClr val="tx1"/>
                          </a:solidFill>
                          <a:effectLst/>
                        </a:rPr>
                        <a:t>and</a:t>
                      </a:r>
                      <a:r>
                        <a:rPr lang="en-GB" sz="1000" spc="-70" dirty="0">
                          <a:solidFill>
                            <a:schemeClr val="tx1"/>
                          </a:solidFill>
                          <a:effectLst/>
                        </a:rPr>
                        <a:t> </a:t>
                      </a:r>
                      <a:r>
                        <a:rPr lang="en-GB" sz="1000" spc="-55" dirty="0">
                          <a:solidFill>
                            <a:schemeClr val="tx1"/>
                          </a:solidFill>
                          <a:effectLst/>
                        </a:rPr>
                        <a:t>contrasting</a:t>
                      </a:r>
                      <a:r>
                        <a:rPr lang="en-GB" sz="1000" spc="-80" dirty="0">
                          <a:solidFill>
                            <a:schemeClr val="tx1"/>
                          </a:solidFill>
                          <a:effectLst/>
                        </a:rPr>
                        <a:t> </a:t>
                      </a:r>
                      <a:r>
                        <a:rPr lang="en-GB" sz="1000" spc="-55" dirty="0">
                          <a:solidFill>
                            <a:schemeClr val="tx1"/>
                          </a:solidFill>
                          <a:effectLst/>
                        </a:rPr>
                        <a:t>environments,</a:t>
                      </a:r>
                      <a:r>
                        <a:rPr lang="en-GB" sz="1000" spc="-75" dirty="0">
                          <a:solidFill>
                            <a:schemeClr val="tx1"/>
                          </a:solidFill>
                          <a:effectLst/>
                        </a:rPr>
                        <a:t> </a:t>
                      </a:r>
                      <a:r>
                        <a:rPr lang="en-GB" sz="1000" spc="-55" dirty="0">
                          <a:solidFill>
                            <a:schemeClr val="tx1"/>
                          </a:solidFill>
                          <a:effectLst/>
                        </a:rPr>
                        <a:t>drawing</a:t>
                      </a:r>
                      <a:r>
                        <a:rPr lang="en-GB" sz="1000" spc="-70" dirty="0">
                          <a:solidFill>
                            <a:schemeClr val="tx1"/>
                          </a:solidFill>
                          <a:effectLst/>
                        </a:rPr>
                        <a:t> </a:t>
                      </a:r>
                      <a:r>
                        <a:rPr lang="en-GB" sz="1000" spc="-55" dirty="0">
                          <a:solidFill>
                            <a:schemeClr val="tx1"/>
                          </a:solidFill>
                          <a:effectLst/>
                        </a:rPr>
                        <a:t>on their experiences and what has been read</a:t>
                      </a:r>
                      <a:r>
                        <a:rPr lang="en-GB" sz="1000" spc="-50" dirty="0">
                          <a:solidFill>
                            <a:schemeClr val="tx1"/>
                          </a:solidFill>
                          <a:effectLst/>
                        </a:rPr>
                        <a:t> </a:t>
                      </a:r>
                      <a:r>
                        <a:rPr lang="en-GB" sz="1000" spc="-55" dirty="0">
                          <a:solidFill>
                            <a:schemeClr val="tx1"/>
                          </a:solidFill>
                          <a:effectLst/>
                        </a:rPr>
                        <a:t>in class.</a:t>
                      </a:r>
                    </a:p>
                    <a:p>
                      <a:pPr marL="0" marR="340995" lvl="0" indent="0">
                        <a:lnSpc>
                          <a:spcPct val="111000"/>
                        </a:lnSpc>
                        <a:spcBef>
                          <a:spcPts val="300"/>
                        </a:spcBef>
                        <a:spcAft>
                          <a:spcPts val="0"/>
                        </a:spcAft>
                        <a:buClr>
                          <a:srgbClr val="231F20"/>
                        </a:buClr>
                        <a:buSzPts val="1000"/>
                        <a:buFontTx/>
                        <a:buNone/>
                        <a:tabLst>
                          <a:tab pos="180340" algn="l"/>
                        </a:tabLst>
                      </a:pPr>
                      <a:r>
                        <a:rPr lang="en-GB" sz="1000" spc="-55" dirty="0">
                          <a:solidFill>
                            <a:schemeClr val="tx1"/>
                          </a:solidFill>
                          <a:effectLst/>
                        </a:rPr>
                        <a:t>Understand some important processes and changes in the</a:t>
                      </a:r>
                      <a:r>
                        <a:rPr lang="en-GB" sz="1000" spc="-60" dirty="0">
                          <a:solidFill>
                            <a:schemeClr val="tx1"/>
                          </a:solidFill>
                          <a:effectLst/>
                        </a:rPr>
                        <a:t> </a:t>
                      </a:r>
                      <a:r>
                        <a:rPr lang="en-GB" sz="1000" spc="-55" dirty="0">
                          <a:solidFill>
                            <a:schemeClr val="tx1"/>
                          </a:solidFill>
                          <a:effectLst/>
                        </a:rPr>
                        <a:t>natural</a:t>
                      </a:r>
                      <a:r>
                        <a:rPr lang="en-GB" sz="1000" spc="-60" dirty="0">
                          <a:solidFill>
                            <a:schemeClr val="tx1"/>
                          </a:solidFill>
                          <a:effectLst/>
                        </a:rPr>
                        <a:t> </a:t>
                      </a:r>
                      <a:r>
                        <a:rPr lang="en-GB" sz="1000" spc="-55" dirty="0">
                          <a:solidFill>
                            <a:schemeClr val="tx1"/>
                          </a:solidFill>
                          <a:effectLst/>
                        </a:rPr>
                        <a:t>world around</a:t>
                      </a:r>
                      <a:r>
                        <a:rPr lang="en-GB" sz="1000" spc="-60" dirty="0">
                          <a:solidFill>
                            <a:schemeClr val="tx1"/>
                          </a:solidFill>
                          <a:effectLst/>
                        </a:rPr>
                        <a:t> </a:t>
                      </a:r>
                      <a:r>
                        <a:rPr lang="en-GB" sz="1000" spc="-55" dirty="0">
                          <a:solidFill>
                            <a:schemeClr val="tx1"/>
                          </a:solidFill>
                          <a:effectLst/>
                        </a:rPr>
                        <a:t>them, including</a:t>
                      </a:r>
                      <a:r>
                        <a:rPr lang="en-GB" sz="1000" spc="-60" dirty="0">
                          <a:solidFill>
                            <a:schemeClr val="tx1"/>
                          </a:solidFill>
                          <a:effectLst/>
                        </a:rPr>
                        <a:t> </a:t>
                      </a:r>
                      <a:r>
                        <a:rPr lang="en-GB" sz="1000" spc="-55" dirty="0">
                          <a:solidFill>
                            <a:schemeClr val="tx1"/>
                          </a:solidFill>
                          <a:effectLst/>
                        </a:rPr>
                        <a:t>the seasons</a:t>
                      </a:r>
                      <a:r>
                        <a:rPr lang="en-GB" sz="1000" spc="-60" dirty="0">
                          <a:solidFill>
                            <a:schemeClr val="tx1"/>
                          </a:solidFill>
                          <a:effectLst/>
                        </a:rPr>
                        <a:t> </a:t>
                      </a:r>
                      <a:r>
                        <a:rPr lang="en-GB" sz="1000" spc="-55" dirty="0">
                          <a:solidFill>
                            <a:schemeClr val="tx1"/>
                          </a:solidFill>
                          <a:effectLst/>
                        </a:rPr>
                        <a:t>and changing states of</a:t>
                      </a:r>
                      <a:r>
                        <a:rPr lang="en-GB" sz="1000" spc="-165" dirty="0">
                          <a:solidFill>
                            <a:schemeClr val="tx1"/>
                          </a:solidFill>
                          <a:effectLst/>
                        </a:rPr>
                        <a:t> </a:t>
                      </a:r>
                      <a:r>
                        <a:rPr lang="en-GB" sz="1000" spc="-15" dirty="0">
                          <a:solidFill>
                            <a:schemeClr val="tx1"/>
                          </a:solidFill>
                          <a:effectLst/>
                        </a:rPr>
                        <a:t>matter.</a:t>
                      </a:r>
                      <a:endParaRPr lang="en-GB" sz="1000" spc="-55" dirty="0">
                        <a:solidFill>
                          <a:schemeClr val="tx1"/>
                        </a:solidFill>
                        <a:effectLst/>
                        <a:latin typeface="Roboto"/>
                        <a:ea typeface="Roboto"/>
                        <a:cs typeface="Roboto"/>
                      </a:endParaRPr>
                    </a:p>
                  </a:txBody>
                  <a:tcPr marL="0" marR="0" marT="0" marB="0">
                    <a:solidFill>
                      <a:schemeClr val="accent1">
                        <a:lumMod val="60000"/>
                        <a:lumOff val="40000"/>
                      </a:schemeClr>
                    </a:solidFill>
                  </a:tcPr>
                </a:tc>
                <a:extLst>
                  <a:ext uri="{0D108BD9-81ED-4DB2-BD59-A6C34878D82A}">
                    <a16:rowId xmlns:a16="http://schemas.microsoft.com/office/drawing/2014/main" val="3415584152"/>
                  </a:ext>
                </a:extLst>
              </a:tr>
            </a:tbl>
          </a:graphicData>
        </a:graphic>
      </p:graphicFrame>
    </p:spTree>
    <p:extLst>
      <p:ext uri="{BB962C8B-B14F-4D97-AF65-F5344CB8AC3E}">
        <p14:creationId xmlns:p14="http://schemas.microsoft.com/office/powerpoint/2010/main" val="239221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0647" y="192436"/>
            <a:ext cx="4829693" cy="587124"/>
          </a:xfrm>
          <a:solidFill>
            <a:schemeClr val="accent1">
              <a:lumMod val="40000"/>
              <a:lumOff val="60000"/>
            </a:schemeClr>
          </a:solidFill>
        </p:spPr>
        <p:txBody>
          <a:bodyPr>
            <a:normAutofit/>
          </a:bodyPr>
          <a:lstStyle/>
          <a:p>
            <a:pPr algn="ctr"/>
            <a:r>
              <a:rPr lang="en-GB" sz="2000" b="1" dirty="0" smtClean="0">
                <a:latin typeface="+mn-lt"/>
              </a:rPr>
              <a:t>Science curriculum map - Year 1</a:t>
            </a: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18496950"/>
              </p:ext>
            </p:extLst>
          </p:nvPr>
        </p:nvGraphicFramePr>
        <p:xfrm>
          <a:off x="523699" y="1005840"/>
          <a:ext cx="11064239" cy="3424428"/>
        </p:xfrm>
        <a:graphic>
          <a:graphicData uri="http://schemas.openxmlformats.org/drawingml/2006/table">
            <a:tbl>
              <a:tblPr firstRow="1" firstCol="1" bandRow="1">
                <a:tableStyleId>{5C22544A-7EE6-4342-B048-85BDC9FD1C3A}</a:tableStyleId>
              </a:tblPr>
              <a:tblGrid>
                <a:gridCol w="3785616">
                  <a:extLst>
                    <a:ext uri="{9D8B030D-6E8A-4147-A177-3AD203B41FA5}">
                      <a16:colId xmlns:a16="http://schemas.microsoft.com/office/drawing/2014/main" val="3532810290"/>
                    </a:ext>
                  </a:extLst>
                </a:gridCol>
                <a:gridCol w="4586068">
                  <a:extLst>
                    <a:ext uri="{9D8B030D-6E8A-4147-A177-3AD203B41FA5}">
                      <a16:colId xmlns:a16="http://schemas.microsoft.com/office/drawing/2014/main" val="2152233982"/>
                    </a:ext>
                  </a:extLst>
                </a:gridCol>
                <a:gridCol w="2692555">
                  <a:extLst>
                    <a:ext uri="{9D8B030D-6E8A-4147-A177-3AD203B41FA5}">
                      <a16:colId xmlns:a16="http://schemas.microsoft.com/office/drawing/2014/main" val="343366620"/>
                    </a:ext>
                  </a:extLst>
                </a:gridCol>
              </a:tblGrid>
              <a:tr h="1044887">
                <a:tc gridSpan="3">
                  <a:txBody>
                    <a:bodyPr/>
                    <a:lstStyle/>
                    <a:p>
                      <a:pPr>
                        <a:lnSpc>
                          <a:spcPct val="107000"/>
                        </a:lnSpc>
                        <a:spcAft>
                          <a:spcPts val="0"/>
                        </a:spcAft>
                      </a:pPr>
                      <a:r>
                        <a:rPr lang="en-GB" sz="1000" u="sng" dirty="0">
                          <a:effectLst/>
                        </a:rPr>
                        <a:t>Animals, including humans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Animals vary in many ways having different structures e.g. wings, tails, ears etc. They also have different skin coverings e.g. scales, feathers, hair. These key features can be used to identify them.</a:t>
                      </a:r>
                    </a:p>
                    <a:p>
                      <a:pPr>
                        <a:lnSpc>
                          <a:spcPct val="107000"/>
                        </a:lnSpc>
                        <a:spcAft>
                          <a:spcPts val="0"/>
                        </a:spcAft>
                      </a:pPr>
                      <a:r>
                        <a:rPr lang="en-GB" sz="1000" dirty="0">
                          <a:effectLst/>
                        </a:rPr>
                        <a:t>Animals eat certain things - some eat other animals, some eat plants, some eat both plants and animals.</a:t>
                      </a:r>
                    </a:p>
                    <a:p>
                      <a:pPr>
                        <a:lnSpc>
                          <a:spcPct val="107000"/>
                        </a:lnSpc>
                        <a:spcAft>
                          <a:spcPts val="0"/>
                        </a:spcAft>
                      </a:pPr>
                      <a:r>
                        <a:rPr lang="en-GB" sz="1000" dirty="0">
                          <a:effectLst/>
                        </a:rPr>
                        <a:t> </a:t>
                      </a:r>
                    </a:p>
                    <a:p>
                      <a:pPr>
                        <a:lnSpc>
                          <a:spcPct val="107000"/>
                        </a:lnSpc>
                        <a:spcAft>
                          <a:spcPts val="0"/>
                        </a:spcAft>
                      </a:pPr>
                      <a:r>
                        <a:rPr lang="en-GB" sz="1000" dirty="0">
                          <a:effectLst/>
                        </a:rPr>
                        <a:t>N.B. The children need to be able to name and identify a range of animals in each group e.g. name specific birds and fish. They do not need to use the terms mammal, reptiles etc. or know the key characteristics of each, although they will probably be able to identify birds and fish, based on their characteristics.</a:t>
                      </a:r>
                    </a:p>
                    <a:p>
                      <a:pPr>
                        <a:lnSpc>
                          <a:spcPct val="107000"/>
                        </a:lnSpc>
                        <a:spcAft>
                          <a:spcPts val="0"/>
                        </a:spcAft>
                      </a:pPr>
                      <a:r>
                        <a:rPr lang="en-GB" sz="1000" dirty="0">
                          <a:effectLst/>
                        </a:rPr>
                        <a:t>The children also do not need to use the words carnivore, herbivore and omnivore. If they do, ensure that they understand that carnivores eat other animals, not just meat</a:t>
                      </a:r>
                      <a:r>
                        <a:rPr lang="en-GB" sz="1000" dirty="0" smtClean="0">
                          <a:effectLst/>
                        </a:rPr>
                        <a:t>.</a:t>
                      </a: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59622797"/>
                  </a:ext>
                </a:extLst>
              </a:tr>
              <a:tr h="152866">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tc>
                  <a:txBody>
                    <a:bodyPr/>
                    <a:lstStyle/>
                    <a:p>
                      <a:pPr>
                        <a:lnSpc>
                          <a:spcPct val="107000"/>
                        </a:lnSpc>
                        <a:spcAft>
                          <a:spcPts val="0"/>
                        </a:spcAft>
                      </a:pPr>
                      <a:r>
                        <a:rPr lang="en-GB" sz="1000" dirty="0">
                          <a:effectLst/>
                        </a:rPr>
                        <a:t>Vocabulary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extLst>
                  <a:ext uri="{0D108BD9-81ED-4DB2-BD59-A6C34878D82A}">
                    <a16:rowId xmlns:a16="http://schemas.microsoft.com/office/drawing/2014/main" val="1177736220"/>
                  </a:ext>
                </a:extLst>
              </a:tr>
              <a:tr h="1099735">
                <a:tc>
                  <a:txBody>
                    <a:bodyPr/>
                    <a:lstStyle/>
                    <a:p>
                      <a:pPr marL="342900" lvl="0" indent="-342900">
                        <a:lnSpc>
                          <a:spcPct val="107000"/>
                        </a:lnSpc>
                        <a:spcAft>
                          <a:spcPts val="0"/>
                        </a:spcAft>
                        <a:buFont typeface="Arial" panose="020B0604020202020204" pitchFamily="34" charset="0"/>
                        <a:buChar char="•"/>
                        <a:tabLst>
                          <a:tab pos="228600" algn="l"/>
                        </a:tabLst>
                      </a:pPr>
                      <a:r>
                        <a:rPr lang="en-GB" sz="1000" dirty="0">
                          <a:effectLst/>
                        </a:rPr>
                        <a:t>identify and name a variety of common animals including fish, amphibians, reptiles, mammals and birds identify and name a variety of common animals that are carnivores, herbivores and omnivores </a:t>
                      </a:r>
                    </a:p>
                    <a:p>
                      <a:pPr marL="342900" lvl="0" indent="-342900">
                        <a:lnSpc>
                          <a:spcPct val="107000"/>
                        </a:lnSpc>
                        <a:spcAft>
                          <a:spcPts val="0"/>
                        </a:spcAft>
                        <a:buFont typeface="Arial" panose="020B0604020202020204" pitchFamily="34" charset="0"/>
                        <a:buChar char="•"/>
                        <a:tabLst>
                          <a:tab pos="228600" algn="l"/>
                        </a:tabLst>
                      </a:pPr>
                      <a:r>
                        <a:rPr lang="en-GB" sz="1000" dirty="0">
                          <a:effectLst/>
                        </a:rPr>
                        <a:t>describe and compare the structure of a variety of common animals (birds, fish, amphibians, reptiles, and mammals, including pets) </a:t>
                      </a:r>
                    </a:p>
                    <a:p>
                      <a:pPr marL="342900" lvl="0" indent="-342900">
                        <a:lnSpc>
                          <a:spcPct val="107000"/>
                        </a:lnSpc>
                        <a:spcAft>
                          <a:spcPts val="0"/>
                        </a:spcAft>
                        <a:buFont typeface="Arial" panose="020B0604020202020204" pitchFamily="34" charset="0"/>
                        <a:buChar char="•"/>
                        <a:tabLst>
                          <a:tab pos="228600" algn="l"/>
                        </a:tabLst>
                      </a:pPr>
                      <a:r>
                        <a:rPr lang="en-GB" sz="1000" dirty="0">
                          <a:effectLst/>
                        </a:rPr>
                        <a:t>identify, name, draw and label the basic parts of the human body and say which part of the body is associated with each sense.</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tc>
                  <a:txBody>
                    <a:bodyPr/>
                    <a:lstStyle/>
                    <a:p>
                      <a:pPr>
                        <a:lnSpc>
                          <a:spcPct val="107000"/>
                        </a:lnSpc>
                        <a:spcBef>
                          <a:spcPts val="200"/>
                        </a:spcBef>
                        <a:spcAft>
                          <a:spcPts val="0"/>
                        </a:spcAft>
                      </a:pPr>
                      <a:r>
                        <a:rPr lang="en-GB" sz="1000" dirty="0">
                          <a:effectLst/>
                        </a:rPr>
                        <a:t>Identify and compare a variety of common animals and their structures:</a:t>
                      </a:r>
                    </a:p>
                    <a:p>
                      <a:pPr marL="342900" lvl="0" indent="-342900">
                        <a:lnSpc>
                          <a:spcPct val="107000"/>
                        </a:lnSpc>
                        <a:spcAft>
                          <a:spcPts val="0"/>
                        </a:spcAft>
                        <a:buFont typeface="Symbol" panose="05050102010706020507" pitchFamily="18" charset="2"/>
                        <a:buChar char=""/>
                      </a:pPr>
                      <a:r>
                        <a:rPr lang="en-GB" sz="1000" dirty="0">
                          <a:effectLst/>
                        </a:rPr>
                        <a:t>To name a variety of animals (fish, amphibians, reptiles, birds and mammals)</a:t>
                      </a:r>
                    </a:p>
                    <a:p>
                      <a:pPr marL="342900" lvl="0" indent="-342900">
                        <a:lnSpc>
                          <a:spcPct val="107000"/>
                        </a:lnSpc>
                        <a:spcAft>
                          <a:spcPts val="0"/>
                        </a:spcAft>
                        <a:buFont typeface="Symbol" panose="05050102010706020507" pitchFamily="18" charset="2"/>
                        <a:buChar char=""/>
                      </a:pPr>
                      <a:r>
                        <a:rPr lang="en-GB" sz="1000" dirty="0">
                          <a:effectLst/>
                        </a:rPr>
                        <a:t>To understand the terms carnivores, herbivores &amp; omnivores</a:t>
                      </a:r>
                    </a:p>
                    <a:p>
                      <a:pPr marL="342900" lvl="0" indent="-342900">
                        <a:lnSpc>
                          <a:spcPct val="107000"/>
                        </a:lnSpc>
                        <a:spcAft>
                          <a:spcPts val="0"/>
                        </a:spcAft>
                        <a:buFont typeface="Symbol" panose="05050102010706020507" pitchFamily="18" charset="2"/>
                        <a:buChar char=""/>
                      </a:pPr>
                      <a:r>
                        <a:rPr lang="en-GB" sz="1000" dirty="0">
                          <a:effectLst/>
                        </a:rPr>
                        <a:t>To name animals that are carnivores, herbivores &amp; omnivores</a:t>
                      </a:r>
                    </a:p>
                    <a:p>
                      <a:pPr marL="342900" lvl="0" indent="-342900">
                        <a:lnSpc>
                          <a:spcPct val="107000"/>
                        </a:lnSpc>
                        <a:spcAft>
                          <a:spcPts val="0"/>
                        </a:spcAft>
                        <a:buFont typeface="Symbol" panose="05050102010706020507" pitchFamily="18" charset="2"/>
                        <a:buChar char=""/>
                      </a:pPr>
                      <a:r>
                        <a:rPr lang="en-GB" sz="1000" dirty="0">
                          <a:effectLst/>
                        </a:rPr>
                        <a:t>To compare the structures of a variety of common animals (e.g. wings, ears, tails)</a:t>
                      </a:r>
                    </a:p>
                    <a:p>
                      <a:pPr marL="342900" lvl="0" indent="-342900">
                        <a:lnSpc>
                          <a:spcPct val="107000"/>
                        </a:lnSpc>
                        <a:spcAft>
                          <a:spcPts val="0"/>
                        </a:spcAft>
                        <a:buFont typeface="Symbol" panose="05050102010706020507" pitchFamily="18" charset="2"/>
                        <a:buChar char=""/>
                      </a:pPr>
                      <a:r>
                        <a:rPr lang="en-GB" sz="1000" dirty="0">
                          <a:effectLst/>
                        </a:rPr>
                        <a:t>To know the basic parts of the human body, including the parts responsible for the 5 senses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tc>
                  <a:txBody>
                    <a:bodyPr/>
                    <a:lstStyle/>
                    <a:p>
                      <a:pPr>
                        <a:lnSpc>
                          <a:spcPct val="107000"/>
                        </a:lnSpc>
                        <a:spcAft>
                          <a:spcPts val="0"/>
                        </a:spcAft>
                      </a:pPr>
                      <a:r>
                        <a:rPr lang="en-GB" sz="1000" dirty="0">
                          <a:effectLst/>
                        </a:rPr>
                        <a:t>Head, body, eyes, ears, mouth, teeth, leg, tail, wing, claw, fin, scales, feathers, fur, beak, paws, hooves</a:t>
                      </a:r>
                    </a:p>
                    <a:p>
                      <a:pPr>
                        <a:lnSpc>
                          <a:spcPct val="107000"/>
                        </a:lnSpc>
                        <a:spcAft>
                          <a:spcPts val="0"/>
                        </a:spcAft>
                      </a:pPr>
                      <a:r>
                        <a:rPr lang="en-GB" sz="1000" dirty="0">
                          <a:effectLst/>
                        </a:rPr>
                        <a:t>Names of animals experienced first-hand from each vertebrate group</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886" marR="64886" marT="0" marB="0"/>
                </a:tc>
                <a:extLst>
                  <a:ext uri="{0D108BD9-81ED-4DB2-BD59-A6C34878D82A}">
                    <a16:rowId xmlns:a16="http://schemas.microsoft.com/office/drawing/2014/main" val="208081537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16699666"/>
              </p:ext>
            </p:extLst>
          </p:nvPr>
        </p:nvGraphicFramePr>
        <p:xfrm>
          <a:off x="523698" y="4634831"/>
          <a:ext cx="11064239" cy="1793748"/>
        </p:xfrm>
        <a:graphic>
          <a:graphicData uri="http://schemas.openxmlformats.org/drawingml/2006/table">
            <a:tbl>
              <a:tblPr firstRow="1" firstCol="1" bandRow="1">
                <a:tableStyleId>{5C22544A-7EE6-4342-B048-85BDC9FD1C3A}</a:tableStyleId>
              </a:tblPr>
              <a:tblGrid>
                <a:gridCol w="3785616">
                  <a:extLst>
                    <a:ext uri="{9D8B030D-6E8A-4147-A177-3AD203B41FA5}">
                      <a16:colId xmlns:a16="http://schemas.microsoft.com/office/drawing/2014/main" val="1774587916"/>
                    </a:ext>
                  </a:extLst>
                </a:gridCol>
                <a:gridCol w="4586067">
                  <a:extLst>
                    <a:ext uri="{9D8B030D-6E8A-4147-A177-3AD203B41FA5}">
                      <a16:colId xmlns:a16="http://schemas.microsoft.com/office/drawing/2014/main" val="1101736725"/>
                    </a:ext>
                  </a:extLst>
                </a:gridCol>
                <a:gridCol w="2692556">
                  <a:extLst>
                    <a:ext uri="{9D8B030D-6E8A-4147-A177-3AD203B41FA5}">
                      <a16:colId xmlns:a16="http://schemas.microsoft.com/office/drawing/2014/main" val="1768785575"/>
                    </a:ext>
                  </a:extLst>
                </a:gridCol>
              </a:tblGrid>
              <a:tr h="0">
                <a:tc gridSpan="3">
                  <a:txBody>
                    <a:bodyPr/>
                    <a:lstStyle/>
                    <a:p>
                      <a:pPr>
                        <a:lnSpc>
                          <a:spcPct val="107000"/>
                        </a:lnSpc>
                        <a:spcAft>
                          <a:spcPts val="0"/>
                        </a:spcAft>
                      </a:pPr>
                      <a:r>
                        <a:rPr lang="en-GB" sz="1000" u="sng" dirty="0">
                          <a:effectLst/>
                        </a:rPr>
                        <a:t>Plants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Growing locally there will be a vast array of plants which all have specific names.  These can be identified by looking at the key characteristics of the plant.  Plants have common parts but they vary between the different types of plants.  Some trees keep their leaves all year whilst other trees drop their leaves during autumn and grow them again during spring</a:t>
                      </a:r>
                      <a:r>
                        <a:rPr lang="en-GB" sz="1000" dirty="0" smtClean="0">
                          <a:effectLst/>
                        </a:rPr>
                        <a:t>.</a:t>
                      </a:r>
                      <a:endParaRPr lang="en-GB" sz="1000" dirty="0">
                        <a:effectLst/>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44394280"/>
                  </a:ext>
                </a:extLst>
              </a:tr>
              <a:tr h="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Vocabulary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6109604"/>
                  </a:ext>
                </a:extLst>
              </a:tr>
              <a:tr h="0">
                <a:tc>
                  <a:txBody>
                    <a:bodyPr/>
                    <a:lstStyle/>
                    <a:p>
                      <a:pPr marL="342900" lvl="0" indent="-342900">
                        <a:lnSpc>
                          <a:spcPct val="107000"/>
                        </a:lnSpc>
                        <a:spcAft>
                          <a:spcPts val="0"/>
                        </a:spcAft>
                        <a:buFont typeface="Arial" panose="020B0604020202020204" pitchFamily="34" charset="0"/>
                        <a:buChar char="•"/>
                        <a:tabLst>
                          <a:tab pos="228600" algn="l"/>
                        </a:tabLst>
                      </a:pPr>
                      <a:r>
                        <a:rPr lang="en-GB" sz="1000" dirty="0">
                          <a:effectLst/>
                        </a:rPr>
                        <a:t>identify and name a variety of common wild and garden plants, including deciduous and evergreen identify and describe the basic structure of a variety of common flowering plants, including trees</a:t>
                      </a:r>
                    </a:p>
                    <a:p>
                      <a:pPr marL="342900" lvl="0" indent="-342900">
                        <a:lnSpc>
                          <a:spcPct val="107000"/>
                        </a:lnSpc>
                        <a:spcAft>
                          <a:spcPts val="0"/>
                        </a:spcAft>
                        <a:buFont typeface="Arial" panose="020B0604020202020204" pitchFamily="34" charset="0"/>
                        <a:buChar char="•"/>
                        <a:tabLst>
                          <a:tab pos="228600" algn="l"/>
                        </a:tabLst>
                      </a:pPr>
                      <a:r>
                        <a:rPr lang="en-GB" sz="1000" dirty="0">
                          <a:effectLst/>
                        </a:rPr>
                        <a:t>observe changes across the four seasons.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Identify, name and describe a variety of plants:</a:t>
                      </a:r>
                    </a:p>
                    <a:p>
                      <a:pPr marL="342900" lvl="0" indent="-342900">
                        <a:lnSpc>
                          <a:spcPct val="107000"/>
                        </a:lnSpc>
                        <a:spcAft>
                          <a:spcPts val="0"/>
                        </a:spcAft>
                        <a:buFont typeface="Symbol" panose="05050102010706020507" pitchFamily="18" charset="2"/>
                        <a:buChar char=""/>
                      </a:pPr>
                      <a:r>
                        <a:rPr lang="en-GB" sz="1000" dirty="0">
                          <a:effectLst/>
                        </a:rPr>
                        <a:t>To name some garden plants</a:t>
                      </a:r>
                    </a:p>
                    <a:p>
                      <a:pPr marL="342900" lvl="0" indent="-342900">
                        <a:lnSpc>
                          <a:spcPct val="107000"/>
                        </a:lnSpc>
                        <a:spcAft>
                          <a:spcPts val="0"/>
                        </a:spcAft>
                        <a:buFont typeface="Symbol" panose="05050102010706020507" pitchFamily="18" charset="2"/>
                        <a:buChar char=""/>
                      </a:pPr>
                      <a:r>
                        <a:rPr lang="en-GB" sz="1000" dirty="0">
                          <a:effectLst/>
                        </a:rPr>
                        <a:t>To name some wild plants</a:t>
                      </a:r>
                    </a:p>
                    <a:p>
                      <a:pPr marL="342900" lvl="0" indent="-342900">
                        <a:lnSpc>
                          <a:spcPct val="107000"/>
                        </a:lnSpc>
                        <a:spcAft>
                          <a:spcPts val="0"/>
                        </a:spcAft>
                        <a:buFont typeface="Symbol" panose="05050102010706020507" pitchFamily="18" charset="2"/>
                        <a:buChar char=""/>
                      </a:pPr>
                      <a:r>
                        <a:rPr lang="en-GB" sz="1000" dirty="0">
                          <a:effectLst/>
                        </a:rPr>
                        <a:t>To understand the term evergreen </a:t>
                      </a:r>
                    </a:p>
                    <a:p>
                      <a:pPr marL="342900" lvl="0" indent="-342900">
                        <a:lnSpc>
                          <a:spcPct val="107000"/>
                        </a:lnSpc>
                        <a:spcAft>
                          <a:spcPts val="0"/>
                        </a:spcAft>
                        <a:buFont typeface="Symbol" panose="05050102010706020507" pitchFamily="18" charset="2"/>
                        <a:buChar char=""/>
                      </a:pPr>
                      <a:r>
                        <a:rPr lang="en-GB" sz="1000" dirty="0">
                          <a:effectLst/>
                        </a:rPr>
                        <a:t>To label a plant: roots, stem (trunk), petals or flowers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Leaf, flower, blossom, petal, fruit, berry, root, seed, trunk, branch, stem, bark, stalk, bud.</a:t>
                      </a:r>
                    </a:p>
                    <a:p>
                      <a:pPr>
                        <a:lnSpc>
                          <a:spcPct val="107000"/>
                        </a:lnSpc>
                        <a:spcAft>
                          <a:spcPts val="0"/>
                        </a:spcAft>
                      </a:pPr>
                      <a:r>
                        <a:rPr lang="en-GB" sz="1000" dirty="0">
                          <a:effectLst/>
                        </a:rPr>
                        <a:t>Names of trees in the local area</a:t>
                      </a:r>
                    </a:p>
                    <a:p>
                      <a:pPr>
                        <a:lnSpc>
                          <a:spcPct val="107000"/>
                        </a:lnSpc>
                        <a:spcAft>
                          <a:spcPts val="0"/>
                        </a:spcAft>
                      </a:pPr>
                      <a:r>
                        <a:rPr lang="en-GB" sz="1000" dirty="0">
                          <a:effectLst/>
                        </a:rPr>
                        <a:t>Names of garden and wild flowering plants in the local area.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1571578"/>
                  </a:ext>
                </a:extLst>
              </a:tr>
            </a:tbl>
          </a:graphicData>
        </a:graphic>
      </p:graphicFrame>
      <p:pic>
        <p:nvPicPr>
          <p:cNvPr id="7" name="Picture 6">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523" y="149692"/>
            <a:ext cx="569742" cy="672612"/>
          </a:xfrm>
          <a:prstGeom prst="rect">
            <a:avLst/>
          </a:prstGeom>
          <a:noFill/>
          <a:ln>
            <a:noFill/>
          </a:ln>
        </p:spPr>
      </p:pic>
    </p:spTree>
    <p:extLst>
      <p:ext uri="{BB962C8B-B14F-4D97-AF65-F5344CB8AC3E}">
        <p14:creationId xmlns:p14="http://schemas.microsoft.com/office/powerpoint/2010/main" val="784546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1593" y="173932"/>
            <a:ext cx="4580312" cy="482773"/>
          </a:xfrm>
          <a:solidFill>
            <a:schemeClr val="accent1">
              <a:lumMod val="40000"/>
              <a:lumOff val="60000"/>
            </a:schemeClr>
          </a:solidFill>
        </p:spPr>
        <p:txBody>
          <a:bodyPr>
            <a:normAutofit fontScale="90000"/>
          </a:bodyPr>
          <a:lstStyle/>
          <a:p>
            <a:pPr algn="ctr"/>
            <a:r>
              <a:rPr lang="en-GB" sz="2000" b="1" dirty="0" smtClean="0">
                <a:latin typeface="+mn-lt"/>
              </a:rPr>
              <a:t>Science curriculum map – Year 1 continued</a:t>
            </a: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8064364"/>
              </p:ext>
            </p:extLst>
          </p:nvPr>
        </p:nvGraphicFramePr>
        <p:xfrm>
          <a:off x="532015" y="4231095"/>
          <a:ext cx="11130741" cy="2282952"/>
        </p:xfrm>
        <a:graphic>
          <a:graphicData uri="http://schemas.openxmlformats.org/drawingml/2006/table">
            <a:tbl>
              <a:tblPr firstRow="1" firstCol="1" bandRow="1">
                <a:tableStyleId>{5C22544A-7EE6-4342-B048-85BDC9FD1C3A}</a:tableStyleId>
              </a:tblPr>
              <a:tblGrid>
                <a:gridCol w="3808369">
                  <a:extLst>
                    <a:ext uri="{9D8B030D-6E8A-4147-A177-3AD203B41FA5}">
                      <a16:colId xmlns:a16="http://schemas.microsoft.com/office/drawing/2014/main" val="226691000"/>
                    </a:ext>
                  </a:extLst>
                </a:gridCol>
                <a:gridCol w="4714113">
                  <a:extLst>
                    <a:ext uri="{9D8B030D-6E8A-4147-A177-3AD203B41FA5}">
                      <a16:colId xmlns:a16="http://schemas.microsoft.com/office/drawing/2014/main" val="2980899037"/>
                    </a:ext>
                  </a:extLst>
                </a:gridCol>
                <a:gridCol w="2608259">
                  <a:extLst>
                    <a:ext uri="{9D8B030D-6E8A-4147-A177-3AD203B41FA5}">
                      <a16:colId xmlns:a16="http://schemas.microsoft.com/office/drawing/2014/main" val="228390819"/>
                    </a:ext>
                  </a:extLst>
                </a:gridCol>
              </a:tblGrid>
              <a:tr h="743126">
                <a:tc gridSpan="3">
                  <a:txBody>
                    <a:bodyPr/>
                    <a:lstStyle/>
                    <a:p>
                      <a:pPr>
                        <a:lnSpc>
                          <a:spcPct val="107000"/>
                        </a:lnSpc>
                        <a:spcAft>
                          <a:spcPts val="0"/>
                        </a:spcAft>
                      </a:pPr>
                      <a:r>
                        <a:rPr lang="en-GB" sz="1000" u="sng" dirty="0">
                          <a:effectLst/>
                        </a:rPr>
                        <a:t>Seasonal Changes</a:t>
                      </a:r>
                    </a:p>
                    <a:p>
                      <a:pPr>
                        <a:lnSpc>
                          <a:spcPct val="107000"/>
                        </a:lnSpc>
                        <a:spcAft>
                          <a:spcPts val="0"/>
                        </a:spcAft>
                      </a:pPr>
                      <a:r>
                        <a:rPr lang="en-GB" sz="1000" dirty="0">
                          <a:effectLst/>
                        </a:rPr>
                        <a:t>Through the unit of work the children will learn:</a:t>
                      </a:r>
                    </a:p>
                    <a:p>
                      <a:pPr>
                        <a:lnSpc>
                          <a:spcPct val="107000"/>
                        </a:lnSpc>
                        <a:spcAft>
                          <a:spcPts val="0"/>
                        </a:spcAft>
                      </a:pPr>
                      <a:r>
                        <a:rPr lang="en-GB" sz="1000" dirty="0">
                          <a:effectLst/>
                        </a:rPr>
                        <a:t>In the UK the day length is longest at mid-summer (about 16 hours) and gets shorter each day until mid-winter (about 8 hours) before getting longer again.</a:t>
                      </a:r>
                    </a:p>
                    <a:p>
                      <a:pPr>
                        <a:lnSpc>
                          <a:spcPct val="107000"/>
                        </a:lnSpc>
                        <a:spcAft>
                          <a:spcPts val="0"/>
                        </a:spcAft>
                      </a:pPr>
                      <a:r>
                        <a:rPr lang="en-GB" sz="1000" dirty="0">
                          <a:effectLst/>
                        </a:rPr>
                        <a:t>The weather also changes with the seasons. In the UK it is usually colder and rainier in Winter and hotter and dryer in the Summer. The change in weather causes many other changes, some examples are numbers of </a:t>
                      </a:r>
                      <a:r>
                        <a:rPr lang="en-GB" sz="1000" dirty="0" err="1">
                          <a:effectLst/>
                        </a:rPr>
                        <a:t>minibeasts</a:t>
                      </a:r>
                      <a:r>
                        <a:rPr lang="en-GB" sz="1000" dirty="0">
                          <a:effectLst/>
                        </a:rPr>
                        <a:t> found outside, seed and plant growth, leaves on trees and type of clothes worn by </a:t>
                      </a:r>
                      <a:r>
                        <a:rPr lang="en-GB" sz="1000" dirty="0" smtClean="0">
                          <a:effectLst/>
                        </a:rPr>
                        <a:t>people.</a:t>
                      </a:r>
                      <a:endParaRPr lang="en-GB" sz="1000" dirty="0">
                        <a:effectLst/>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69762160"/>
                  </a:ext>
                </a:extLst>
              </a:tr>
              <a:tr h="148181">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Vocabulary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953356"/>
                  </a:ext>
                </a:extLst>
              </a:tr>
              <a:tr h="862761">
                <a:tc>
                  <a:txBody>
                    <a:bodyPr/>
                    <a:lstStyle/>
                    <a:p>
                      <a:pPr marL="342900" lvl="0" indent="-342900">
                        <a:lnSpc>
                          <a:spcPct val="107000"/>
                        </a:lnSpc>
                        <a:spcAft>
                          <a:spcPts val="0"/>
                        </a:spcAft>
                        <a:buFont typeface="Symbol" panose="05050102010706020507" pitchFamily="18" charset="2"/>
                        <a:buChar char=""/>
                      </a:pPr>
                      <a:r>
                        <a:rPr lang="en-GB" sz="1000" dirty="0">
                          <a:effectLst/>
                        </a:rPr>
                        <a:t>observe changes across the four seasons </a:t>
                      </a:r>
                    </a:p>
                    <a:p>
                      <a:pPr marL="342900" lvl="0" indent="-342900">
                        <a:lnSpc>
                          <a:spcPct val="107000"/>
                        </a:lnSpc>
                        <a:spcAft>
                          <a:spcPts val="0"/>
                        </a:spcAft>
                        <a:buFont typeface="Symbol" panose="05050102010706020507" pitchFamily="18" charset="2"/>
                        <a:buChar char=""/>
                      </a:pPr>
                      <a:r>
                        <a:rPr lang="en-GB" sz="1000" dirty="0">
                          <a:effectLst/>
                        </a:rPr>
                        <a:t>observe and describe weather associated with the seasons and how day length varies.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Bef>
                          <a:spcPts val="200"/>
                        </a:spcBef>
                        <a:spcAft>
                          <a:spcPts val="0"/>
                        </a:spcAft>
                      </a:pPr>
                      <a:r>
                        <a:rPr lang="en-GB" sz="1000" dirty="0">
                          <a:effectLst/>
                        </a:rPr>
                        <a:t>To understand that we experience four seasons:</a:t>
                      </a:r>
                    </a:p>
                    <a:p>
                      <a:pPr marL="342900" lvl="0" indent="-342900">
                        <a:lnSpc>
                          <a:spcPct val="107000"/>
                        </a:lnSpc>
                        <a:spcAft>
                          <a:spcPts val="0"/>
                        </a:spcAft>
                        <a:buFont typeface="Symbol" panose="05050102010706020507" pitchFamily="18" charset="2"/>
                        <a:buChar char=""/>
                      </a:pPr>
                      <a:r>
                        <a:rPr lang="en-GB" sz="1000" dirty="0">
                          <a:effectLst/>
                        </a:rPr>
                        <a:t>To know different types of weather. </a:t>
                      </a:r>
                    </a:p>
                    <a:p>
                      <a:pPr marL="342900" lvl="0" indent="-342900">
                        <a:lnSpc>
                          <a:spcPct val="107000"/>
                        </a:lnSpc>
                        <a:spcAft>
                          <a:spcPts val="0"/>
                        </a:spcAft>
                        <a:buFont typeface="Symbol" panose="05050102010706020507" pitchFamily="18" charset="2"/>
                        <a:buChar char=""/>
                      </a:pPr>
                      <a:r>
                        <a:rPr lang="en-GB" sz="1000" dirty="0">
                          <a:effectLst/>
                        </a:rPr>
                        <a:t>To know the names of the four seasons. </a:t>
                      </a:r>
                    </a:p>
                    <a:p>
                      <a:pPr marL="342900" lvl="0" indent="-342900">
                        <a:lnSpc>
                          <a:spcPct val="107000"/>
                        </a:lnSpc>
                        <a:spcAft>
                          <a:spcPts val="0"/>
                        </a:spcAft>
                        <a:buFont typeface="Symbol" panose="05050102010706020507" pitchFamily="18" charset="2"/>
                        <a:buChar char=""/>
                      </a:pPr>
                      <a:r>
                        <a:rPr lang="en-GB" sz="1000" dirty="0">
                          <a:effectLst/>
                        </a:rPr>
                        <a:t>To understand the differences in the local environment </a:t>
                      </a:r>
                      <a:r>
                        <a:rPr lang="en-GB" sz="1000" dirty="0" err="1">
                          <a:effectLst/>
                        </a:rPr>
                        <a:t>inc</a:t>
                      </a:r>
                      <a:r>
                        <a:rPr lang="en-GB" sz="1000" dirty="0">
                          <a:effectLst/>
                        </a:rPr>
                        <a:t> living things, throughout the year</a:t>
                      </a:r>
                    </a:p>
                    <a:p>
                      <a:pPr marL="342900" lvl="0" indent="-342900">
                        <a:lnSpc>
                          <a:spcPct val="107000"/>
                        </a:lnSpc>
                        <a:spcAft>
                          <a:spcPts val="0"/>
                        </a:spcAft>
                        <a:buFont typeface="Symbol" panose="05050102010706020507" pitchFamily="18" charset="2"/>
                        <a:buChar char=""/>
                      </a:pPr>
                      <a:r>
                        <a:rPr lang="en-GB" sz="1000" dirty="0">
                          <a:effectLst/>
                        </a:rPr>
                        <a:t>To understand how things in my life change during the seasons.  i.e. the clothes I wear, the activities I do etc.</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effectLst/>
                        </a:rPr>
                        <a:t>Weather - sunny, rainy, windy, snowy etc.</a:t>
                      </a:r>
                    </a:p>
                    <a:p>
                      <a:pPr>
                        <a:lnSpc>
                          <a:spcPct val="107000"/>
                        </a:lnSpc>
                        <a:spcAft>
                          <a:spcPts val="0"/>
                        </a:spcAft>
                      </a:pPr>
                      <a:r>
                        <a:rPr lang="en-GB" sz="1000" dirty="0">
                          <a:effectLst/>
                        </a:rPr>
                        <a:t>Seasons - winter, summer, spring, autumn.</a:t>
                      </a:r>
                    </a:p>
                    <a:p>
                      <a:pPr>
                        <a:lnSpc>
                          <a:spcPct val="107000"/>
                        </a:lnSpc>
                        <a:spcAft>
                          <a:spcPts val="0"/>
                        </a:spcAft>
                      </a:pPr>
                      <a:r>
                        <a:rPr lang="en-GB" sz="1000" dirty="0">
                          <a:effectLst/>
                        </a:rPr>
                        <a:t>Sun, sunrise, sunset, day length</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62371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59714016"/>
              </p:ext>
            </p:extLst>
          </p:nvPr>
        </p:nvGraphicFramePr>
        <p:xfrm>
          <a:off x="532015" y="974446"/>
          <a:ext cx="11064237" cy="3123692"/>
        </p:xfrm>
        <a:graphic>
          <a:graphicData uri="http://schemas.openxmlformats.org/drawingml/2006/table">
            <a:tbl>
              <a:tblPr firstRow="1" firstCol="1" bandRow="1">
                <a:tableStyleId>{5C22544A-7EE6-4342-B048-85BDC9FD1C3A}</a:tableStyleId>
              </a:tblPr>
              <a:tblGrid>
                <a:gridCol w="3787059">
                  <a:extLst>
                    <a:ext uri="{9D8B030D-6E8A-4147-A177-3AD203B41FA5}">
                      <a16:colId xmlns:a16="http://schemas.microsoft.com/office/drawing/2014/main" val="358608320"/>
                    </a:ext>
                  </a:extLst>
                </a:gridCol>
                <a:gridCol w="4608795">
                  <a:extLst>
                    <a:ext uri="{9D8B030D-6E8A-4147-A177-3AD203B41FA5}">
                      <a16:colId xmlns:a16="http://schemas.microsoft.com/office/drawing/2014/main" val="1151486194"/>
                    </a:ext>
                  </a:extLst>
                </a:gridCol>
                <a:gridCol w="2668383">
                  <a:extLst>
                    <a:ext uri="{9D8B030D-6E8A-4147-A177-3AD203B41FA5}">
                      <a16:colId xmlns:a16="http://schemas.microsoft.com/office/drawing/2014/main" val="2591298694"/>
                    </a:ext>
                  </a:extLst>
                </a:gridCol>
              </a:tblGrid>
              <a:tr h="599241">
                <a:tc gridSpan="3">
                  <a:txBody>
                    <a:bodyPr/>
                    <a:lstStyle/>
                    <a:p>
                      <a:pPr>
                        <a:lnSpc>
                          <a:spcPct val="107000"/>
                        </a:lnSpc>
                        <a:spcAft>
                          <a:spcPts val="0"/>
                        </a:spcAft>
                      </a:pPr>
                      <a:r>
                        <a:rPr lang="en-GB" sz="1000" u="sng" dirty="0">
                          <a:effectLst/>
                        </a:rPr>
                        <a:t>Everyday Materials</a:t>
                      </a:r>
                    </a:p>
                    <a:p>
                      <a:pPr>
                        <a:lnSpc>
                          <a:spcPct val="107000"/>
                        </a:lnSpc>
                        <a:spcBef>
                          <a:spcPts val="200"/>
                        </a:spcBef>
                        <a:spcAft>
                          <a:spcPts val="0"/>
                        </a:spcAft>
                      </a:pPr>
                      <a:r>
                        <a:rPr lang="en-GB" sz="1000" dirty="0">
                          <a:effectLst/>
                        </a:rPr>
                        <a:t>Through the unit of work the children will learn:</a:t>
                      </a:r>
                    </a:p>
                    <a:p>
                      <a:pPr>
                        <a:lnSpc>
                          <a:spcPct val="107000"/>
                        </a:lnSpc>
                        <a:spcAft>
                          <a:spcPts val="0"/>
                        </a:spcAft>
                      </a:pPr>
                      <a:r>
                        <a:rPr lang="en-GB" sz="1000" dirty="0">
                          <a:effectLst/>
                        </a:rPr>
                        <a:t>All objects are made of one or more materials. Some objects can be made from different materials e.g. plastic, metal or wooden spoons. Materials can be described by their properties e.g. shiny, stretchy, rough etc. Some materials e.g. plastic can be in different forms with very different properties</a:t>
                      </a:r>
                      <a:r>
                        <a:rPr lang="en-GB" sz="1000" dirty="0" smtClean="0">
                          <a:effectLst/>
                        </a:rPr>
                        <a:t>.</a:t>
                      </a:r>
                    </a:p>
                    <a:p>
                      <a:pPr>
                        <a:lnSpc>
                          <a:spcPct val="107000"/>
                        </a:lnSpc>
                        <a:spcAft>
                          <a:spcPts val="0"/>
                        </a:spcAft>
                      </a:pPr>
                      <a:endParaRPr lang="en-GB" sz="1000" dirty="0">
                        <a:effectLst/>
                      </a:endParaRPr>
                    </a:p>
                  </a:txBody>
                  <a:tcPr marL="60882" marR="60882"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78180690"/>
                  </a:ext>
                </a:extLst>
              </a:tr>
              <a:tr h="138710">
                <a:tc>
                  <a:txBody>
                    <a:bodyPr/>
                    <a:lstStyle/>
                    <a:p>
                      <a:pPr>
                        <a:lnSpc>
                          <a:spcPct val="107000"/>
                        </a:lnSpc>
                        <a:spcAft>
                          <a:spcPts val="0"/>
                        </a:spcAft>
                      </a:pPr>
                      <a:r>
                        <a:rPr lang="en-GB" sz="1000" dirty="0">
                          <a:effectLst/>
                        </a:rPr>
                        <a:t>NC Objectives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tc>
                  <a:txBody>
                    <a:bodyPr/>
                    <a:lstStyle/>
                    <a:p>
                      <a:pPr>
                        <a:lnSpc>
                          <a:spcPct val="107000"/>
                        </a:lnSpc>
                        <a:spcAft>
                          <a:spcPts val="0"/>
                        </a:spcAft>
                      </a:pPr>
                      <a:r>
                        <a:rPr lang="en-GB" sz="1000" dirty="0">
                          <a:effectLst/>
                        </a:rPr>
                        <a:t>End Points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tc>
                  <a:txBody>
                    <a:bodyPr/>
                    <a:lstStyle/>
                    <a:p>
                      <a:pPr>
                        <a:lnSpc>
                          <a:spcPct val="107000"/>
                        </a:lnSpc>
                        <a:spcAft>
                          <a:spcPts val="0"/>
                        </a:spcAft>
                      </a:pPr>
                      <a:r>
                        <a:rPr lang="en-GB" sz="1000" dirty="0">
                          <a:effectLst/>
                        </a:rPr>
                        <a:t>Vocabulary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extLst>
                  <a:ext uri="{0D108BD9-81ED-4DB2-BD59-A6C34878D82A}">
                    <a16:rowId xmlns:a16="http://schemas.microsoft.com/office/drawing/2014/main" val="3412925364"/>
                  </a:ext>
                </a:extLst>
              </a:tr>
              <a:tr h="1516523">
                <a:tc>
                  <a:txBody>
                    <a:bodyPr/>
                    <a:lstStyle/>
                    <a:p>
                      <a:pPr marL="342900" lvl="0" indent="-342900">
                        <a:lnSpc>
                          <a:spcPct val="107000"/>
                        </a:lnSpc>
                        <a:spcAft>
                          <a:spcPts val="0"/>
                        </a:spcAft>
                        <a:buFont typeface="Symbol" panose="05050102010706020507" pitchFamily="18" charset="2"/>
                        <a:buChar char=""/>
                      </a:pPr>
                      <a:r>
                        <a:rPr lang="en-GB" sz="1000" dirty="0">
                          <a:effectLst/>
                        </a:rPr>
                        <a:t>distinguish between an object and the material from which it is made </a:t>
                      </a:r>
                    </a:p>
                    <a:p>
                      <a:pPr marL="342900" lvl="0" indent="-342900">
                        <a:lnSpc>
                          <a:spcPct val="107000"/>
                        </a:lnSpc>
                        <a:spcAft>
                          <a:spcPts val="0"/>
                        </a:spcAft>
                        <a:buFont typeface="Symbol" panose="05050102010706020507" pitchFamily="18" charset="2"/>
                        <a:buChar char=""/>
                      </a:pPr>
                      <a:r>
                        <a:rPr lang="en-GB" sz="1000" dirty="0">
                          <a:effectLst/>
                        </a:rPr>
                        <a:t>identify and name a variety of everyday materials, including wood, plastic, glass, metal, water, and rock </a:t>
                      </a:r>
                    </a:p>
                    <a:p>
                      <a:pPr marL="342900" lvl="0" indent="-342900">
                        <a:lnSpc>
                          <a:spcPct val="107000"/>
                        </a:lnSpc>
                        <a:spcAft>
                          <a:spcPts val="0"/>
                        </a:spcAft>
                        <a:buFont typeface="Symbol" panose="05050102010706020507" pitchFamily="18" charset="2"/>
                        <a:buChar char=""/>
                      </a:pPr>
                      <a:r>
                        <a:rPr lang="en-GB" sz="1000" dirty="0">
                          <a:effectLst/>
                        </a:rPr>
                        <a:t>describe the simple physical properties of a variety of everyday materials </a:t>
                      </a:r>
                    </a:p>
                    <a:p>
                      <a:pPr marL="342900" lvl="0" indent="-342900">
                        <a:lnSpc>
                          <a:spcPct val="107000"/>
                        </a:lnSpc>
                        <a:spcAft>
                          <a:spcPts val="0"/>
                        </a:spcAft>
                        <a:buFont typeface="Symbol" panose="05050102010706020507" pitchFamily="18" charset="2"/>
                        <a:buChar char=""/>
                      </a:pPr>
                      <a:r>
                        <a:rPr lang="en-GB" sz="1000" dirty="0">
                          <a:effectLst/>
                        </a:rPr>
                        <a:t>compare and group together a variety of everyday materials on the basis of their simple physical properties.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tc>
                  <a:txBody>
                    <a:bodyPr/>
                    <a:lstStyle/>
                    <a:p>
                      <a:pPr>
                        <a:lnSpc>
                          <a:spcPct val="107000"/>
                        </a:lnSpc>
                        <a:spcBef>
                          <a:spcPts val="200"/>
                        </a:spcBef>
                        <a:spcAft>
                          <a:spcPts val="0"/>
                        </a:spcAft>
                      </a:pPr>
                      <a:r>
                        <a:rPr lang="en-GB" sz="1000" dirty="0">
                          <a:effectLst/>
                        </a:rPr>
                        <a:t>Identify, group and describe everyday materials using their properties:</a:t>
                      </a:r>
                    </a:p>
                    <a:p>
                      <a:pPr marL="342900" lvl="0" indent="-342900">
                        <a:lnSpc>
                          <a:spcPct val="107000"/>
                        </a:lnSpc>
                        <a:spcAft>
                          <a:spcPts val="0"/>
                        </a:spcAft>
                        <a:buFont typeface="Symbol" panose="05050102010706020507" pitchFamily="18" charset="2"/>
                        <a:buChar char=""/>
                      </a:pPr>
                      <a:r>
                        <a:rPr lang="en-GB" sz="1000" dirty="0">
                          <a:effectLst/>
                        </a:rPr>
                        <a:t>I know how to group every day materials into metals, rock, fabrics, wood, plastic and glass.</a:t>
                      </a:r>
                    </a:p>
                    <a:p>
                      <a:pPr marL="342900" lvl="0" indent="-342900">
                        <a:lnSpc>
                          <a:spcPct val="107000"/>
                        </a:lnSpc>
                        <a:spcAft>
                          <a:spcPts val="0"/>
                        </a:spcAft>
                        <a:buFont typeface="Symbol" panose="05050102010706020507" pitchFamily="18" charset="2"/>
                        <a:buChar char=""/>
                      </a:pPr>
                      <a:r>
                        <a:rPr lang="en-GB" sz="1000" dirty="0">
                          <a:effectLst/>
                        </a:rPr>
                        <a:t>I know how to distinguish between an object and the material it is made from. (This is a table it is made of wood, this is a window it is made of glass, </a:t>
                      </a:r>
                      <a:r>
                        <a:rPr lang="en-GB" sz="1000" dirty="0" err="1">
                          <a:effectLst/>
                        </a:rPr>
                        <a:t>etc</a:t>
                      </a:r>
                      <a:r>
                        <a:rPr lang="en-GB" sz="1000" dirty="0">
                          <a:effectLst/>
                        </a:rPr>
                        <a:t>)</a:t>
                      </a:r>
                    </a:p>
                    <a:p>
                      <a:pPr marL="342900" lvl="0" indent="-342900">
                        <a:lnSpc>
                          <a:spcPct val="107000"/>
                        </a:lnSpc>
                        <a:spcAft>
                          <a:spcPts val="0"/>
                        </a:spcAft>
                        <a:buFont typeface="Symbol" panose="05050102010706020507" pitchFamily="18" charset="2"/>
                        <a:buChar char=""/>
                      </a:pPr>
                      <a:r>
                        <a:rPr lang="en-GB" sz="1000" dirty="0">
                          <a:effectLst/>
                        </a:rPr>
                        <a:t>I know how to sort and compare everyday materials using hard, soft, stretchy, stiff, bendy, floppy, waterproof, absorbent, breaks/tears, rough, smooth, shiny, dull, see-through, not see-through.</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tc>
                  <a:txBody>
                    <a:bodyPr/>
                    <a:lstStyle/>
                    <a:p>
                      <a:pPr>
                        <a:lnSpc>
                          <a:spcPct val="107000"/>
                        </a:lnSpc>
                        <a:spcAft>
                          <a:spcPts val="0"/>
                        </a:spcAft>
                      </a:pPr>
                      <a:r>
                        <a:rPr lang="en-GB" sz="1000" dirty="0">
                          <a:effectLst/>
                        </a:rPr>
                        <a:t>Object, material, wood, plastic, glass, metal, water, rock, brick, paper, fabric, elastic, foil, card/c</a:t>
                      </a:r>
                      <a:r>
                        <a:rPr lang="en-GB" sz="1000" kern="1200" dirty="0">
                          <a:effectLst/>
                        </a:rPr>
                        <a:t> </a:t>
                      </a:r>
                      <a:r>
                        <a:rPr lang="en-GB" sz="1000" dirty="0">
                          <a:effectLst/>
                        </a:rPr>
                        <a:t>Object, material, wood, plastic, glass, metal, water, rock, brick, paper, fabric, elastic, foil, card/cardboard, rubber, wool, clay, hard, soft, stretchy, stiff, bendy, floppy, waterproof, absorbent, breaks/tears, rough, smooth, shiny, dull, see through, not see through</a:t>
                      </a:r>
                    </a:p>
                    <a:p>
                      <a:pPr>
                        <a:lnSpc>
                          <a:spcPct val="107000"/>
                        </a:lnSpc>
                        <a:spcAft>
                          <a:spcPts val="0"/>
                        </a:spcAft>
                      </a:pPr>
                      <a:r>
                        <a:rPr lang="en-GB" sz="1000" dirty="0">
                          <a:effectLst/>
                        </a:rPr>
                        <a:t>cardboard, rubber, wool, clay, hard, soft, stretchy, stiff, bendy, floppy, waterproof, absorbent, breaks/tears, rough, smooth, shiny, dull, see through, not see through</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82" marR="60882" marT="0" marB="0"/>
                </a:tc>
                <a:extLst>
                  <a:ext uri="{0D108BD9-81ED-4DB2-BD59-A6C34878D82A}">
                    <a16:rowId xmlns:a16="http://schemas.microsoft.com/office/drawing/2014/main" val="3730269086"/>
                  </a:ext>
                </a:extLst>
              </a:tr>
            </a:tbl>
          </a:graphicData>
        </a:graphic>
      </p:graphicFrame>
      <p:pic>
        <p:nvPicPr>
          <p:cNvPr id="6" name="Picture 5">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523" y="149692"/>
            <a:ext cx="569742" cy="672612"/>
          </a:xfrm>
          <a:prstGeom prst="rect">
            <a:avLst/>
          </a:prstGeom>
          <a:noFill/>
          <a:ln>
            <a:noFill/>
          </a:ln>
        </p:spPr>
      </p:pic>
    </p:spTree>
    <p:extLst>
      <p:ext uri="{BB962C8B-B14F-4D97-AF65-F5344CB8AC3E}">
        <p14:creationId xmlns:p14="http://schemas.microsoft.com/office/powerpoint/2010/main" val="2575047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301683565"/>
              </p:ext>
            </p:extLst>
          </p:nvPr>
        </p:nvGraphicFramePr>
        <p:xfrm>
          <a:off x="430019" y="923489"/>
          <a:ext cx="11280370" cy="3151760"/>
        </p:xfrm>
        <a:graphic>
          <a:graphicData uri="http://schemas.openxmlformats.org/drawingml/2006/table">
            <a:tbl>
              <a:tblPr firstRow="1" firstCol="1" bandRow="1">
                <a:tableStyleId>{5C22544A-7EE6-4342-B048-85BDC9FD1C3A}</a:tableStyleId>
              </a:tblPr>
              <a:tblGrid>
                <a:gridCol w="3848627">
                  <a:extLst>
                    <a:ext uri="{9D8B030D-6E8A-4147-A177-3AD203B41FA5}">
                      <a16:colId xmlns:a16="http://schemas.microsoft.com/office/drawing/2014/main" val="4076656274"/>
                    </a:ext>
                  </a:extLst>
                </a:gridCol>
                <a:gridCol w="4682543">
                  <a:extLst>
                    <a:ext uri="{9D8B030D-6E8A-4147-A177-3AD203B41FA5}">
                      <a16:colId xmlns:a16="http://schemas.microsoft.com/office/drawing/2014/main" val="2993729245"/>
                    </a:ext>
                  </a:extLst>
                </a:gridCol>
                <a:gridCol w="2749200">
                  <a:extLst>
                    <a:ext uri="{9D8B030D-6E8A-4147-A177-3AD203B41FA5}">
                      <a16:colId xmlns:a16="http://schemas.microsoft.com/office/drawing/2014/main" val="314121264"/>
                    </a:ext>
                  </a:extLst>
                </a:gridCol>
              </a:tblGrid>
              <a:tr h="932331">
                <a:tc gridSpan="3">
                  <a:txBody>
                    <a:bodyPr/>
                    <a:lstStyle/>
                    <a:p>
                      <a:pPr>
                        <a:lnSpc>
                          <a:spcPct val="107000"/>
                        </a:lnSpc>
                        <a:spcAft>
                          <a:spcPts val="0"/>
                        </a:spcAft>
                      </a:pPr>
                      <a:r>
                        <a:rPr lang="en-GB" sz="900" u="sng" dirty="0">
                          <a:effectLst/>
                        </a:rPr>
                        <a:t>Living things &amp; </a:t>
                      </a:r>
                      <a:r>
                        <a:rPr lang="en-GB" sz="900" u="sng" dirty="0" smtClean="0">
                          <a:effectLst/>
                        </a:rPr>
                        <a:t>habitats</a:t>
                      </a:r>
                      <a:endParaRPr lang="en-GB" sz="900" dirty="0">
                        <a:effectLst/>
                      </a:endParaRPr>
                    </a:p>
                    <a:p>
                      <a:pPr>
                        <a:lnSpc>
                          <a:spcPct val="100000"/>
                        </a:lnSpc>
                        <a:spcAft>
                          <a:spcPts val="0"/>
                        </a:spcAft>
                      </a:pPr>
                      <a:r>
                        <a:rPr lang="en-GB" sz="900" dirty="0">
                          <a:effectLst/>
                        </a:rPr>
                        <a:t> </a:t>
                      </a:r>
                      <a:r>
                        <a:rPr lang="en-GB" sz="900" dirty="0" smtClean="0">
                          <a:effectLst/>
                        </a:rPr>
                        <a:t>Through </a:t>
                      </a:r>
                      <a:r>
                        <a:rPr lang="en-GB" sz="900" dirty="0">
                          <a:effectLst/>
                        </a:rPr>
                        <a:t>the unit of work the children will learn:</a:t>
                      </a:r>
                    </a:p>
                    <a:p>
                      <a:pPr>
                        <a:lnSpc>
                          <a:spcPct val="100000"/>
                        </a:lnSpc>
                        <a:spcAft>
                          <a:spcPts val="0"/>
                        </a:spcAft>
                      </a:pPr>
                      <a:r>
                        <a:rPr lang="en-GB" sz="900" dirty="0">
                          <a:effectLst/>
                        </a:rPr>
                        <a:t>All objects are either living, dead or have never been alive. Living things are plants (including seeds) and animals. Dead things include dead animals and plants and parts of plants and animals that are no longer attached e.g. leaves and twigs, shells, fur, hair and feathers (this is a simplification but appropriate for year 2 children).  An object made of wood is classed as dead. Objects made of rock, metal and plastic have never been alive (again ignoring that plastics are made of fossil fuels). </a:t>
                      </a:r>
                    </a:p>
                    <a:p>
                      <a:pPr>
                        <a:lnSpc>
                          <a:spcPct val="100000"/>
                        </a:lnSpc>
                        <a:spcAft>
                          <a:spcPts val="0"/>
                        </a:spcAft>
                      </a:pPr>
                      <a:r>
                        <a:rPr lang="en-GB" sz="900" dirty="0">
                          <a:effectLst/>
                        </a:rPr>
                        <a:t>Animals and plants live in a habitat to which they are suited which means that animals have suitable features that help them move and find food and plants have suitable features that help them to grow well. The habitat provides the basic needs of the animals and plants – shelter, food and water. Within a habitat there are different micro-habitats e.g. in a woodland – in the leaf litter, on the bark of trees, on the leaves. These micro-habitats have different conditions e.g. light or dark, damp or dry. These conditions affect what plants and animals live there. The plants and animals in a habitat depend on each other for food and shelter etc.  The way that animals obtain their food from plants and other animals can be shown in a food chain</a:t>
                      </a:r>
                      <a:r>
                        <a:rPr lang="en-GB" sz="900" dirty="0" smtClean="0">
                          <a:effectLst/>
                        </a:rPr>
                        <a:t>.</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261764655"/>
                  </a:ext>
                </a:extLst>
              </a:tr>
              <a:tr h="121488">
                <a:tc>
                  <a:txBody>
                    <a:bodyPr/>
                    <a:lstStyle/>
                    <a:p>
                      <a:pPr>
                        <a:lnSpc>
                          <a:spcPct val="107000"/>
                        </a:lnSpc>
                        <a:spcAft>
                          <a:spcPts val="0"/>
                        </a:spcAft>
                      </a:pPr>
                      <a:r>
                        <a:rPr lang="en-GB" sz="900" dirty="0">
                          <a:effectLst/>
                        </a:rPr>
                        <a:t>NC Objectives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tc>
                  <a:txBody>
                    <a:bodyPr/>
                    <a:lstStyle/>
                    <a:p>
                      <a:pPr>
                        <a:lnSpc>
                          <a:spcPct val="107000"/>
                        </a:lnSpc>
                        <a:spcAft>
                          <a:spcPts val="0"/>
                        </a:spcAft>
                      </a:pPr>
                      <a:r>
                        <a:rPr lang="en-GB" sz="900">
                          <a:effectLst/>
                        </a:rPr>
                        <a:t>Vocabulary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extLst>
                  <a:ext uri="{0D108BD9-81ED-4DB2-BD59-A6C34878D82A}">
                    <a16:rowId xmlns:a16="http://schemas.microsoft.com/office/drawing/2014/main" val="3916492541"/>
                  </a:ext>
                </a:extLst>
              </a:tr>
              <a:tr h="1457976">
                <a:tc>
                  <a:txBody>
                    <a:bodyPr/>
                    <a:lstStyle/>
                    <a:p>
                      <a:pPr marL="342900" lvl="0" indent="-342900">
                        <a:lnSpc>
                          <a:spcPct val="107000"/>
                        </a:lnSpc>
                        <a:spcAft>
                          <a:spcPts val="0"/>
                        </a:spcAft>
                        <a:buFont typeface="Symbol" panose="05050102010706020507" pitchFamily="18" charset="2"/>
                        <a:buChar char=""/>
                      </a:pPr>
                      <a:r>
                        <a:rPr lang="en-GB" sz="900" dirty="0">
                          <a:effectLst/>
                        </a:rPr>
                        <a:t>Explore and compare the differences between things that are living, dead, and things that have never been alive  </a:t>
                      </a:r>
                    </a:p>
                    <a:p>
                      <a:pPr marL="342900" lvl="0" indent="-342900">
                        <a:lnSpc>
                          <a:spcPct val="107000"/>
                        </a:lnSpc>
                        <a:spcAft>
                          <a:spcPts val="0"/>
                        </a:spcAft>
                        <a:buFont typeface="Symbol" panose="05050102010706020507" pitchFamily="18" charset="2"/>
                        <a:buChar char=""/>
                      </a:pPr>
                      <a:r>
                        <a:rPr lang="en-GB" sz="900" dirty="0">
                          <a:effectLst/>
                        </a:rPr>
                        <a:t>identify that most living things live in habitats to which they are suited and describe how different habitats provide for the basic needs of different kinds of animals and plants, and how they depend on each other </a:t>
                      </a:r>
                    </a:p>
                    <a:p>
                      <a:pPr marL="342900" lvl="0" indent="-342900">
                        <a:lnSpc>
                          <a:spcPct val="107000"/>
                        </a:lnSpc>
                        <a:spcAft>
                          <a:spcPts val="0"/>
                        </a:spcAft>
                        <a:buFont typeface="Symbol" panose="05050102010706020507" pitchFamily="18" charset="2"/>
                        <a:buChar char=""/>
                      </a:pPr>
                      <a:r>
                        <a:rPr lang="en-GB" sz="900" dirty="0">
                          <a:effectLst/>
                        </a:rPr>
                        <a:t>Identify and name a variety of plants and animals in their habitats, including microhabitats </a:t>
                      </a:r>
                    </a:p>
                    <a:p>
                      <a:pPr marL="342900" lvl="0" indent="-342900">
                        <a:lnSpc>
                          <a:spcPct val="107000"/>
                        </a:lnSpc>
                        <a:spcAft>
                          <a:spcPts val="0"/>
                        </a:spcAft>
                        <a:buFont typeface="Symbol" panose="05050102010706020507" pitchFamily="18" charset="2"/>
                        <a:buChar char=""/>
                      </a:pPr>
                      <a:r>
                        <a:rPr lang="en-GB" sz="900" dirty="0">
                          <a:effectLst/>
                        </a:rPr>
                        <a:t>Describe how animals obtain their food from plants and other animals, using the idea of a simple food chain, and identify and name different sources of food</a:t>
                      </a:r>
                      <a:r>
                        <a:rPr lang="en-GB" sz="900" dirty="0" smtClean="0">
                          <a:effectLst/>
                        </a:rPr>
                        <a:t>.</a:t>
                      </a:r>
                      <a:endParaRPr lang="en-GB" sz="900" dirty="0">
                        <a:effectLst/>
                      </a:endParaRPr>
                    </a:p>
                  </a:txBody>
                  <a:tcPr marL="51689" marR="51689" marT="0" marB="0"/>
                </a:tc>
                <a:tc>
                  <a:txBody>
                    <a:bodyPr/>
                    <a:lstStyle/>
                    <a:p>
                      <a:pPr marL="457200">
                        <a:lnSpc>
                          <a:spcPct val="107000"/>
                        </a:lnSpc>
                        <a:spcAft>
                          <a:spcPts val="0"/>
                        </a:spcAft>
                      </a:pPr>
                      <a:r>
                        <a:rPr lang="en-GB" sz="900" dirty="0" smtClean="0">
                          <a:effectLst/>
                        </a:rPr>
                        <a:t>To </a:t>
                      </a:r>
                      <a:r>
                        <a:rPr lang="en-GB" sz="900" dirty="0">
                          <a:effectLst/>
                        </a:rPr>
                        <a:t>understand the importance of a habitat:</a:t>
                      </a:r>
                    </a:p>
                    <a:p>
                      <a:pPr marL="342900" lvl="0" indent="-342900">
                        <a:lnSpc>
                          <a:spcPct val="107000"/>
                        </a:lnSpc>
                        <a:spcAft>
                          <a:spcPts val="0"/>
                        </a:spcAft>
                        <a:buFont typeface="Symbol" panose="05050102010706020507" pitchFamily="18" charset="2"/>
                        <a:buChar char=""/>
                      </a:pPr>
                      <a:r>
                        <a:rPr lang="en-GB" sz="900" dirty="0">
                          <a:effectLst/>
                        </a:rPr>
                        <a:t>To compare things that are living, dead and never been alive</a:t>
                      </a:r>
                    </a:p>
                    <a:p>
                      <a:pPr marL="342900" lvl="0" indent="-342900">
                        <a:lnSpc>
                          <a:spcPct val="107000"/>
                        </a:lnSpc>
                        <a:spcAft>
                          <a:spcPts val="0"/>
                        </a:spcAft>
                        <a:buFont typeface="Symbol" panose="05050102010706020507" pitchFamily="18" charset="2"/>
                        <a:buChar char=""/>
                      </a:pPr>
                      <a:r>
                        <a:rPr lang="en-GB" sz="900" dirty="0">
                          <a:effectLst/>
                        </a:rPr>
                        <a:t>To name a variety of plants/animals suited to a habitat/microhabitat (movement, finding food)</a:t>
                      </a:r>
                    </a:p>
                    <a:p>
                      <a:pPr marL="342900" lvl="0" indent="-342900">
                        <a:lnSpc>
                          <a:spcPct val="107000"/>
                        </a:lnSpc>
                        <a:spcAft>
                          <a:spcPts val="0"/>
                        </a:spcAft>
                        <a:buFont typeface="Symbol" panose="05050102010706020507" pitchFamily="18" charset="2"/>
                        <a:buChar char=""/>
                      </a:pPr>
                      <a:r>
                        <a:rPr lang="en-GB" sz="900" dirty="0">
                          <a:effectLst/>
                        </a:rPr>
                        <a:t>To understand that habitats provide shelter, food &amp; water for animals &amp; plants</a:t>
                      </a:r>
                    </a:p>
                    <a:p>
                      <a:pPr marL="342900" lvl="0" indent="-342900">
                        <a:lnSpc>
                          <a:spcPct val="107000"/>
                        </a:lnSpc>
                        <a:spcAft>
                          <a:spcPts val="0"/>
                        </a:spcAft>
                        <a:buFont typeface="Symbol" panose="05050102010706020507" pitchFamily="18" charset="2"/>
                        <a:buChar char=""/>
                      </a:pPr>
                      <a:r>
                        <a:rPr lang="en-GB" sz="900" dirty="0">
                          <a:effectLst/>
                        </a:rPr>
                        <a:t>To understand that plants/animals within a habitat depend on each other</a:t>
                      </a:r>
                    </a:p>
                    <a:p>
                      <a:pPr marL="342900" lvl="0" indent="-342900">
                        <a:lnSpc>
                          <a:spcPct val="107000"/>
                        </a:lnSpc>
                        <a:spcAft>
                          <a:spcPts val="0"/>
                        </a:spcAft>
                        <a:buFont typeface="Symbol" panose="05050102010706020507" pitchFamily="18" charset="2"/>
                        <a:buChar char=""/>
                      </a:pPr>
                      <a:r>
                        <a:rPr lang="en-GB" sz="900" dirty="0">
                          <a:effectLst/>
                        </a:rPr>
                        <a:t>To construct a simple food chain starting with a plant</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tc>
                  <a:txBody>
                    <a:bodyPr/>
                    <a:lstStyle/>
                    <a:p>
                      <a:pPr>
                        <a:lnSpc>
                          <a:spcPct val="107000"/>
                        </a:lnSpc>
                        <a:spcAft>
                          <a:spcPts val="0"/>
                        </a:spcAft>
                      </a:pPr>
                      <a:r>
                        <a:rPr lang="en-US" sz="900" dirty="0">
                          <a:effectLst/>
                        </a:rPr>
                        <a:t>Living, dead, never been alive, suited, suitable, basic needs, food, food chain, shelter, move, feed, names of local habitats e.g. pond, woodland etc., names of micro-habitats e.g. under logs, in bushes etc.</a:t>
                      </a:r>
                      <a:endParaRPr lang="en-GB" sz="900" dirty="0">
                        <a:effectLst/>
                      </a:endParaRP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689" marR="51689" marT="0" marB="0"/>
                </a:tc>
                <a:extLst>
                  <a:ext uri="{0D108BD9-81ED-4DB2-BD59-A6C34878D82A}">
                    <a16:rowId xmlns:a16="http://schemas.microsoft.com/office/drawing/2014/main" val="540279278"/>
                  </a:ext>
                </a:extLst>
              </a:tr>
            </a:tbl>
          </a:graphicData>
        </a:graphic>
      </p:graphicFrame>
      <p:sp>
        <p:nvSpPr>
          <p:cNvPr id="4" name="Title 1"/>
          <p:cNvSpPr>
            <a:spLocks noGrp="1"/>
          </p:cNvSpPr>
          <p:nvPr>
            <p:ph type="title"/>
          </p:nvPr>
        </p:nvSpPr>
        <p:spPr>
          <a:xfrm>
            <a:off x="3532909" y="198872"/>
            <a:ext cx="3790604" cy="565900"/>
          </a:xfrm>
          <a:solidFill>
            <a:schemeClr val="accent1">
              <a:lumMod val="40000"/>
              <a:lumOff val="60000"/>
            </a:schemeClr>
          </a:solidFill>
        </p:spPr>
        <p:txBody>
          <a:bodyPr>
            <a:normAutofit/>
          </a:bodyPr>
          <a:lstStyle/>
          <a:p>
            <a:pPr algn="ctr"/>
            <a:r>
              <a:rPr lang="en-GB" sz="2000" b="1" dirty="0" smtClean="0">
                <a:latin typeface="+mn-lt"/>
              </a:rPr>
              <a:t>Science curriculum map – Year 2</a:t>
            </a:r>
            <a:endParaRPr lang="en-GB" sz="2000" b="1" dirty="0">
              <a:latin typeface="+mn-lt"/>
            </a:endParaRPr>
          </a:p>
        </p:txBody>
      </p:sp>
      <p:pic>
        <p:nvPicPr>
          <p:cNvPr id="5" name="Picture 4">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147" y="145516"/>
            <a:ext cx="569742" cy="672612"/>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4074067146"/>
              </p:ext>
            </p:extLst>
          </p:nvPr>
        </p:nvGraphicFramePr>
        <p:xfrm>
          <a:off x="430018" y="4110527"/>
          <a:ext cx="11280371" cy="2641474"/>
        </p:xfrm>
        <a:graphic>
          <a:graphicData uri="http://schemas.openxmlformats.org/drawingml/2006/table">
            <a:tbl>
              <a:tblPr firstRow="1" firstCol="1" bandRow="1">
                <a:tableStyleId>{5C22544A-7EE6-4342-B048-85BDC9FD1C3A}</a:tableStyleId>
              </a:tblPr>
              <a:tblGrid>
                <a:gridCol w="3859566">
                  <a:extLst>
                    <a:ext uri="{9D8B030D-6E8A-4147-A177-3AD203B41FA5}">
                      <a16:colId xmlns:a16="http://schemas.microsoft.com/office/drawing/2014/main" val="581673323"/>
                    </a:ext>
                  </a:extLst>
                </a:gridCol>
                <a:gridCol w="4675652">
                  <a:extLst>
                    <a:ext uri="{9D8B030D-6E8A-4147-A177-3AD203B41FA5}">
                      <a16:colId xmlns:a16="http://schemas.microsoft.com/office/drawing/2014/main" val="3328476461"/>
                    </a:ext>
                  </a:extLst>
                </a:gridCol>
                <a:gridCol w="2745153">
                  <a:extLst>
                    <a:ext uri="{9D8B030D-6E8A-4147-A177-3AD203B41FA5}">
                      <a16:colId xmlns:a16="http://schemas.microsoft.com/office/drawing/2014/main" val="3725150908"/>
                    </a:ext>
                  </a:extLst>
                </a:gridCol>
              </a:tblGrid>
              <a:tr h="690065">
                <a:tc gridSpan="3">
                  <a:txBody>
                    <a:bodyPr/>
                    <a:lstStyle/>
                    <a:p>
                      <a:pPr>
                        <a:lnSpc>
                          <a:spcPct val="107000"/>
                        </a:lnSpc>
                        <a:spcAft>
                          <a:spcPts val="0"/>
                        </a:spcAft>
                      </a:pPr>
                      <a:r>
                        <a:rPr lang="en-GB" sz="900" u="sng" dirty="0">
                          <a:effectLst/>
                        </a:rPr>
                        <a:t>Uses of Everyday </a:t>
                      </a:r>
                      <a:r>
                        <a:rPr lang="en-GB" sz="900" u="sng" dirty="0" smtClean="0">
                          <a:effectLst/>
                        </a:rPr>
                        <a:t>Materials</a:t>
                      </a:r>
                      <a:endParaRPr lang="en-GB" sz="900" u="sng" dirty="0">
                        <a:effectLst/>
                      </a:endParaRPr>
                    </a:p>
                    <a:p>
                      <a:pPr>
                        <a:lnSpc>
                          <a:spcPct val="107000"/>
                        </a:lnSpc>
                        <a:spcAft>
                          <a:spcPts val="0"/>
                        </a:spcAft>
                      </a:pPr>
                      <a:r>
                        <a:rPr lang="en-GB" sz="900" dirty="0" smtClean="0">
                          <a:effectLst/>
                        </a:rPr>
                        <a:t>Through </a:t>
                      </a:r>
                      <a:r>
                        <a:rPr lang="en-GB" sz="900" dirty="0">
                          <a:effectLst/>
                        </a:rPr>
                        <a:t>the unit of work the children will learn:</a:t>
                      </a:r>
                    </a:p>
                    <a:p>
                      <a:pPr>
                        <a:lnSpc>
                          <a:spcPct val="107000"/>
                        </a:lnSpc>
                        <a:spcAft>
                          <a:spcPts val="0"/>
                        </a:spcAft>
                      </a:pPr>
                      <a:r>
                        <a:rPr lang="en-GB" sz="900" dirty="0">
                          <a:effectLst/>
                        </a:rPr>
                        <a:t>The properties of materials (prior learning from Y1) make them suitable or unsuitable for particular purposes. When choosing what to make an object from, the properties needed are compared with the properties of the possible materials, identified through simple tests and classifying activities. More than one material may be suitable. A material can be suitable for different purposes. Some objects can be bent, stretched, squashed and twisted. This can be a property of the material or depend on how the material has been processed e.g. thickness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69819772"/>
                  </a:ext>
                </a:extLst>
              </a:tr>
              <a:tr h="134956">
                <a:tc>
                  <a:txBody>
                    <a:bodyPr/>
                    <a:lstStyle/>
                    <a:p>
                      <a:pPr>
                        <a:lnSpc>
                          <a:spcPct val="107000"/>
                        </a:lnSpc>
                        <a:spcAft>
                          <a:spcPts val="0"/>
                        </a:spcAft>
                      </a:pPr>
                      <a:r>
                        <a:rPr lang="en-GB" sz="900" dirty="0">
                          <a:effectLst/>
                        </a:rPr>
                        <a:t>NC Objectives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tc>
                  <a:txBody>
                    <a:bodyPr/>
                    <a:lstStyle/>
                    <a:p>
                      <a:pPr>
                        <a:lnSpc>
                          <a:spcPct val="107000"/>
                        </a:lnSpc>
                        <a:spcAft>
                          <a:spcPts val="0"/>
                        </a:spcAft>
                      </a:pPr>
                      <a:r>
                        <a:rPr lang="en-GB" sz="900" dirty="0">
                          <a:effectLst/>
                        </a:rPr>
                        <a:t>End Points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tc>
                  <a:txBody>
                    <a:bodyPr/>
                    <a:lstStyle/>
                    <a:p>
                      <a:pPr>
                        <a:lnSpc>
                          <a:spcPct val="107000"/>
                        </a:lnSpc>
                        <a:spcAft>
                          <a:spcPts val="0"/>
                        </a:spcAft>
                      </a:pPr>
                      <a:r>
                        <a:rPr lang="en-GB" sz="900" dirty="0">
                          <a:effectLst/>
                        </a:rPr>
                        <a:t>Vocabulary</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extLst>
                  <a:ext uri="{0D108BD9-81ED-4DB2-BD59-A6C34878D82A}">
                    <a16:rowId xmlns:a16="http://schemas.microsoft.com/office/drawing/2014/main" val="1038139545"/>
                  </a:ext>
                </a:extLst>
              </a:tr>
              <a:tr h="1664758">
                <a:tc>
                  <a:txBody>
                    <a:bodyPr/>
                    <a:lstStyle/>
                    <a:p>
                      <a:pPr>
                        <a:lnSpc>
                          <a:spcPct val="107000"/>
                        </a:lnSpc>
                        <a:spcAft>
                          <a:spcPts val="0"/>
                        </a:spcAft>
                      </a:pPr>
                      <a:r>
                        <a:rPr lang="en-GB" sz="900" u="sng" dirty="0">
                          <a:effectLst/>
                        </a:rPr>
                        <a:t>Materials</a:t>
                      </a:r>
                    </a:p>
                    <a:p>
                      <a:pPr marL="342900" lvl="0" indent="-342900">
                        <a:lnSpc>
                          <a:spcPct val="107000"/>
                        </a:lnSpc>
                        <a:spcAft>
                          <a:spcPts val="0"/>
                        </a:spcAft>
                        <a:buFont typeface="Symbol" panose="05050102010706020507" pitchFamily="18" charset="2"/>
                        <a:buChar char=""/>
                      </a:pPr>
                      <a:r>
                        <a:rPr lang="en-GB" sz="900" dirty="0">
                          <a:effectLst/>
                        </a:rPr>
                        <a:t>identify and compare the suitability of a variety of everyday materials, including wood, metal, plastic, glass, brick, rock, paper and cardboard for particular uses  </a:t>
                      </a:r>
                    </a:p>
                    <a:p>
                      <a:pPr marL="342900" lvl="0" indent="-342900">
                        <a:lnSpc>
                          <a:spcPct val="107000"/>
                        </a:lnSpc>
                        <a:spcAft>
                          <a:spcPts val="0"/>
                        </a:spcAft>
                        <a:buFont typeface="Symbol" panose="05050102010706020507" pitchFamily="18" charset="2"/>
                        <a:buChar char=""/>
                      </a:pPr>
                      <a:r>
                        <a:rPr lang="en-GB" sz="900" dirty="0">
                          <a:effectLst/>
                        </a:rPr>
                        <a:t>find out how the shapes of solid objects made from some materials can be changed by squashing, bending, twisting and stretching.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tc>
                  <a:txBody>
                    <a:bodyPr/>
                    <a:lstStyle/>
                    <a:p>
                      <a:pPr>
                        <a:lnSpc>
                          <a:spcPct val="107000"/>
                        </a:lnSpc>
                        <a:spcBef>
                          <a:spcPts val="200"/>
                        </a:spcBef>
                        <a:spcAft>
                          <a:spcPts val="0"/>
                        </a:spcAft>
                      </a:pPr>
                      <a:r>
                        <a:rPr lang="en-GB" sz="900" dirty="0">
                          <a:effectLst/>
                        </a:rPr>
                        <a:t>To compare materials suitability for different uses:</a:t>
                      </a:r>
                    </a:p>
                    <a:p>
                      <a:pPr marL="342900" lvl="0" indent="-342900">
                        <a:lnSpc>
                          <a:spcPct val="107000"/>
                        </a:lnSpc>
                        <a:spcAft>
                          <a:spcPts val="0"/>
                        </a:spcAft>
                        <a:buFont typeface="Symbol" panose="05050102010706020507" pitchFamily="18" charset="2"/>
                        <a:buChar char=""/>
                      </a:pPr>
                      <a:r>
                        <a:rPr lang="en-GB" sz="900" dirty="0">
                          <a:effectLst/>
                        </a:rPr>
                        <a:t>To understand why a material is suitable or not suitable for a specific purpose using the vocabulary, opaque, transparent and translucent, reflective, non-reflective, flexible, rigid.</a:t>
                      </a:r>
                    </a:p>
                    <a:p>
                      <a:pPr marL="342900" lvl="0" indent="-342900">
                        <a:lnSpc>
                          <a:spcPct val="107000"/>
                        </a:lnSpc>
                        <a:spcAft>
                          <a:spcPts val="0"/>
                        </a:spcAft>
                        <a:buFont typeface="Symbol" panose="05050102010706020507" pitchFamily="18" charset="2"/>
                        <a:buChar char=""/>
                      </a:pPr>
                      <a:r>
                        <a:rPr lang="en-GB" sz="900" dirty="0">
                          <a:effectLst/>
                        </a:rPr>
                        <a:t>To label a picture or diagram of an object made from a combination of different materials describing their properties. e.g. house is made from bricks, slate, glass because … </a:t>
                      </a:r>
                    </a:p>
                    <a:p>
                      <a:pPr marL="342900" lvl="0" indent="-342900">
                        <a:lnSpc>
                          <a:spcPct val="107000"/>
                        </a:lnSpc>
                        <a:spcAft>
                          <a:spcPts val="0"/>
                        </a:spcAft>
                        <a:buFont typeface="Symbol" panose="05050102010706020507" pitchFamily="18" charset="2"/>
                        <a:buChar char=""/>
                      </a:pPr>
                      <a:r>
                        <a:rPr lang="en-GB" sz="900" dirty="0">
                          <a:effectLst/>
                        </a:rPr>
                        <a:t>To understand what properties a suitable material needs to have.</a:t>
                      </a:r>
                    </a:p>
                    <a:p>
                      <a:pPr marL="228600">
                        <a:lnSpc>
                          <a:spcPct val="107000"/>
                        </a:lnSpc>
                        <a:spcAft>
                          <a:spcPts val="0"/>
                        </a:spcAft>
                      </a:pPr>
                      <a:r>
                        <a:rPr lang="en-GB" sz="900" dirty="0">
                          <a:effectLst/>
                        </a:rPr>
                        <a:t> </a:t>
                      </a:r>
                    </a:p>
                    <a:p>
                      <a:pPr>
                        <a:lnSpc>
                          <a:spcPct val="107000"/>
                        </a:lnSpc>
                        <a:spcAft>
                          <a:spcPts val="0"/>
                        </a:spcAft>
                      </a:pPr>
                      <a:r>
                        <a:rPr lang="en-GB" sz="900" dirty="0">
                          <a:effectLst/>
                        </a:rPr>
                        <a:t>To recognise that some materials can change shape by applying a force:</a:t>
                      </a:r>
                    </a:p>
                    <a:p>
                      <a:pPr marL="342900" lvl="0" indent="-342900">
                        <a:lnSpc>
                          <a:spcPct val="107000"/>
                        </a:lnSpc>
                        <a:spcAft>
                          <a:spcPts val="0"/>
                        </a:spcAft>
                        <a:buFont typeface="Symbol" panose="05050102010706020507" pitchFamily="18" charset="2"/>
                        <a:buChar char=""/>
                      </a:pPr>
                      <a:r>
                        <a:rPr lang="en-GB" sz="900" dirty="0">
                          <a:effectLst/>
                        </a:rPr>
                        <a:t>To know how the shape of a material can be changed in a variety of ways - squashing, bending, twisting and stretching.</a:t>
                      </a:r>
                    </a:p>
                    <a:p>
                      <a:pPr>
                        <a:lnSpc>
                          <a:spcPct val="107000"/>
                        </a:lnSpc>
                        <a:spcAft>
                          <a:spcPts val="0"/>
                        </a:spcAft>
                      </a:pPr>
                      <a:r>
                        <a:rPr lang="en-US" sz="900" dirty="0">
                          <a:effectLst/>
                        </a:rPr>
                        <a:t> </a:t>
                      </a:r>
                      <a:endParaRPr lang="en-GB" sz="900" dirty="0">
                        <a:effectLst/>
                      </a:endParaRP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tc>
                  <a:txBody>
                    <a:bodyPr/>
                    <a:lstStyle/>
                    <a:p>
                      <a:pPr>
                        <a:lnSpc>
                          <a:spcPct val="107000"/>
                        </a:lnSpc>
                        <a:spcAft>
                          <a:spcPts val="0"/>
                        </a:spcAft>
                      </a:pPr>
                      <a:r>
                        <a:rPr lang="en-GB" sz="900" dirty="0">
                          <a:effectLst/>
                        </a:rPr>
                        <a:t>Names of materials: wood. Plastic, glass, metal, water, rock, brick, paper, fabric, card, rubber; suitable/unsuitable, use/useful, hard/soft, stretchy/stiff, rigid/flexible, waterproof/absorbent, strong/weak, rough/smooth, transparent/opaque, shape, push/pushing, pull/pulling, twist/twisting, squash/squashing, bend/bending, stretch/stretching.</a:t>
                      </a:r>
                    </a:p>
                    <a:p>
                      <a:pPr>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2883" marR="62883" marT="0" marB="0"/>
                </a:tc>
                <a:extLst>
                  <a:ext uri="{0D108BD9-81ED-4DB2-BD59-A6C34878D82A}">
                    <a16:rowId xmlns:a16="http://schemas.microsoft.com/office/drawing/2014/main" val="2389813322"/>
                  </a:ext>
                </a:extLst>
              </a:tr>
            </a:tbl>
          </a:graphicData>
        </a:graphic>
      </p:graphicFrame>
    </p:spTree>
    <p:extLst>
      <p:ext uri="{BB962C8B-B14F-4D97-AF65-F5344CB8AC3E}">
        <p14:creationId xmlns:p14="http://schemas.microsoft.com/office/powerpoint/2010/main" val="989458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3409</TotalTime>
  <Words>10928</Words>
  <Application>Microsoft Office PowerPoint</Application>
  <PresentationFormat>Widescreen</PresentationFormat>
  <Paragraphs>770</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Comic Sans MS</vt:lpstr>
      <vt:lpstr>Roboto</vt:lpstr>
      <vt:lpstr>Symbol</vt:lpstr>
      <vt:lpstr>Times New Roman</vt:lpstr>
      <vt:lpstr>Office Theme</vt:lpstr>
      <vt:lpstr>Holmes Chapel Primary School</vt:lpstr>
      <vt:lpstr>Science at Holmes Chapel Primary School</vt:lpstr>
      <vt:lpstr> What does our learning in Science look like? </vt:lpstr>
      <vt:lpstr>Scientific skills by year group</vt:lpstr>
      <vt:lpstr>  Science Overview </vt:lpstr>
      <vt:lpstr> Reception The most relevant statements for science are taken from the following areas of learning: Communication and Language Personal, Social and Emotional Development Understanding the World </vt:lpstr>
      <vt:lpstr>Science curriculum map - Year 1</vt:lpstr>
      <vt:lpstr>Science curriculum map – Year 1 continued</vt:lpstr>
      <vt:lpstr>Science curriculum map – Year 2</vt:lpstr>
      <vt:lpstr>Science curriculum map – Year 2 continued</vt:lpstr>
      <vt:lpstr>Science curriculum map – Year 3</vt:lpstr>
      <vt:lpstr>Science curriculum map – Year 3 continued</vt:lpstr>
      <vt:lpstr>Science curriculum map – Year 3 continued</vt:lpstr>
      <vt:lpstr>Science curriculum map – Year 4</vt:lpstr>
      <vt:lpstr>Science curriculum map – Year 4 continued</vt:lpstr>
      <vt:lpstr>Science curriculum map – Year 4 continued</vt:lpstr>
      <vt:lpstr>Science curriculum map – Year 5</vt:lpstr>
      <vt:lpstr>Science curriculum map – Year 5 continued</vt:lpstr>
      <vt:lpstr>Science curriculum map – Year 5 continued</vt:lpstr>
      <vt:lpstr>Science curriculum map – Year 6</vt:lpstr>
      <vt:lpstr>Science curriculum map – Year 6 continued</vt:lpstr>
      <vt:lpstr>Science curriculum map – Year 6 continued</vt:lpstr>
      <vt:lpstr>  Science &amp; SRE Links </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claire.walker</cp:lastModifiedBy>
  <cp:revision>98</cp:revision>
  <dcterms:created xsi:type="dcterms:W3CDTF">2023-04-27T14:10:41Z</dcterms:created>
  <dcterms:modified xsi:type="dcterms:W3CDTF">2024-12-03T14:18:15Z</dcterms:modified>
</cp:coreProperties>
</file>