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4"/>
    <p:sldMasterId id="2147483650" r:id="rId5"/>
    <p:sldMasterId id="2147483719" r:id="rId6"/>
    <p:sldMasterId id="2147483702" r:id="rId7"/>
    <p:sldMasterId id="2147483704" r:id="rId8"/>
  </p:sldMasterIdLst>
  <p:notesMasterIdLst>
    <p:notesMasterId r:id="rId33"/>
  </p:notesMasterIdLst>
  <p:sldIdLst>
    <p:sldId id="256" r:id="rId9"/>
    <p:sldId id="447" r:id="rId10"/>
    <p:sldId id="455" r:id="rId11"/>
    <p:sldId id="448" r:id="rId12"/>
    <p:sldId id="420" r:id="rId13"/>
    <p:sldId id="421" r:id="rId14"/>
    <p:sldId id="419" r:id="rId15"/>
    <p:sldId id="341" r:id="rId16"/>
    <p:sldId id="390" r:id="rId17"/>
    <p:sldId id="459" r:id="rId18"/>
    <p:sldId id="339" r:id="rId19"/>
    <p:sldId id="337" r:id="rId20"/>
    <p:sldId id="433" r:id="rId21"/>
    <p:sldId id="434" r:id="rId22"/>
    <p:sldId id="413" r:id="rId23"/>
    <p:sldId id="380" r:id="rId24"/>
    <p:sldId id="442" r:id="rId25"/>
    <p:sldId id="460" r:id="rId26"/>
    <p:sldId id="440" r:id="rId27"/>
    <p:sldId id="461" r:id="rId28"/>
    <p:sldId id="432" r:id="rId29"/>
    <p:sldId id="422" r:id="rId30"/>
    <p:sldId id="429" r:id="rId31"/>
    <p:sldId id="310" r:id="rId32"/>
  </p:sldIdLst>
  <p:sldSz cx="12192000" cy="6858000"/>
  <p:notesSz cx="6858000" cy="91440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extLst>
      <p:ext uri="{19B8F6BF-5375-455C-9EA6-DF929625EA0E}">
        <p15:presenceInfo xmlns:p15="http://schemas.microsoft.com/office/powerpoint/2012/main" userId="3ce8dd4a77e46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E32"/>
    <a:srgbClr val="EDC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051" autoAdjust="0"/>
    <p:restoredTop sz="77351"/>
  </p:normalViewPr>
  <p:slideViewPr>
    <p:cSldViewPr>
      <p:cViewPr varScale="1">
        <p:scale>
          <a:sx n="49" d="100"/>
          <a:sy n="49" d="100"/>
        </p:scale>
        <p:origin x="684"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0DF8A2E6-9C85-B947-9248-60269C7C293F}"/>
              </a:ext>
            </a:extLst>
          </p:cNvPr>
          <p:cNvSpPr>
            <a:spLocks noGrp="1" noRot="1" noChangeAspect="1" noTextEdit="1"/>
          </p:cNvSpPr>
          <p:nvPr>
            <p:ph type="sldImg"/>
          </p:nvPr>
        </p:nvSpPr>
        <p:spPr>
          <a:xfrm>
            <a:off x="381000" y="685800"/>
            <a:ext cx="6096000" cy="3429000"/>
          </a:xfrm>
        </p:spPr>
      </p:sp>
      <p:sp>
        <p:nvSpPr>
          <p:cNvPr id="14338" name="Notes Placeholder 2">
            <a:extLst>
              <a:ext uri="{FF2B5EF4-FFF2-40B4-BE49-F238E27FC236}">
                <a16:creationId xmlns:a16="http://schemas.microsoft.com/office/drawing/2014/main" id="{71E924FA-A663-404C-B461-BD34C4D99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49861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0000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This is an example of what the children learn in Year 1.</a:t>
            </a:r>
          </a:p>
          <a:p>
            <a:endParaRPr lang="en-US" i="1" dirty="0"/>
          </a:p>
          <a:p>
            <a:r>
              <a:rPr lang="en-US" i="1" dirty="0"/>
              <a:t>Children learn that there are graphemes that can have different sounds and sounds that can be made with different letters. </a:t>
            </a:r>
          </a:p>
          <a:p>
            <a:endParaRPr lang="en-US" dirty="0"/>
          </a:p>
          <a:p>
            <a:r>
              <a:rPr lang="en-US" dirty="0"/>
              <a:t>Use the backs and fronts of Phase 5 cards to show ‘</a:t>
            </a:r>
            <a:r>
              <a:rPr lang="en-US" dirty="0" err="1"/>
              <a:t>ea</a:t>
            </a:r>
            <a:r>
              <a:rPr lang="en-US" dirty="0"/>
              <a:t>’ and ‘ow’.</a:t>
            </a:r>
          </a:p>
          <a:p>
            <a:endParaRPr lang="en-US" dirty="0"/>
          </a:p>
        </p:txBody>
      </p:sp>
    </p:spTree>
    <p:extLst>
      <p:ext uri="{BB962C8B-B14F-4D97-AF65-F5344CB8AC3E}">
        <p14:creationId xmlns:p14="http://schemas.microsoft.com/office/powerpoint/2010/main" val="3328170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2561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Have a look at this video on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84161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Model the process on a flipchart for the parents </a:t>
            </a:r>
            <a:r>
              <a:rPr lang="en-US"/>
              <a:t>to see.</a:t>
            </a:r>
            <a:endParaRPr lang="en-US" dirty="0"/>
          </a:p>
        </p:txBody>
      </p:sp>
    </p:spTree>
    <p:extLst>
      <p:ext uri="{BB962C8B-B14F-4D97-AF65-F5344CB8AC3E}">
        <p14:creationId xmlns:p14="http://schemas.microsoft.com/office/powerpoint/2010/main" val="4022871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 children read the same book three times in a week. The first time we work on decoding (sounding out) the words, the second time we work on prosody which is reading with expression – making the book sound more interesting with our story-teller voice or our David Attenborough voice – and the third time we look at comprehension. We read the books three times at school because we want to develop the fluency. The more they see words the more they begin to read them automatically without having to sound them out.</a:t>
            </a:r>
          </a:p>
        </p:txBody>
      </p:sp>
    </p:spTree>
    <p:extLst>
      <p:ext uri="{BB962C8B-B14F-4D97-AF65-F5344CB8AC3E}">
        <p14:creationId xmlns:p14="http://schemas.microsoft.com/office/powerpoint/2010/main" val="1942653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assess your child every six weeks to check progress. Any child who needs extra support has daily keep-up sessions planned for them.</a:t>
            </a:r>
          </a:p>
        </p:txBody>
      </p:sp>
    </p:spTree>
    <p:extLst>
      <p:ext uri="{BB962C8B-B14F-4D97-AF65-F5344CB8AC3E}">
        <p14:creationId xmlns:p14="http://schemas.microsoft.com/office/powerpoint/2010/main" val="3699818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833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5552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i="1" dirty="0"/>
              <a:t>Celebrate child’s success at school, make time for reading at home!</a:t>
            </a:r>
          </a:p>
        </p:txBody>
      </p:sp>
    </p:spTree>
    <p:extLst>
      <p:ext uri="{BB962C8B-B14F-4D97-AF65-F5344CB8AC3E}">
        <p14:creationId xmlns:p14="http://schemas.microsoft.com/office/powerpoint/2010/main" val="3269180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62157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As well as the ‘learning to read’ book that your child will bring home they will also bring home a book for sharing with you. This book is SO important. This is how we are going to give them the WILL to read. Please read with your child as often as you can – at least once a day if possible.</a:t>
            </a:r>
          </a:p>
          <a:p>
            <a:endParaRPr lang="en-US" i="1" dirty="0"/>
          </a:p>
          <a:p>
            <a:endParaRPr lang="en-US" dirty="0"/>
          </a:p>
        </p:txBody>
      </p:sp>
    </p:spTree>
    <p:extLst>
      <p:ext uri="{BB962C8B-B14F-4D97-AF65-F5344CB8AC3E}">
        <p14:creationId xmlns:p14="http://schemas.microsoft.com/office/powerpoint/2010/main" val="3285445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0594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is really important that you pronounce the sounds correctly at home if you are supporting your child. These videos are on the website for you to refer to and if you are unsure, please ask your child’s teacher.</a:t>
            </a:r>
          </a:p>
          <a:p>
            <a:endParaRPr lang="en-US" dirty="0"/>
          </a:p>
          <a:p>
            <a:r>
              <a:rPr lang="en-US" dirty="0"/>
              <a:t>Show the parents where to access the videos on the website and play them! </a:t>
            </a:r>
            <a:br>
              <a:rPr lang="en-US" dirty="0"/>
            </a:br>
            <a:br>
              <a:rPr lang="en-US" dirty="0"/>
            </a:br>
            <a:r>
              <a:rPr lang="en-US" dirty="0"/>
              <a:t>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1391058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33397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6531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22206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sounds complicated but it really isn’t!</a:t>
            </a:r>
          </a:p>
          <a:p>
            <a:r>
              <a:rPr lang="en-US" dirty="0"/>
              <a:t> </a:t>
            </a:r>
          </a:p>
        </p:txBody>
      </p:sp>
    </p:spTree>
    <p:extLst>
      <p:ext uri="{BB962C8B-B14F-4D97-AF65-F5344CB8AC3E}">
        <p14:creationId xmlns:p14="http://schemas.microsoft.com/office/powerpoint/2010/main" val="2395797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Some children learn to blend really quickly, and others take a little longer. If your child is finding it difficult, ask your child’s teacher for ways to help at home – playing blending games at home is so helpful!</a:t>
            </a:r>
          </a:p>
          <a:p>
            <a:br>
              <a:rPr lang="en-US" dirty="0"/>
            </a:br>
            <a:r>
              <a:rPr lang="en-US" dirty="0"/>
              <a:t>Show parents this video from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3531044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Explain what each word means – use our glossary to help: https://</a:t>
            </a:r>
            <a:r>
              <a:rPr lang="en-US" dirty="0" err="1"/>
              <a:t>www.littlewandlelettersandsounds.org.uk</a:t>
            </a:r>
            <a:r>
              <a:rPr lang="en-US" dirty="0"/>
              <a:t>/resources/my-letters-and-sounds/getting-started/</a:t>
            </a:r>
          </a:p>
          <a:p>
            <a:endParaRPr lang="en-US" dirty="0"/>
          </a:p>
        </p:txBody>
      </p:sp>
    </p:spTree>
    <p:extLst>
      <p:ext uri="{BB962C8B-B14F-4D97-AF65-F5344CB8AC3E}">
        <p14:creationId xmlns:p14="http://schemas.microsoft.com/office/powerpoint/2010/main" val="985361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usually teach four new sounds a week and have a review lesson on a Friday. You will get a list of the sounds that we are learning to have at home. This will help you with formation and pronunciation.  </a:t>
            </a:r>
          </a:p>
        </p:txBody>
      </p:sp>
    </p:spTree>
    <p:extLst>
      <p:ext uri="{BB962C8B-B14F-4D97-AF65-F5344CB8AC3E}">
        <p14:creationId xmlns:p14="http://schemas.microsoft.com/office/powerpoint/2010/main" val="2481167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will work our way through the whole Little </a:t>
            </a:r>
            <a:r>
              <a:rPr lang="en-US" i="1" dirty="0" err="1"/>
              <a:t>Wandle</a:t>
            </a:r>
            <a:r>
              <a:rPr lang="en-US" i="1" dirty="0"/>
              <a:t> </a:t>
            </a:r>
            <a:r>
              <a:rPr lang="en-US" i="1" dirty="0" err="1"/>
              <a:t>Programme</a:t>
            </a:r>
            <a:r>
              <a:rPr lang="en-US" i="1" dirty="0"/>
              <a:t> until your child can read fluently.</a:t>
            </a:r>
          </a:p>
        </p:txBody>
      </p:sp>
    </p:spTree>
    <p:extLst>
      <p:ext uri="{BB962C8B-B14F-4D97-AF65-F5344CB8AC3E}">
        <p14:creationId xmlns:p14="http://schemas.microsoft.com/office/powerpoint/2010/main" val="1964539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There are specific resources for the Little </a:t>
            </a:r>
            <a:r>
              <a:rPr lang="en-US" i="1" dirty="0" err="1"/>
              <a:t>Wandle</a:t>
            </a:r>
            <a:r>
              <a:rPr lang="en-US" i="1" dirty="0"/>
              <a:t> </a:t>
            </a:r>
            <a:r>
              <a:rPr lang="en-US" i="1" dirty="0" err="1"/>
              <a:t>Programme</a:t>
            </a:r>
            <a:r>
              <a:rPr lang="en-US" i="1" dirty="0"/>
              <a:t> which the children will be very familiar with. Each sound that we teach to begin with has either a mnemonic (like the astronaut that you can see here) or a phrase like boing-boing for ‘oi’. This helps the children </a:t>
            </a:r>
            <a:r>
              <a:rPr lang="en-US" i="1" dirty="0" err="1"/>
              <a:t>recognise</a:t>
            </a:r>
            <a:r>
              <a:rPr lang="en-US" i="1" dirty="0"/>
              <a:t> and remember the graphemes. Every time we teach a new sound, we also read words during the phonics lesson that contain that new sound so that the children </a:t>
            </a:r>
            <a:r>
              <a:rPr lang="en-US" i="1" dirty="0" err="1"/>
              <a:t>practise</a:t>
            </a:r>
            <a:r>
              <a:rPr lang="en-US" i="1" dirty="0"/>
              <a:t> what they have learned. We then go on to reading a sentence containing some of those words. We have displays in the classroom and on the tables to support the children throughout the day. </a:t>
            </a:r>
          </a:p>
        </p:txBody>
      </p:sp>
    </p:spTree>
    <p:extLst>
      <p:ext uri="{BB962C8B-B14F-4D97-AF65-F5344CB8AC3E}">
        <p14:creationId xmlns:p14="http://schemas.microsoft.com/office/powerpoint/2010/main" val="3896949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49907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6158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1524F4-450B-494A-8168-C27743591B4F}" type="datetimeFigureOut">
              <a:rPr lang="en-US" smtClean="0"/>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pic>
        <p:nvPicPr>
          <p:cNvPr id="1027" name="Picture 3">
            <a:extLst>
              <a:ext uri="{FF2B5EF4-FFF2-40B4-BE49-F238E27FC236}">
                <a16:creationId xmlns:a16="http://schemas.microsoft.com/office/drawing/2014/main" id="{A135BC1E-1C1B-374E-A928-22464112F59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9"/>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3C1KTDag0ZA" TargetMode="Externa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2.tiff"/><Relationship Id="rId3" Type="http://schemas.microsoft.com/office/2007/relationships/media" Target="../media/media9.m4a"/><Relationship Id="rId7" Type="http://schemas.openxmlformats.org/officeDocument/2006/relationships/image" Target="../media/image21.tiff"/><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notesSlide" Target="../notesSlides/notesSlide15.xml"/><Relationship Id="rId5" Type="http://schemas.openxmlformats.org/officeDocument/2006/relationships/slideLayout" Target="../slideLayouts/slideLayout2.xml"/><Relationship Id="rId10" Type="http://schemas.openxmlformats.org/officeDocument/2006/relationships/image" Target="../media/image5.png"/><Relationship Id="rId4" Type="http://schemas.openxmlformats.org/officeDocument/2006/relationships/audio" Target="../media/media9.m4a"/><Relationship Id="rId9" Type="http://schemas.openxmlformats.org/officeDocument/2006/relationships/image" Target="../media/image23.tiff"/></Relationships>
</file>

<file path=ppt/slides/_rels/slide16.xml.rels><?xml version="1.0" encoding="UTF-8" standalone="yes"?>
<Relationships xmlns="http://schemas.openxmlformats.org/package/2006/relationships"><Relationship Id="rId8" Type="http://schemas.openxmlformats.org/officeDocument/2006/relationships/image" Target="../media/image27.tiff"/><Relationship Id="rId3" Type="http://schemas.openxmlformats.org/officeDocument/2006/relationships/slideLayout" Target="../slideLayouts/slideLayout2.xml"/><Relationship Id="rId7" Type="http://schemas.openxmlformats.org/officeDocument/2006/relationships/image" Target="../media/image26.tiff"/><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5.tiff"/><Relationship Id="rId5" Type="http://schemas.openxmlformats.org/officeDocument/2006/relationships/image" Target="../media/image24.png"/><Relationship Id="rId4" Type="http://schemas.openxmlformats.org/officeDocument/2006/relationships/notesSlide" Target="../notesSlides/notesSlide16.xml"/><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0.tiff"/><Relationship Id="rId7" Type="http://schemas.openxmlformats.org/officeDocument/2006/relationships/image" Target="../media/image34.emf"/><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3.emf"/><Relationship Id="rId5" Type="http://schemas.openxmlformats.org/officeDocument/2006/relationships/image" Target="../media/image32.png"/><Relationship Id="rId4" Type="http://schemas.openxmlformats.org/officeDocument/2006/relationships/image" Target="../media/image31.tiff"/></Relationships>
</file>

<file path=ppt/slides/_rels/slide2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22.xml.rels><?xml version="1.0" encoding="UTF-8" standalone="yes"?>
<Relationships xmlns="http://schemas.openxmlformats.org/package/2006/relationships"><Relationship Id="rId8" Type="http://schemas.openxmlformats.org/officeDocument/2006/relationships/hyperlink" Target="https://youtu.be/DvOuc7cWXxc" TargetMode="External"/><Relationship Id="rId3" Type="http://schemas.openxmlformats.org/officeDocument/2006/relationships/slideLayout" Target="../slideLayouts/slideLayout2.xml"/><Relationship Id="rId7" Type="http://schemas.openxmlformats.org/officeDocument/2006/relationships/hyperlink" Target="https://youtu.be/qDu3JAjf-U0"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5.png"/><Relationship Id="rId5" Type="http://schemas.openxmlformats.org/officeDocument/2006/relationships/hyperlink" Target="https://youtu.be/-ZtjFIvA_fs" TargetMode="External"/><Relationship Id="rId4" Type="http://schemas.openxmlformats.org/officeDocument/2006/relationships/notesSlide" Target="../notesSlides/notesSlide22.xml"/><Relationship Id="rId9"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5.png"/><Relationship Id="rId2" Type="http://schemas.microsoft.com/office/2007/relationships/media" Target="../media/media3.m4a"/><Relationship Id="rId1" Type="http://schemas.openxmlformats.org/officeDocument/2006/relationships/video" Target="https://www.youtube.com/embed/IL5YUCPyC5I?feature=oembed" TargetMode="External"/><Relationship Id="rId6" Type="http://schemas.openxmlformats.org/officeDocument/2006/relationships/image" Target="../media/image7.jpe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a:extLst>
              <a:ext uri="{FF2B5EF4-FFF2-40B4-BE49-F238E27FC236}">
                <a16:creationId xmlns:a16="http://schemas.microsoft.com/office/drawing/2014/main" id="{4A9BDAC7-397C-164A-A84F-9A78B8DF9823}"/>
              </a:ext>
            </a:extLst>
          </p:cNvPr>
          <p:cNvSpPr txBox="1">
            <a:spLocks noChangeArrowheads="1"/>
          </p:cNvSpPr>
          <p:nvPr/>
        </p:nvSpPr>
        <p:spPr bwMode="auto">
          <a:xfrm>
            <a:off x="548849" y="5301208"/>
            <a:ext cx="8499479" cy="5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120000"/>
              </a:lnSpc>
            </a:pPr>
            <a:r>
              <a:rPr lang="en-US" sz="2800" b="1" dirty="0">
                <a:solidFill>
                  <a:schemeClr val="bg1"/>
                </a:solidFill>
              </a:rPr>
              <a:t>Parent workshop: </a:t>
            </a:r>
            <a:r>
              <a:rPr lang="en-US" sz="2800" dirty="0">
                <a:solidFill>
                  <a:schemeClr val="bg1"/>
                </a:solidFill>
              </a:rPr>
              <a:t>Phonics and early reading</a:t>
            </a:r>
          </a:p>
        </p:txBody>
      </p:sp>
      <p:sp>
        <p:nvSpPr>
          <p:cNvPr id="4" name="TextBox 6">
            <a:extLst>
              <a:ext uri="{FF2B5EF4-FFF2-40B4-BE49-F238E27FC236}">
                <a16:creationId xmlns:a16="http://schemas.microsoft.com/office/drawing/2014/main" id="{73606950-956A-2146-9DAF-59766DE0859D}"/>
              </a:ext>
            </a:extLst>
          </p:cNvPr>
          <p:cNvSpPr txBox="1">
            <a:spLocks noChangeArrowheads="1"/>
          </p:cNvSpPr>
          <p:nvPr/>
        </p:nvSpPr>
        <p:spPr bwMode="auto">
          <a:xfrm>
            <a:off x="551384" y="4077072"/>
            <a:ext cx="4320480" cy="128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80000"/>
              </a:lnSpc>
            </a:pPr>
            <a:r>
              <a:rPr lang="en-GB" altLang="en-US" sz="4800" b="1" dirty="0">
                <a:solidFill>
                  <a:schemeClr val="bg1"/>
                </a:solidFill>
              </a:rPr>
              <a:t>Teach reading: change lives</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15880" y="2132856"/>
            <a:ext cx="2160240" cy="21602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9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B653-43CD-5E45-80A3-0B2B306C73C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4" name="TextBox 3">
            <a:extLst>
              <a:ext uri="{FF2B5EF4-FFF2-40B4-BE49-F238E27FC236}">
                <a16:creationId xmlns:a16="http://schemas.microsoft.com/office/drawing/2014/main" id="{EA3E8739-0EDB-B444-A351-73F5CD537FEA}"/>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and spelling</a:t>
            </a:r>
          </a:p>
        </p:txBody>
      </p:sp>
    </p:spTree>
    <p:extLst>
      <p:ext uri="{BB962C8B-B14F-4D97-AF65-F5344CB8AC3E}">
        <p14:creationId xmlns:p14="http://schemas.microsoft.com/office/powerpoint/2010/main" val="370824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1F0471-4A55-3846-B0BD-83140E2B4CB8}"/>
              </a:ext>
            </a:extLst>
          </p:cNvPr>
          <p:cNvPicPr>
            <a:picLocks noChangeAspect="1"/>
          </p:cNvPicPr>
          <p:nvPr/>
        </p:nvPicPr>
        <p:blipFill>
          <a:blip r:embed="rId5"/>
          <a:stretch>
            <a:fillRect/>
          </a:stretch>
        </p:blipFill>
        <p:spPr>
          <a:xfrm>
            <a:off x="2494137" y="1782133"/>
            <a:ext cx="3106041" cy="4444216"/>
          </a:xfrm>
          <a:prstGeom prst="rect">
            <a:avLst/>
          </a:prstGeom>
          <a:effectLst>
            <a:glow rad="127000">
              <a:schemeClr val="tx1">
                <a:alpha val="8000"/>
              </a:schemeClr>
            </a:glow>
          </a:effectLst>
        </p:spPr>
      </p:pic>
      <p:pic>
        <p:nvPicPr>
          <p:cNvPr id="6" name="Picture 5">
            <a:extLst>
              <a:ext uri="{FF2B5EF4-FFF2-40B4-BE49-F238E27FC236}">
                <a16:creationId xmlns:a16="http://schemas.microsoft.com/office/drawing/2014/main" id="{806C001C-814A-1848-A7E5-352D2F68FD50}"/>
              </a:ext>
            </a:extLst>
          </p:cNvPr>
          <p:cNvPicPr>
            <a:picLocks noChangeAspect="1"/>
          </p:cNvPicPr>
          <p:nvPr/>
        </p:nvPicPr>
        <p:blipFill>
          <a:blip r:embed="rId6"/>
          <a:stretch>
            <a:fillRect/>
          </a:stretch>
        </p:blipFill>
        <p:spPr>
          <a:xfrm>
            <a:off x="6400891" y="1758400"/>
            <a:ext cx="3118317" cy="4493324"/>
          </a:xfrm>
          <a:prstGeom prst="rect">
            <a:avLst/>
          </a:prstGeom>
          <a:effectLst>
            <a:glow rad="127000">
              <a:schemeClr val="tx1">
                <a:alpha val="8000"/>
              </a:schemeClr>
            </a:glow>
          </a:effectLst>
        </p:spPr>
      </p:pic>
      <p:sp>
        <p:nvSpPr>
          <p:cNvPr id="3" name="Title 2">
            <a:extLst>
              <a:ext uri="{FF2B5EF4-FFF2-40B4-BE49-F238E27FC236}">
                <a16:creationId xmlns:a16="http://schemas.microsoft.com/office/drawing/2014/main" id="{26E2E055-D791-3148-ABD1-64385835A769}"/>
              </a:ext>
            </a:extLst>
          </p:cNvPr>
          <p:cNvSpPr>
            <a:spLocks noGrp="1"/>
          </p:cNvSpPr>
          <p:nvPr>
            <p:ph type="title"/>
          </p:nvPr>
        </p:nvSpPr>
        <p:spPr/>
        <p:txBody>
          <a:bodyPr/>
          <a:lstStyle/>
          <a:p>
            <a:r>
              <a:rPr lang="en-US" dirty="0"/>
              <a:t>Reading and spelling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7953" y="2996952"/>
            <a:ext cx="1656184" cy="1656184"/>
          </a:xfrm>
          <a:prstGeom prst="rect">
            <a:avLst/>
          </a:prstGeom>
        </p:spPr>
      </p:pic>
    </p:spTree>
    <p:extLst>
      <p:ext uri="{BB962C8B-B14F-4D97-AF65-F5344CB8AC3E}">
        <p14:creationId xmlns:p14="http://schemas.microsoft.com/office/powerpoint/2010/main" val="203058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545611C7-E0F5-DA44-85D0-52EBBAE9A918}"/>
              </a:ext>
            </a:extLst>
          </p:cNvPr>
          <p:cNvSpPr/>
          <p:nvPr/>
        </p:nvSpPr>
        <p:spPr>
          <a:xfrm>
            <a:off x="263352" y="1628800"/>
            <a:ext cx="11665296" cy="4968552"/>
          </a:xfrm>
          <a:prstGeom prst="roundRect">
            <a:avLst>
              <a:gd name="adj" fmla="val 4865"/>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A4451E03-CDAF-FD45-B0F4-36BD87D44AD0}"/>
              </a:ext>
            </a:extLst>
          </p:cNvPr>
          <p:cNvSpPr>
            <a:spLocks noGrp="1"/>
          </p:cNvSpPr>
          <p:nvPr>
            <p:ph type="body" sz="quarter" idx="10"/>
          </p:nvPr>
        </p:nvSpPr>
        <p:spPr>
          <a:xfrm>
            <a:off x="479376" y="2204864"/>
            <a:ext cx="5256584" cy="4392488"/>
          </a:xfrm>
        </p:spPr>
        <p:txBody>
          <a:bodyPr/>
          <a:lstStyle/>
          <a:p>
            <a:pPr marL="0" indent="0" algn="ctr">
              <a:buNone/>
            </a:pPr>
            <a:r>
              <a:rPr lang="en-US" sz="8000" u="sng" dirty="0">
                <a:solidFill>
                  <a:schemeClr val="accent2"/>
                </a:solidFill>
                <a:latin typeface="+mj-lt"/>
                <a:ea typeface="Sassoon Infant Rg" panose="02000503030000020003" pitchFamily="2" charset="0"/>
              </a:rPr>
              <a:t>sh</a:t>
            </a:r>
            <a:r>
              <a:rPr lang="en-US" sz="8000" dirty="0">
                <a:solidFill>
                  <a:schemeClr val="tx1"/>
                </a:solidFill>
                <a:latin typeface="+mj-lt"/>
                <a:ea typeface="Sassoon Infant Rg" panose="02000503030000020003" pitchFamily="2" charset="0"/>
              </a:rPr>
              <a:t>ell</a:t>
            </a:r>
          </a:p>
          <a:p>
            <a:pPr marL="0" indent="0" algn="ctr">
              <a:buNone/>
            </a:pPr>
            <a:r>
              <a:rPr lang="en-US" sz="8000" u="sng" dirty="0">
                <a:solidFill>
                  <a:schemeClr val="accent2"/>
                </a:solidFill>
                <a:latin typeface="+mj-lt"/>
                <a:ea typeface="Sassoon Infant Rg" panose="02000503030000020003" pitchFamily="2" charset="0"/>
              </a:rPr>
              <a:t>ch</a:t>
            </a:r>
            <a:r>
              <a:rPr lang="en-US" sz="8000" dirty="0">
                <a:solidFill>
                  <a:schemeClr val="tx1"/>
                </a:solidFill>
                <a:latin typeface="+mj-lt"/>
                <a:ea typeface="Sassoon Infant Rg" panose="02000503030000020003" pitchFamily="2" charset="0"/>
              </a:rPr>
              <a:t>ef</a:t>
            </a:r>
          </a:p>
          <a:p>
            <a:pPr marL="0" indent="0" algn="ctr">
              <a:buNone/>
            </a:pPr>
            <a:r>
              <a:rPr lang="en-US" sz="8000" dirty="0">
                <a:solidFill>
                  <a:schemeClr val="tx1"/>
                </a:solidFill>
                <a:latin typeface="+mj-lt"/>
                <a:ea typeface="Sassoon Infant Rg" panose="02000503030000020003" pitchFamily="2" charset="0"/>
              </a:rPr>
              <a:t>spe</a:t>
            </a:r>
            <a:r>
              <a:rPr lang="en-US" sz="8000" u="sng" dirty="0">
                <a:solidFill>
                  <a:schemeClr val="accent2"/>
                </a:solidFill>
                <a:latin typeface="+mj-lt"/>
                <a:ea typeface="Sassoon Infant Rg" panose="02000503030000020003" pitchFamily="2" charset="0"/>
              </a:rPr>
              <a:t>ci</a:t>
            </a:r>
            <a:r>
              <a:rPr lang="en-US" sz="8000" dirty="0">
                <a:solidFill>
                  <a:schemeClr val="tx1"/>
                </a:solidFill>
                <a:latin typeface="+mj-lt"/>
                <a:ea typeface="Sassoon Infant Rg" panose="02000503030000020003" pitchFamily="2" charset="0"/>
              </a:rPr>
              <a:t>al</a:t>
            </a:r>
            <a:endParaRPr lang="en-US" sz="9600" dirty="0">
              <a:solidFill>
                <a:schemeClr val="tx1"/>
              </a:solidFill>
              <a:latin typeface="+mj-lt"/>
              <a:ea typeface="Sassoon Infant Rg" panose="02000503030000020003" pitchFamily="2" charset="0"/>
            </a:endParaRPr>
          </a:p>
        </p:txBody>
      </p:sp>
      <p:sp>
        <p:nvSpPr>
          <p:cNvPr id="3" name="Title 2">
            <a:extLst>
              <a:ext uri="{FF2B5EF4-FFF2-40B4-BE49-F238E27FC236}">
                <a16:creationId xmlns:a16="http://schemas.microsoft.com/office/drawing/2014/main" id="{A089F851-6352-7342-953E-DB04AE7679B1}"/>
              </a:ext>
            </a:extLst>
          </p:cNvPr>
          <p:cNvSpPr>
            <a:spLocks noGrp="1"/>
          </p:cNvSpPr>
          <p:nvPr>
            <p:ph type="title"/>
          </p:nvPr>
        </p:nvSpPr>
        <p:spPr>
          <a:xfrm>
            <a:off x="479376" y="332656"/>
            <a:ext cx="9793088" cy="1152128"/>
          </a:xfrm>
        </p:spPr>
        <p:txBody>
          <a:bodyPr/>
          <a:lstStyle/>
          <a:p>
            <a:r>
              <a:rPr lang="en-US" dirty="0"/>
              <a:t>And all the different ways to write </a:t>
            </a:r>
            <a:br>
              <a:rPr lang="en-US" dirty="0"/>
            </a:br>
            <a:r>
              <a:rPr lang="en-US" dirty="0"/>
              <a:t>the phoneme </a:t>
            </a:r>
            <a:r>
              <a:rPr lang="en-US" dirty="0" err="1"/>
              <a:t>sh</a:t>
            </a:r>
            <a:r>
              <a:rPr lang="en-US" dirty="0"/>
              <a:t>:</a:t>
            </a:r>
          </a:p>
        </p:txBody>
      </p:sp>
      <p:sp>
        <p:nvSpPr>
          <p:cNvPr id="4" name="Text Placeholder 3">
            <a:extLst>
              <a:ext uri="{FF2B5EF4-FFF2-40B4-BE49-F238E27FC236}">
                <a16:creationId xmlns:a16="http://schemas.microsoft.com/office/drawing/2014/main" id="{7FC492CE-899C-294C-9F0C-49E8A7FC09DD}"/>
              </a:ext>
            </a:extLst>
          </p:cNvPr>
          <p:cNvSpPr>
            <a:spLocks noGrp="1"/>
          </p:cNvSpPr>
          <p:nvPr>
            <p:ph type="body" sz="quarter" idx="11"/>
          </p:nvPr>
        </p:nvSpPr>
        <p:spPr>
          <a:xfrm>
            <a:off x="6240016" y="2204864"/>
            <a:ext cx="5256584" cy="4392488"/>
          </a:xfrm>
        </p:spPr>
        <p:txBody>
          <a:bodyPr/>
          <a:lstStyle/>
          <a:p>
            <a:pPr marL="0" indent="0" algn="ctr">
              <a:buNone/>
            </a:pPr>
            <a:r>
              <a:rPr lang="en-US" sz="8000" dirty="0">
                <a:solidFill>
                  <a:schemeClr val="tx1"/>
                </a:solidFill>
                <a:latin typeface="+mj-lt"/>
                <a:ea typeface="Sassoon Infant Rg" panose="02000503030000020003" pitchFamily="2" charset="0"/>
              </a:rPr>
              <a:t>cap</a:t>
            </a:r>
            <a:r>
              <a:rPr lang="en-US" sz="8000" u="sng" dirty="0">
                <a:solidFill>
                  <a:schemeClr val="accent2"/>
                </a:solidFill>
                <a:latin typeface="+mj-lt"/>
                <a:ea typeface="Sassoon Infant Rg" panose="02000503030000020003" pitchFamily="2" charset="0"/>
              </a:rPr>
              <a:t>ti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man</a:t>
            </a:r>
            <a:r>
              <a:rPr lang="en-US" sz="8000" u="sng" dirty="0">
                <a:solidFill>
                  <a:schemeClr val="accent2"/>
                </a:solidFill>
                <a:latin typeface="+mj-lt"/>
                <a:ea typeface="Sassoon Infant Rg" panose="02000503030000020003" pitchFamily="2" charset="0"/>
              </a:rPr>
              <a:t>si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pa</a:t>
            </a:r>
            <a:r>
              <a:rPr lang="en-US" sz="8000" u="sng" dirty="0">
                <a:solidFill>
                  <a:schemeClr val="accent2"/>
                </a:solidFill>
                <a:latin typeface="+mj-lt"/>
                <a:ea typeface="Sassoon Infant Rg" panose="02000503030000020003" pitchFamily="2" charset="0"/>
              </a:rPr>
              <a:t>ssi</a:t>
            </a:r>
            <a:r>
              <a:rPr lang="en-US" sz="8000" dirty="0">
                <a:solidFill>
                  <a:schemeClr val="tx1"/>
                </a:solidFill>
                <a:latin typeface="+mj-lt"/>
                <a:ea typeface="Sassoon Infant Rg" panose="02000503030000020003" pitchFamily="2" charset="0"/>
              </a:rPr>
              <a:t>on</a:t>
            </a:r>
          </a:p>
        </p:txBody>
      </p:sp>
    </p:spTree>
    <p:extLst>
      <p:ext uri="{BB962C8B-B14F-4D97-AF65-F5344CB8AC3E}">
        <p14:creationId xmlns:p14="http://schemas.microsoft.com/office/powerpoint/2010/main" val="332229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9A5F2C-AD7F-CF4C-9D4C-AD07FF3F812C}"/>
              </a:ext>
            </a:extLst>
          </p:cNvPr>
          <p:cNvSpPr>
            <a:spLocks noGrp="1"/>
          </p:cNvSpPr>
          <p:nvPr>
            <p:ph type="title"/>
          </p:nvPr>
        </p:nvSpPr>
        <p:spPr>
          <a:prstGeom prst="rect">
            <a:avLst/>
          </a:prstGeom>
        </p:spPr>
        <p:txBody>
          <a:bodyPr/>
          <a:lstStyle/>
          <a:p>
            <a:r>
              <a:rPr lang="en-US" dirty="0"/>
              <a:t>Tricky words </a:t>
            </a:r>
          </a:p>
        </p:txBody>
      </p:sp>
      <p:pic>
        <p:nvPicPr>
          <p:cNvPr id="5" name="3C1KTDag0ZA"/>
          <p:cNvPicPr>
            <a:picLocks noRot="1" noChangeAspect="1"/>
          </p:cNvPicPr>
          <p:nvPr>
            <a:videoFile r:link="rId1"/>
          </p:nvPr>
        </p:nvPicPr>
        <p:blipFill>
          <a:blip r:embed="rId4">
            <a:extLst>
              <a:ext uri="{28A0092B-C50C-407E-A947-70E740481C1C}">
                <a14:useLocalDpi xmlns:a14="http://schemas.microsoft.com/office/drawing/2010/main" val="0"/>
              </a:ext>
            </a:extLst>
          </a:blip>
          <a:stretch>
            <a:fillRect/>
          </a:stretch>
        </p:blipFill>
        <p:spPr>
          <a:xfrm>
            <a:off x="2207568" y="1921886"/>
            <a:ext cx="7614592" cy="4129084"/>
          </a:xfrm>
          <a:prstGeom prst="rect">
            <a:avLst/>
          </a:prstGeom>
          <a:noFill/>
          <a:ln>
            <a:noFill/>
          </a:ln>
        </p:spPr>
      </p:pic>
      <p:sp>
        <p:nvSpPr>
          <p:cNvPr id="2" name="Rectangle 1"/>
          <p:cNvSpPr/>
          <p:nvPr/>
        </p:nvSpPr>
        <p:spPr>
          <a:xfrm>
            <a:off x="2135560" y="5851412"/>
            <a:ext cx="6096000" cy="646331"/>
          </a:xfrm>
          <a:prstGeom prst="rect">
            <a:avLst/>
          </a:prstGeom>
        </p:spPr>
        <p:txBody>
          <a:bodyPr>
            <a:spAutoFit/>
          </a:bodyPr>
          <a:lstStyle/>
          <a:p>
            <a:r>
              <a:rPr lang="en-GB" dirty="0"/>
              <a:t>https://www.littlewandlelettersandsounds.org.uk/resources/for-parents/</a:t>
            </a:r>
          </a:p>
        </p:txBody>
      </p:sp>
    </p:spTree>
    <p:extLst>
      <p:ext uri="{BB962C8B-B14F-4D97-AF65-F5344CB8AC3E}">
        <p14:creationId xmlns:p14="http://schemas.microsoft.com/office/powerpoint/2010/main" val="376530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732A3-851D-D049-AD06-5F1AF59A655A}"/>
              </a:ext>
            </a:extLst>
          </p:cNvPr>
          <p:cNvSpPr>
            <a:spLocks noGrp="1"/>
          </p:cNvSpPr>
          <p:nvPr>
            <p:ph type="body" sz="quarter" idx="10"/>
          </p:nvPr>
        </p:nvSpPr>
        <p:spPr>
          <a:xfrm>
            <a:off x="479376" y="2564904"/>
            <a:ext cx="4176464" cy="3744416"/>
          </a:xfrm>
        </p:spPr>
        <p:txBody>
          <a:bodyPr/>
          <a:lstStyle/>
          <a:p>
            <a:r>
              <a:rPr lang="en-US" sz="3200" dirty="0">
                <a:solidFill>
                  <a:schemeClr val="tx1"/>
                </a:solidFill>
              </a:rPr>
              <a:t>Say the word.</a:t>
            </a:r>
          </a:p>
          <a:p>
            <a:r>
              <a:rPr lang="en-US" sz="3200" dirty="0">
                <a:solidFill>
                  <a:schemeClr val="tx1"/>
                </a:solidFill>
              </a:rPr>
              <a:t>Segment the sounds.</a:t>
            </a:r>
          </a:p>
          <a:p>
            <a:r>
              <a:rPr lang="en-US" sz="3200" dirty="0">
                <a:solidFill>
                  <a:schemeClr val="tx1"/>
                </a:solidFill>
              </a:rPr>
              <a:t>Count the sounds.</a:t>
            </a:r>
          </a:p>
          <a:p>
            <a:r>
              <a:rPr lang="en-US" sz="3200" dirty="0">
                <a:solidFill>
                  <a:schemeClr val="tx1"/>
                </a:solidFill>
              </a:rPr>
              <a:t>Write them down.</a:t>
            </a:r>
          </a:p>
        </p:txBody>
      </p:sp>
      <p:sp>
        <p:nvSpPr>
          <p:cNvPr id="3" name="Title 2">
            <a:extLst>
              <a:ext uri="{FF2B5EF4-FFF2-40B4-BE49-F238E27FC236}">
                <a16:creationId xmlns:a16="http://schemas.microsoft.com/office/drawing/2014/main" id="{ECFA671A-2241-5149-A2E4-B0A940F120BA}"/>
              </a:ext>
            </a:extLst>
          </p:cNvPr>
          <p:cNvSpPr>
            <a:spLocks noGrp="1"/>
          </p:cNvSpPr>
          <p:nvPr>
            <p:ph type="title"/>
          </p:nvPr>
        </p:nvSpPr>
        <p:spPr/>
        <p:txBody>
          <a:bodyPr/>
          <a:lstStyle/>
          <a:p>
            <a:r>
              <a:rPr lang="en-US" dirty="0"/>
              <a:t>Spelling</a:t>
            </a:r>
          </a:p>
        </p:txBody>
      </p:sp>
      <p:pic>
        <p:nvPicPr>
          <p:cNvPr id="5" name="Picture 4" descr="A picture containing person, indoor, wall&#10;&#10;Description automatically generated">
            <a:extLst>
              <a:ext uri="{FF2B5EF4-FFF2-40B4-BE49-F238E27FC236}">
                <a16:creationId xmlns:a16="http://schemas.microsoft.com/office/drawing/2014/main" id="{70A18597-D3C0-654D-A58C-597972A332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1253" y="1801214"/>
            <a:ext cx="6741316" cy="4490459"/>
          </a:xfrm>
          <a:prstGeom prst="roundRect">
            <a:avLst>
              <a:gd name="adj" fmla="val 3608"/>
            </a:avLst>
          </a:prstGeom>
        </p:spPr>
      </p:pic>
    </p:spTree>
    <p:extLst>
      <p:ext uri="{BB962C8B-B14F-4D97-AF65-F5344CB8AC3E}">
        <p14:creationId xmlns:p14="http://schemas.microsoft.com/office/powerpoint/2010/main" val="99693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351040A-DED0-A14E-B28C-624AD9D538C8}"/>
              </a:ext>
            </a:extLst>
          </p:cNvPr>
          <p:cNvSpPr>
            <a:spLocks noGrp="1"/>
          </p:cNvSpPr>
          <p:nvPr>
            <p:ph type="body" sz="quarter" idx="10"/>
          </p:nvPr>
        </p:nvSpPr>
        <p:spPr>
          <a:xfrm>
            <a:off x="479376" y="2556242"/>
            <a:ext cx="5616624" cy="3393038"/>
          </a:xfrm>
        </p:spPr>
        <p:txBody>
          <a:bodyPr/>
          <a:lstStyle/>
          <a:p>
            <a:pPr marL="0" indent="0">
              <a:buNone/>
            </a:pPr>
            <a:r>
              <a:rPr lang="en-GB" b="1" dirty="0">
                <a:solidFill>
                  <a:schemeClr val="tx2"/>
                </a:solidFill>
              </a:rPr>
              <a:t>Reading practice sessions are: </a:t>
            </a:r>
          </a:p>
          <a:p>
            <a:r>
              <a:rPr lang="en-GB" dirty="0">
                <a:solidFill>
                  <a:schemeClr val="tx1"/>
                </a:solidFill>
              </a:rPr>
              <a:t>timetabled three times a week </a:t>
            </a:r>
          </a:p>
          <a:p>
            <a:r>
              <a:rPr lang="en-GB" dirty="0">
                <a:solidFill>
                  <a:schemeClr val="tx1"/>
                </a:solidFill>
              </a:rPr>
              <a:t>taught by a trained teacher/teaching assistant</a:t>
            </a:r>
          </a:p>
          <a:p>
            <a:r>
              <a:rPr lang="en-GB" dirty="0">
                <a:solidFill>
                  <a:schemeClr val="tx1"/>
                </a:solidFill>
              </a:rPr>
              <a:t>taught in small groups.</a:t>
            </a:r>
            <a:endParaRPr lang="en-US" dirty="0">
              <a:solidFill>
                <a:schemeClr val="tx1"/>
              </a:solidFill>
            </a:endParaRPr>
          </a:p>
        </p:txBody>
      </p:sp>
      <p:sp>
        <p:nvSpPr>
          <p:cNvPr id="5" name="Title 4">
            <a:extLst>
              <a:ext uri="{FF2B5EF4-FFF2-40B4-BE49-F238E27FC236}">
                <a16:creationId xmlns:a16="http://schemas.microsoft.com/office/drawing/2014/main" id="{EE6CCD5B-D6D2-5041-8332-77F5BAF0AECB}"/>
              </a:ext>
            </a:extLst>
          </p:cNvPr>
          <p:cNvSpPr>
            <a:spLocks noGrp="1"/>
          </p:cNvSpPr>
          <p:nvPr>
            <p:ph type="title"/>
          </p:nvPr>
        </p:nvSpPr>
        <p:spPr/>
        <p:txBody>
          <a:bodyPr/>
          <a:lstStyle/>
          <a:p>
            <a:r>
              <a:rPr lang="en-US" dirty="0"/>
              <a:t>How do we teach reading in books?</a:t>
            </a:r>
          </a:p>
        </p:txBody>
      </p:sp>
      <p:pic>
        <p:nvPicPr>
          <p:cNvPr id="3" name="Picture 2">
            <a:extLst>
              <a:ext uri="{FF2B5EF4-FFF2-40B4-BE49-F238E27FC236}">
                <a16:creationId xmlns:a16="http://schemas.microsoft.com/office/drawing/2014/main" id="{77B147FC-1694-9447-A316-7C4CB62A97E3}"/>
              </a:ext>
            </a:extLst>
          </p:cNvPr>
          <p:cNvPicPr>
            <a:picLocks noChangeAspect="1"/>
          </p:cNvPicPr>
          <p:nvPr/>
        </p:nvPicPr>
        <p:blipFill>
          <a:blip r:embed="rId7"/>
          <a:stretch>
            <a:fillRect/>
          </a:stretch>
        </p:blipFill>
        <p:spPr>
          <a:xfrm>
            <a:off x="6456040" y="1717880"/>
            <a:ext cx="2402504" cy="2287184"/>
          </a:xfrm>
          <a:prstGeom prst="rect">
            <a:avLst/>
          </a:prstGeom>
          <a:effectLst>
            <a:glow rad="127000">
              <a:schemeClr val="tx1">
                <a:alpha val="4000"/>
              </a:schemeClr>
            </a:glow>
          </a:effectLst>
        </p:spPr>
      </p:pic>
      <p:pic>
        <p:nvPicPr>
          <p:cNvPr id="4" name="Picture 3">
            <a:extLst>
              <a:ext uri="{FF2B5EF4-FFF2-40B4-BE49-F238E27FC236}">
                <a16:creationId xmlns:a16="http://schemas.microsoft.com/office/drawing/2014/main" id="{067C3C28-D01B-D74A-94F9-1B7CEC780EA9}"/>
              </a:ext>
            </a:extLst>
          </p:cNvPr>
          <p:cNvPicPr>
            <a:picLocks noChangeAspect="1"/>
          </p:cNvPicPr>
          <p:nvPr/>
        </p:nvPicPr>
        <p:blipFill>
          <a:blip r:embed="rId8"/>
          <a:stretch>
            <a:fillRect/>
          </a:stretch>
        </p:blipFill>
        <p:spPr>
          <a:xfrm>
            <a:off x="6456040" y="4166152"/>
            <a:ext cx="2402504" cy="2287184"/>
          </a:xfrm>
          <a:prstGeom prst="rect">
            <a:avLst/>
          </a:prstGeom>
          <a:effectLst>
            <a:glow rad="127000">
              <a:schemeClr val="tx1">
                <a:alpha val="4000"/>
              </a:schemeClr>
            </a:glow>
          </a:effectLst>
        </p:spPr>
      </p:pic>
      <p:pic>
        <p:nvPicPr>
          <p:cNvPr id="7" name="Picture 6">
            <a:extLst>
              <a:ext uri="{FF2B5EF4-FFF2-40B4-BE49-F238E27FC236}">
                <a16:creationId xmlns:a16="http://schemas.microsoft.com/office/drawing/2014/main" id="{E0D0F2AB-F254-3144-A68D-A0290C5B4D35}"/>
              </a:ext>
            </a:extLst>
          </p:cNvPr>
          <p:cNvPicPr>
            <a:picLocks noChangeAspect="1"/>
          </p:cNvPicPr>
          <p:nvPr/>
        </p:nvPicPr>
        <p:blipFill>
          <a:blip r:embed="rId9"/>
          <a:stretch>
            <a:fillRect/>
          </a:stretch>
        </p:blipFill>
        <p:spPr>
          <a:xfrm>
            <a:off x="9066955" y="2556242"/>
            <a:ext cx="2504138" cy="3085098"/>
          </a:xfrm>
          <a:prstGeom prst="rect">
            <a:avLst/>
          </a:prstGeom>
          <a:effectLst>
            <a:glow rad="127000">
              <a:schemeClr val="tx1">
                <a:alpha val="4000"/>
              </a:schemeClr>
            </a:glow>
          </a:effec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144593" y="3978790"/>
            <a:ext cx="1103036" cy="1103036"/>
          </a:xfrm>
          <a:prstGeom prst="rect">
            <a:avLst/>
          </a:prstGeom>
        </p:spPr>
      </p:pic>
      <p:pic>
        <p:nvPicPr>
          <p:cNvPr id="8"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201375" y="5321063"/>
            <a:ext cx="1046254" cy="1046254"/>
          </a:xfrm>
          <a:prstGeom prst="rect">
            <a:avLst/>
          </a:prstGeom>
        </p:spPr>
      </p:pic>
    </p:spTree>
    <p:extLst>
      <p:ext uri="{BB962C8B-B14F-4D97-AF65-F5344CB8AC3E}">
        <p14:creationId xmlns:p14="http://schemas.microsoft.com/office/powerpoint/2010/main" val="302865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2315"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699B1BC-E66A-8E40-B1ED-E79D03D2F8BC}"/>
              </a:ext>
            </a:extLst>
          </p:cNvPr>
          <p:cNvSpPr txBox="1">
            <a:spLocks/>
          </p:cNvSpPr>
          <p:nvPr/>
        </p:nvSpPr>
        <p:spPr>
          <a:xfrm>
            <a:off x="263352" y="332656"/>
            <a:ext cx="9937104"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endParaRPr lang="en-US" dirty="0"/>
          </a:p>
        </p:txBody>
      </p:sp>
      <p:pic>
        <p:nvPicPr>
          <p:cNvPr id="12" name="Picture 11" descr="A picture containing table&#10;&#10;Description automatically generated">
            <a:extLst>
              <a:ext uri="{FF2B5EF4-FFF2-40B4-BE49-F238E27FC236}">
                <a16:creationId xmlns:a16="http://schemas.microsoft.com/office/drawing/2014/main" id="{ACEDA292-F7DD-6A4A-B156-4DBE2EFF8EE5}"/>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09950" y="2086205"/>
            <a:ext cx="4348233" cy="3816423"/>
          </a:xfrm>
          <a:prstGeom prst="roundRect">
            <a:avLst>
              <a:gd name="adj" fmla="val 3343"/>
            </a:avLst>
          </a:prstGeom>
          <a:effectLst>
            <a:glow rad="127000">
              <a:schemeClr val="tx1">
                <a:lumMod val="95000"/>
                <a:lumOff val="5000"/>
                <a:alpha val="9000"/>
              </a:schemeClr>
            </a:glow>
          </a:effectLst>
        </p:spPr>
      </p:pic>
      <p:sp>
        <p:nvSpPr>
          <p:cNvPr id="4" name="Title 3">
            <a:extLst>
              <a:ext uri="{FF2B5EF4-FFF2-40B4-BE49-F238E27FC236}">
                <a16:creationId xmlns:a16="http://schemas.microsoft.com/office/drawing/2014/main" id="{8481A8C2-E3D2-5A46-8FC1-D043DCBCF8E8}"/>
              </a:ext>
            </a:extLst>
          </p:cNvPr>
          <p:cNvSpPr>
            <a:spLocks noGrp="1"/>
          </p:cNvSpPr>
          <p:nvPr>
            <p:ph type="title"/>
          </p:nvPr>
        </p:nvSpPr>
        <p:spPr>
          <a:xfrm>
            <a:off x="479376" y="332656"/>
            <a:ext cx="8064896" cy="1152128"/>
          </a:xfrm>
        </p:spPr>
        <p:txBody>
          <a:bodyPr/>
          <a:lstStyle/>
          <a:p>
            <a:r>
              <a:rPr lang="en-US" dirty="0"/>
              <a:t>We use assessment to match your child the right level of book</a:t>
            </a:r>
          </a:p>
        </p:txBody>
      </p:sp>
      <p:cxnSp>
        <p:nvCxnSpPr>
          <p:cNvPr id="5" name="Straight Arrow Connector 4">
            <a:extLst>
              <a:ext uri="{FF2B5EF4-FFF2-40B4-BE49-F238E27FC236}">
                <a16:creationId xmlns:a16="http://schemas.microsoft.com/office/drawing/2014/main" id="{D9C6E763-81F8-0149-844B-F8C29823E5E5}"/>
              </a:ext>
            </a:extLst>
          </p:cNvPr>
          <p:cNvCxnSpPr/>
          <p:nvPr/>
        </p:nvCxnSpPr>
        <p:spPr>
          <a:xfrm>
            <a:off x="5447928" y="4064263"/>
            <a:ext cx="936104" cy="0"/>
          </a:xfrm>
          <a:prstGeom prst="straightConnector1">
            <a:avLst/>
          </a:prstGeom>
          <a:ln w="47625">
            <a:tailEnd type="arrow"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F30DC56-E8C1-D645-98C1-6E00FC34C62D}"/>
              </a:ext>
            </a:extLst>
          </p:cNvPr>
          <p:cNvPicPr>
            <a:picLocks noChangeAspect="1"/>
          </p:cNvPicPr>
          <p:nvPr/>
        </p:nvPicPr>
        <p:blipFill>
          <a:blip r:embed="rId6"/>
          <a:stretch>
            <a:fillRect/>
          </a:stretch>
        </p:blipFill>
        <p:spPr>
          <a:xfrm>
            <a:off x="6812737" y="2132856"/>
            <a:ext cx="2795209" cy="2638677"/>
          </a:xfrm>
          <a:prstGeom prst="rect">
            <a:avLst/>
          </a:prstGeom>
          <a:effectLst>
            <a:glow rad="127000">
              <a:schemeClr val="tx1">
                <a:lumMod val="95000"/>
                <a:lumOff val="5000"/>
                <a:alpha val="9000"/>
              </a:schemeClr>
            </a:glow>
          </a:effectLst>
        </p:spPr>
      </p:pic>
      <p:pic>
        <p:nvPicPr>
          <p:cNvPr id="8" name="Picture 7">
            <a:extLst>
              <a:ext uri="{FF2B5EF4-FFF2-40B4-BE49-F238E27FC236}">
                <a16:creationId xmlns:a16="http://schemas.microsoft.com/office/drawing/2014/main" id="{39CEA57A-E6D7-224E-8818-48078F7E71D9}"/>
              </a:ext>
            </a:extLst>
          </p:cNvPr>
          <p:cNvPicPr>
            <a:picLocks noChangeAspect="1"/>
          </p:cNvPicPr>
          <p:nvPr/>
        </p:nvPicPr>
        <p:blipFill>
          <a:blip r:embed="rId7"/>
          <a:stretch>
            <a:fillRect/>
          </a:stretch>
        </p:blipFill>
        <p:spPr>
          <a:xfrm>
            <a:off x="7533312" y="2739334"/>
            <a:ext cx="2795209" cy="2649858"/>
          </a:xfrm>
          <a:prstGeom prst="rect">
            <a:avLst/>
          </a:prstGeom>
          <a:effectLst>
            <a:glow rad="127000">
              <a:schemeClr val="tx1">
                <a:lumMod val="95000"/>
                <a:lumOff val="5000"/>
                <a:alpha val="9000"/>
              </a:schemeClr>
            </a:glow>
          </a:effectLst>
        </p:spPr>
      </p:pic>
      <p:pic>
        <p:nvPicPr>
          <p:cNvPr id="9" name="Picture 8">
            <a:extLst>
              <a:ext uri="{FF2B5EF4-FFF2-40B4-BE49-F238E27FC236}">
                <a16:creationId xmlns:a16="http://schemas.microsoft.com/office/drawing/2014/main" id="{19B803DF-37BD-0746-AD9F-AB2ECF12F554}"/>
              </a:ext>
            </a:extLst>
          </p:cNvPr>
          <p:cNvPicPr>
            <a:picLocks noChangeAspect="1"/>
          </p:cNvPicPr>
          <p:nvPr/>
        </p:nvPicPr>
        <p:blipFill>
          <a:blip r:embed="rId8"/>
          <a:stretch>
            <a:fillRect/>
          </a:stretch>
        </p:blipFill>
        <p:spPr>
          <a:xfrm>
            <a:off x="8241582" y="3253987"/>
            <a:ext cx="2795209" cy="2649858"/>
          </a:xfrm>
          <a:prstGeom prst="rect">
            <a:avLst/>
          </a:prstGeom>
          <a:effectLst>
            <a:glow rad="127000">
              <a:schemeClr val="tx1">
                <a:lumMod val="95000"/>
                <a:lumOff val="5000"/>
                <a:alpha val="9000"/>
              </a:schemeClr>
            </a:glow>
          </a:effec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379726" y="4901829"/>
            <a:ext cx="1623515" cy="1623515"/>
          </a:xfrm>
          <a:prstGeom prst="rect">
            <a:avLst/>
          </a:prstGeom>
        </p:spPr>
      </p:pic>
    </p:spTree>
    <p:extLst>
      <p:ext uri="{BB962C8B-B14F-4D97-AF65-F5344CB8AC3E}">
        <p14:creationId xmlns:p14="http://schemas.microsoft.com/office/powerpoint/2010/main" val="32271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2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a16="http://schemas.microsoft.com/office/drawing/2014/main"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1984" y="1968267"/>
            <a:ext cx="5760639" cy="3909005"/>
          </a:xfrm>
          <a:prstGeom prst="roundRect">
            <a:avLst>
              <a:gd name="adj" fmla="val 4317"/>
            </a:avLst>
          </a:prstGeom>
        </p:spPr>
      </p:pic>
      <p:sp>
        <p:nvSpPr>
          <p:cNvPr id="2" name="Text Placeholder 1">
            <a:extLst>
              <a:ext uri="{FF2B5EF4-FFF2-40B4-BE49-F238E27FC236}">
                <a16:creationId xmlns:a16="http://schemas.microsoft.com/office/drawing/2014/main" id="{7C31C409-33E5-0C4B-8076-B55700B80BF1}"/>
              </a:ext>
            </a:extLst>
          </p:cNvPr>
          <p:cNvSpPr>
            <a:spLocks noGrp="1"/>
          </p:cNvSpPr>
          <p:nvPr>
            <p:ph type="body" sz="quarter" idx="10"/>
          </p:nvPr>
        </p:nvSpPr>
        <p:spPr>
          <a:xfrm>
            <a:off x="479376" y="1916832"/>
            <a:ext cx="5328592" cy="4392488"/>
          </a:xfrm>
        </p:spPr>
        <p:txBody>
          <a:bodyPr/>
          <a:lstStyle/>
          <a:p>
            <a:pPr marL="0" indent="0">
              <a:buNone/>
            </a:pPr>
            <a:r>
              <a:rPr lang="en-US" sz="2400" b="1" dirty="0">
                <a:solidFill>
                  <a:schemeClr val="accent2"/>
                </a:solidFill>
              </a:rPr>
              <a:t>This means that your child should: </a:t>
            </a:r>
          </a:p>
          <a:p>
            <a:r>
              <a:rPr lang="en-US" sz="2400" dirty="0">
                <a:solidFill>
                  <a:schemeClr val="tx1">
                    <a:lumMod val="85000"/>
                    <a:lumOff val="15000"/>
                  </a:schemeClr>
                </a:solidFill>
              </a:rPr>
              <a:t>Know all the sounds and tricky words in their phonics book well</a:t>
            </a:r>
          </a:p>
          <a:p>
            <a:r>
              <a:rPr lang="en-US" sz="2400" dirty="0">
                <a:solidFill>
                  <a:schemeClr val="tx1">
                    <a:lumMod val="85000"/>
                    <a:lumOff val="15000"/>
                  </a:schemeClr>
                </a:solidFill>
              </a:rPr>
              <a:t>Read many of the words by silent blending (in their head) – their reading will be automatic</a:t>
            </a:r>
          </a:p>
          <a:p>
            <a:r>
              <a:rPr lang="en-US" sz="2400" dirty="0">
                <a:solidFill>
                  <a:schemeClr val="tx1">
                    <a:lumMod val="85000"/>
                    <a:lumOff val="15000"/>
                  </a:schemeClr>
                </a:solidFill>
              </a:rPr>
              <a:t>Only need to stop and sound out about 5% of the words by the time they bring the book home – but they should be able to do this on their own.</a:t>
            </a: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 name="Title 2">
            <a:extLst>
              <a:ext uri="{FF2B5EF4-FFF2-40B4-BE49-F238E27FC236}">
                <a16:creationId xmlns:a16="http://schemas.microsoft.com/office/drawing/2014/main" id="{5D77FC48-7961-9849-B44F-999E708DB610}"/>
              </a:ext>
            </a:extLst>
          </p:cNvPr>
          <p:cNvSpPr>
            <a:spLocks noGrp="1"/>
          </p:cNvSpPr>
          <p:nvPr>
            <p:ph type="title"/>
          </p:nvPr>
        </p:nvSpPr>
        <p:spPr/>
        <p:txBody>
          <a:bodyPr vert="horz" lIns="91440" tIns="45720" rIns="91440" bIns="45720" rtlCol="0" anchor="ctr">
            <a:normAutofit/>
          </a:bodyPr>
          <a:lstStyle/>
          <a:p>
            <a:pPr eaLnBrk="1" hangingPunct="1"/>
            <a:r>
              <a:rPr lang="en-US" sz="3600" dirty="0"/>
              <a:t>Reading a book at the right level</a:t>
            </a:r>
          </a:p>
        </p:txBody>
      </p:sp>
    </p:spTree>
    <p:extLst>
      <p:ext uri="{BB962C8B-B14F-4D97-AF65-F5344CB8AC3E}">
        <p14:creationId xmlns:p14="http://schemas.microsoft.com/office/powerpoint/2010/main" val="199997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4AC40-E2B1-BC49-BFC1-AB1227E350D5}"/>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3" name="TextBox 2">
            <a:extLst>
              <a:ext uri="{FF2B5EF4-FFF2-40B4-BE49-F238E27FC236}">
                <a16:creationId xmlns:a16="http://schemas.microsoft.com/office/drawing/2014/main" id="{468005F6-CA72-7F49-9FE7-38E6A45AA721}"/>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at home</a:t>
            </a:r>
          </a:p>
        </p:txBody>
      </p:sp>
    </p:spTree>
    <p:extLst>
      <p:ext uri="{BB962C8B-B14F-4D97-AF65-F5344CB8AC3E}">
        <p14:creationId xmlns:p14="http://schemas.microsoft.com/office/powerpoint/2010/main" val="20355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D8210-885A-174D-BE35-D51386DEE975}"/>
              </a:ext>
            </a:extLst>
          </p:cNvPr>
          <p:cNvSpPr>
            <a:spLocks noGrp="1"/>
          </p:cNvSpPr>
          <p:nvPr>
            <p:ph type="body" sz="quarter" idx="10"/>
          </p:nvPr>
        </p:nvSpPr>
        <p:spPr>
          <a:xfrm>
            <a:off x="479376" y="2039943"/>
            <a:ext cx="6336704" cy="4392488"/>
          </a:xfrm>
        </p:spPr>
        <p:txBody>
          <a:bodyPr lIns="91440" tIns="45720" rIns="91440" bIns="45720" anchor="t"/>
          <a:lstStyle/>
          <a:p>
            <a:pPr marL="0" indent="0">
              <a:buNone/>
            </a:pPr>
            <a:r>
              <a:rPr lang="en-US" sz="2400" b="1" dirty="0">
                <a:solidFill>
                  <a:schemeClr val="accent2"/>
                </a:solidFill>
                <a:latin typeface="Calibri"/>
                <a:cs typeface="Calibri"/>
              </a:rPr>
              <a:t>Reading a book and chatting had a positive impact a year later on children’s ability to…</a:t>
            </a:r>
          </a:p>
          <a:p>
            <a:r>
              <a:rPr lang="en-US" sz="2400" dirty="0">
                <a:solidFill>
                  <a:schemeClr val="tx1">
                    <a:lumMod val="95000"/>
                    <a:lumOff val="5000"/>
                  </a:schemeClr>
                </a:solidFill>
                <a:latin typeface="Calibri"/>
                <a:cs typeface="Calibri"/>
              </a:rPr>
              <a:t>understand words and sentences</a:t>
            </a:r>
          </a:p>
          <a:p>
            <a:r>
              <a:rPr lang="en-US" sz="2400" dirty="0">
                <a:solidFill>
                  <a:schemeClr val="tx1">
                    <a:lumMod val="95000"/>
                    <a:lumOff val="5000"/>
                  </a:schemeClr>
                </a:solidFill>
                <a:latin typeface="Calibri"/>
                <a:cs typeface="Calibri"/>
              </a:rPr>
              <a:t>use a wide range of vocabulary </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r>
              <a:rPr lang="en-US" sz="2400" dirty="0">
                <a:solidFill>
                  <a:schemeClr val="tx1">
                    <a:lumMod val="95000"/>
                    <a:lumOff val="5000"/>
                  </a:schemeClr>
                </a:solidFill>
                <a:latin typeface="Calibri"/>
                <a:cs typeface="Calibri"/>
              </a:rPr>
              <a:t>develop listening comprehension skills.</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r>
              <a:rPr lang="en-US" sz="2400" dirty="0">
                <a:solidFill>
                  <a:schemeClr val="tx1">
                    <a:lumMod val="95000"/>
                    <a:lumOff val="5000"/>
                  </a:schemeClr>
                </a:solidFill>
                <a:latin typeface="Calibri"/>
                <a:cs typeface="Calibri"/>
              </a:rPr>
              <a:t>The amount of books children were exposed to by age 6 was a positive predictor of their reading ability two years later.</a:t>
            </a: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endParaRPr lang="en-US" sz="2400" dirty="0">
              <a:solidFill>
                <a:schemeClr val="tx1">
                  <a:lumMod val="95000"/>
                  <a:lumOff val="5000"/>
                </a:schemeClr>
              </a:solidFill>
            </a:endParaRPr>
          </a:p>
        </p:txBody>
      </p:sp>
      <p:sp>
        <p:nvSpPr>
          <p:cNvPr id="3" name="Title 2">
            <a:extLst>
              <a:ext uri="{FF2B5EF4-FFF2-40B4-BE49-F238E27FC236}">
                <a16:creationId xmlns:a16="http://schemas.microsoft.com/office/drawing/2014/main" id="{121341B6-FC05-0C46-9C0D-7547DDDC163E}"/>
              </a:ext>
            </a:extLst>
          </p:cNvPr>
          <p:cNvSpPr>
            <a:spLocks noGrp="1"/>
          </p:cNvSpPr>
          <p:nvPr>
            <p:ph type="title"/>
          </p:nvPr>
        </p:nvSpPr>
        <p:spPr>
          <a:xfrm>
            <a:off x="479376" y="332656"/>
            <a:ext cx="7632848" cy="1152128"/>
          </a:xfrm>
        </p:spPr>
        <p:txBody>
          <a:bodyPr/>
          <a:lstStyle/>
          <a:p>
            <a:r>
              <a:rPr lang="en-US" dirty="0"/>
              <a:t>The most important thing you can do is read with your child</a:t>
            </a:r>
          </a:p>
        </p:txBody>
      </p:sp>
      <p:sp>
        <p:nvSpPr>
          <p:cNvPr id="4" name="TextBox 3">
            <a:extLst>
              <a:ext uri="{FF2B5EF4-FFF2-40B4-BE49-F238E27FC236}">
                <a16:creationId xmlns:a16="http://schemas.microsoft.com/office/drawing/2014/main" id="{E0FE7C68-BDBB-E140-8D8B-B0BB4B7FFB6D}"/>
              </a:ext>
            </a:extLst>
          </p:cNvPr>
          <p:cNvSpPr txBox="1"/>
          <p:nvPr/>
        </p:nvSpPr>
        <p:spPr>
          <a:xfrm>
            <a:off x="479376" y="6124654"/>
            <a:ext cx="9770110" cy="307777"/>
          </a:xfrm>
          <a:prstGeom prst="rect">
            <a:avLst/>
          </a:prstGeom>
          <a:noFill/>
        </p:spPr>
        <p:txBody>
          <a:bodyPr wrap="none" rtlCol="0">
            <a:spAutoFit/>
          </a:bodyPr>
          <a:lstStyle/>
          <a:p>
            <a:r>
              <a:rPr lang="en-US" sz="1400" i="1" dirty="0">
                <a:solidFill>
                  <a:schemeClr val="tx1">
                    <a:lumMod val="65000"/>
                    <a:lumOff val="35000"/>
                  </a:schemeClr>
                </a:solidFill>
                <a:latin typeface="Calibri"/>
                <a:cs typeface="Calibri"/>
              </a:rPr>
              <a:t>Parental involvement in the development of children’s reading skills:  A five-year longitudinal study </a:t>
            </a:r>
            <a:r>
              <a:rPr lang="en-US" sz="1400" dirty="0">
                <a:solidFill>
                  <a:schemeClr val="tx1">
                    <a:lumMod val="65000"/>
                    <a:lumOff val="35000"/>
                  </a:schemeClr>
                </a:solidFill>
                <a:latin typeface="Calibri"/>
                <a:cs typeface="Calibri"/>
              </a:rPr>
              <a:t>(2002) </a:t>
            </a:r>
            <a:r>
              <a:rPr lang="en-US" sz="1400" dirty="0" err="1">
                <a:solidFill>
                  <a:schemeClr val="tx1">
                    <a:lumMod val="65000"/>
                    <a:lumOff val="35000"/>
                  </a:schemeClr>
                </a:solidFill>
                <a:latin typeface="Calibri"/>
                <a:cs typeface="Calibri"/>
              </a:rPr>
              <a:t>Senechal</a:t>
            </a:r>
            <a:r>
              <a:rPr lang="en-US" sz="1400" dirty="0">
                <a:solidFill>
                  <a:schemeClr val="tx1">
                    <a:lumMod val="65000"/>
                    <a:lumOff val="35000"/>
                  </a:schemeClr>
                </a:solidFill>
                <a:latin typeface="Calibri"/>
                <a:cs typeface="Calibri"/>
              </a:rPr>
              <a:t>, M. and </a:t>
            </a:r>
            <a:r>
              <a:rPr lang="en-US" sz="1400" dirty="0" err="1">
                <a:solidFill>
                  <a:schemeClr val="tx1">
                    <a:lumMod val="65000"/>
                    <a:lumOff val="35000"/>
                  </a:schemeClr>
                </a:solidFill>
                <a:latin typeface="Calibri"/>
                <a:cs typeface="Calibri"/>
              </a:rPr>
              <a:t>Lefvre</a:t>
            </a:r>
            <a:r>
              <a:rPr lang="en-US" sz="1400" dirty="0">
                <a:solidFill>
                  <a:schemeClr val="tx1">
                    <a:lumMod val="65000"/>
                    <a:lumOff val="35000"/>
                  </a:schemeClr>
                </a:solidFill>
                <a:latin typeface="Calibri"/>
                <a:cs typeface="Calibri"/>
              </a:rPr>
              <a:t>, J</a:t>
            </a:r>
          </a:p>
        </p:txBody>
      </p:sp>
      <p:pic>
        <p:nvPicPr>
          <p:cNvPr id="7" name="Picture 6">
            <a:extLst>
              <a:ext uri="{FF2B5EF4-FFF2-40B4-BE49-F238E27FC236}">
                <a16:creationId xmlns:a16="http://schemas.microsoft.com/office/drawing/2014/main" id="{7CF1A9DE-555E-D447-B11E-7281FAC2B683}"/>
              </a:ext>
            </a:extLst>
          </p:cNvPr>
          <p:cNvPicPr>
            <a:picLocks noChangeAspect="1"/>
          </p:cNvPicPr>
          <p:nvPr/>
        </p:nvPicPr>
        <p:blipFill rotWithShape="1">
          <a:blip r:embed="rId3">
            <a:extLst>
              <a:ext uri="{28A0092B-C50C-407E-A947-70E740481C1C}">
                <a14:useLocalDpi xmlns:a14="http://schemas.microsoft.com/office/drawing/2010/main"/>
              </a:ext>
            </a:extLst>
          </a:blip>
          <a:srcRect t="-758"/>
          <a:stretch/>
        </p:blipFill>
        <p:spPr>
          <a:xfrm>
            <a:off x="7320136" y="1818287"/>
            <a:ext cx="4392488" cy="3909005"/>
          </a:xfrm>
          <a:prstGeom prst="roundRect">
            <a:avLst>
              <a:gd name="adj" fmla="val 5225"/>
            </a:avLst>
          </a:prstGeom>
        </p:spPr>
      </p:pic>
    </p:spTree>
    <p:extLst>
      <p:ext uri="{BB962C8B-B14F-4D97-AF65-F5344CB8AC3E}">
        <p14:creationId xmlns:p14="http://schemas.microsoft.com/office/powerpoint/2010/main" val="402381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29987A-5DE9-0F4E-8665-7BDCAB35A580}"/>
              </a:ext>
            </a:extLst>
          </p:cNvPr>
          <p:cNvSpPr>
            <a:spLocks noGrp="1"/>
          </p:cNvSpPr>
          <p:nvPr>
            <p:ph type="body" sz="quarter" idx="10"/>
          </p:nvPr>
        </p:nvSpPr>
        <p:spPr/>
        <p:txBody>
          <a:bodyPr vert="horz" lIns="91440" tIns="45720" rIns="91440" bIns="45720" rtlCol="0">
            <a:normAutofit/>
          </a:bodyPr>
          <a:lstStyle/>
          <a:p>
            <a:pPr eaLnBrk="1" hangingPunct="1"/>
            <a:r>
              <a:rPr lang="en-US" sz="4200" dirty="0"/>
              <a:t>A love of reading is the biggest indicator of future academic success.</a:t>
            </a:r>
          </a:p>
          <a:p>
            <a:pPr eaLnBrk="1" hangingPunct="1"/>
            <a:r>
              <a:rPr lang="en-US" sz="1600" dirty="0"/>
              <a:t>OECD (</a:t>
            </a:r>
            <a:r>
              <a:rPr lang="en-GB" sz="1600" b="0" dirty="0"/>
              <a:t>The Organisation for Economic Co-operation and Development)</a:t>
            </a:r>
            <a:endParaRPr lang="en-US" sz="1600" dirty="0"/>
          </a:p>
        </p:txBody>
      </p:sp>
    </p:spTree>
    <p:extLst>
      <p:ext uri="{BB962C8B-B14F-4D97-AF65-F5344CB8AC3E}">
        <p14:creationId xmlns:p14="http://schemas.microsoft.com/office/powerpoint/2010/main" val="67611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9D9F07-F2DA-894B-8DF2-76A12817ACE2}"/>
              </a:ext>
            </a:extLst>
          </p:cNvPr>
          <p:cNvPicPr>
            <a:picLocks noChangeAspect="1"/>
          </p:cNvPicPr>
          <p:nvPr/>
        </p:nvPicPr>
        <p:blipFill>
          <a:blip r:embed="rId3"/>
          <a:stretch>
            <a:fillRect/>
          </a:stretch>
        </p:blipFill>
        <p:spPr>
          <a:xfrm>
            <a:off x="569873" y="2662727"/>
            <a:ext cx="2983849" cy="2828689"/>
          </a:xfrm>
          <a:prstGeom prst="rect">
            <a:avLst/>
          </a:prstGeom>
          <a:effectLst>
            <a:glow rad="127000">
              <a:schemeClr val="tx1">
                <a:lumMod val="95000"/>
                <a:lumOff val="5000"/>
                <a:alpha val="6000"/>
              </a:schemeClr>
            </a:glow>
          </a:effectLst>
        </p:spPr>
      </p:pic>
      <p:pic>
        <p:nvPicPr>
          <p:cNvPr id="10" name="Picture 9">
            <a:extLst>
              <a:ext uri="{FF2B5EF4-FFF2-40B4-BE49-F238E27FC236}">
                <a16:creationId xmlns:a16="http://schemas.microsoft.com/office/drawing/2014/main" id="{C0D0AA75-D178-2746-8F53-7C171FD3BB20}"/>
              </a:ext>
            </a:extLst>
          </p:cNvPr>
          <p:cNvPicPr>
            <a:picLocks noChangeAspect="1"/>
          </p:cNvPicPr>
          <p:nvPr/>
        </p:nvPicPr>
        <p:blipFill>
          <a:blip r:embed="rId4"/>
          <a:stretch>
            <a:fillRect/>
          </a:stretch>
        </p:blipFill>
        <p:spPr>
          <a:xfrm>
            <a:off x="8706044" y="2274730"/>
            <a:ext cx="2902472" cy="3604683"/>
          </a:xfrm>
          <a:prstGeom prst="rect">
            <a:avLst/>
          </a:prstGeom>
          <a:effectLst>
            <a:glow rad="127000">
              <a:schemeClr val="tx1">
                <a:lumMod val="95000"/>
                <a:lumOff val="5000"/>
                <a:alpha val="6000"/>
              </a:schemeClr>
            </a:glow>
          </a:effectLst>
        </p:spPr>
      </p:pic>
      <p:pic>
        <p:nvPicPr>
          <p:cNvPr id="11" name="Picture 10">
            <a:extLst>
              <a:ext uri="{FF2B5EF4-FFF2-40B4-BE49-F238E27FC236}">
                <a16:creationId xmlns:a16="http://schemas.microsoft.com/office/drawing/2014/main" id="{C94C7683-39CB-9745-BD8A-F78647576499}"/>
              </a:ext>
            </a:extLst>
          </p:cNvPr>
          <p:cNvPicPr>
            <a:picLocks noChangeAspect="1"/>
          </p:cNvPicPr>
          <p:nvPr/>
        </p:nvPicPr>
        <p:blipFill>
          <a:blip r:embed="rId5"/>
          <a:stretch>
            <a:fillRect/>
          </a:stretch>
        </p:blipFill>
        <p:spPr>
          <a:xfrm>
            <a:off x="2120786" y="1367385"/>
            <a:ext cx="7950429" cy="5250284"/>
          </a:xfrm>
          <a:prstGeom prst="rect">
            <a:avLst/>
          </a:prstGeom>
        </p:spPr>
      </p:pic>
      <p:sp>
        <p:nvSpPr>
          <p:cNvPr id="3" name="Title 2">
            <a:extLst>
              <a:ext uri="{FF2B5EF4-FFF2-40B4-BE49-F238E27FC236}">
                <a16:creationId xmlns:a16="http://schemas.microsoft.com/office/drawing/2014/main" id="{0C2C5322-C816-CC44-B38C-334FC281CAFF}"/>
              </a:ext>
            </a:extLst>
          </p:cNvPr>
          <p:cNvSpPr>
            <a:spLocks noGrp="1"/>
          </p:cNvSpPr>
          <p:nvPr>
            <p:ph type="title"/>
          </p:nvPr>
        </p:nvSpPr>
        <p:spPr/>
        <p:txBody>
          <a:bodyPr/>
          <a:lstStyle/>
          <a:p>
            <a:r>
              <a:rPr lang="en-US" dirty="0"/>
              <a:t>Books going home</a:t>
            </a:r>
          </a:p>
        </p:txBody>
      </p:sp>
      <p:sp>
        <p:nvSpPr>
          <p:cNvPr id="8" name="Rectangle 7">
            <a:extLst>
              <a:ext uri="{FF2B5EF4-FFF2-40B4-BE49-F238E27FC236}">
                <a16:creationId xmlns:a16="http://schemas.microsoft.com/office/drawing/2014/main" id="{58A4A86D-1242-B34F-88C8-5D9AC660725C}"/>
              </a:ext>
            </a:extLst>
          </p:cNvPr>
          <p:cNvSpPr/>
          <p:nvPr/>
        </p:nvSpPr>
        <p:spPr>
          <a:xfrm>
            <a:off x="4055354" y="4293096"/>
            <a:ext cx="4248472" cy="113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0E41A3-E515-0E45-9C26-69C32364A848}"/>
              </a:ext>
            </a:extLst>
          </p:cNvPr>
          <p:cNvPicPr>
            <a:picLocks noChangeAspect="1"/>
          </p:cNvPicPr>
          <p:nvPr/>
        </p:nvPicPr>
        <p:blipFill>
          <a:blip r:embed="rId6"/>
          <a:stretch>
            <a:fillRect/>
          </a:stretch>
        </p:blipFill>
        <p:spPr>
          <a:xfrm>
            <a:off x="6672064" y="4077072"/>
            <a:ext cx="1519299" cy="1519299"/>
          </a:xfrm>
          <a:prstGeom prst="rect">
            <a:avLst/>
          </a:prstGeom>
        </p:spPr>
      </p:pic>
      <p:pic>
        <p:nvPicPr>
          <p:cNvPr id="7" name="Picture 6">
            <a:extLst>
              <a:ext uri="{FF2B5EF4-FFF2-40B4-BE49-F238E27FC236}">
                <a16:creationId xmlns:a16="http://schemas.microsoft.com/office/drawing/2014/main" id="{F42B8F0E-C77E-A945-9CD7-8CD7211A9C64}"/>
              </a:ext>
            </a:extLst>
          </p:cNvPr>
          <p:cNvPicPr>
            <a:picLocks noChangeAspect="1"/>
          </p:cNvPicPr>
          <p:nvPr/>
        </p:nvPicPr>
        <p:blipFill>
          <a:blip r:embed="rId7"/>
          <a:stretch>
            <a:fillRect/>
          </a:stretch>
        </p:blipFill>
        <p:spPr>
          <a:xfrm>
            <a:off x="3969289" y="4415005"/>
            <a:ext cx="886258" cy="886258"/>
          </a:xfrm>
          <a:prstGeom prst="rect">
            <a:avLst/>
          </a:prstGeom>
        </p:spPr>
      </p:pic>
      <p:grpSp>
        <p:nvGrpSpPr>
          <p:cNvPr id="4" name="Group 3">
            <a:extLst>
              <a:ext uri="{FF2B5EF4-FFF2-40B4-BE49-F238E27FC236}">
                <a16:creationId xmlns:a16="http://schemas.microsoft.com/office/drawing/2014/main" id="{C399E4BB-5C61-4B4C-A3A5-D722BF994851}"/>
              </a:ext>
            </a:extLst>
          </p:cNvPr>
          <p:cNvGrpSpPr/>
          <p:nvPr/>
        </p:nvGrpSpPr>
        <p:grpSpPr>
          <a:xfrm>
            <a:off x="5678049" y="3361635"/>
            <a:ext cx="835902" cy="835902"/>
            <a:chOff x="4871864" y="3573016"/>
            <a:chExt cx="720080" cy="720080"/>
          </a:xfrm>
        </p:grpSpPr>
        <p:sp>
          <p:nvSpPr>
            <p:cNvPr id="2" name="Rectangle 1">
              <a:extLst>
                <a:ext uri="{FF2B5EF4-FFF2-40B4-BE49-F238E27FC236}">
                  <a16:creationId xmlns:a16="http://schemas.microsoft.com/office/drawing/2014/main" id="{12FFDC9F-CC4E-8844-8B62-E2112841D1D0}"/>
                </a:ext>
              </a:extLst>
            </p:cNvPr>
            <p:cNvSpPr/>
            <p:nvPr/>
          </p:nvSpPr>
          <p:spPr>
            <a:xfrm>
              <a:off x="5159896" y="3573016"/>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B20A4BF-327F-E947-866B-30FAEA6A0D8A}"/>
                </a:ext>
              </a:extLst>
            </p:cNvPr>
            <p:cNvSpPr/>
            <p:nvPr/>
          </p:nvSpPr>
          <p:spPr>
            <a:xfrm rot="16200000">
              <a:off x="5159896" y="3569865"/>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6536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C54C73-597C-A44C-AEB0-5A2995796968}"/>
              </a:ext>
            </a:extLst>
          </p:cNvPr>
          <p:cNvPicPr>
            <a:picLocks noChangeAspect="1"/>
          </p:cNvPicPr>
          <p:nvPr/>
        </p:nvPicPr>
        <p:blipFill>
          <a:blip r:embed="rId3"/>
          <a:stretch>
            <a:fillRect/>
          </a:stretch>
        </p:blipFill>
        <p:spPr>
          <a:xfrm>
            <a:off x="6960096" y="2204864"/>
            <a:ext cx="3117864" cy="2968207"/>
          </a:xfrm>
          <a:prstGeom prst="rect">
            <a:avLst/>
          </a:prstGeom>
          <a:effectLst>
            <a:glow rad="127000">
              <a:schemeClr val="tx1">
                <a:alpha val="4000"/>
              </a:schemeClr>
            </a:glow>
          </a:effectLst>
        </p:spPr>
      </p:pic>
      <p:sp>
        <p:nvSpPr>
          <p:cNvPr id="2" name="Text Placeholder 1">
            <a:extLst>
              <a:ext uri="{FF2B5EF4-FFF2-40B4-BE49-F238E27FC236}">
                <a16:creationId xmlns:a16="http://schemas.microsoft.com/office/drawing/2014/main" id="{34398AD0-3875-B94F-A90E-046466F6C19A}"/>
              </a:ext>
            </a:extLst>
          </p:cNvPr>
          <p:cNvSpPr>
            <a:spLocks noGrp="1"/>
          </p:cNvSpPr>
          <p:nvPr>
            <p:ph type="body" sz="quarter" idx="10"/>
          </p:nvPr>
        </p:nvSpPr>
        <p:spPr>
          <a:xfrm>
            <a:off x="479376" y="2544416"/>
            <a:ext cx="5854168" cy="3764903"/>
          </a:xfrm>
        </p:spPr>
        <p:txBody>
          <a:bodyPr/>
          <a:lstStyle/>
          <a:p>
            <a:r>
              <a:rPr lang="en-US" dirty="0">
                <a:solidFill>
                  <a:schemeClr val="tx1">
                    <a:lumMod val="95000"/>
                    <a:lumOff val="5000"/>
                  </a:schemeClr>
                </a:solidFill>
              </a:rPr>
              <a:t>Your child should be able to read their book without your help.</a:t>
            </a:r>
          </a:p>
          <a:p>
            <a:r>
              <a:rPr lang="en-US" dirty="0">
                <a:solidFill>
                  <a:schemeClr val="tx1">
                    <a:lumMod val="95000"/>
                    <a:lumOff val="5000"/>
                  </a:schemeClr>
                </a:solidFill>
              </a:rPr>
              <a:t>If they can’t read a word read it to them.</a:t>
            </a:r>
          </a:p>
          <a:p>
            <a:r>
              <a:rPr lang="en-US" dirty="0">
                <a:solidFill>
                  <a:schemeClr val="tx1">
                    <a:lumMod val="95000"/>
                    <a:lumOff val="5000"/>
                  </a:schemeClr>
                </a:solidFill>
              </a:rPr>
              <a:t>Talk about the book and celebrate their success.</a:t>
            </a:r>
          </a:p>
        </p:txBody>
      </p:sp>
      <p:sp>
        <p:nvSpPr>
          <p:cNvPr id="3" name="Title 2">
            <a:extLst>
              <a:ext uri="{FF2B5EF4-FFF2-40B4-BE49-F238E27FC236}">
                <a16:creationId xmlns:a16="http://schemas.microsoft.com/office/drawing/2014/main" id="{ED26F458-A726-794D-91AB-7485E77815F9}"/>
              </a:ext>
            </a:extLst>
          </p:cNvPr>
          <p:cNvSpPr>
            <a:spLocks noGrp="1"/>
          </p:cNvSpPr>
          <p:nvPr>
            <p:ph type="title"/>
          </p:nvPr>
        </p:nvSpPr>
        <p:spPr/>
        <p:txBody>
          <a:bodyPr/>
          <a:lstStyle/>
          <a:p>
            <a:r>
              <a:rPr lang="en-US" dirty="0"/>
              <a:t>Listening to your child read their phonics book</a:t>
            </a:r>
          </a:p>
        </p:txBody>
      </p:sp>
      <p:pic>
        <p:nvPicPr>
          <p:cNvPr id="7" name="Picture 6">
            <a:extLst>
              <a:ext uri="{FF2B5EF4-FFF2-40B4-BE49-F238E27FC236}">
                <a16:creationId xmlns:a16="http://schemas.microsoft.com/office/drawing/2014/main" id="{0918087A-1684-9A43-95A8-D4FAAF59F376}"/>
              </a:ext>
            </a:extLst>
          </p:cNvPr>
          <p:cNvPicPr>
            <a:picLocks noChangeAspect="1"/>
          </p:cNvPicPr>
          <p:nvPr/>
        </p:nvPicPr>
        <p:blipFill>
          <a:blip r:embed="rId4"/>
          <a:stretch>
            <a:fillRect/>
          </a:stretch>
        </p:blipFill>
        <p:spPr>
          <a:xfrm>
            <a:off x="8256240" y="3212976"/>
            <a:ext cx="3096344" cy="2947720"/>
          </a:xfrm>
          <a:prstGeom prst="rect">
            <a:avLst/>
          </a:prstGeom>
          <a:effectLst>
            <a:glow rad="127000">
              <a:schemeClr val="tx1">
                <a:alpha val="4000"/>
              </a:schemeClr>
            </a:glow>
          </a:effectLst>
        </p:spPr>
      </p:pic>
    </p:spTree>
    <p:extLst>
      <p:ext uri="{BB962C8B-B14F-4D97-AF65-F5344CB8AC3E}">
        <p14:creationId xmlns:p14="http://schemas.microsoft.com/office/powerpoint/2010/main" val="8782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C616728-8230-5A47-9A27-641FF58EB296}"/>
              </a:ext>
            </a:extLst>
          </p:cNvPr>
          <p:cNvSpPr>
            <a:spLocks noGrp="1"/>
          </p:cNvSpPr>
          <p:nvPr>
            <p:ph type="body" sz="quarter" idx="10"/>
          </p:nvPr>
        </p:nvSpPr>
        <p:spPr/>
        <p:txBody>
          <a:bodyPr/>
          <a:lstStyle/>
          <a:p>
            <a:pPr marL="0" indent="0">
              <a:buNone/>
            </a:pPr>
            <a:endParaRPr lang="en-US" dirty="0"/>
          </a:p>
        </p:txBody>
      </p:sp>
      <p:sp>
        <p:nvSpPr>
          <p:cNvPr id="3" name="Title 2">
            <a:extLst>
              <a:ext uri="{FF2B5EF4-FFF2-40B4-BE49-F238E27FC236}">
                <a16:creationId xmlns:a16="http://schemas.microsoft.com/office/drawing/2014/main" id="{8094F2CC-1E17-114E-BB98-903957021FB5}"/>
              </a:ext>
            </a:extLst>
          </p:cNvPr>
          <p:cNvSpPr>
            <a:spLocks noGrp="1"/>
          </p:cNvSpPr>
          <p:nvPr>
            <p:ph type="title"/>
          </p:nvPr>
        </p:nvSpPr>
        <p:spPr>
          <a:prstGeom prst="rect">
            <a:avLst/>
          </a:prstGeom>
        </p:spPr>
        <p:txBody>
          <a:bodyPr/>
          <a:lstStyle/>
          <a:p>
            <a:r>
              <a:rPr lang="en-US" dirty="0"/>
              <a:t>Supporting your child with phonics</a:t>
            </a:r>
          </a:p>
        </p:txBody>
      </p:sp>
      <p:pic>
        <p:nvPicPr>
          <p:cNvPr id="4" name="Picture 3" descr="Graphical user interface, application, Teams&#10;&#10;Description automatically generated">
            <a:hlinkClick r:id="rId5"/>
            <a:extLst>
              <a:ext uri="{FF2B5EF4-FFF2-40B4-BE49-F238E27FC236}">
                <a16:creationId xmlns:a16="http://schemas.microsoft.com/office/drawing/2014/main" id="{F058F429-3EDB-484B-83B8-106BC37D55F2}"/>
              </a:ext>
            </a:extLst>
          </p:cNvPr>
          <p:cNvPicPr>
            <a:picLocks noChangeAspect="1"/>
          </p:cNvPicPr>
          <p:nvPr/>
        </p:nvPicPr>
        <p:blipFill rotWithShape="1">
          <a:blip r:embed="rId6"/>
          <a:srcRect r="67270"/>
          <a:stretch/>
        </p:blipFill>
        <p:spPr>
          <a:xfrm>
            <a:off x="535496" y="2465288"/>
            <a:ext cx="3616288" cy="3556000"/>
          </a:xfrm>
          <a:prstGeom prst="rect">
            <a:avLst/>
          </a:prstGeom>
        </p:spPr>
      </p:pic>
      <p:pic>
        <p:nvPicPr>
          <p:cNvPr id="6" name="Picture 5" descr="Graphical user interface, application, Teams&#10;&#10;Description automatically generated">
            <a:hlinkClick r:id="rId7"/>
            <a:extLst>
              <a:ext uri="{FF2B5EF4-FFF2-40B4-BE49-F238E27FC236}">
                <a16:creationId xmlns:a16="http://schemas.microsoft.com/office/drawing/2014/main" id="{394F4AD3-9482-EF4B-8255-23B85AB25B25}"/>
              </a:ext>
            </a:extLst>
          </p:cNvPr>
          <p:cNvPicPr>
            <a:picLocks noChangeAspect="1"/>
          </p:cNvPicPr>
          <p:nvPr/>
        </p:nvPicPr>
        <p:blipFill rotWithShape="1">
          <a:blip r:embed="rId6"/>
          <a:srcRect l="33237" t="4087" r="34033" b="-4087"/>
          <a:stretch/>
        </p:blipFill>
        <p:spPr>
          <a:xfrm>
            <a:off x="4207904" y="2609304"/>
            <a:ext cx="3616288" cy="3556000"/>
          </a:xfrm>
          <a:prstGeom prst="rect">
            <a:avLst/>
          </a:prstGeom>
        </p:spPr>
      </p:pic>
      <p:pic>
        <p:nvPicPr>
          <p:cNvPr id="7" name="Picture 6" descr="Graphical user interface, application, Teams&#10;&#10;Description automatically generated">
            <a:hlinkClick r:id="rId8"/>
            <a:extLst>
              <a:ext uri="{FF2B5EF4-FFF2-40B4-BE49-F238E27FC236}">
                <a16:creationId xmlns:a16="http://schemas.microsoft.com/office/drawing/2014/main" id="{78A0AB10-488A-FF41-A046-589084451A8B}"/>
              </a:ext>
            </a:extLst>
          </p:cNvPr>
          <p:cNvPicPr>
            <a:picLocks noChangeAspect="1"/>
          </p:cNvPicPr>
          <p:nvPr/>
        </p:nvPicPr>
        <p:blipFill rotWithShape="1">
          <a:blip r:embed="rId6"/>
          <a:srcRect l="66298"/>
          <a:stretch/>
        </p:blipFill>
        <p:spPr>
          <a:xfrm>
            <a:off x="7824192" y="2465288"/>
            <a:ext cx="3723723" cy="355600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28248" y="456053"/>
            <a:ext cx="1735007" cy="1735007"/>
          </a:xfrm>
          <a:prstGeom prst="rect">
            <a:avLst/>
          </a:prstGeom>
        </p:spPr>
      </p:pic>
    </p:spTree>
    <p:extLst>
      <p:ext uri="{BB962C8B-B14F-4D97-AF65-F5344CB8AC3E}">
        <p14:creationId xmlns:p14="http://schemas.microsoft.com/office/powerpoint/2010/main" val="14085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and a child reading a book&#10;&#10;Description automatically generated with medium confidence">
            <a:extLst>
              <a:ext uri="{FF2B5EF4-FFF2-40B4-BE49-F238E27FC236}">
                <a16:creationId xmlns:a16="http://schemas.microsoft.com/office/drawing/2014/main" id="{A77DE003-8673-7349-8269-8B2BBAA6A76D}"/>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7336631" y="1929002"/>
            <a:ext cx="4359498" cy="3909005"/>
          </a:xfrm>
          <a:prstGeom prst="roundRect">
            <a:avLst>
              <a:gd name="adj" fmla="val 3700"/>
            </a:avLst>
          </a:prstGeom>
        </p:spPr>
      </p:pic>
      <p:sp>
        <p:nvSpPr>
          <p:cNvPr id="6" name="Text Placeholder 5">
            <a:extLst>
              <a:ext uri="{FF2B5EF4-FFF2-40B4-BE49-F238E27FC236}">
                <a16:creationId xmlns:a16="http://schemas.microsoft.com/office/drawing/2014/main" id="{82F6C5C2-432E-8248-84DB-431199FAEAE8}"/>
              </a:ext>
            </a:extLst>
          </p:cNvPr>
          <p:cNvSpPr>
            <a:spLocks noGrp="1"/>
          </p:cNvSpPr>
          <p:nvPr>
            <p:ph type="body" sz="quarter" idx="10"/>
          </p:nvPr>
        </p:nvSpPr>
        <p:spPr>
          <a:xfrm>
            <a:off x="479376" y="1916832"/>
            <a:ext cx="6624736" cy="4392488"/>
          </a:xfrm>
        </p:spPr>
        <p:txBody>
          <a:bodyPr/>
          <a:lstStyle/>
          <a:p>
            <a:pPr marL="0" indent="0">
              <a:buNone/>
            </a:pPr>
            <a:r>
              <a:rPr lang="en-US" b="1" dirty="0">
                <a:solidFill>
                  <a:schemeClr val="accent2"/>
                </a:solidFill>
              </a:rPr>
              <a:t>The shared book is for YOU to read:</a:t>
            </a:r>
          </a:p>
          <a:p>
            <a:pPr>
              <a:spcBef>
                <a:spcPts val="600"/>
              </a:spcBef>
            </a:pPr>
            <a:r>
              <a:rPr lang="en-US" sz="2400" dirty="0">
                <a:solidFill>
                  <a:schemeClr val="tx1">
                    <a:lumMod val="95000"/>
                    <a:lumOff val="5000"/>
                  </a:schemeClr>
                </a:solidFill>
              </a:rPr>
              <a:t>Make the story sound as exciting as you can by changing your voice.</a:t>
            </a:r>
          </a:p>
          <a:p>
            <a:pPr>
              <a:spcBef>
                <a:spcPts val="600"/>
              </a:spcBef>
            </a:pPr>
            <a:r>
              <a:rPr lang="en-US" sz="2400" dirty="0">
                <a:solidFill>
                  <a:schemeClr val="tx1">
                    <a:lumMod val="95000"/>
                    <a:lumOff val="5000"/>
                  </a:schemeClr>
                </a:solidFill>
              </a:rPr>
              <a:t>Talk with your child as much as you can:</a:t>
            </a:r>
          </a:p>
          <a:p>
            <a:pPr lvl="1">
              <a:spcBef>
                <a:spcPts val="600"/>
              </a:spcBef>
              <a:buFont typeface="Courier New" panose="02070309020205020404" pitchFamily="49" charset="0"/>
              <a:buChar char="o"/>
            </a:pPr>
            <a:r>
              <a:rPr lang="en-US" dirty="0">
                <a:solidFill>
                  <a:schemeClr val="tx1">
                    <a:lumMod val="95000"/>
                    <a:lumOff val="5000"/>
                  </a:schemeClr>
                </a:solidFill>
              </a:rPr>
              <a:t>Introduce new and exciting language</a:t>
            </a:r>
          </a:p>
          <a:p>
            <a:pPr lvl="1">
              <a:spcBef>
                <a:spcPts val="600"/>
              </a:spcBef>
              <a:buFont typeface="Courier New" panose="02070309020205020404" pitchFamily="49" charset="0"/>
              <a:buChar char="o"/>
            </a:pPr>
            <a:r>
              <a:rPr lang="en-US" dirty="0">
                <a:solidFill>
                  <a:schemeClr val="tx1">
                    <a:lumMod val="95000"/>
                    <a:lumOff val="5000"/>
                  </a:schemeClr>
                </a:solidFill>
              </a:rPr>
              <a:t>Encourage your child to use new vocabulary</a:t>
            </a:r>
          </a:p>
          <a:p>
            <a:pPr lvl="1">
              <a:spcBef>
                <a:spcPts val="600"/>
              </a:spcBef>
              <a:buFont typeface="Courier New" panose="02070309020205020404" pitchFamily="49" charset="0"/>
              <a:buChar char="o"/>
            </a:pPr>
            <a:r>
              <a:rPr lang="en-US" dirty="0">
                <a:solidFill>
                  <a:schemeClr val="tx1">
                    <a:lumMod val="95000"/>
                    <a:lumOff val="5000"/>
                  </a:schemeClr>
                </a:solidFill>
              </a:rPr>
              <a:t>Make up sentences together</a:t>
            </a:r>
          </a:p>
          <a:p>
            <a:pPr lvl="1">
              <a:spcBef>
                <a:spcPts val="600"/>
              </a:spcBef>
              <a:buFont typeface="Courier New" panose="02070309020205020404" pitchFamily="49" charset="0"/>
              <a:buChar char="o"/>
            </a:pPr>
            <a:r>
              <a:rPr lang="en-US" dirty="0">
                <a:solidFill>
                  <a:schemeClr val="tx1">
                    <a:lumMod val="95000"/>
                    <a:lumOff val="5000"/>
                  </a:schemeClr>
                </a:solidFill>
              </a:rPr>
              <a:t>Find different words to use</a:t>
            </a:r>
          </a:p>
          <a:p>
            <a:pPr lvl="1">
              <a:spcBef>
                <a:spcPts val="600"/>
              </a:spcBef>
              <a:buFont typeface="Courier New" panose="02070309020205020404" pitchFamily="49" charset="0"/>
              <a:buChar char="o"/>
            </a:pPr>
            <a:r>
              <a:rPr lang="en-US" dirty="0">
                <a:solidFill>
                  <a:schemeClr val="tx1">
                    <a:lumMod val="95000"/>
                    <a:lumOff val="5000"/>
                  </a:schemeClr>
                </a:solidFill>
              </a:rPr>
              <a:t>Describe things you see.</a:t>
            </a:r>
          </a:p>
        </p:txBody>
      </p:sp>
      <p:sp>
        <p:nvSpPr>
          <p:cNvPr id="4" name="Title 3">
            <a:extLst>
              <a:ext uri="{FF2B5EF4-FFF2-40B4-BE49-F238E27FC236}">
                <a16:creationId xmlns:a16="http://schemas.microsoft.com/office/drawing/2014/main" id="{1D0C56A2-B8FB-0E4C-9808-4C8445824CFE}"/>
              </a:ext>
            </a:extLst>
          </p:cNvPr>
          <p:cNvSpPr>
            <a:spLocks noGrp="1"/>
          </p:cNvSpPr>
          <p:nvPr>
            <p:ph type="title"/>
          </p:nvPr>
        </p:nvSpPr>
        <p:spPr/>
        <p:txBody>
          <a:bodyPr/>
          <a:lstStyle/>
          <a:p>
            <a:r>
              <a:rPr lang="en-US" dirty="0"/>
              <a:t>Read to your child</a:t>
            </a:r>
          </a:p>
        </p:txBody>
      </p:sp>
    </p:spTree>
    <p:extLst>
      <p:ext uri="{BB962C8B-B14F-4D97-AF65-F5344CB8AC3E}">
        <p14:creationId xmlns:p14="http://schemas.microsoft.com/office/powerpoint/2010/main" val="341119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7DBB20-2EB0-A44A-886D-D675349D6144}"/>
              </a:ext>
            </a:extLst>
          </p:cNvPr>
          <p:cNvSpPr>
            <a:spLocks noGrp="1"/>
          </p:cNvSpPr>
          <p:nvPr>
            <p:ph type="body" sz="quarter" idx="10"/>
          </p:nvPr>
        </p:nvSpPr>
        <p:spPr/>
        <p:txBody>
          <a:bodyPr/>
          <a:lstStyle/>
          <a:p>
            <a:r>
              <a:rPr lang="en-US" sz="4400" dirty="0"/>
              <a:t>One of the greatest gifts adults can give is to read to children </a:t>
            </a:r>
          </a:p>
          <a:p>
            <a:r>
              <a:rPr lang="en-US" b="0" dirty="0"/>
              <a:t>Carl Sagan</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15880" y="116632"/>
            <a:ext cx="1440160" cy="14401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4CC877-0EA2-492F-BCB9-D8060F38E73C}"/>
              </a:ext>
            </a:extLst>
          </p:cNvPr>
          <p:cNvSpPr>
            <a:spLocks noGrp="1"/>
          </p:cNvSpPr>
          <p:nvPr>
            <p:ph type="body" sz="quarter" idx="10"/>
          </p:nvPr>
        </p:nvSpPr>
        <p:spPr>
          <a:xfrm>
            <a:off x="479376" y="1916832"/>
            <a:ext cx="4392488" cy="4392488"/>
          </a:xfrm>
        </p:spPr>
        <p:txBody>
          <a:bodyPr lIns="91440" tIns="45720" rIns="91440" bIns="45720" anchor="ctr" anchorCtr="0"/>
          <a:lstStyle/>
          <a:p>
            <a:pPr marL="0" indent="0">
              <a:lnSpc>
                <a:spcPct val="100000"/>
              </a:lnSpc>
              <a:buNone/>
            </a:pPr>
            <a:r>
              <a:rPr lang="en-GB" dirty="0"/>
              <a:t>Our school has chosen </a:t>
            </a:r>
            <a:br>
              <a:rPr lang="en-GB" dirty="0"/>
            </a:br>
            <a:r>
              <a:rPr lang="en-GB" i="1" dirty="0"/>
              <a:t>Little </a:t>
            </a:r>
            <a:r>
              <a:rPr lang="en-GB" i="1" dirty="0" err="1"/>
              <a:t>Wandle</a:t>
            </a:r>
            <a:r>
              <a:rPr lang="en-GB" i="1" dirty="0"/>
              <a:t> Letters and Sounds Revised</a:t>
            </a:r>
            <a:r>
              <a:rPr lang="en-GB" dirty="0"/>
              <a:t> as our systematic, synthetic phonics (SSP) programme to teach early reading and spelling. </a:t>
            </a:r>
          </a:p>
        </p:txBody>
      </p:sp>
      <p:sp>
        <p:nvSpPr>
          <p:cNvPr id="3" name="Title 2">
            <a:extLst>
              <a:ext uri="{FF2B5EF4-FFF2-40B4-BE49-F238E27FC236}">
                <a16:creationId xmlns:a16="http://schemas.microsoft.com/office/drawing/2014/main" id="{FA31222B-A094-4C71-9CE9-75DB7035D263}"/>
              </a:ext>
            </a:extLst>
          </p:cNvPr>
          <p:cNvSpPr>
            <a:spLocks noGrp="1"/>
          </p:cNvSpPr>
          <p:nvPr>
            <p:ph type="title"/>
          </p:nvPr>
        </p:nvSpPr>
        <p:spPr>
          <a:xfrm>
            <a:off x="479376" y="332656"/>
            <a:ext cx="9793088" cy="1152128"/>
          </a:xfrm>
        </p:spPr>
        <p:txBody>
          <a:bodyPr/>
          <a:lstStyle/>
          <a:p>
            <a:r>
              <a:rPr lang="en-GB" dirty="0"/>
              <a:t>Little </a:t>
            </a:r>
            <a:r>
              <a:rPr lang="en-GB" dirty="0" err="1"/>
              <a:t>Wandle</a:t>
            </a:r>
            <a:r>
              <a:rPr lang="en-GB" dirty="0"/>
              <a:t> Letters and Sounds Revised</a:t>
            </a:r>
          </a:p>
        </p:txBody>
      </p:sp>
      <p:pic>
        <p:nvPicPr>
          <p:cNvPr id="5" name="Picture 4">
            <a:extLst>
              <a:ext uri="{FF2B5EF4-FFF2-40B4-BE49-F238E27FC236}">
                <a16:creationId xmlns:a16="http://schemas.microsoft.com/office/drawing/2014/main" id="{7A2F3643-1442-0E4E-8B4B-3F7E099963C7}"/>
              </a:ext>
            </a:extLst>
          </p:cNvPr>
          <p:cNvPicPr>
            <a:picLocks noChangeAspect="1"/>
          </p:cNvPicPr>
          <p:nvPr/>
        </p:nvPicPr>
        <p:blipFill>
          <a:blip r:embed="rId5"/>
          <a:stretch>
            <a:fillRect/>
          </a:stretch>
        </p:blipFill>
        <p:spPr>
          <a:xfrm>
            <a:off x="5111603" y="1916832"/>
            <a:ext cx="6770092" cy="4248472"/>
          </a:xfrm>
          <a:prstGeom prst="roundRect">
            <a:avLst>
              <a:gd name="adj" fmla="val 2638"/>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51114" y="1484784"/>
            <a:ext cx="1540619" cy="1540619"/>
          </a:xfrm>
          <a:prstGeom prst="rect">
            <a:avLst/>
          </a:prstGeom>
        </p:spPr>
      </p:pic>
    </p:spTree>
    <p:extLst>
      <p:ext uri="{BB962C8B-B14F-4D97-AF65-F5344CB8AC3E}">
        <p14:creationId xmlns:p14="http://schemas.microsoft.com/office/powerpoint/2010/main" val="17693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6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p:txBody>
          <a:bodyPr/>
          <a:lstStyle/>
          <a:p>
            <a:pPr marL="0" indent="0">
              <a:buNone/>
            </a:pPr>
            <a:r>
              <a:rPr lang="en-GB" sz="4000" dirty="0"/>
              <a:t>making connections between the sounds of our spoken words and the letters that are used to write them down.</a:t>
            </a:r>
            <a:endParaRPr lang="en-US" sz="4000" dirty="0"/>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263352" y="2348880"/>
            <a:ext cx="11665296" cy="864096"/>
          </a:xfrm>
          <a:prstGeom prst="rect">
            <a:avLst/>
          </a:prstGeom>
        </p:spPr>
        <p:txBody>
          <a:bodyPr/>
          <a:lstStyle/>
          <a:p>
            <a:pPr algn="ctr"/>
            <a:r>
              <a:rPr lang="en-US" sz="4000" b="1" dirty="0">
                <a:solidFill>
                  <a:schemeClr val="accent1"/>
                </a:solidFill>
              </a:rPr>
              <a:t>Phonics is:</a:t>
            </a:r>
          </a:p>
        </p:txBody>
      </p:sp>
    </p:spTree>
    <p:extLst>
      <p:ext uri="{BB962C8B-B14F-4D97-AF65-F5344CB8AC3E}">
        <p14:creationId xmlns:p14="http://schemas.microsoft.com/office/powerpoint/2010/main" val="146655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6CA3B5-91E5-0C42-A06C-51710AD05C91}"/>
              </a:ext>
            </a:extLst>
          </p:cNvPr>
          <p:cNvSpPr>
            <a:spLocks noGrp="1"/>
          </p:cNvSpPr>
          <p:nvPr>
            <p:ph type="title"/>
          </p:nvPr>
        </p:nvSpPr>
        <p:spPr/>
        <p:txBody>
          <a:bodyPr/>
          <a:lstStyle/>
          <a:p>
            <a:r>
              <a:rPr lang="en-US" dirty="0"/>
              <a:t>Blending to read words</a:t>
            </a:r>
          </a:p>
        </p:txBody>
      </p:sp>
      <p:pic>
        <p:nvPicPr>
          <p:cNvPr id="4" name="Online Media 3" descr="How we teach blending">
            <a:hlinkClick r:id="" action="ppaction://media"/>
            <a:extLst>
              <a:ext uri="{FF2B5EF4-FFF2-40B4-BE49-F238E27FC236}">
                <a16:creationId xmlns:a16="http://schemas.microsoft.com/office/drawing/2014/main" id="{42797611-F16B-2043-A6FF-337038723033}"/>
              </a:ext>
            </a:extLst>
          </p:cNvPr>
          <p:cNvPicPr>
            <a:picLocks noRot="1" noChangeAspect="1"/>
          </p:cNvPicPr>
          <p:nvPr>
            <a:videoFile r:link="rId1"/>
          </p:nvPr>
        </p:nvPicPr>
        <p:blipFill>
          <a:blip r:embed="rId6"/>
          <a:stretch>
            <a:fillRect/>
          </a:stretch>
        </p:blipFill>
        <p:spPr>
          <a:xfrm>
            <a:off x="2510729" y="1844824"/>
            <a:ext cx="7170541" cy="4051356"/>
          </a:xfrm>
          <a:prstGeom prst="rect">
            <a:avLst/>
          </a:prstGeom>
        </p:spPr>
      </p:pic>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630239" y="2564904"/>
            <a:ext cx="1900659" cy="1900659"/>
          </a:xfrm>
          <a:prstGeom prst="rect">
            <a:avLst/>
          </a:prstGeom>
        </p:spPr>
      </p:pic>
      <p:sp>
        <p:nvSpPr>
          <p:cNvPr id="5" name="Rectangle 4"/>
          <p:cNvSpPr/>
          <p:nvPr/>
        </p:nvSpPr>
        <p:spPr>
          <a:xfrm>
            <a:off x="2485624" y="5969929"/>
            <a:ext cx="6096000" cy="646331"/>
          </a:xfrm>
          <a:prstGeom prst="rect">
            <a:avLst/>
          </a:prstGeom>
        </p:spPr>
        <p:txBody>
          <a:bodyPr>
            <a:spAutoFit/>
          </a:bodyPr>
          <a:lstStyle/>
          <a:p>
            <a:r>
              <a:rPr lang="en-GB" dirty="0"/>
              <a:t>https://www.littlewandlelettersandsounds.org.uk/resources/for-parents/</a:t>
            </a:r>
          </a:p>
        </p:txBody>
      </p:sp>
    </p:spTree>
    <p:extLst>
      <p:ext uri="{BB962C8B-B14F-4D97-AF65-F5344CB8AC3E}">
        <p14:creationId xmlns:p14="http://schemas.microsoft.com/office/powerpoint/2010/main" val="293907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9995"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F18DC-B9DE-FA47-9A8A-F3690285D807}"/>
              </a:ext>
            </a:extLst>
          </p:cNvPr>
          <p:cNvSpPr>
            <a:spLocks noGrp="1"/>
          </p:cNvSpPr>
          <p:nvPr>
            <p:ph type="title"/>
          </p:nvPr>
        </p:nvSpPr>
        <p:spPr/>
        <p:txBody>
          <a:bodyPr/>
          <a:lstStyle/>
          <a:p>
            <a:r>
              <a:rPr lang="en-US" dirty="0"/>
              <a:t>Terminology </a:t>
            </a:r>
          </a:p>
        </p:txBody>
      </p:sp>
      <p:sp>
        <p:nvSpPr>
          <p:cNvPr id="5" name="Rounded Rectangle 4">
            <a:extLst>
              <a:ext uri="{FF2B5EF4-FFF2-40B4-BE49-F238E27FC236}">
                <a16:creationId xmlns:a16="http://schemas.microsoft.com/office/drawing/2014/main" id="{1769BDE3-0AAC-A341-BB8F-73D178BFF921}"/>
              </a:ext>
            </a:extLst>
          </p:cNvPr>
          <p:cNvSpPr/>
          <p:nvPr/>
        </p:nvSpPr>
        <p:spPr>
          <a:xfrm>
            <a:off x="623392" y="213285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Phoneme</a:t>
            </a:r>
          </a:p>
        </p:txBody>
      </p:sp>
      <p:sp>
        <p:nvSpPr>
          <p:cNvPr id="6" name="Rounded Rectangle 5">
            <a:extLst>
              <a:ext uri="{FF2B5EF4-FFF2-40B4-BE49-F238E27FC236}">
                <a16:creationId xmlns:a16="http://schemas.microsoft.com/office/drawing/2014/main" id="{3120A5B3-E8CF-1645-AE51-E5574FE5F74F}"/>
              </a:ext>
            </a:extLst>
          </p:cNvPr>
          <p:cNvSpPr/>
          <p:nvPr/>
        </p:nvSpPr>
        <p:spPr>
          <a:xfrm>
            <a:off x="6888088" y="2103647"/>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Split vowel digraph </a:t>
            </a:r>
          </a:p>
        </p:txBody>
      </p:sp>
      <p:sp>
        <p:nvSpPr>
          <p:cNvPr id="7" name="Rounded Rectangle 6">
            <a:extLst>
              <a:ext uri="{FF2B5EF4-FFF2-40B4-BE49-F238E27FC236}">
                <a16:creationId xmlns:a16="http://schemas.microsoft.com/office/drawing/2014/main" id="{22408E65-6639-BF46-A2B1-8EE40CCA0AB0}"/>
              </a:ext>
            </a:extLst>
          </p:cNvPr>
          <p:cNvSpPr/>
          <p:nvPr/>
        </p:nvSpPr>
        <p:spPr>
          <a:xfrm>
            <a:off x="623392" y="3111759"/>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Grapheme</a:t>
            </a:r>
          </a:p>
        </p:txBody>
      </p:sp>
      <p:sp>
        <p:nvSpPr>
          <p:cNvPr id="8" name="Rounded Rectangle 7">
            <a:extLst>
              <a:ext uri="{FF2B5EF4-FFF2-40B4-BE49-F238E27FC236}">
                <a16:creationId xmlns:a16="http://schemas.microsoft.com/office/drawing/2014/main" id="{E525C50B-ABA3-8E48-87FF-F6B23D6442BD}"/>
              </a:ext>
            </a:extLst>
          </p:cNvPr>
          <p:cNvSpPr/>
          <p:nvPr/>
        </p:nvSpPr>
        <p:spPr>
          <a:xfrm>
            <a:off x="6888088" y="3082550"/>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Blend </a:t>
            </a:r>
          </a:p>
        </p:txBody>
      </p:sp>
      <p:sp>
        <p:nvSpPr>
          <p:cNvPr id="9" name="Rounded Rectangle 8">
            <a:extLst>
              <a:ext uri="{FF2B5EF4-FFF2-40B4-BE49-F238E27FC236}">
                <a16:creationId xmlns:a16="http://schemas.microsoft.com/office/drawing/2014/main" id="{6A02456E-1619-6441-8838-4FAF7B95E8DE}"/>
              </a:ext>
            </a:extLst>
          </p:cNvPr>
          <p:cNvSpPr/>
          <p:nvPr/>
        </p:nvSpPr>
        <p:spPr>
          <a:xfrm>
            <a:off x="625082" y="41198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Digraph</a:t>
            </a:r>
          </a:p>
        </p:txBody>
      </p:sp>
      <p:sp>
        <p:nvSpPr>
          <p:cNvPr id="10" name="Rounded Rectangle 9">
            <a:extLst>
              <a:ext uri="{FF2B5EF4-FFF2-40B4-BE49-F238E27FC236}">
                <a16:creationId xmlns:a16="http://schemas.microsoft.com/office/drawing/2014/main" id="{D8CA016A-8FA6-964F-AB5B-6E97732A71F4}"/>
              </a:ext>
            </a:extLst>
          </p:cNvPr>
          <p:cNvSpPr/>
          <p:nvPr/>
        </p:nvSpPr>
        <p:spPr>
          <a:xfrm>
            <a:off x="6889778" y="4090662"/>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Segment</a:t>
            </a:r>
          </a:p>
        </p:txBody>
      </p:sp>
      <p:sp>
        <p:nvSpPr>
          <p:cNvPr id="11" name="Rounded Rectangle 10">
            <a:extLst>
              <a:ext uri="{FF2B5EF4-FFF2-40B4-BE49-F238E27FC236}">
                <a16:creationId xmlns:a16="http://schemas.microsoft.com/office/drawing/2014/main" id="{6CC4B300-839D-984F-AF8D-56FF7F67EB7F}"/>
              </a:ext>
            </a:extLst>
          </p:cNvPr>
          <p:cNvSpPr/>
          <p:nvPr/>
        </p:nvSpPr>
        <p:spPr>
          <a:xfrm>
            <a:off x="623392" y="51271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Trigraph</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62781" y="2823727"/>
            <a:ext cx="1626217" cy="1626217"/>
          </a:xfrm>
          <a:prstGeom prst="rect">
            <a:avLst/>
          </a:prstGeom>
        </p:spPr>
      </p:pic>
    </p:spTree>
    <p:extLst>
      <p:ext uri="{BB962C8B-B14F-4D97-AF65-F5344CB8AC3E}">
        <p14:creationId xmlns:p14="http://schemas.microsoft.com/office/powerpoint/2010/main" val="76171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35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3B3DD4-A689-7440-8390-D80792CB971D}"/>
              </a:ext>
            </a:extLst>
          </p:cNvPr>
          <p:cNvSpPr>
            <a:spLocks noGrp="1"/>
          </p:cNvSpPr>
          <p:nvPr>
            <p:ph type="title"/>
          </p:nvPr>
        </p:nvSpPr>
        <p:spPr/>
        <p:txBody>
          <a:bodyPr/>
          <a:lstStyle/>
          <a:p>
            <a:r>
              <a:rPr lang="en-US" dirty="0"/>
              <a:t>Teaching order </a:t>
            </a:r>
          </a:p>
        </p:txBody>
      </p:sp>
      <p:pic>
        <p:nvPicPr>
          <p:cNvPr id="7" name="Picture 6">
            <a:extLst>
              <a:ext uri="{FF2B5EF4-FFF2-40B4-BE49-F238E27FC236}">
                <a16:creationId xmlns:a16="http://schemas.microsoft.com/office/drawing/2014/main" id="{913398DB-F0B8-D14E-AAA3-50D22D96B9E5}"/>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096000" y="3078291"/>
            <a:ext cx="4850928" cy="4176464"/>
          </a:xfrm>
          <a:prstGeom prst="roundRect">
            <a:avLst>
              <a:gd name="adj" fmla="val 2325"/>
            </a:avLst>
          </a:prstGeom>
          <a:effectLst>
            <a:glow rad="127000">
              <a:schemeClr val="tx1">
                <a:lumMod val="95000"/>
                <a:lumOff val="5000"/>
                <a:alpha val="10000"/>
              </a:schemeClr>
            </a:glow>
          </a:effectLst>
        </p:spPr>
      </p:pic>
      <p:pic>
        <p:nvPicPr>
          <p:cNvPr id="8" name="Picture 7">
            <a:extLst>
              <a:ext uri="{FF2B5EF4-FFF2-40B4-BE49-F238E27FC236}">
                <a16:creationId xmlns:a16="http://schemas.microsoft.com/office/drawing/2014/main" id="{F4908B15-A23E-CB47-8001-6496D25A91A2}"/>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767408" y="2060848"/>
            <a:ext cx="4850928" cy="5184576"/>
          </a:xfrm>
          <a:prstGeom prst="roundRect">
            <a:avLst>
              <a:gd name="adj" fmla="val 2530"/>
            </a:avLst>
          </a:prstGeom>
          <a:effectLst>
            <a:glow rad="127000">
              <a:schemeClr val="tx1">
                <a:lumMod val="95000"/>
                <a:lumOff val="5000"/>
                <a:alpha val="10000"/>
              </a:schemeClr>
            </a:glow>
          </a:effec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79976" y="350333"/>
            <a:ext cx="2404715" cy="2404715"/>
          </a:xfrm>
          <a:prstGeom prst="rect">
            <a:avLst/>
          </a:prstGeom>
        </p:spPr>
      </p:pic>
    </p:spTree>
    <p:extLst>
      <p:ext uri="{BB962C8B-B14F-4D97-AF65-F5344CB8AC3E}">
        <p14:creationId xmlns:p14="http://schemas.microsoft.com/office/powerpoint/2010/main" val="250096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8179" fill="hold"/>
                                        <p:tgtEl>
                                          <p:spTgt spid="2"/>
                                        </p:tgtEl>
                                      </p:cBhvr>
                                    </p:cmd>
                                  </p:childTnLst>
                                </p:cTn>
                              </p:par>
                            </p:childTnLst>
                          </p:cTn>
                        </p:par>
                      </p:childTnLst>
                    </p:cTn>
                  </p:par>
                </p:childTnLst>
              </p:cTn>
              <p:nextCondLst>
                <p:cond evt="onClick" delay="0">
                  <p:tgtEl>
                    <p:spTgt spid="2"/>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5600B1-8DEE-7042-8BB5-4711875F22B5}"/>
              </a:ext>
            </a:extLst>
          </p:cNvPr>
          <p:cNvSpPr>
            <a:spLocks noGrp="1"/>
          </p:cNvSpPr>
          <p:nvPr>
            <p:ph type="title"/>
          </p:nvPr>
        </p:nvSpPr>
        <p:spPr/>
        <p:txBody>
          <a:bodyPr/>
          <a:lstStyle/>
          <a:p>
            <a:r>
              <a:rPr lang="en-US" dirty="0"/>
              <a:t>Gradually your child learns the entire alphabetic code:</a:t>
            </a:r>
          </a:p>
        </p:txBody>
      </p:sp>
      <p:pic>
        <p:nvPicPr>
          <p:cNvPr id="8" name="Picture 7">
            <a:extLst>
              <a:ext uri="{FF2B5EF4-FFF2-40B4-BE49-F238E27FC236}">
                <a16:creationId xmlns:a16="http://schemas.microsoft.com/office/drawing/2014/main" id="{4DE1D942-2F2C-2E40-A7C5-F612F9DBAAE5}"/>
              </a:ext>
            </a:extLst>
          </p:cNvPr>
          <p:cNvPicPr>
            <a:picLocks noChangeAspect="1"/>
          </p:cNvPicPr>
          <p:nvPr/>
        </p:nvPicPr>
        <p:blipFill rotWithShape="1">
          <a:blip r:embed="rId5">
            <a:extLst>
              <a:ext uri="{28A0092B-C50C-407E-A947-70E740481C1C}">
                <a14:useLocalDpi xmlns:a14="http://schemas.microsoft.com/office/drawing/2010/main"/>
              </a:ext>
            </a:extLst>
          </a:blip>
          <a:srcRect b="20914"/>
          <a:stretch/>
        </p:blipFill>
        <p:spPr>
          <a:xfrm>
            <a:off x="623392" y="2060848"/>
            <a:ext cx="4850928" cy="5423724"/>
          </a:xfrm>
          <a:prstGeom prst="roundRect">
            <a:avLst>
              <a:gd name="adj" fmla="val 3145"/>
            </a:avLst>
          </a:prstGeom>
          <a:effectLst>
            <a:glow rad="127000">
              <a:schemeClr val="tx1">
                <a:lumMod val="95000"/>
                <a:lumOff val="5000"/>
                <a:alpha val="10000"/>
              </a:schemeClr>
            </a:glow>
          </a:effectLst>
        </p:spPr>
      </p:pic>
      <p:pic>
        <p:nvPicPr>
          <p:cNvPr id="9" name="Picture 8">
            <a:extLst>
              <a:ext uri="{FF2B5EF4-FFF2-40B4-BE49-F238E27FC236}">
                <a16:creationId xmlns:a16="http://schemas.microsoft.com/office/drawing/2014/main" id="{6B1F0601-B503-5F43-8A03-877058285A17}"/>
              </a:ext>
            </a:extLst>
          </p:cNvPr>
          <p:cNvPicPr>
            <a:picLocks noChangeAspect="1"/>
          </p:cNvPicPr>
          <p:nvPr/>
        </p:nvPicPr>
        <p:blipFill rotWithShape="1">
          <a:blip r:embed="rId6">
            <a:extLst>
              <a:ext uri="{28A0092B-C50C-407E-A947-70E740481C1C}">
                <a14:useLocalDpi xmlns:a14="http://schemas.microsoft.com/office/drawing/2010/main"/>
              </a:ext>
            </a:extLst>
          </a:blip>
          <a:srcRect b="34564"/>
          <a:stretch/>
        </p:blipFill>
        <p:spPr>
          <a:xfrm>
            <a:off x="6023992" y="2924944"/>
            <a:ext cx="4850928" cy="4487620"/>
          </a:xfrm>
          <a:prstGeom prst="roundRect">
            <a:avLst>
              <a:gd name="adj" fmla="val 3378"/>
            </a:avLst>
          </a:prstGeom>
          <a:effectLst>
            <a:glow rad="127000">
              <a:schemeClr val="tx1">
                <a:lumMod val="95000"/>
                <a:lumOff val="5000"/>
                <a:alpha val="10000"/>
              </a:schemeClr>
            </a:glow>
          </a:effec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39886" y="1043167"/>
            <a:ext cx="1900659" cy="1900659"/>
          </a:xfrm>
          <a:prstGeom prst="rect">
            <a:avLst/>
          </a:prstGeom>
        </p:spPr>
      </p:pic>
    </p:spTree>
    <p:extLst>
      <p:ext uri="{BB962C8B-B14F-4D97-AF65-F5344CB8AC3E}">
        <p14:creationId xmlns:p14="http://schemas.microsoft.com/office/powerpoint/2010/main" val="47559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4781" fill="hold"/>
                                        <p:tgtEl>
                                          <p:spTgt spid="2"/>
                                        </p:tgtEl>
                                      </p:cBhvr>
                                    </p:cmd>
                                  </p:childTnLst>
                                </p:cTn>
                              </p:par>
                            </p:childTnLst>
                          </p:cTn>
                        </p:par>
                      </p:childTnLst>
                    </p:cTn>
                  </p:par>
                </p:childTnLst>
              </p:cTn>
              <p:nextCondLst>
                <p:cond evt="onClick" delay="0">
                  <p:tgtEl>
                    <p:spTgt spid="2"/>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C1C3FB-22BE-674D-A0B5-A5145EBE509E}"/>
              </a:ext>
            </a:extLst>
          </p:cNvPr>
          <p:cNvPicPr>
            <a:picLocks noChangeAspect="1"/>
          </p:cNvPicPr>
          <p:nvPr/>
        </p:nvPicPr>
        <p:blipFill>
          <a:blip r:embed="rId3"/>
          <a:stretch>
            <a:fillRect/>
          </a:stretch>
        </p:blipFill>
        <p:spPr>
          <a:xfrm>
            <a:off x="4065980" y="2045703"/>
            <a:ext cx="2010312" cy="2876414"/>
          </a:xfrm>
          <a:prstGeom prst="rect">
            <a:avLst/>
          </a:prstGeom>
        </p:spPr>
      </p:pic>
      <p:pic>
        <p:nvPicPr>
          <p:cNvPr id="17" name="Picture 16">
            <a:extLst>
              <a:ext uri="{FF2B5EF4-FFF2-40B4-BE49-F238E27FC236}">
                <a16:creationId xmlns:a16="http://schemas.microsoft.com/office/drawing/2014/main" id="{BF8E5868-D84C-7545-A9F1-126E820F7CE1}"/>
              </a:ext>
            </a:extLst>
          </p:cNvPr>
          <p:cNvPicPr>
            <a:picLocks noChangeAspect="1"/>
          </p:cNvPicPr>
          <p:nvPr/>
        </p:nvPicPr>
        <p:blipFill>
          <a:blip r:embed="rId4"/>
          <a:stretch>
            <a:fillRect/>
          </a:stretch>
        </p:blipFill>
        <p:spPr>
          <a:xfrm>
            <a:off x="571483" y="2045703"/>
            <a:ext cx="2057987" cy="2963819"/>
          </a:xfrm>
          <a:prstGeom prst="rect">
            <a:avLst/>
          </a:prstGeom>
        </p:spPr>
      </p:pic>
      <p:sp>
        <p:nvSpPr>
          <p:cNvPr id="2" name="Title 1">
            <a:extLst>
              <a:ext uri="{FF2B5EF4-FFF2-40B4-BE49-F238E27FC236}">
                <a16:creationId xmlns:a16="http://schemas.microsoft.com/office/drawing/2014/main" id="{B2790E23-9E32-574E-81CA-4278D9013B18}"/>
              </a:ext>
            </a:extLst>
          </p:cNvPr>
          <p:cNvSpPr>
            <a:spLocks noGrp="1"/>
          </p:cNvSpPr>
          <p:nvPr>
            <p:ph type="title"/>
          </p:nvPr>
        </p:nvSpPr>
        <p:spPr/>
        <p:txBody>
          <a:bodyPr/>
          <a:lstStyle/>
          <a:p>
            <a:r>
              <a:rPr lang="en-US" dirty="0"/>
              <a:t>How we make learning stick </a:t>
            </a:r>
          </a:p>
        </p:txBody>
      </p:sp>
      <p:sp>
        <p:nvSpPr>
          <p:cNvPr id="3" name="Text Placeholder 2">
            <a:extLst>
              <a:ext uri="{FF2B5EF4-FFF2-40B4-BE49-F238E27FC236}">
                <a16:creationId xmlns:a16="http://schemas.microsoft.com/office/drawing/2014/main" id="{EB749D0C-0D49-2F4F-BA24-28CF6B89B7FB}"/>
              </a:ext>
            </a:extLst>
          </p:cNvPr>
          <p:cNvSpPr>
            <a:spLocks noGrp="1"/>
          </p:cNvSpPr>
          <p:nvPr>
            <p:ph type="body" sz="quarter" idx="10"/>
          </p:nvPr>
        </p:nvSpPr>
        <p:spPr>
          <a:xfrm>
            <a:off x="2847253" y="2751060"/>
            <a:ext cx="1651150" cy="1675452"/>
          </a:xfrm>
        </p:spPr>
        <p:txBody>
          <a:bodyPr/>
          <a:lstStyle/>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endParaRPr lang="en-US" dirty="0"/>
          </a:p>
        </p:txBody>
      </p:sp>
      <p:pic>
        <p:nvPicPr>
          <p:cNvPr id="15" name="Picture 14" descr="A picture containing graphical user interface&#10;&#10;Description automatically generated">
            <a:extLst>
              <a:ext uri="{FF2B5EF4-FFF2-40B4-BE49-F238E27FC236}">
                <a16:creationId xmlns:a16="http://schemas.microsoft.com/office/drawing/2014/main" id="{5198A57D-E228-0A45-AF74-FCE2257B2AB8}"/>
              </a:ext>
            </a:extLst>
          </p:cNvPr>
          <p:cNvPicPr>
            <a:picLocks noChangeAspect="1"/>
          </p:cNvPicPr>
          <p:nvPr/>
        </p:nvPicPr>
        <p:blipFill>
          <a:blip r:embed="rId5"/>
          <a:stretch>
            <a:fillRect/>
          </a:stretch>
        </p:blipFill>
        <p:spPr>
          <a:xfrm>
            <a:off x="7826755" y="2339556"/>
            <a:ext cx="2730514" cy="1716914"/>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08427D23-5B97-BB49-9F61-1AAD3324AC4D}"/>
              </a:ext>
            </a:extLst>
          </p:cNvPr>
          <p:cNvPicPr>
            <a:picLocks noChangeAspect="1"/>
          </p:cNvPicPr>
          <p:nvPr/>
        </p:nvPicPr>
        <p:blipFill>
          <a:blip r:embed="rId6"/>
          <a:stretch>
            <a:fillRect/>
          </a:stretch>
        </p:blipFill>
        <p:spPr>
          <a:xfrm>
            <a:off x="9120336" y="4221088"/>
            <a:ext cx="2730514" cy="1694565"/>
          </a:xfrm>
          <a:prstGeom prst="rect">
            <a:avLst/>
          </a:prstGeom>
        </p:spPr>
      </p:pic>
      <p:pic>
        <p:nvPicPr>
          <p:cNvPr id="5" name="Picture 4">
            <a:extLst>
              <a:ext uri="{FF2B5EF4-FFF2-40B4-BE49-F238E27FC236}">
                <a16:creationId xmlns:a16="http://schemas.microsoft.com/office/drawing/2014/main" id="{3A757EBA-D8DF-E442-AC59-BD3CEBCEB52E}"/>
              </a:ext>
            </a:extLst>
          </p:cNvPr>
          <p:cNvPicPr>
            <a:picLocks noChangeAspect="1"/>
          </p:cNvPicPr>
          <p:nvPr/>
        </p:nvPicPr>
        <p:blipFill>
          <a:blip r:embed="rId7"/>
          <a:stretch>
            <a:fillRect/>
          </a:stretch>
        </p:blipFill>
        <p:spPr>
          <a:xfrm>
            <a:off x="5258850" y="3198013"/>
            <a:ext cx="2018257" cy="2908198"/>
          </a:xfrm>
          <a:prstGeom prst="rect">
            <a:avLst/>
          </a:prstGeom>
        </p:spPr>
      </p:pic>
      <p:pic>
        <p:nvPicPr>
          <p:cNvPr id="7" name="Picture 6">
            <a:extLst>
              <a:ext uri="{FF2B5EF4-FFF2-40B4-BE49-F238E27FC236}">
                <a16:creationId xmlns:a16="http://schemas.microsoft.com/office/drawing/2014/main" id="{3AE2143B-5B1E-3545-90B1-E9199C029DEA}"/>
              </a:ext>
            </a:extLst>
          </p:cNvPr>
          <p:cNvPicPr>
            <a:picLocks noChangeAspect="1"/>
          </p:cNvPicPr>
          <p:nvPr/>
        </p:nvPicPr>
        <p:blipFill>
          <a:blip r:embed="rId8"/>
          <a:stretch>
            <a:fillRect/>
          </a:stretch>
        </p:blipFill>
        <p:spPr>
          <a:xfrm>
            <a:off x="1845033" y="3221851"/>
            <a:ext cx="2050041" cy="2884360"/>
          </a:xfrm>
          <a:prstGeom prst="rect">
            <a:avLst/>
          </a:prstGeom>
        </p:spPr>
      </p:pic>
    </p:spTree>
    <p:extLst>
      <p:ext uri="{BB962C8B-B14F-4D97-AF65-F5344CB8AC3E}">
        <p14:creationId xmlns:p14="http://schemas.microsoft.com/office/powerpoint/2010/main" val="197319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4977DC1581EF449A9C26F70477327A5" ma:contentTypeVersion="13" ma:contentTypeDescription="Create a new document." ma:contentTypeScope="" ma:versionID="bd71908aa7f3363b38879cbe876e6121">
  <xsd:schema xmlns:xsd="http://www.w3.org/2001/XMLSchema" xmlns:xs="http://www.w3.org/2001/XMLSchema" xmlns:p="http://schemas.microsoft.com/office/2006/metadata/properties" xmlns:ns2="b390c623-81a0-476f-984a-5b2ad478ef4f" xmlns:ns3="6d6ce26d-438a-4f93-8ad7-b70bc8847f7f" targetNamespace="http://schemas.microsoft.com/office/2006/metadata/properties" ma:root="true" ma:fieldsID="db6415f476d927de94aea22a5eb4cea6" ns2:_="" ns3:_="">
    <xsd:import namespace="b390c623-81a0-476f-984a-5b2ad478ef4f"/>
    <xsd:import namespace="6d6ce26d-438a-4f93-8ad7-b70bc8847f7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90c623-81a0-476f-984a-5b2ad478ef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6ce26d-438a-4f93-8ad7-b70bc8847f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625A118-A614-4A41-B843-FEF7057E296B}">
  <ds:schemaRefs>
    <ds:schemaRef ds:uri="http://schemas.microsoft.com/sharepoint/v3/contenttype/forms"/>
  </ds:schemaRefs>
</ds:datastoreItem>
</file>

<file path=customXml/itemProps2.xml><?xml version="1.0" encoding="utf-8"?>
<ds:datastoreItem xmlns:ds="http://schemas.openxmlformats.org/officeDocument/2006/customXml" ds:itemID="{B0A21441-236E-4913-9BD5-2514F499D8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90c623-81a0-476f-984a-5b2ad478ef4f"/>
    <ds:schemaRef ds:uri="6d6ce26d-438a-4f93-8ad7-b70bc8847f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B8E684-7516-47AC-9294-08AAE612A259}">
  <ds:schemaRefs>
    <ds:schemaRef ds:uri="http://purl.org/dc/terms/"/>
    <ds:schemaRef ds:uri="http://schemas.microsoft.com/office/2006/documentManagement/types"/>
    <ds:schemaRef ds:uri="http://schemas.microsoft.com/office/infopath/2007/PartnerControls"/>
    <ds:schemaRef ds:uri="b390c623-81a0-476f-984a-5b2ad478ef4f"/>
    <ds:schemaRef ds:uri="http://purl.org/dc/elements/1.1/"/>
    <ds:schemaRef ds:uri="http://schemas.microsoft.com/office/2006/metadata/properties"/>
    <ds:schemaRef ds:uri="http://schemas.openxmlformats.org/package/2006/metadata/core-properties"/>
    <ds:schemaRef ds:uri="6d6ce26d-438a-4f93-8ad7-b70bc8847f7f"/>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37163</TotalTime>
  <Words>1194</Words>
  <Application>Microsoft Office PowerPoint</Application>
  <PresentationFormat>Widescreen</PresentationFormat>
  <Paragraphs>101</Paragraphs>
  <Slides>24</Slides>
  <Notes>24</Notes>
  <HiddenSlides>0</HiddenSlides>
  <MMClips>14</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24</vt:i4>
      </vt:variant>
    </vt:vector>
  </HeadingPairs>
  <TitlesOfParts>
    <vt:vector size="36" baseType="lpstr">
      <vt:lpstr>Arial</vt:lpstr>
      <vt:lpstr>Calibri</vt:lpstr>
      <vt:lpstr>Calibri Light</vt:lpstr>
      <vt:lpstr>Courier New</vt:lpstr>
      <vt:lpstr>Gotham Narrow Bold</vt:lpstr>
      <vt:lpstr>Open Sans</vt:lpstr>
      <vt:lpstr>Open Sans Light</vt:lpstr>
      <vt:lpstr>Presentation cover</vt:lpstr>
      <vt:lpstr>Normal body copy page</vt:lpstr>
      <vt:lpstr>Custom Design</vt:lpstr>
      <vt:lpstr>3_Normal body copy page</vt:lpstr>
      <vt:lpstr>4_Normal body copy page</vt:lpstr>
      <vt:lpstr>PowerPoint Presentation</vt:lpstr>
      <vt:lpstr>PowerPoint Presentation</vt:lpstr>
      <vt:lpstr>Little Wandle Letters and Sounds Revised</vt:lpstr>
      <vt:lpstr>Phonics is:</vt:lpstr>
      <vt:lpstr>Blending to read words</vt:lpstr>
      <vt:lpstr>Terminology </vt:lpstr>
      <vt:lpstr>Teaching order </vt:lpstr>
      <vt:lpstr>Gradually your child learns the entire alphabetic code:</vt:lpstr>
      <vt:lpstr>How we make learning stick </vt:lpstr>
      <vt:lpstr>PowerPoint Presentation</vt:lpstr>
      <vt:lpstr>Reading and spelling </vt:lpstr>
      <vt:lpstr>And all the different ways to write  the phoneme sh:</vt:lpstr>
      <vt:lpstr>Tricky words </vt:lpstr>
      <vt:lpstr>Spelling</vt:lpstr>
      <vt:lpstr>How do we teach reading in books?</vt:lpstr>
      <vt:lpstr>We use assessment to match your child the right level of book</vt:lpstr>
      <vt:lpstr>Reading a book at the right level</vt:lpstr>
      <vt:lpstr>PowerPoint Presentation</vt:lpstr>
      <vt:lpstr>The most important thing you can do is read with your child</vt:lpstr>
      <vt:lpstr>Books going home</vt:lpstr>
      <vt:lpstr>Listening to your child read their phonics book</vt:lpstr>
      <vt:lpstr>Supporting your child with phonics</vt:lpstr>
      <vt:lpstr>Read to your child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Marta Rial Sanchez</cp:lastModifiedBy>
  <cp:revision>383</cp:revision>
  <cp:lastPrinted>2021-11-08T18:32:12Z</cp:lastPrinted>
  <dcterms:modified xsi:type="dcterms:W3CDTF">2024-10-08T22:07:04Z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0x01010064977DC1581EF449A9C26F70477327A5</vt:lpwstr>
  </property>
</Properties>
</file>