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slideLayouts/slideLayout13.xml" ContentType="application/vnd.openxmlformats-officedocument.presentationml.slideLayout+xml"/>
  <Override PartName="/ppt/theme/theme4.xml" ContentType="application/vnd.openxmlformats-officedocument.theme+xml"/>
  <Override PartName="/ppt/slideLayouts/slideLayout1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erverZoom="100000" strictFirstAndLastChars="0" saveSubsetFonts="1" autoCompressPictures="0">
  <p:sldMasterIdLst>
    <p:sldMasterId id="2147483648" r:id="rId4"/>
    <p:sldMasterId id="2147483650" r:id="rId5"/>
    <p:sldMasterId id="2147483719" r:id="rId6"/>
    <p:sldMasterId id="2147483702" r:id="rId7"/>
    <p:sldMasterId id="2147483704" r:id="rId8"/>
  </p:sldMasterIdLst>
  <p:notesMasterIdLst>
    <p:notesMasterId r:id="rId31"/>
  </p:notesMasterIdLst>
  <p:sldIdLst>
    <p:sldId id="256" r:id="rId9"/>
    <p:sldId id="448" r:id="rId10"/>
    <p:sldId id="421" r:id="rId11"/>
    <p:sldId id="462" r:id="rId12"/>
    <p:sldId id="419" r:id="rId13"/>
    <p:sldId id="467" r:id="rId14"/>
    <p:sldId id="463" r:id="rId15"/>
    <p:sldId id="468" r:id="rId16"/>
    <p:sldId id="466" r:id="rId17"/>
    <p:sldId id="341" r:id="rId18"/>
    <p:sldId id="459" r:id="rId19"/>
    <p:sldId id="465" r:id="rId20"/>
    <p:sldId id="434" r:id="rId21"/>
    <p:sldId id="413" r:id="rId22"/>
    <p:sldId id="442" r:id="rId23"/>
    <p:sldId id="460" r:id="rId24"/>
    <p:sldId id="440" r:id="rId25"/>
    <p:sldId id="461" r:id="rId26"/>
    <p:sldId id="432" r:id="rId27"/>
    <p:sldId id="469" r:id="rId28"/>
    <p:sldId id="422" r:id="rId29"/>
    <p:sldId id="310" r:id="rId30"/>
  </p:sldIdLst>
  <p:sldSz cx="12192000" cy="6858000"/>
  <p:notesSz cx="6858000" cy="9144000"/>
  <p:defaultTextStyle>
    <a:defPPr>
      <a:defRPr lang="en-US"/>
    </a:defPPr>
    <a:lvl1pPr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marL="457200"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marL="914400"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marL="1371600"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marL="1828800"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286000" algn="l" defTabSz="914400" rtl="0" eaLnBrk="1" latinLnBrk="0" hangingPunct="1">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6pPr>
    <a:lvl7pPr marL="2743200" algn="l" defTabSz="914400" rtl="0" eaLnBrk="1" latinLnBrk="0" hangingPunct="1">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7pPr>
    <a:lvl8pPr marL="3200400" algn="l" defTabSz="914400" rtl="0" eaLnBrk="1" latinLnBrk="0" hangingPunct="1">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8pPr>
    <a:lvl9pPr marL="3657600" algn="l" defTabSz="914400" rtl="0" eaLnBrk="1" latinLnBrk="0" hangingPunct="1">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A211015-7428-9A7E-6547-F503F3CA2B28}" name="Tracy Kewley" initials="TK" userId="f5d03b189553eb9e" providerId="Windows Live"/>
  <p188:author id="{C954B860-CEE6-0E18-DD51-A12D3E9B206F}" name="Charlotte Raby" initials="CR" userId="S::craby@wandlelearningpartnership.org.uk::20cc37f3-5b0f-4c5a-a0b7-8f276c615243" providerId="AD"/>
  <p188:author id="{1B6DAC89-B644-61D7-5560-811713186174}" name="Sarah Paxton" initials="SP" userId="S::spaxton@wandlelearningpartnership.org.uk::2df68680-0ec5-4347-a5b4-6b217d65efa5" providerId="AD"/>
  <p188:author id="{CE07B5FA-50CB-BF89-AFFB-5559C5452DA1}" name="Duffy Parry" initials="DP" userId="Anonymous_Duffy Parry"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harlotte Raby" initials="CR" lastIdx="5" clrIdx="0"/>
  <p:cmAuthor id="2" name="Duffy Parry" initials="DP"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7E32"/>
    <a:srgbClr val="EDCD2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4E469FA-0AFD-4256-B6EB-C195335B233E}" v="7" dt="2023-08-15T15:56:05.246"/>
    <p1510:client id="{A5743599-1A26-0E8C-8D13-5258BF0127A0}" v="1" dt="2023-10-18T14:52:26.464"/>
    <p1510:client id="{F6901CF2-8313-C6FF-64F9-BE3ADEE05900}" v="63" dt="2023-10-18T13:11:56.37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8311"/>
    <p:restoredTop sz="70938"/>
  </p:normalViewPr>
  <p:slideViewPr>
    <p:cSldViewPr snapToGrid="0">
      <p:cViewPr varScale="1">
        <p:scale>
          <a:sx n="90" d="100"/>
          <a:sy n="90" d="100"/>
        </p:scale>
        <p:origin x="208" y="888"/>
      </p:cViewPr>
      <p:guideLst>
        <p:guide orient="horz" pos="2160"/>
        <p:guide pos="3840"/>
      </p:guideLst>
    </p:cSldViewPr>
  </p:slideViewPr>
  <p:notesTextViewPr>
    <p:cViewPr>
      <p:scale>
        <a:sx n="1" d="1"/>
        <a:sy n="1" d="1"/>
      </p:scale>
      <p:origin x="0" y="0"/>
    </p:cViewPr>
  </p:notesTextViewPr>
  <p:notesViewPr>
    <p:cSldViewPr snapToGrid="0">
      <p:cViewPr varScale="1">
        <p:scale>
          <a:sx n="97" d="100"/>
          <a:sy n="97" d="100"/>
        </p:scale>
        <p:origin x="4328" y="20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microsoft.com/office/2018/10/relationships/authors" Target="authors.xml"/><Relationship Id="rId21" Type="http://schemas.openxmlformats.org/officeDocument/2006/relationships/slide" Target="slides/slide13.xml"/><Relationship Id="rId34" Type="http://schemas.openxmlformats.org/officeDocument/2006/relationships/viewProps" Target="viewProps.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commentAuthors" Target="commentAuthors.xml"/><Relationship Id="rId37"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tableStyles" Target="tableStyle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theme" Target="theme/theme1.xml"/><Relationship Id="rId8" Type="http://schemas.openxmlformats.org/officeDocument/2006/relationships/slideMaster" Target="slideMasters/slideMaster5.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rah Paxton" userId="S::spaxton@wandlelearningpartnership.org.uk::2df68680-0ec5-4347-a5b4-6b217d65efa5" providerId="AD" clId="Web-{A5743599-1A26-0E8C-8D13-5258BF0127A0}"/>
    <pc:docChg chg="">
      <pc:chgData name="Sarah Paxton" userId="S::spaxton@wandlelearningpartnership.org.uk::2df68680-0ec5-4347-a5b4-6b217d65efa5" providerId="AD" clId="Web-{A5743599-1A26-0E8C-8D13-5258BF0127A0}" dt="2023-10-18T14:52:26.464" v="0"/>
      <pc:docMkLst>
        <pc:docMk/>
      </pc:docMkLst>
      <pc:sldChg chg="delCm">
        <pc:chgData name="Sarah Paxton" userId="S::spaxton@wandlelearningpartnership.org.uk::2df68680-0ec5-4347-a5b4-6b217d65efa5" providerId="AD" clId="Web-{A5743599-1A26-0E8C-8D13-5258BF0127A0}" dt="2023-10-18T14:52:26.464" v="0"/>
        <pc:sldMkLst>
          <pc:docMk/>
          <pc:sldMk cId="3964800281" sldId="468"/>
        </pc:sldMkLst>
        <pc:extLst>
          <p:ext xmlns:p="http://schemas.openxmlformats.org/presentationml/2006/main" uri="{D6D511B9-2390-475A-947B-AFAB55BFBCF1}">
            <pc226:cmChg xmlns:pc226="http://schemas.microsoft.com/office/powerpoint/2022/06/main/command" chg="del">
              <pc226:chgData name="Sarah Paxton" userId="S::spaxton@wandlelearningpartnership.org.uk::2df68680-0ec5-4347-a5b4-6b217d65efa5" providerId="AD" clId="Web-{A5743599-1A26-0E8C-8D13-5258BF0127A0}" dt="2023-10-18T14:52:26.464" v="0"/>
              <pc2:cmMkLst xmlns:pc2="http://schemas.microsoft.com/office/powerpoint/2019/9/main/command">
                <pc:docMk/>
                <pc:sldMk cId="3964800281" sldId="468"/>
                <pc2:cmMk id="{1B01964B-642C-42D2-890D-69832F9C102B}"/>
              </pc2:cmMkLst>
            </pc226:cmChg>
          </p:ext>
        </pc:extLst>
      </pc:sldChg>
    </pc:docChg>
  </pc:docChgLst>
  <pc:docChgLst>
    <pc:chgData name="David Huryn" userId="S::dhuryn@wandlelearningpartnership.org.uk::69ffbc97-a5fc-4cf1-97bf-453f29ec87e1" providerId="AD" clId="Web-{F6901CF2-8313-C6FF-64F9-BE3ADEE05900}"/>
    <pc:docChg chg="modSld">
      <pc:chgData name="David Huryn" userId="S::dhuryn@wandlelearningpartnership.org.uk::69ffbc97-a5fc-4cf1-97bf-453f29ec87e1" providerId="AD" clId="Web-{F6901CF2-8313-C6FF-64F9-BE3ADEE05900}" dt="2023-10-18T13:11:56.379" v="62" actId="1076"/>
      <pc:docMkLst>
        <pc:docMk/>
      </pc:docMkLst>
      <pc:sldChg chg="addSp modSp">
        <pc:chgData name="David Huryn" userId="S::dhuryn@wandlelearningpartnership.org.uk::69ffbc97-a5fc-4cf1-97bf-453f29ec87e1" providerId="AD" clId="Web-{F6901CF2-8313-C6FF-64F9-BE3ADEE05900}" dt="2023-10-18T13:01:53.079" v="26" actId="1076"/>
        <pc:sldMkLst>
          <pc:docMk/>
          <pc:sldMk cId="1408549451" sldId="422"/>
        </pc:sldMkLst>
        <pc:picChg chg="add mod">
          <ac:chgData name="David Huryn" userId="S::dhuryn@wandlelearningpartnership.org.uk::69ffbc97-a5fc-4cf1-97bf-453f29ec87e1" providerId="AD" clId="Web-{F6901CF2-8313-C6FF-64F9-BE3ADEE05900}" dt="2023-10-18T12:59:52.179" v="5" actId="14100"/>
          <ac:picMkLst>
            <pc:docMk/>
            <pc:sldMk cId="1408549451" sldId="422"/>
            <ac:picMk id="2" creationId="{8CD7E34D-498E-1A1B-F2F3-3DA12E4C19EF}"/>
          </ac:picMkLst>
        </pc:picChg>
        <pc:picChg chg="add mod">
          <ac:chgData name="David Huryn" userId="S::dhuryn@wandlelearningpartnership.org.uk::69ffbc97-a5fc-4cf1-97bf-453f29ec87e1" providerId="AD" clId="Web-{F6901CF2-8313-C6FF-64F9-BE3ADEE05900}" dt="2023-10-18T13:00:50.152" v="17" actId="1076"/>
          <ac:picMkLst>
            <pc:docMk/>
            <pc:sldMk cId="1408549451" sldId="422"/>
            <ac:picMk id="5" creationId="{CABBE2B7-567A-0EEC-86DC-38E46CBD10AD}"/>
          </ac:picMkLst>
        </pc:picChg>
        <pc:picChg chg="add mod">
          <ac:chgData name="David Huryn" userId="S::dhuryn@wandlelearningpartnership.org.uk::69ffbc97-a5fc-4cf1-97bf-453f29ec87e1" providerId="AD" clId="Web-{F6901CF2-8313-C6FF-64F9-BE3ADEE05900}" dt="2023-10-18T13:01:53.079" v="26" actId="1076"/>
          <ac:picMkLst>
            <pc:docMk/>
            <pc:sldMk cId="1408549451" sldId="422"/>
            <ac:picMk id="8" creationId="{329ECFA2-72BB-1726-5A32-C1902530B499}"/>
          </ac:picMkLst>
        </pc:picChg>
      </pc:sldChg>
      <pc:sldChg chg="addSp delSp modSp addAnim delAnim">
        <pc:chgData name="David Huryn" userId="S::dhuryn@wandlelearningpartnership.org.uk::69ffbc97-a5fc-4cf1-97bf-453f29ec87e1" providerId="AD" clId="Web-{F6901CF2-8313-C6FF-64F9-BE3ADEE05900}" dt="2023-10-18T13:11:56.379" v="62" actId="1076"/>
        <pc:sldMkLst>
          <pc:docMk/>
          <pc:sldMk cId="3964800281" sldId="468"/>
        </pc:sldMkLst>
        <pc:picChg chg="add del mod">
          <ac:chgData name="David Huryn" userId="S::dhuryn@wandlelearningpartnership.org.uk::69ffbc97-a5fc-4cf1-97bf-453f29ec87e1" providerId="AD" clId="Web-{F6901CF2-8313-C6FF-64F9-BE3ADEE05900}" dt="2023-10-18T13:07:38.467" v="29"/>
          <ac:picMkLst>
            <pc:docMk/>
            <pc:sldMk cId="3964800281" sldId="468"/>
            <ac:picMk id="2" creationId="{7FA9F49E-E7F3-1D4D-E04E-8C164B3040B2}"/>
          </ac:picMkLst>
        </pc:picChg>
        <pc:picChg chg="add mod ord">
          <ac:chgData name="David Huryn" userId="S::dhuryn@wandlelearningpartnership.org.uk::69ffbc97-a5fc-4cf1-97bf-453f29ec87e1" providerId="AD" clId="Web-{F6901CF2-8313-C6FF-64F9-BE3ADEE05900}" dt="2023-10-18T13:11:56.379" v="62" actId="1076"/>
          <ac:picMkLst>
            <pc:docMk/>
            <pc:sldMk cId="3964800281" sldId="468"/>
            <ac:picMk id="3" creationId="{7A41A1F3-97AF-D940-B434-F3F90DA877F7}"/>
          </ac:picMkLst>
        </pc:picChg>
        <pc:picChg chg="mod">
          <ac:chgData name="David Huryn" userId="S::dhuryn@wandlelearningpartnership.org.uk::69ffbc97-a5fc-4cf1-97bf-453f29ec87e1" providerId="AD" clId="Web-{F6901CF2-8313-C6FF-64F9-BE3ADEE05900}" dt="2023-10-18T13:11:52.207" v="60" actId="14100"/>
          <ac:picMkLst>
            <pc:docMk/>
            <pc:sldMk cId="3964800281" sldId="468"/>
            <ac:picMk id="4" creationId="{E857CD80-BF4E-ED0D-28AB-17FF096FE36D}"/>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90" name="Rectangle 1">
            <a:extLst>
              <a:ext uri="{FF2B5EF4-FFF2-40B4-BE49-F238E27FC236}">
                <a16:creationId xmlns:a16="http://schemas.microsoft.com/office/drawing/2014/main" id="{96AF1521-527F-9A4A-B206-9C642680D718}"/>
              </a:ext>
            </a:extLst>
          </p:cNvPr>
          <p:cNvSpPr>
            <a:spLocks noGrp="1" noRot="1" noChangeAspect="1"/>
          </p:cNvSpPr>
          <p:nvPr>
            <p:ph type="sldImg"/>
          </p:nvPr>
        </p:nvSpPr>
        <p:spPr bwMode="auto">
          <a:xfrm>
            <a:off x="1143000" y="685800"/>
            <a:ext cx="4572000" cy="3429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 name="Rectangle 2">
            <a:extLst>
              <a:ext uri="{FF2B5EF4-FFF2-40B4-BE49-F238E27FC236}">
                <a16:creationId xmlns:a16="http://schemas.microsoft.com/office/drawing/2014/main" id="{A5C551B8-6B7A-B445-8A47-DCE3FB8E68C8}"/>
              </a:ext>
            </a:extLst>
          </p:cNvPr>
          <p:cNvSpPr>
            <a:spLocks noGrp="1"/>
          </p:cNvSpPr>
          <p:nvPr>
            <p:ph type="body" sz="quarter" idx="1"/>
          </p:nvPr>
        </p:nvSpPr>
        <p:spPr bwMode="auto">
          <a:xfrm>
            <a:off x="914400" y="4343400"/>
            <a:ext cx="50292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ltLang="en-US" noProof="0">
                <a:sym typeface="Calibri" panose="020F0502020204030204" pitchFamily="34" charset="0"/>
              </a:rPr>
              <a:t>Click to edit Master text styles</a:t>
            </a:r>
          </a:p>
          <a:p>
            <a:pPr lvl="1"/>
            <a:r>
              <a:rPr lang="en-US" altLang="en-US" noProof="0">
                <a:sym typeface="Calibri" panose="020F0502020204030204" pitchFamily="34" charset="0"/>
              </a:rPr>
              <a:t>Second level</a:t>
            </a:r>
          </a:p>
          <a:p>
            <a:pPr lvl="2"/>
            <a:r>
              <a:rPr lang="en-US" altLang="en-US" noProof="0">
                <a:sym typeface="Calibri" panose="020F0502020204030204" pitchFamily="34" charset="0"/>
              </a:rPr>
              <a:t>Third level</a:t>
            </a:r>
          </a:p>
          <a:p>
            <a:pPr lvl="3"/>
            <a:r>
              <a:rPr lang="en-US" altLang="en-US" noProof="0">
                <a:sym typeface="Calibri" panose="020F0502020204030204" pitchFamily="34" charset="0"/>
              </a:rPr>
              <a:t>Fourth level</a:t>
            </a:r>
          </a:p>
          <a:p>
            <a:pPr lvl="4"/>
            <a:r>
              <a:rPr lang="en-US" altLang="en-US" noProof="0">
                <a:sym typeface="Calibri" panose="020F0502020204030204" pitchFamily="34" charset="0"/>
              </a:rPr>
              <a:t>Fifth level</a:t>
            </a:r>
          </a:p>
        </p:txBody>
      </p:sp>
    </p:spTree>
    <p:extLst>
      <p:ext uri="{BB962C8B-B14F-4D97-AF65-F5344CB8AC3E}">
        <p14:creationId xmlns:p14="http://schemas.microsoft.com/office/powerpoint/2010/main" val="3319685432"/>
      </p:ext>
    </p:extLst>
  </p:cSld>
  <p:clrMap bg1="lt1" tx1="dk1" bg2="lt2" tx2="dk2" accent1="accent1" accent2="accent2" accent3="accent3" accent4="accent4" accent5="accent5" accent6="accent6" hlink="hlink" folHlink="folHlink"/>
  <p:notesStyle>
    <a:lvl1pPr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indent="228600"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indent="457200"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indent="685800"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indent="914400"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Slide Image Placeholder 1">
            <a:extLst>
              <a:ext uri="{FF2B5EF4-FFF2-40B4-BE49-F238E27FC236}">
                <a16:creationId xmlns:a16="http://schemas.microsoft.com/office/drawing/2014/main" id="{0DF8A2E6-9C85-B947-9248-60269C7C293F}"/>
              </a:ext>
            </a:extLst>
          </p:cNvPr>
          <p:cNvSpPr>
            <a:spLocks noGrp="1" noRot="1" noChangeAspect="1" noTextEdit="1"/>
          </p:cNvSpPr>
          <p:nvPr>
            <p:ph type="sldImg"/>
          </p:nvPr>
        </p:nvSpPr>
        <p:spPr>
          <a:xfrm>
            <a:off x="381000" y="685800"/>
            <a:ext cx="6096000" cy="3429000"/>
          </a:xfrm>
        </p:spPr>
      </p:sp>
      <p:sp>
        <p:nvSpPr>
          <p:cNvPr id="14338" name="Notes Placeholder 2">
            <a:extLst>
              <a:ext uri="{FF2B5EF4-FFF2-40B4-BE49-F238E27FC236}">
                <a16:creationId xmlns:a16="http://schemas.microsoft.com/office/drawing/2014/main" id="{71E924FA-A663-404C-B461-BD34C4D994B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a:latin typeface="Calibri"/>
                <a:cs typeface="Calibri"/>
              </a:rPr>
              <a:t>For this presentation, you will need to </a:t>
            </a:r>
            <a:r>
              <a:rPr lang="en-US" altLang="en-US" b="1" dirty="0">
                <a:latin typeface="Calibri"/>
                <a:cs typeface="Calibri"/>
              </a:rPr>
              <a:t>download and print out the following resources and information for parents:</a:t>
            </a:r>
          </a:p>
          <a:p>
            <a:endParaRPr lang="en-US" dirty="0"/>
          </a:p>
          <a:p>
            <a:pPr marL="171450" indent="-171450">
              <a:buFont typeface="Arial" panose="020B0604020202020204" pitchFamily="34" charset="0"/>
              <a:buChar char="•"/>
            </a:pPr>
            <a:r>
              <a:rPr lang="en-US" altLang="en-US" dirty="0">
                <a:latin typeface="Calibri"/>
                <a:cs typeface="Calibri"/>
              </a:rPr>
              <a:t>the parent</a:t>
            </a:r>
            <a:r>
              <a:rPr lang="en-US" dirty="0">
                <a:latin typeface="Calibri"/>
                <a:ea typeface="Calibri"/>
                <a:cs typeface="Calibri"/>
              </a:rPr>
              <a:t> handout </a:t>
            </a:r>
            <a:r>
              <a:rPr lang="en-US" b="0" dirty="0">
                <a:latin typeface="Calibri"/>
                <a:ea typeface="Calibri"/>
                <a:cs typeface="Calibri"/>
              </a:rPr>
              <a:t>‘</a:t>
            </a:r>
            <a:r>
              <a:rPr lang="en-GB" b="0" dirty="0">
                <a:effectLst/>
                <a:latin typeface="Helvetica" pitchFamily="2" charset="0"/>
              </a:rPr>
              <a:t>Your child’s reading journey – Reception Spring term’</a:t>
            </a:r>
          </a:p>
          <a:p>
            <a:pPr marL="171450" indent="-171450">
              <a:buFont typeface="Arial"/>
              <a:buChar char="•"/>
            </a:pPr>
            <a:r>
              <a:rPr lang="en-US" dirty="0">
                <a:latin typeface="Calibri"/>
                <a:ea typeface="Calibri"/>
                <a:cs typeface="Calibri"/>
              </a:rPr>
              <a:t>the Phase 2 and 3 grapheme mat</a:t>
            </a:r>
          </a:p>
          <a:p>
            <a:pPr marL="171450" marR="0" lvl="0" indent="-171450" algn="l" defTabSz="914400" rtl="0" eaLnBrk="0" fontAlgn="base" latinLnBrk="0" hangingPunct="0">
              <a:lnSpc>
                <a:spcPct val="100000"/>
              </a:lnSpc>
              <a:spcBef>
                <a:spcPct val="0"/>
              </a:spcBef>
              <a:spcAft>
                <a:spcPct val="0"/>
              </a:spcAft>
              <a:buClrTx/>
              <a:buSzTx/>
              <a:buFont typeface="Arial"/>
              <a:buChar char="•"/>
              <a:tabLst/>
              <a:defRPr/>
            </a:pPr>
            <a:r>
              <a:rPr lang="en-US" b="0" i="0" dirty="0">
                <a:latin typeface="Calibri"/>
                <a:cs typeface="Calibri"/>
              </a:rPr>
              <a:t>‘Phase 3 tricky words: Reception Spring term – Information for parents and </a:t>
            </a:r>
            <a:r>
              <a:rPr lang="en-US" b="0" i="0" dirty="0" err="1">
                <a:latin typeface="Calibri"/>
                <a:cs typeface="Calibri"/>
              </a:rPr>
              <a:t>carers’</a:t>
            </a:r>
            <a:r>
              <a:rPr lang="en-US" b="0" i="0" dirty="0">
                <a:latin typeface="Calibri"/>
                <a:cs typeface="Calibri"/>
              </a:rPr>
              <a:t> – or parents can access this in the ‘For parents’ area of the Little Wandle website.</a:t>
            </a:r>
            <a:endParaRPr lang="en-US" dirty="0">
              <a:latin typeface="Calibri"/>
              <a:ea typeface="Calibri"/>
              <a:cs typeface="Calibri"/>
            </a:endParaRPr>
          </a:p>
          <a:p>
            <a:pPr marL="0" marR="0" lvl="0" indent="0" algn="l" defTabSz="914400" rtl="0" eaLnBrk="0" fontAlgn="base" latinLnBrk="0" hangingPunct="0">
              <a:lnSpc>
                <a:spcPct val="100000"/>
              </a:lnSpc>
              <a:spcBef>
                <a:spcPct val="0"/>
              </a:spcBef>
              <a:spcAft>
                <a:spcPct val="0"/>
              </a:spcAft>
              <a:buClrTx/>
              <a:buSzTx/>
              <a:buFont typeface="Arial"/>
              <a:buNone/>
              <a:tabLst/>
              <a:defRPr/>
            </a:pPr>
            <a:endParaRPr lang="en-US" i="0">
              <a:latin typeface="Calibri"/>
              <a:cs typeface="Calibri"/>
            </a:endParaRPr>
          </a:p>
          <a:p>
            <a:pPr marL="0" marR="0" lvl="0" indent="0" algn="l" defTabSz="914400" rtl="0" eaLnBrk="0" fontAlgn="base" latinLnBrk="0" hangingPunct="0">
              <a:lnSpc>
                <a:spcPct val="100000"/>
              </a:lnSpc>
              <a:spcBef>
                <a:spcPct val="0"/>
              </a:spcBef>
              <a:spcAft>
                <a:spcPct val="0"/>
              </a:spcAft>
              <a:buClrTx/>
              <a:buSzTx/>
              <a:buFont typeface="Arial"/>
              <a:buNone/>
              <a:tabLst/>
              <a:defRPr/>
            </a:pPr>
            <a:r>
              <a:rPr lang="en-US" i="0">
                <a:latin typeface="Calibri"/>
                <a:cs typeface="Calibri"/>
              </a:rPr>
              <a:t>You </a:t>
            </a:r>
            <a:r>
              <a:rPr lang="en-US" i="0" dirty="0">
                <a:latin typeface="Calibri"/>
                <a:cs typeface="Calibri"/>
              </a:rPr>
              <a:t>will need a flipchart and access to the Little Wandle and Collins websites.</a:t>
            </a:r>
            <a:endParaRPr lang="en-US" i="0" dirty="0"/>
          </a:p>
          <a:p>
            <a:pPr marL="0" marR="0" lvl="0" indent="0" algn="l" defTabSz="914400" rtl="0" eaLnBrk="0" fontAlgn="base" latinLnBrk="0" hangingPunct="0">
              <a:lnSpc>
                <a:spcPct val="100000"/>
              </a:lnSpc>
              <a:spcBef>
                <a:spcPct val="0"/>
              </a:spcBef>
              <a:spcAft>
                <a:spcPct val="0"/>
              </a:spcAft>
              <a:buClrTx/>
              <a:buSzTx/>
              <a:buFont typeface="Arial"/>
              <a:buNone/>
              <a:tabLst/>
              <a:defRPr/>
            </a:pPr>
            <a:r>
              <a:rPr lang="en-US" i="0" dirty="0">
                <a:latin typeface="Calibri"/>
                <a:cs typeface="Calibri"/>
              </a:rPr>
              <a:t>You may also wish to have a copy of the Little Wandle Glossary to hand (in Getting started/Teaching).</a:t>
            </a:r>
          </a:p>
          <a:p>
            <a:pPr marL="171450" indent="-171450">
              <a:buFont typeface="Arial"/>
              <a:buChar char="•"/>
            </a:pPr>
            <a:endParaRPr lang="en-US" dirty="0">
              <a:latin typeface="Calibri"/>
              <a:ea typeface="Calibri"/>
              <a:cs typeface="Calibri"/>
            </a:endParaRPr>
          </a:p>
          <a:p>
            <a:endParaRPr lang="en-US" altLang="en-US" dirty="0"/>
          </a:p>
        </p:txBody>
      </p:sp>
    </p:spTree>
    <p:extLst>
      <p:ext uri="{BB962C8B-B14F-4D97-AF65-F5344CB8AC3E}">
        <p14:creationId xmlns:p14="http://schemas.microsoft.com/office/powerpoint/2010/main" val="14986183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0"/>
              </a:spcBef>
              <a:spcAft>
                <a:spcPct val="0"/>
              </a:spcAft>
              <a:buClrTx/>
              <a:buSzTx/>
              <a:buFont typeface="Arial"/>
              <a:buNone/>
              <a:tabLst/>
              <a:defRPr/>
            </a:pPr>
            <a:r>
              <a:rPr lang="en-GB" b="1" dirty="0">
                <a:latin typeface="Calibri"/>
                <a:cs typeface="Calibri"/>
              </a:rPr>
              <a:t>Slide purpose:</a:t>
            </a:r>
          </a:p>
          <a:p>
            <a:pPr marL="171450" indent="-171450">
              <a:buFont typeface="Arial"/>
              <a:buChar char="•"/>
            </a:pPr>
            <a:r>
              <a:rPr lang="en-GB" baseline="0" dirty="0">
                <a:latin typeface="Calibri"/>
                <a:cs typeface="Calibri"/>
              </a:rPr>
              <a:t>To look at the Little Wandle progression beyond Phase 3</a:t>
            </a:r>
            <a:endParaRPr lang="en-US" dirty="0"/>
          </a:p>
          <a:p>
            <a:pPr marL="171450" indent="-171450">
              <a:buFont typeface="Arial"/>
              <a:buChar char="•"/>
            </a:pPr>
            <a:endParaRPr lang="en-GB" b="1" dirty="0">
              <a:latin typeface="Calibri"/>
              <a:cs typeface="Calibri"/>
            </a:endParaRPr>
          </a:p>
          <a:p>
            <a:pPr marL="0" indent="0">
              <a:buFont typeface="Arial"/>
              <a:buNone/>
            </a:pPr>
            <a:r>
              <a:rPr lang="en-GB" b="1" dirty="0">
                <a:latin typeface="Calibri"/>
                <a:cs typeface="Calibri"/>
              </a:rPr>
              <a:t>Suggested script:</a:t>
            </a:r>
            <a:endParaRPr lang="en-US" b="0" dirty="0">
              <a:latin typeface="Calibri" panose="020F0502020204030204" pitchFamily="34" charset="0"/>
              <a:cs typeface="Calibri" panose="020F0502020204030204" pitchFamily="34" charset="0"/>
            </a:endParaRPr>
          </a:p>
          <a:p>
            <a:pPr marL="171450" indent="-171450">
              <a:buFont typeface="Arial"/>
              <a:buChar char="•"/>
            </a:pPr>
            <a:r>
              <a:rPr lang="en-US" i="1" dirty="0">
                <a:latin typeface="Calibri"/>
                <a:ea typeface="Calibri"/>
                <a:cs typeface="Calibri"/>
              </a:rPr>
              <a:t>After Easter</a:t>
            </a:r>
            <a:r>
              <a:rPr lang="en-US" i="1" baseline="0" dirty="0">
                <a:latin typeface="Calibri"/>
                <a:ea typeface="Calibri"/>
                <a:cs typeface="Calibri"/>
              </a:rPr>
              <a:t> the children will begin Phase 4, where they will learn to read words containing adjacent consonants (words with two or more consonants next to each other).</a:t>
            </a:r>
          </a:p>
          <a:p>
            <a:pPr marL="171450" indent="-171450">
              <a:buFont typeface="Arial"/>
              <a:buChar char="•"/>
            </a:pPr>
            <a:r>
              <a:rPr lang="en-US" i="1" baseline="0" dirty="0">
                <a:latin typeface="Calibri"/>
                <a:ea typeface="Calibri"/>
                <a:cs typeface="Calibri"/>
              </a:rPr>
              <a:t>These include two</a:t>
            </a:r>
            <a:r>
              <a:rPr lang="en-US" i="1" dirty="0"/>
              <a:t> adjacent consonants e.g. drip, jump, or three adjacent consonants e.g. strap, strong. </a:t>
            </a:r>
          </a:p>
          <a:p>
            <a:pPr marL="171450" indent="-171450">
              <a:buFont typeface="Arial"/>
              <a:buChar char="•"/>
            </a:pPr>
            <a:r>
              <a:rPr lang="en-US" i="1" dirty="0"/>
              <a:t>Children continue to have a review of the week on Fridays to secure the new learning earlier in the week.</a:t>
            </a:r>
            <a:endParaRPr lang="en-US" i="0" dirty="0"/>
          </a:p>
          <a:p>
            <a:pPr marL="171450" indent="-171450">
              <a:buFont typeface="Arial"/>
              <a:buChar char="•"/>
            </a:pPr>
            <a:r>
              <a:rPr lang="en-US" i="1" dirty="0"/>
              <a:t>Tricky words are taught alongside this.</a:t>
            </a:r>
            <a:endParaRPr lang="en-US" dirty="0"/>
          </a:p>
        </p:txBody>
      </p:sp>
    </p:spTree>
    <p:extLst>
      <p:ext uri="{BB962C8B-B14F-4D97-AF65-F5344CB8AC3E}">
        <p14:creationId xmlns:p14="http://schemas.microsoft.com/office/powerpoint/2010/main" val="19645393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500002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GB" b="1" dirty="0">
                <a:latin typeface="Calibri"/>
                <a:cs typeface="Calibri"/>
              </a:rPr>
              <a:t>Slide purpose:</a:t>
            </a:r>
          </a:p>
          <a:p>
            <a:pPr marL="171450" indent="-171450">
              <a:buFont typeface="Arial" panose="020B0604020202020204" pitchFamily="34" charset="0"/>
              <a:buChar char="•"/>
            </a:pPr>
            <a:r>
              <a:rPr lang="en-GB" b="0" dirty="0">
                <a:latin typeface="Calibri"/>
                <a:cs typeface="Calibri"/>
              </a:rPr>
              <a:t>To introduce </a:t>
            </a:r>
            <a:r>
              <a:rPr lang="en-GB" dirty="0">
                <a:latin typeface="Calibri"/>
                <a:cs typeface="Calibri"/>
              </a:rPr>
              <a:t>spelling</a:t>
            </a:r>
            <a:endParaRPr lang="en-US" dirty="0"/>
          </a:p>
          <a:p>
            <a:pPr marL="171450" indent="-171450">
              <a:buFont typeface="Arial"/>
              <a:buChar char="•"/>
            </a:pPr>
            <a:endParaRPr lang="en-GB" b="1" dirty="0">
              <a:latin typeface="Calibri"/>
              <a:cs typeface="Calibri"/>
            </a:endParaRPr>
          </a:p>
          <a:p>
            <a:pPr marL="0" indent="0">
              <a:buFont typeface="Arial"/>
              <a:buNone/>
            </a:pPr>
            <a:r>
              <a:rPr lang="en-GB" b="1" dirty="0">
                <a:latin typeface="Calibri"/>
                <a:cs typeface="Calibri"/>
              </a:rPr>
              <a:t>Suggested script:</a:t>
            </a:r>
            <a:endParaRPr lang="en-US" b="0" dirty="0">
              <a:latin typeface="Calibri" panose="020F0502020204030204" pitchFamily="34" charset="0"/>
              <a:cs typeface="Calibri" panose="020F0502020204030204" pitchFamily="34" charset="0"/>
            </a:endParaRPr>
          </a:p>
          <a:p>
            <a:pPr marL="171450" indent="-171450">
              <a:buFont typeface="Arial"/>
              <a:buChar char="•"/>
            </a:pPr>
            <a:r>
              <a:rPr lang="en-US" i="1" dirty="0"/>
              <a:t>Increasingly challenging words to</a:t>
            </a:r>
            <a:r>
              <a:rPr lang="en-US" i="1" baseline="0" dirty="0"/>
              <a:t> spell are introduced e.g. longer words, compound words (carpark), plurals. </a:t>
            </a:r>
          </a:p>
          <a:p>
            <a:pPr marL="171450" indent="-171450">
              <a:buFont typeface="Arial"/>
              <a:buChar char="•"/>
            </a:pPr>
            <a:r>
              <a:rPr lang="en-US" i="1" baseline="0" dirty="0"/>
              <a:t>This all matches the Little Wandle sequence of learning.</a:t>
            </a:r>
            <a:endParaRPr lang="en-GB" i="1" dirty="0"/>
          </a:p>
        </p:txBody>
      </p:sp>
    </p:spTree>
    <p:extLst>
      <p:ext uri="{BB962C8B-B14F-4D97-AF65-F5344CB8AC3E}">
        <p14:creationId xmlns:p14="http://schemas.microsoft.com/office/powerpoint/2010/main" val="10051958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GB" b="1" dirty="0">
                <a:latin typeface="Calibri"/>
                <a:cs typeface="Calibri"/>
              </a:rPr>
              <a:t>Slide purpose:</a:t>
            </a:r>
          </a:p>
          <a:p>
            <a:pPr marL="171450" indent="-171450">
              <a:buFont typeface="Arial"/>
              <a:buChar char="•"/>
            </a:pPr>
            <a:r>
              <a:rPr lang="en-GB" dirty="0">
                <a:latin typeface="Calibri"/>
                <a:cs typeface="Calibri"/>
              </a:rPr>
              <a:t>To recap</a:t>
            </a:r>
            <a:r>
              <a:rPr lang="en-GB" baseline="0" dirty="0">
                <a:latin typeface="Calibri"/>
                <a:cs typeface="Calibri"/>
              </a:rPr>
              <a:t> </a:t>
            </a:r>
            <a:r>
              <a:rPr lang="en-GB" dirty="0">
                <a:latin typeface="Calibri"/>
                <a:cs typeface="Calibri"/>
              </a:rPr>
              <a:t>spelling methodology</a:t>
            </a:r>
            <a:endParaRPr lang="en-US" dirty="0"/>
          </a:p>
          <a:p>
            <a:pPr marL="171450" indent="-171450">
              <a:buFont typeface="Arial"/>
              <a:buChar char="•"/>
            </a:pPr>
            <a:endParaRPr lang="en-GB" b="1" dirty="0">
              <a:latin typeface="Calibri"/>
              <a:cs typeface="Calibri"/>
            </a:endParaRPr>
          </a:p>
          <a:p>
            <a:pPr marL="0" indent="0">
              <a:buFont typeface="Arial"/>
              <a:buNone/>
            </a:pPr>
            <a:r>
              <a:rPr lang="en-GB" b="1" dirty="0">
                <a:latin typeface="Calibri"/>
                <a:cs typeface="Calibri"/>
              </a:rPr>
              <a:t>Notes:</a:t>
            </a:r>
            <a:endParaRPr lang="en-US" b="0" dirty="0">
              <a:latin typeface="Calibri" panose="020F0502020204030204" pitchFamily="34" charset="0"/>
              <a:cs typeface="Calibri" panose="020F0502020204030204" pitchFamily="34" charset="0"/>
            </a:endParaRPr>
          </a:p>
          <a:p>
            <a:pPr marL="171450" indent="-171450">
              <a:buFont typeface="Arial"/>
              <a:buChar char="•"/>
            </a:pPr>
            <a:r>
              <a:rPr lang="en-US" i="0" dirty="0"/>
              <a:t>Model the process above on a flipchart for the parents to see</a:t>
            </a:r>
            <a:r>
              <a:rPr lang="en-US" i="0" baseline="0" dirty="0"/>
              <a:t>. </a:t>
            </a:r>
          </a:p>
          <a:p>
            <a:pPr marL="171450" indent="-171450">
              <a:buFont typeface="Arial"/>
              <a:buChar char="•"/>
            </a:pPr>
            <a:r>
              <a:rPr lang="en-US" i="0" baseline="0" dirty="0"/>
              <a:t>Show process with a Phase 3 word, e.g. boot, tail, teeth.</a:t>
            </a:r>
            <a:endParaRPr lang="en-US" i="0" dirty="0"/>
          </a:p>
          <a:p>
            <a:endParaRPr lang="en-US" i="1" dirty="0"/>
          </a:p>
        </p:txBody>
      </p:sp>
    </p:spTree>
    <p:extLst>
      <p:ext uri="{BB962C8B-B14F-4D97-AF65-F5344CB8AC3E}">
        <p14:creationId xmlns:p14="http://schemas.microsoft.com/office/powerpoint/2010/main" val="40228710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GB" b="1" dirty="0">
                <a:latin typeface="Calibri"/>
                <a:cs typeface="Calibri"/>
              </a:rPr>
              <a:t>Slide purpose:</a:t>
            </a:r>
          </a:p>
          <a:p>
            <a:pPr marL="171450" indent="-171450">
              <a:buFont typeface="Arial"/>
              <a:buChar char="•"/>
            </a:pPr>
            <a:r>
              <a:rPr lang="en-GB" dirty="0">
                <a:latin typeface="Calibri"/>
                <a:cs typeface="Calibri"/>
              </a:rPr>
              <a:t>To introduce decodable books</a:t>
            </a:r>
            <a:endParaRPr lang="en-US" dirty="0"/>
          </a:p>
          <a:p>
            <a:pPr marL="171450" indent="-171450">
              <a:buFont typeface="Arial"/>
              <a:buChar char="•"/>
            </a:pPr>
            <a:endParaRPr lang="en-GB" b="1" dirty="0">
              <a:latin typeface="Calibri"/>
              <a:cs typeface="Calibri"/>
            </a:endParaRPr>
          </a:p>
          <a:p>
            <a:pPr marL="0" indent="0">
              <a:buFont typeface="Arial"/>
              <a:buNone/>
            </a:pPr>
            <a:r>
              <a:rPr lang="en-GB" b="1" dirty="0">
                <a:latin typeface="Calibri"/>
                <a:cs typeface="Calibri"/>
              </a:rPr>
              <a:t>Suggested script:</a:t>
            </a:r>
            <a:endParaRPr lang="en-US" b="0" dirty="0">
              <a:latin typeface="Calibri" panose="020F0502020204030204" pitchFamily="34" charset="0"/>
              <a:cs typeface="Calibri" panose="020F0502020204030204" pitchFamily="34" charset="0"/>
            </a:endParaRPr>
          </a:p>
          <a:p>
            <a:pPr marL="171450" indent="-171450">
              <a:buFont typeface="Arial"/>
              <a:buChar char="•"/>
            </a:pPr>
            <a:r>
              <a:rPr lang="en-US" i="1" dirty="0"/>
              <a:t>The children read the same book three times in a week. </a:t>
            </a:r>
          </a:p>
          <a:p>
            <a:pPr marL="171450" indent="-171450">
              <a:buFont typeface="Arial"/>
              <a:buChar char="•"/>
            </a:pPr>
            <a:r>
              <a:rPr lang="en-US" i="1" dirty="0"/>
              <a:t>The first time we work on decoding (sounding out) the words, the second time we work on prosody which is reading with expression – making the book sound more interesting with our story-teller voice or our David Attenborough voice – and the third time we look at comprehension. </a:t>
            </a:r>
          </a:p>
          <a:p>
            <a:pPr marL="171450" indent="-171450">
              <a:buFont typeface="Arial"/>
              <a:buChar char="•"/>
            </a:pPr>
            <a:r>
              <a:rPr lang="en-US" i="1" dirty="0"/>
              <a:t>We read the books three times at school because we want to develop the fluency. </a:t>
            </a:r>
          </a:p>
          <a:p>
            <a:pPr marL="171450" indent="-171450">
              <a:buFont typeface="Arial"/>
              <a:buChar char="•"/>
            </a:pPr>
            <a:r>
              <a:rPr lang="en-US" i="1" dirty="0"/>
              <a:t>The more they see words the more they begin to read them automatically without having to sound them out.</a:t>
            </a:r>
          </a:p>
        </p:txBody>
      </p:sp>
    </p:spTree>
    <p:extLst>
      <p:ext uri="{BB962C8B-B14F-4D97-AF65-F5344CB8AC3E}">
        <p14:creationId xmlns:p14="http://schemas.microsoft.com/office/powerpoint/2010/main" val="19426538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GB" b="1" dirty="0">
                <a:latin typeface="Calibri"/>
                <a:cs typeface="Calibri"/>
              </a:rPr>
              <a:t>Slide purpose:</a:t>
            </a:r>
          </a:p>
          <a:p>
            <a:pPr marL="171450" indent="-171450">
              <a:buFont typeface="Arial"/>
              <a:buChar char="•"/>
            </a:pPr>
            <a:r>
              <a:rPr lang="en-GB" dirty="0">
                <a:latin typeface="Calibri"/>
                <a:cs typeface="Calibri"/>
              </a:rPr>
              <a:t>To introduce book matching</a:t>
            </a:r>
            <a:endParaRPr lang="en-US" dirty="0"/>
          </a:p>
          <a:p>
            <a:pPr marL="171450" indent="-171450">
              <a:buFont typeface="Arial"/>
              <a:buChar char="•"/>
            </a:pPr>
            <a:endParaRPr lang="en-GB" b="1" dirty="0">
              <a:latin typeface="Calibri"/>
              <a:cs typeface="Calibri"/>
            </a:endParaRPr>
          </a:p>
          <a:p>
            <a:pPr marL="0" indent="0">
              <a:buFont typeface="Arial"/>
              <a:buNone/>
            </a:pPr>
            <a:r>
              <a:rPr lang="en-GB" b="1" dirty="0">
                <a:latin typeface="Calibri"/>
                <a:cs typeface="Calibri"/>
              </a:rPr>
              <a:t>Suggested script:</a:t>
            </a:r>
            <a:endParaRPr lang="en-US" b="0" dirty="0">
              <a:latin typeface="Calibri" panose="020F0502020204030204" pitchFamily="34" charset="0"/>
              <a:cs typeface="Calibri" panose="020F0502020204030204" pitchFamily="34" charset="0"/>
            </a:endParaRPr>
          </a:p>
          <a:p>
            <a:pPr marL="171450" indent="-171450">
              <a:buFont typeface="Arial"/>
              <a:buChar char="•"/>
            </a:pPr>
            <a:r>
              <a:rPr lang="en-US" i="1" dirty="0">
                <a:latin typeface="Calibri"/>
                <a:ea typeface="Calibri"/>
                <a:cs typeface="Calibri"/>
              </a:rPr>
              <a:t>Whilst your child is learning Phase 3 GPCs they will be reading a Phase 2 book – as these books are at their level of security.  </a:t>
            </a:r>
          </a:p>
          <a:p>
            <a:pPr marL="171450" indent="-171450">
              <a:buFont typeface="Arial"/>
              <a:buChar char="•"/>
            </a:pPr>
            <a:r>
              <a:rPr lang="en-US" i="1" dirty="0">
                <a:latin typeface="Calibri"/>
                <a:ea typeface="Calibri"/>
                <a:cs typeface="Calibri"/>
              </a:rPr>
              <a:t>Once</a:t>
            </a:r>
            <a:r>
              <a:rPr lang="en-US" i="1" baseline="0" dirty="0">
                <a:latin typeface="Calibri"/>
                <a:ea typeface="Calibri"/>
                <a:cs typeface="Calibri"/>
              </a:rPr>
              <a:t> </a:t>
            </a:r>
            <a:r>
              <a:rPr lang="en-US" i="1" dirty="0">
                <a:latin typeface="Calibri"/>
                <a:ea typeface="Calibri"/>
                <a:cs typeface="Calibri"/>
              </a:rPr>
              <a:t>they have secured the Phase 3 GPCs and read them in words confidently, they will read</a:t>
            </a:r>
            <a:r>
              <a:rPr lang="en-US" i="1" baseline="0" dirty="0">
                <a:latin typeface="Calibri"/>
                <a:ea typeface="Calibri"/>
                <a:cs typeface="Calibri"/>
              </a:rPr>
              <a:t> a </a:t>
            </a:r>
            <a:r>
              <a:rPr lang="en-US" i="1" dirty="0">
                <a:latin typeface="Calibri"/>
                <a:ea typeface="Calibri"/>
                <a:cs typeface="Calibri"/>
              </a:rPr>
              <a:t>Phase</a:t>
            </a:r>
            <a:r>
              <a:rPr lang="en-US" i="1" baseline="0" dirty="0">
                <a:latin typeface="Calibri"/>
                <a:ea typeface="Calibri"/>
                <a:cs typeface="Calibri"/>
              </a:rPr>
              <a:t> 3 book</a:t>
            </a:r>
            <a:r>
              <a:rPr lang="en-US" i="1" dirty="0">
                <a:latin typeface="Calibri"/>
                <a:ea typeface="Calibri"/>
                <a:cs typeface="Calibri"/>
              </a:rPr>
              <a:t>.</a:t>
            </a:r>
          </a:p>
          <a:p>
            <a:pPr marL="171450" indent="-171450">
              <a:buFont typeface="Arial"/>
              <a:buChar char="•"/>
            </a:pPr>
            <a:r>
              <a:rPr lang="en-US" i="1" dirty="0">
                <a:latin typeface="Calibri"/>
                <a:ea typeface="Calibri"/>
                <a:cs typeface="Calibri"/>
              </a:rPr>
              <a:t>In these books </a:t>
            </a:r>
            <a:r>
              <a:rPr lang="en-US" i="1" baseline="0" dirty="0">
                <a:latin typeface="Calibri"/>
                <a:ea typeface="Calibri"/>
                <a:cs typeface="Calibri"/>
              </a:rPr>
              <a:t>we encourage them to ‘blend in their heads’. This is a strategy that helps children to become fluent readers. </a:t>
            </a:r>
          </a:p>
          <a:p>
            <a:pPr marL="171450" indent="-171450">
              <a:buFont typeface="Arial"/>
              <a:buChar char="•"/>
            </a:pPr>
            <a:r>
              <a:rPr lang="en-US" i="1" baseline="0" dirty="0">
                <a:latin typeface="Calibri"/>
                <a:ea typeface="Calibri"/>
                <a:cs typeface="Calibri"/>
              </a:rPr>
              <a:t>Blending in your head means children say the sounds quietly in their heads and then read the whole word out loud. Eventually, this will become automatic and children can read words that they know fluently.</a:t>
            </a:r>
          </a:p>
          <a:p>
            <a:pPr marL="171450" indent="-171450">
              <a:buFont typeface="Arial"/>
              <a:buChar char="•"/>
            </a:pPr>
            <a:r>
              <a:rPr lang="en-US" i="1" baseline="0" dirty="0"/>
              <a:t>We will always communicate with you if we feel that your child is not blending accurately enough yet and needs additional support.</a:t>
            </a:r>
            <a:endParaRPr lang="en-US" i="1" dirty="0"/>
          </a:p>
          <a:p>
            <a:endParaRPr lang="en-US" i="1" dirty="0"/>
          </a:p>
        </p:txBody>
      </p:sp>
    </p:spTree>
    <p:extLst>
      <p:ext uri="{BB962C8B-B14F-4D97-AF65-F5344CB8AC3E}">
        <p14:creationId xmlns:p14="http://schemas.microsoft.com/office/powerpoint/2010/main" val="3348333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455523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GB" b="1" dirty="0">
                <a:latin typeface="Calibri"/>
                <a:cs typeface="Calibri"/>
              </a:rPr>
              <a:t>Slide purpose:</a:t>
            </a:r>
          </a:p>
          <a:p>
            <a:pPr marL="171450" indent="-171450">
              <a:buFont typeface="Arial"/>
              <a:buChar char="•"/>
            </a:pPr>
            <a:r>
              <a:rPr lang="en-GB" b="0" dirty="0">
                <a:latin typeface="Calibri"/>
                <a:cs typeface="Calibri"/>
              </a:rPr>
              <a:t>To introduce </a:t>
            </a:r>
            <a:r>
              <a:rPr lang="en-GB" dirty="0">
                <a:latin typeface="Calibri"/>
                <a:cs typeface="Calibri"/>
              </a:rPr>
              <a:t>the values of</a:t>
            </a:r>
            <a:r>
              <a:rPr lang="en-GB" baseline="0" dirty="0">
                <a:latin typeface="Calibri"/>
                <a:cs typeface="Calibri"/>
              </a:rPr>
              <a:t> </a:t>
            </a:r>
            <a:r>
              <a:rPr lang="en-GB" dirty="0">
                <a:latin typeface="Calibri"/>
                <a:cs typeface="Calibri"/>
              </a:rPr>
              <a:t>reading at home</a:t>
            </a:r>
            <a:endParaRPr lang="en-US" dirty="0"/>
          </a:p>
          <a:p>
            <a:pPr marL="171450" indent="-171450">
              <a:buFont typeface="Arial"/>
              <a:buChar char="•"/>
            </a:pPr>
            <a:endParaRPr lang="en-GB" b="1" dirty="0">
              <a:latin typeface="Calibri"/>
              <a:cs typeface="Calibri"/>
            </a:endParaRPr>
          </a:p>
          <a:p>
            <a:pPr marL="0" indent="0">
              <a:buFont typeface="Arial"/>
              <a:buNone/>
            </a:pPr>
            <a:r>
              <a:rPr lang="en-GB" b="1" dirty="0">
                <a:latin typeface="Calibri"/>
                <a:cs typeface="Calibri"/>
              </a:rPr>
              <a:t>Suggested script:</a:t>
            </a:r>
            <a:endParaRPr lang="en-GB" b="0" i="1" dirty="0">
              <a:latin typeface="Calibri"/>
              <a:ea typeface="Calibri"/>
              <a:cs typeface="Calibri"/>
            </a:endParaRPr>
          </a:p>
          <a:p>
            <a:pPr marL="171450" indent="-171450">
              <a:buFont typeface="Arial"/>
              <a:buChar char="•"/>
            </a:pPr>
            <a:r>
              <a:rPr lang="en-GB" i="1" dirty="0">
                <a:latin typeface="Calibri"/>
                <a:ea typeface="Calibri"/>
                <a:cs typeface="Calibri"/>
              </a:rPr>
              <a:t>Celebrate child’s success at school.</a:t>
            </a:r>
          </a:p>
          <a:p>
            <a:pPr marL="171450" indent="-171450">
              <a:buFont typeface="Arial"/>
              <a:buChar char="•"/>
            </a:pPr>
            <a:r>
              <a:rPr lang="en-GB" i="1" dirty="0">
                <a:latin typeface="Calibri"/>
                <a:ea typeface="Calibri"/>
                <a:cs typeface="Calibri"/>
              </a:rPr>
              <a:t>Make time for reading at home!  </a:t>
            </a:r>
          </a:p>
          <a:p>
            <a:pPr marL="171450" marR="0" indent="-171450" algn="l" defTabSz="914400" rtl="0" eaLnBrk="0" fontAlgn="base" latinLnBrk="0" hangingPunct="0">
              <a:lnSpc>
                <a:spcPct val="100000"/>
              </a:lnSpc>
              <a:spcBef>
                <a:spcPct val="0"/>
              </a:spcBef>
              <a:spcAft>
                <a:spcPct val="0"/>
              </a:spcAft>
              <a:buClrTx/>
              <a:buSzTx/>
              <a:buFont typeface="Arial"/>
              <a:buChar char="•"/>
              <a:tabLst/>
              <a:defRPr/>
            </a:pPr>
            <a:r>
              <a:rPr lang="en-GB" i="1" dirty="0">
                <a:latin typeface="Calibri"/>
                <a:ea typeface="Calibri"/>
                <a:cs typeface="Calibri"/>
              </a:rPr>
              <a:t>The Everybody read! part of the Little </a:t>
            </a:r>
            <a:r>
              <a:rPr lang="en-GB" i="1" dirty="0" err="1">
                <a:latin typeface="Calibri"/>
                <a:ea typeface="Calibri"/>
                <a:cs typeface="Calibri"/>
              </a:rPr>
              <a:t>Wandle</a:t>
            </a:r>
            <a:r>
              <a:rPr lang="en-GB" i="1" dirty="0">
                <a:latin typeface="Calibri"/>
                <a:ea typeface="Calibri"/>
                <a:cs typeface="Calibri"/>
              </a:rPr>
              <a:t> website has lots of book recommendations. Anyone can access it and find lots of lovely book recommendations for their children. Click on link to show Everybody read! section of website.</a:t>
            </a:r>
          </a:p>
          <a:p>
            <a:pPr marL="171450" indent="-171450">
              <a:buFont typeface="Arial"/>
              <a:buChar char="•"/>
            </a:pPr>
            <a:r>
              <a:rPr lang="en-GB" i="1" dirty="0">
                <a:latin typeface="Calibri"/>
                <a:ea typeface="Calibri"/>
                <a:cs typeface="Calibri"/>
              </a:rPr>
              <a:t>Don't forget that your local library can order books for you if you really want a specific book.</a:t>
            </a:r>
            <a:endParaRPr lang="en-GB" i="1" dirty="0"/>
          </a:p>
        </p:txBody>
      </p:sp>
    </p:spTree>
    <p:extLst>
      <p:ext uri="{BB962C8B-B14F-4D97-AF65-F5344CB8AC3E}">
        <p14:creationId xmlns:p14="http://schemas.microsoft.com/office/powerpoint/2010/main" val="32691805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GB" b="1" dirty="0">
                <a:latin typeface="Calibri"/>
                <a:cs typeface="Calibri"/>
              </a:rPr>
              <a:t>Slide purpose:</a:t>
            </a:r>
          </a:p>
          <a:p>
            <a:pPr marL="171450" indent="-171450">
              <a:buFont typeface="Arial"/>
              <a:buChar char="•"/>
            </a:pPr>
            <a:r>
              <a:rPr lang="en-GB" b="0" dirty="0">
                <a:latin typeface="Calibri"/>
                <a:cs typeface="Calibri"/>
              </a:rPr>
              <a:t>To introduce the process and format for reading at home</a:t>
            </a:r>
            <a:endParaRPr lang="en-US" b="0" dirty="0"/>
          </a:p>
          <a:p>
            <a:pPr marL="171450" indent="-171450">
              <a:buFont typeface="Arial"/>
              <a:buChar char="•"/>
            </a:pPr>
            <a:endParaRPr lang="en-GB" b="1" dirty="0">
              <a:latin typeface="Calibri"/>
              <a:cs typeface="Calibri"/>
            </a:endParaRPr>
          </a:p>
          <a:p>
            <a:pPr marL="0" indent="0">
              <a:buFont typeface="Arial"/>
              <a:buNone/>
            </a:pPr>
            <a:r>
              <a:rPr lang="en-GB" b="1" dirty="0">
                <a:latin typeface="Calibri"/>
                <a:cs typeface="Calibri"/>
              </a:rPr>
              <a:t>Suggested script:</a:t>
            </a:r>
            <a:endParaRPr lang="en-US" b="0" dirty="0">
              <a:latin typeface="Calibri" panose="020F0502020204030204" pitchFamily="34" charset="0"/>
              <a:cs typeface="Calibri" panose="020F0502020204030204" pitchFamily="34" charset="0"/>
            </a:endParaRPr>
          </a:p>
          <a:p>
            <a:pPr marL="171450" indent="-171450">
              <a:buFont typeface="Arial"/>
              <a:buChar char="•"/>
            </a:pPr>
            <a:r>
              <a:rPr lang="en-US" i="1" dirty="0"/>
              <a:t>As well as the ‘learning to read’ book that your child will bring home they will also bring home a book for sharing with you. </a:t>
            </a:r>
          </a:p>
          <a:p>
            <a:pPr marL="171450" indent="-171450">
              <a:buFont typeface="Arial"/>
              <a:buChar char="•"/>
            </a:pPr>
            <a:r>
              <a:rPr lang="en-US" i="1" dirty="0"/>
              <a:t>This shared book is SO important. This is how we are going to give them the WILL to read. </a:t>
            </a:r>
          </a:p>
          <a:p>
            <a:pPr marL="171450" indent="-171450">
              <a:buFont typeface="Arial"/>
              <a:buChar char="•"/>
            </a:pPr>
            <a:r>
              <a:rPr lang="en-US" i="1" dirty="0"/>
              <a:t>Please read with your child as often as you can – at least once a day if possible.</a:t>
            </a:r>
          </a:p>
          <a:p>
            <a:endParaRPr lang="en-US" i="1" dirty="0"/>
          </a:p>
          <a:p>
            <a:endParaRPr lang="en-US" dirty="0"/>
          </a:p>
        </p:txBody>
      </p:sp>
    </p:spTree>
    <p:extLst>
      <p:ext uri="{BB962C8B-B14F-4D97-AF65-F5344CB8AC3E}">
        <p14:creationId xmlns:p14="http://schemas.microsoft.com/office/powerpoint/2010/main" val="32854457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GB" b="1" dirty="0">
                <a:latin typeface="Calibri"/>
                <a:cs typeface="Calibri"/>
              </a:rPr>
              <a:t>Slide purpose:</a:t>
            </a:r>
          </a:p>
          <a:p>
            <a:pPr marL="171450" indent="-171450">
              <a:buFont typeface="Arial"/>
              <a:buChar char="•"/>
            </a:pPr>
            <a:r>
              <a:rPr lang="en-GB" dirty="0">
                <a:latin typeface="Calibri"/>
                <a:cs typeface="Calibri"/>
              </a:rPr>
              <a:t>To give guidance on reading the decodable</a:t>
            </a:r>
            <a:r>
              <a:rPr lang="en-GB" baseline="0" dirty="0">
                <a:latin typeface="Calibri"/>
                <a:cs typeface="Calibri"/>
              </a:rPr>
              <a:t> book at home</a:t>
            </a:r>
            <a:endParaRPr lang="en-US" dirty="0"/>
          </a:p>
          <a:p>
            <a:pPr marL="171450" indent="-171450">
              <a:buFont typeface="Arial"/>
              <a:buChar char="•"/>
            </a:pPr>
            <a:endParaRPr lang="en-GB" b="1" dirty="0">
              <a:latin typeface="Calibri"/>
              <a:cs typeface="Calibri"/>
            </a:endParaRPr>
          </a:p>
          <a:p>
            <a:pPr marL="0" indent="0">
              <a:buFont typeface="Arial"/>
              <a:buNone/>
            </a:pPr>
            <a:r>
              <a:rPr lang="en-GB" b="1" dirty="0">
                <a:latin typeface="Calibri"/>
                <a:cs typeface="Calibri"/>
              </a:rPr>
              <a:t>Notes</a:t>
            </a:r>
            <a:endParaRPr lang="en-US" b="0" dirty="0">
              <a:latin typeface="Calibri" panose="020F0502020204030204" pitchFamily="34" charset="0"/>
              <a:cs typeface="Calibri" panose="020F0502020204030204" pitchFamily="34" charset="0"/>
            </a:endParaRPr>
          </a:p>
          <a:p>
            <a:pPr marL="171450" indent="-171450">
              <a:buFont typeface="Arial"/>
              <a:buChar char="•"/>
            </a:pPr>
            <a:r>
              <a:rPr lang="en-US" i="0" dirty="0"/>
              <a:t>Read the slide.</a:t>
            </a:r>
          </a:p>
          <a:p>
            <a:endParaRPr lang="en-US" dirty="0"/>
          </a:p>
        </p:txBody>
      </p:sp>
    </p:spTree>
    <p:extLst>
      <p:ext uri="{BB962C8B-B14F-4D97-AF65-F5344CB8AC3E}">
        <p14:creationId xmlns:p14="http://schemas.microsoft.com/office/powerpoint/2010/main" val="33405945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Sans-Serif"/>
              <a:buNone/>
            </a:pPr>
            <a:r>
              <a:rPr lang="en-GB" b="1" dirty="0">
                <a:latin typeface="Calibri"/>
                <a:cs typeface="Calibri"/>
              </a:rPr>
              <a:t>Slide purpose:</a:t>
            </a:r>
          </a:p>
          <a:p>
            <a:pPr marL="171450" indent="-171450">
              <a:buFont typeface="Arial,Sans-Serif"/>
              <a:buChar char="•"/>
            </a:pPr>
            <a:r>
              <a:rPr lang="en-GB" b="0" dirty="0">
                <a:latin typeface="Calibri"/>
                <a:cs typeface="Calibri"/>
              </a:rPr>
              <a:t>To give </a:t>
            </a:r>
            <a:r>
              <a:rPr lang="en-GB" dirty="0">
                <a:latin typeface="Calibri"/>
                <a:cs typeface="Calibri"/>
              </a:rPr>
              <a:t>simple a definition of phonics</a:t>
            </a:r>
          </a:p>
          <a:p>
            <a:pPr marL="171450" indent="-171450">
              <a:buFont typeface="Arial,Sans-Serif"/>
              <a:buChar char="•"/>
            </a:pPr>
            <a:endParaRPr lang="en-GB" dirty="0">
              <a:latin typeface="Calibri"/>
              <a:cs typeface="Calibri"/>
            </a:endParaRPr>
          </a:p>
          <a:p>
            <a:pPr marL="0" indent="0">
              <a:buFont typeface="Arial,Sans-Serif"/>
              <a:buNone/>
            </a:pPr>
            <a:r>
              <a:rPr lang="en-GB" b="1" dirty="0">
                <a:latin typeface="Calibri"/>
                <a:cs typeface="Calibri"/>
              </a:rPr>
              <a:t>Suggested script:</a:t>
            </a:r>
            <a:endParaRPr lang="en-US" dirty="0">
              <a:latin typeface="Calibri"/>
              <a:cs typeface="Calibri"/>
            </a:endParaRPr>
          </a:p>
          <a:p>
            <a:pPr marL="171450" indent="-171450">
              <a:buFont typeface="Arial,Sans-Serif"/>
              <a:buChar char="•"/>
            </a:pPr>
            <a:r>
              <a:rPr lang="en-US" i="1" dirty="0">
                <a:latin typeface="Calibri"/>
                <a:cs typeface="Calibri"/>
              </a:rPr>
              <a:t>So what is phonics?</a:t>
            </a:r>
            <a:endParaRPr lang="en-US" dirty="0"/>
          </a:p>
          <a:p>
            <a:pPr marL="171450" indent="-171450">
              <a:buFont typeface="Arial,Sans-Serif"/>
              <a:buChar char="•"/>
            </a:pPr>
            <a:r>
              <a:rPr lang="en-US" i="0" dirty="0">
                <a:latin typeface="Calibri"/>
                <a:cs typeface="Calibri"/>
              </a:rPr>
              <a:t>Read the slide.</a:t>
            </a:r>
          </a:p>
          <a:p>
            <a:pPr marL="171450" indent="-171450">
              <a:buFont typeface="Arial,Sans-Serif"/>
              <a:buChar char="•"/>
            </a:pPr>
            <a:r>
              <a:rPr lang="en-US" i="1" dirty="0">
                <a:latin typeface="Calibri"/>
                <a:cs typeface="Calibri"/>
              </a:rPr>
              <a:t>It sounds complicated but it really isn’t! </a:t>
            </a:r>
            <a:endParaRPr lang="en-US" dirty="0">
              <a:latin typeface="Calibri"/>
              <a:cs typeface="Calibri"/>
            </a:endParaRPr>
          </a:p>
          <a:p>
            <a:pPr marL="171450" indent="-171450">
              <a:buFont typeface="Arial,Sans-Serif"/>
              <a:buChar char="•"/>
            </a:pPr>
            <a:r>
              <a:rPr lang="en-US" i="1" dirty="0">
                <a:latin typeface="Calibri"/>
                <a:cs typeface="Calibri"/>
              </a:rPr>
              <a:t>Let's recap some important words that will help you understand phonics...</a:t>
            </a:r>
            <a:endParaRPr lang="en-US" dirty="0">
              <a:latin typeface="Calibri"/>
              <a:cs typeface="Calibri"/>
            </a:endParaRPr>
          </a:p>
          <a:p>
            <a:endParaRPr lang="en-US" i="1" dirty="0"/>
          </a:p>
          <a:p>
            <a:r>
              <a:rPr lang="en-US" dirty="0"/>
              <a:t> </a:t>
            </a:r>
          </a:p>
        </p:txBody>
      </p:sp>
    </p:spTree>
    <p:extLst>
      <p:ext uri="{BB962C8B-B14F-4D97-AF65-F5344CB8AC3E}">
        <p14:creationId xmlns:p14="http://schemas.microsoft.com/office/powerpoint/2010/main" val="23957975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GB" b="1" dirty="0">
                <a:latin typeface="Calibri"/>
                <a:cs typeface="Calibri"/>
              </a:rPr>
              <a:t>Slide purpose:</a:t>
            </a:r>
          </a:p>
          <a:p>
            <a:pPr marL="171450" indent="-171450">
              <a:buFont typeface="Arial"/>
              <a:buChar char="•"/>
            </a:pPr>
            <a:r>
              <a:rPr lang="en-GB" dirty="0">
                <a:latin typeface="Calibri"/>
                <a:cs typeface="Calibri"/>
              </a:rPr>
              <a:t>To give guidance on reading the decodable</a:t>
            </a:r>
            <a:r>
              <a:rPr lang="en-GB" baseline="0" dirty="0">
                <a:latin typeface="Calibri"/>
                <a:cs typeface="Calibri"/>
              </a:rPr>
              <a:t> book at home</a:t>
            </a:r>
            <a:endParaRPr lang="en-US" dirty="0"/>
          </a:p>
          <a:p>
            <a:pPr marL="171450" indent="-171450">
              <a:buFont typeface="Arial"/>
              <a:buChar char="•"/>
            </a:pPr>
            <a:endParaRPr lang="en-GB" b="1" dirty="0">
              <a:latin typeface="Calibri"/>
              <a:cs typeface="Calibri"/>
            </a:endParaRPr>
          </a:p>
          <a:p>
            <a:pPr marL="0" indent="0">
              <a:buFont typeface="Arial"/>
              <a:buNone/>
            </a:pPr>
            <a:r>
              <a:rPr lang="en-GB" b="1" dirty="0">
                <a:latin typeface="Calibri"/>
                <a:cs typeface="Calibri"/>
              </a:rPr>
              <a:t>Notes</a:t>
            </a:r>
            <a:endParaRPr lang="en-US" b="0" dirty="0">
              <a:latin typeface="Calibri" panose="020F0502020204030204" pitchFamily="34" charset="0"/>
              <a:cs typeface="Calibri" panose="020F0502020204030204" pitchFamily="34" charset="0"/>
            </a:endParaRPr>
          </a:p>
          <a:p>
            <a:pPr marL="171450" indent="-171450">
              <a:buFont typeface="Arial"/>
              <a:buChar char="•"/>
            </a:pPr>
            <a:r>
              <a:rPr lang="en-US" i="0" dirty="0"/>
              <a:t>Read the slide.</a:t>
            </a:r>
          </a:p>
        </p:txBody>
      </p:sp>
    </p:spTree>
    <p:extLst>
      <p:ext uri="{BB962C8B-B14F-4D97-AF65-F5344CB8AC3E}">
        <p14:creationId xmlns:p14="http://schemas.microsoft.com/office/powerpoint/2010/main" val="17964955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GB" b="1" dirty="0">
                <a:latin typeface="Calibri"/>
                <a:cs typeface="Calibri"/>
              </a:rPr>
              <a:t>Slide purpose:</a:t>
            </a:r>
          </a:p>
          <a:p>
            <a:pPr marL="171450" indent="-171450">
              <a:buFont typeface="Arial"/>
              <a:buChar char="•"/>
            </a:pPr>
            <a:r>
              <a:rPr lang="en-GB" dirty="0">
                <a:latin typeface="Calibri"/>
                <a:cs typeface="Calibri"/>
              </a:rPr>
              <a:t>To give guidance on supporting</a:t>
            </a:r>
            <a:r>
              <a:rPr lang="en-GB" baseline="0" dirty="0">
                <a:latin typeface="Calibri"/>
                <a:cs typeface="Calibri"/>
              </a:rPr>
              <a:t> phonics learning</a:t>
            </a:r>
            <a:r>
              <a:rPr lang="en-GB" dirty="0">
                <a:latin typeface="Calibri"/>
                <a:cs typeface="Calibri"/>
              </a:rPr>
              <a:t> at home</a:t>
            </a:r>
            <a:endParaRPr lang="en-US" dirty="0"/>
          </a:p>
          <a:p>
            <a:pPr marL="171450" indent="-171450">
              <a:buFont typeface="Arial"/>
              <a:buChar char="•"/>
            </a:pPr>
            <a:endParaRPr lang="en-GB" b="1" dirty="0">
              <a:latin typeface="Calibri"/>
              <a:cs typeface="Calibri"/>
            </a:endParaRPr>
          </a:p>
          <a:p>
            <a:pPr marL="0" indent="0">
              <a:buFont typeface="Arial"/>
              <a:buNone/>
            </a:pPr>
            <a:r>
              <a:rPr lang="en-GB" b="1" dirty="0">
                <a:latin typeface="Calibri"/>
                <a:cs typeface="Calibri"/>
              </a:rPr>
              <a:t>Suggested script:</a:t>
            </a:r>
            <a:endParaRPr lang="en-US" b="0" dirty="0">
              <a:latin typeface="Calibri" panose="020F0502020204030204" pitchFamily="34" charset="0"/>
              <a:cs typeface="Calibri" panose="020F0502020204030204" pitchFamily="34" charset="0"/>
            </a:endParaRPr>
          </a:p>
          <a:p>
            <a:pPr marL="171450" indent="-171450">
              <a:buFont typeface="Arial"/>
              <a:buChar char="•"/>
            </a:pPr>
            <a:r>
              <a:rPr lang="en-US" i="1" dirty="0"/>
              <a:t>It is really important that you pronounce the sounds correctly at home if you are supporting your child. </a:t>
            </a:r>
          </a:p>
          <a:p>
            <a:pPr marL="171450" indent="-171450">
              <a:buFont typeface="Arial"/>
              <a:buChar char="•"/>
            </a:pPr>
            <a:r>
              <a:rPr lang="en-US" i="1" dirty="0"/>
              <a:t>These videos are on the website for you to refer to and if you are unsure, please ask your child’s teacher.</a:t>
            </a:r>
          </a:p>
          <a:p>
            <a:pPr marL="171450" indent="-171450">
              <a:buFont typeface="Arial"/>
              <a:buChar char="•"/>
            </a:pPr>
            <a:r>
              <a:rPr lang="en-US" i="0" dirty="0"/>
              <a:t>Show the parents where to access the videos on the website and play them!</a:t>
            </a:r>
            <a:r>
              <a:rPr lang="en-US" i="0" baseline="0" dirty="0"/>
              <a:t> </a:t>
            </a:r>
            <a:r>
              <a:rPr lang="en-US" i="0" dirty="0"/>
              <a:t>https://</a:t>
            </a:r>
            <a:r>
              <a:rPr lang="en-US" i="0" dirty="0" err="1"/>
              <a:t>www.littlewandlelettersandsounds.org.uk</a:t>
            </a:r>
            <a:r>
              <a:rPr lang="en-US" i="0" dirty="0"/>
              <a:t>/resources/for-parents/</a:t>
            </a:r>
          </a:p>
          <a:p>
            <a:endParaRPr lang="en-US" dirty="0"/>
          </a:p>
        </p:txBody>
      </p:sp>
    </p:spTree>
    <p:extLst>
      <p:ext uri="{BB962C8B-B14F-4D97-AF65-F5344CB8AC3E}">
        <p14:creationId xmlns:p14="http://schemas.microsoft.com/office/powerpoint/2010/main" val="13910586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GB" b="1" dirty="0">
                <a:latin typeface="Calibri"/>
                <a:cs typeface="Calibri"/>
              </a:rPr>
              <a:t>Slide purpose:</a:t>
            </a:r>
          </a:p>
          <a:p>
            <a:pPr marL="171450" indent="-171450">
              <a:buFont typeface="Arial"/>
              <a:buChar char="•"/>
            </a:pPr>
            <a:r>
              <a:rPr lang="en-GB" b="0" dirty="0"/>
              <a:t>To summarise </a:t>
            </a:r>
            <a:r>
              <a:rPr lang="en-GB" b="0"/>
              <a:t>key takeaways</a:t>
            </a:r>
            <a:r>
              <a:rPr lang="en-GB" b="0" baseline="0"/>
              <a:t> </a:t>
            </a:r>
            <a:r>
              <a:rPr lang="en-GB" b="0" baseline="0" dirty="0"/>
              <a:t>– </a:t>
            </a:r>
            <a:r>
              <a:rPr lang="en-GB" b="0" dirty="0">
                <a:latin typeface="Calibri"/>
                <a:cs typeface="Calibri"/>
              </a:rPr>
              <a:t>f</a:t>
            </a:r>
            <a:r>
              <a:rPr lang="en-GB" dirty="0">
                <a:latin typeface="Calibri"/>
                <a:cs typeface="Calibri"/>
              </a:rPr>
              <a:t>inal message</a:t>
            </a:r>
            <a:endParaRPr lang="en-US" dirty="0"/>
          </a:p>
          <a:p>
            <a:pPr marL="171450" indent="-171450">
              <a:buFont typeface="Arial"/>
              <a:buChar char="•"/>
            </a:pPr>
            <a:endParaRPr lang="en-GB" b="1" dirty="0">
              <a:latin typeface="Calibri"/>
              <a:cs typeface="Calibri"/>
            </a:endParaRPr>
          </a:p>
          <a:p>
            <a:pPr marL="0" indent="0">
              <a:buFont typeface="Arial"/>
              <a:buNone/>
            </a:pPr>
            <a:r>
              <a:rPr lang="en-GB" b="1" dirty="0">
                <a:latin typeface="Calibri"/>
                <a:cs typeface="Calibri"/>
              </a:rPr>
              <a:t>Notes:</a:t>
            </a:r>
            <a:endParaRPr lang="en-US" b="0" dirty="0">
              <a:latin typeface="Calibri" panose="020F0502020204030204" pitchFamily="34" charset="0"/>
              <a:cs typeface="Calibri" panose="020F0502020204030204" pitchFamily="34" charset="0"/>
            </a:endParaRPr>
          </a:p>
          <a:p>
            <a:pPr marL="171450" indent="-171450">
              <a:buFont typeface="Arial"/>
              <a:buChar char="•"/>
            </a:pPr>
            <a:r>
              <a:rPr lang="en-GB" i="0" dirty="0"/>
              <a:t>Read the quote.</a:t>
            </a:r>
            <a:endParaRPr lang="en-US" i="0" dirty="0"/>
          </a:p>
        </p:txBody>
      </p:sp>
    </p:spTree>
    <p:extLst>
      <p:ext uri="{BB962C8B-B14F-4D97-AF65-F5344CB8AC3E}">
        <p14:creationId xmlns:p14="http://schemas.microsoft.com/office/powerpoint/2010/main" val="32465319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Sans-Serif"/>
              <a:buNone/>
            </a:pPr>
            <a:r>
              <a:rPr lang="en-GB" b="1" dirty="0">
                <a:latin typeface="Calibri"/>
                <a:cs typeface="Calibri"/>
              </a:rPr>
              <a:t>Slide purpose:</a:t>
            </a:r>
          </a:p>
          <a:p>
            <a:pPr marL="171450" indent="-171450">
              <a:buFont typeface="Arial,Sans-Serif"/>
              <a:buChar char="•"/>
            </a:pPr>
            <a:r>
              <a:rPr lang="en-GB" b="0" dirty="0">
                <a:latin typeface="Calibri"/>
                <a:cs typeface="Calibri"/>
              </a:rPr>
              <a:t>To</a:t>
            </a:r>
            <a:r>
              <a:rPr lang="en-GB" dirty="0">
                <a:latin typeface="Calibri"/>
                <a:cs typeface="Calibri"/>
              </a:rPr>
              <a:t> recap key terminology</a:t>
            </a:r>
          </a:p>
          <a:p>
            <a:pPr marL="171450" indent="-171450">
              <a:buFont typeface="Arial,Sans-Serif"/>
              <a:buChar char="•"/>
            </a:pPr>
            <a:endParaRPr lang="en-GB" dirty="0"/>
          </a:p>
          <a:p>
            <a:pPr marL="0" indent="0">
              <a:buFont typeface="Arial,Sans-Serif"/>
              <a:buNone/>
            </a:pPr>
            <a:r>
              <a:rPr lang="en-GB" b="1" dirty="0"/>
              <a:t>Suggested script:</a:t>
            </a:r>
            <a:endParaRPr lang="en-US" b="0" dirty="0"/>
          </a:p>
          <a:p>
            <a:pPr marL="171450" indent="-171450">
              <a:buFont typeface="Arial,Sans-Serif"/>
              <a:buChar char="•"/>
            </a:pPr>
            <a:r>
              <a:rPr lang="en-US" dirty="0">
                <a:latin typeface="Calibri"/>
                <a:cs typeface="Calibri"/>
              </a:rPr>
              <a:t>Explain what each word means – use our glossary to help: https://</a:t>
            </a:r>
            <a:r>
              <a:rPr lang="en-US" dirty="0" err="1">
                <a:latin typeface="Calibri"/>
                <a:cs typeface="Calibri"/>
              </a:rPr>
              <a:t>www.littlewandlelettersandsounds.org.uk</a:t>
            </a:r>
            <a:r>
              <a:rPr lang="en-US" dirty="0">
                <a:latin typeface="Calibri"/>
                <a:cs typeface="Calibri"/>
              </a:rPr>
              <a:t>/resources/my-letters-and-sounds/getting-started/</a:t>
            </a:r>
          </a:p>
          <a:p>
            <a:endParaRPr lang="en-US" i="1" dirty="0"/>
          </a:p>
          <a:p>
            <a:endParaRPr lang="en-US" dirty="0"/>
          </a:p>
        </p:txBody>
      </p:sp>
    </p:spTree>
    <p:extLst>
      <p:ext uri="{BB962C8B-B14F-4D97-AF65-F5344CB8AC3E}">
        <p14:creationId xmlns:p14="http://schemas.microsoft.com/office/powerpoint/2010/main" val="9853618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Sans-Serif"/>
              <a:buNone/>
            </a:pPr>
            <a:r>
              <a:rPr lang="en-GB" b="1" dirty="0">
                <a:latin typeface="Calibri"/>
                <a:cs typeface="Calibri"/>
              </a:rPr>
              <a:t>Slide purpose:</a:t>
            </a:r>
          </a:p>
          <a:p>
            <a:pPr marL="171450" indent="-171450">
              <a:buFont typeface="Arial,Sans-Serif"/>
              <a:buChar char="•"/>
            </a:pPr>
            <a:r>
              <a:rPr lang="en-GB" b="0" dirty="0">
                <a:latin typeface="Calibri"/>
                <a:cs typeface="Calibri"/>
              </a:rPr>
              <a:t>To introduce </a:t>
            </a:r>
            <a:r>
              <a:rPr lang="en-GB" dirty="0">
                <a:latin typeface="Calibri"/>
                <a:cs typeface="Calibri"/>
              </a:rPr>
              <a:t>Phase 3 </a:t>
            </a:r>
          </a:p>
          <a:p>
            <a:pPr marL="171450" indent="-171450">
              <a:buFont typeface="Arial,Sans-Serif"/>
              <a:buChar char="•"/>
            </a:pPr>
            <a:endParaRPr lang="en-GB" dirty="0">
              <a:latin typeface="Calibri"/>
              <a:cs typeface="Calibri"/>
            </a:endParaRPr>
          </a:p>
          <a:p>
            <a:pPr marL="0" indent="0">
              <a:buFont typeface="Arial,Sans-Serif"/>
              <a:buNone/>
            </a:pPr>
            <a:r>
              <a:rPr lang="en-GB" b="1" dirty="0">
                <a:latin typeface="Calibri"/>
                <a:cs typeface="Calibri"/>
              </a:rPr>
              <a:t>Suggested script:</a:t>
            </a:r>
            <a:endParaRPr lang="en-US" dirty="0">
              <a:latin typeface="Calibri"/>
              <a:cs typeface="Calibri"/>
            </a:endParaRPr>
          </a:p>
          <a:p>
            <a:pPr marL="171450" indent="-171450">
              <a:buFont typeface="Arial,Sans-Serif"/>
              <a:buChar char="•"/>
            </a:pPr>
            <a:r>
              <a:rPr lang="en-US" i="0" dirty="0">
                <a:latin typeface="Calibri"/>
                <a:cs typeface="Calibri"/>
              </a:rPr>
              <a:t>Read the slide.</a:t>
            </a:r>
          </a:p>
          <a:p>
            <a:pPr marL="171450" indent="-171450">
              <a:buFont typeface="Arial,Sans-Serif"/>
              <a:buChar char="•"/>
            </a:pPr>
            <a:r>
              <a:rPr lang="en-US" i="1" dirty="0">
                <a:latin typeface="Calibri"/>
                <a:ea typeface="Calibri"/>
                <a:cs typeface="Calibri"/>
              </a:rPr>
              <a:t>Let's look at each </a:t>
            </a:r>
            <a:r>
              <a:rPr lang="en-US" i="1" baseline="0" dirty="0">
                <a:latin typeface="Calibri"/>
                <a:ea typeface="Calibri"/>
                <a:cs typeface="Calibri"/>
              </a:rPr>
              <a:t>of </a:t>
            </a:r>
            <a:r>
              <a:rPr lang="en-US" i="1" dirty="0">
                <a:latin typeface="Calibri"/>
                <a:ea typeface="Calibri"/>
                <a:cs typeface="Calibri"/>
              </a:rPr>
              <a:t>these in a bit more detail...</a:t>
            </a:r>
            <a:endParaRPr lang="en-GB" i="1" dirty="0"/>
          </a:p>
        </p:txBody>
      </p:sp>
    </p:spTree>
    <p:extLst>
      <p:ext uri="{BB962C8B-B14F-4D97-AF65-F5344CB8AC3E}">
        <p14:creationId xmlns:p14="http://schemas.microsoft.com/office/powerpoint/2010/main" val="29850562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Sans-Serif"/>
              <a:buNone/>
            </a:pPr>
            <a:r>
              <a:rPr lang="en-GB" b="1" dirty="0">
                <a:latin typeface="Calibri"/>
                <a:cs typeface="Calibri"/>
              </a:rPr>
              <a:t>Slide purpose:</a:t>
            </a:r>
          </a:p>
          <a:p>
            <a:pPr marL="171450" indent="-171450">
              <a:buFont typeface="Arial,Sans-Serif"/>
              <a:buChar char="•"/>
            </a:pPr>
            <a:r>
              <a:rPr lang="en-GB" b="0" dirty="0"/>
              <a:t>To provide an overview of </a:t>
            </a:r>
            <a:r>
              <a:rPr lang="en-GB" dirty="0">
                <a:latin typeface="Calibri"/>
                <a:cs typeface="Calibri"/>
              </a:rPr>
              <a:t>the Phase 3 vowel digraphs and trigraphs </a:t>
            </a:r>
          </a:p>
          <a:p>
            <a:pPr marL="171450" indent="-171450">
              <a:buFont typeface="Arial,Sans-Serif"/>
              <a:buChar char="•"/>
            </a:pPr>
            <a:endParaRPr lang="en-GB" dirty="0">
              <a:latin typeface="Calibri"/>
              <a:cs typeface="Calibri"/>
            </a:endParaRPr>
          </a:p>
          <a:p>
            <a:pPr marL="0" indent="0">
              <a:buFont typeface="Arial,Sans-Serif"/>
              <a:buNone/>
            </a:pPr>
            <a:r>
              <a:rPr lang="en-GB" b="1" dirty="0">
                <a:latin typeface="Calibri"/>
                <a:cs typeface="Calibri"/>
              </a:rPr>
              <a:t>Suggested script:</a:t>
            </a:r>
            <a:endParaRPr lang="en-US" b="0" dirty="0">
              <a:latin typeface="Calibri"/>
              <a:cs typeface="Calibri"/>
            </a:endParaRPr>
          </a:p>
          <a:p>
            <a:pPr marL="171450" indent="-171450">
              <a:buFont typeface="Arial,Sans-Serif"/>
              <a:buChar char="•"/>
            </a:pPr>
            <a:r>
              <a:rPr lang="en-US" i="1" dirty="0"/>
              <a:t>We usually teach four new sounds a week and have a review lesson on a Friday. </a:t>
            </a:r>
          </a:p>
          <a:p>
            <a:pPr marL="171450" indent="-171450">
              <a:buFont typeface="Arial,Sans-Serif"/>
              <a:buChar char="•"/>
            </a:pPr>
            <a:r>
              <a:rPr lang="en-US" i="1" dirty="0"/>
              <a:t>You will get a list of the sounds that we are learning to have at home. This will help you with formation (handwriting) and pronunciation.  </a:t>
            </a:r>
          </a:p>
          <a:p>
            <a:pPr marL="171450" indent="-171450">
              <a:buFont typeface="Arial,Sans-Serif"/>
              <a:buChar char="•"/>
            </a:pPr>
            <a:r>
              <a:rPr lang="en-US" i="1" dirty="0"/>
              <a:t>In Phase 3,</a:t>
            </a:r>
            <a:r>
              <a:rPr lang="en-US" i="1" baseline="0" dirty="0"/>
              <a:t> each sound has a linking catchphrase so that children can remember the graphemes more easily, e.g. zoom to the moon.</a:t>
            </a:r>
            <a:endParaRPr lang="en-US" i="1" dirty="0"/>
          </a:p>
        </p:txBody>
      </p:sp>
    </p:spTree>
    <p:extLst>
      <p:ext uri="{BB962C8B-B14F-4D97-AF65-F5344CB8AC3E}">
        <p14:creationId xmlns:p14="http://schemas.microsoft.com/office/powerpoint/2010/main" val="24811671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GB" b="1" dirty="0">
                <a:latin typeface="Calibri"/>
                <a:cs typeface="Calibri"/>
              </a:rPr>
              <a:t>Slide purpose:</a:t>
            </a:r>
          </a:p>
          <a:p>
            <a:pPr marL="171450" indent="-171450">
              <a:buFont typeface="Arial"/>
              <a:buChar char="•"/>
            </a:pPr>
            <a:r>
              <a:rPr lang="en-GB" b="0" dirty="0">
                <a:latin typeface="Calibri"/>
                <a:cs typeface="Calibri"/>
              </a:rPr>
              <a:t>T</a:t>
            </a:r>
            <a:r>
              <a:rPr lang="en-GB" dirty="0">
                <a:latin typeface="Calibri"/>
                <a:cs typeface="Calibri"/>
              </a:rPr>
              <a:t>o practise the Phase 3 sounds</a:t>
            </a:r>
            <a:endParaRPr lang="en-US" dirty="0"/>
          </a:p>
          <a:p>
            <a:pPr marL="171450" indent="-171450">
              <a:buFont typeface="Arial"/>
              <a:buChar char="•"/>
            </a:pPr>
            <a:endParaRPr lang="en-GB" b="1" dirty="0">
              <a:latin typeface="Calibri"/>
              <a:cs typeface="Calibri"/>
            </a:endParaRPr>
          </a:p>
          <a:p>
            <a:pPr marL="0" indent="0">
              <a:buFont typeface="Arial"/>
              <a:buNone/>
            </a:pPr>
            <a:r>
              <a:rPr lang="en-GB" b="1" dirty="0">
                <a:latin typeface="Calibri"/>
                <a:cs typeface="Calibri"/>
              </a:rPr>
              <a:t>Suggested script:</a:t>
            </a:r>
            <a:endParaRPr lang="en-US" b="0" dirty="0">
              <a:latin typeface="Calibri" panose="020F0502020204030204" pitchFamily="34" charset="0"/>
              <a:cs typeface="Calibri" panose="020F0502020204030204" pitchFamily="34" charset="0"/>
            </a:endParaRPr>
          </a:p>
          <a:p>
            <a:pPr marL="171450" indent="-171450">
              <a:buFont typeface="Arial"/>
              <a:buChar char="•"/>
            </a:pPr>
            <a:r>
              <a:rPr lang="en-US" dirty="0">
                <a:latin typeface="Calibri"/>
                <a:ea typeface="Calibri"/>
                <a:cs typeface="Calibri"/>
              </a:rPr>
              <a:t>Give out</a:t>
            </a:r>
            <a:r>
              <a:rPr lang="en-US" baseline="0" dirty="0">
                <a:latin typeface="Calibri"/>
                <a:ea typeface="Calibri"/>
                <a:cs typeface="Calibri"/>
              </a:rPr>
              <a:t> the </a:t>
            </a:r>
            <a:r>
              <a:rPr lang="en-US" dirty="0">
                <a:latin typeface="Calibri"/>
                <a:ea typeface="Calibri"/>
                <a:cs typeface="Calibri"/>
              </a:rPr>
              <a:t>parent handout and the Phase 2 and 3 grapheme mat.</a:t>
            </a:r>
          </a:p>
          <a:p>
            <a:pPr marL="171450" indent="-171450">
              <a:buFont typeface="Arial"/>
              <a:buChar char="•"/>
            </a:pPr>
            <a:r>
              <a:rPr lang="en-US" dirty="0">
                <a:latin typeface="Calibri"/>
                <a:ea typeface="Calibri"/>
                <a:cs typeface="Calibri"/>
              </a:rPr>
              <a:t>Play the videos and teach the parents the Phase 3 sounds.</a:t>
            </a:r>
            <a:endParaRPr lang="en-US" dirty="0"/>
          </a:p>
          <a:p>
            <a:endParaRPr lang="en-US" dirty="0">
              <a:latin typeface="Calibri"/>
              <a:ea typeface="Calibri"/>
              <a:cs typeface="Calibri"/>
            </a:endParaRPr>
          </a:p>
        </p:txBody>
      </p:sp>
    </p:spTree>
    <p:extLst>
      <p:ext uri="{BB962C8B-B14F-4D97-AF65-F5344CB8AC3E}">
        <p14:creationId xmlns:p14="http://schemas.microsoft.com/office/powerpoint/2010/main" val="8240848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GB" b="1" dirty="0">
                <a:latin typeface="Calibri"/>
                <a:cs typeface="Calibri"/>
              </a:rPr>
              <a:t>Slide purpose: </a:t>
            </a:r>
          </a:p>
          <a:p>
            <a:pPr marL="171450" indent="-171450">
              <a:buFont typeface="Arial"/>
              <a:buChar char="•"/>
            </a:pPr>
            <a:r>
              <a:rPr lang="en-GB" b="0" dirty="0">
                <a:latin typeface="Calibri"/>
                <a:cs typeface="Calibri"/>
              </a:rPr>
              <a:t>To introduce</a:t>
            </a:r>
            <a:r>
              <a:rPr lang="en-GB" b="0" baseline="0" dirty="0">
                <a:latin typeface="Calibri"/>
                <a:cs typeface="Calibri"/>
              </a:rPr>
              <a:t> </a:t>
            </a:r>
            <a:r>
              <a:rPr lang="en-GB" baseline="0" dirty="0">
                <a:latin typeface="Calibri"/>
                <a:cs typeface="Calibri"/>
              </a:rPr>
              <a:t>blending</a:t>
            </a:r>
            <a:endParaRPr lang="en-US" dirty="0"/>
          </a:p>
          <a:p>
            <a:pPr marL="171450" indent="-171450">
              <a:buFont typeface="Arial"/>
              <a:buChar char="•"/>
            </a:pPr>
            <a:endParaRPr lang="en-GB" b="1" dirty="0">
              <a:latin typeface="Calibri"/>
              <a:cs typeface="Calibri"/>
            </a:endParaRPr>
          </a:p>
          <a:p>
            <a:pPr marL="0" indent="0">
              <a:buFont typeface="Arial"/>
              <a:buNone/>
            </a:pPr>
            <a:r>
              <a:rPr lang="en-GB" b="1" dirty="0">
                <a:latin typeface="Calibri"/>
                <a:cs typeface="Calibri"/>
              </a:rPr>
              <a:t>Suggested script:</a:t>
            </a:r>
            <a:endParaRPr lang="en-US" b="0" dirty="0">
              <a:latin typeface="Calibri" panose="020F0502020204030204" pitchFamily="34" charset="0"/>
              <a:cs typeface="Calibri" panose="020F0502020204030204" pitchFamily="34" charset="0"/>
            </a:endParaRPr>
          </a:p>
          <a:p>
            <a:pPr marL="171450" indent="-171450">
              <a:buFont typeface="Arial"/>
              <a:buChar char="•"/>
            </a:pPr>
            <a:r>
              <a:rPr lang="en-US" i="1" dirty="0"/>
              <a:t>Teacher-led blending</a:t>
            </a:r>
            <a:r>
              <a:rPr lang="en-US" i="1" baseline="0" dirty="0"/>
              <a:t> is teaching children how to blend, directed and demonstrated by the teacher. </a:t>
            </a:r>
          </a:p>
          <a:p>
            <a:pPr marL="171450" indent="-171450">
              <a:buFont typeface="Arial"/>
              <a:buChar char="•"/>
            </a:pPr>
            <a:r>
              <a:rPr lang="en-US" i="1" baseline="0" dirty="0"/>
              <a:t>It is repeated daily in the Autumn Term.</a:t>
            </a:r>
            <a:endParaRPr lang="en-GB" i="1" baseline="0" dirty="0"/>
          </a:p>
          <a:p>
            <a:pPr marL="171450" indent="-171450">
              <a:buFont typeface="Arial"/>
              <a:buChar char="•"/>
            </a:pPr>
            <a:r>
              <a:rPr lang="en-US" i="1" baseline="0" dirty="0"/>
              <a:t>**Note – some children may still need teacher-led blending going into Phase 3**</a:t>
            </a:r>
          </a:p>
          <a:p>
            <a:pPr marL="171450" indent="-171450">
              <a:buFont typeface="Arial"/>
              <a:buChar char="•"/>
            </a:pPr>
            <a:r>
              <a:rPr lang="en-US" i="0" baseline="0" dirty="0"/>
              <a:t>Show how to read a Phase 3 review word, e.g. moon – </a:t>
            </a:r>
            <a:r>
              <a:rPr lang="en-US" i="1" baseline="0" dirty="0"/>
              <a:t>What’s the digraph? </a:t>
            </a:r>
          </a:p>
          <a:p>
            <a:pPr marL="171450" indent="-171450">
              <a:buFont typeface="Arial"/>
              <a:buChar char="•"/>
            </a:pPr>
            <a:r>
              <a:rPr lang="en-US" i="1" baseline="0" dirty="0"/>
              <a:t>Sound and blend, repeat. Then blend in your head.</a:t>
            </a:r>
          </a:p>
          <a:p>
            <a:pPr marL="171450" indent="-171450">
              <a:buFont typeface="Arial"/>
              <a:buChar char="•"/>
            </a:pPr>
            <a:r>
              <a:rPr lang="en-US" i="1" baseline="0" dirty="0"/>
              <a:t>If it’s a new word, sound button side of the card is shown as a scaffold.</a:t>
            </a:r>
            <a:endParaRPr lang="en-GB" i="1" dirty="0"/>
          </a:p>
        </p:txBody>
      </p:sp>
    </p:spTree>
    <p:extLst>
      <p:ext uri="{BB962C8B-B14F-4D97-AF65-F5344CB8AC3E}">
        <p14:creationId xmlns:p14="http://schemas.microsoft.com/office/powerpoint/2010/main" val="17429927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GB" b="1" dirty="0">
                <a:latin typeface="Calibri"/>
                <a:cs typeface="Calibri"/>
              </a:rPr>
              <a:t>Slide purpose:</a:t>
            </a:r>
          </a:p>
          <a:p>
            <a:pPr marL="171450" indent="-171450">
              <a:buFont typeface="Arial"/>
              <a:buChar char="•"/>
            </a:pPr>
            <a:r>
              <a:rPr lang="en-GB" dirty="0">
                <a:latin typeface="Calibri"/>
                <a:cs typeface="Calibri"/>
              </a:rPr>
              <a:t>To provide an overview of blending longer words</a:t>
            </a:r>
            <a:endParaRPr lang="en-US" dirty="0"/>
          </a:p>
          <a:p>
            <a:pPr marL="171450" indent="-171450">
              <a:buFont typeface="Arial"/>
              <a:buChar char="•"/>
            </a:pPr>
            <a:endParaRPr lang="en-GB" b="1" dirty="0">
              <a:latin typeface="Calibri"/>
              <a:cs typeface="Calibri"/>
            </a:endParaRPr>
          </a:p>
          <a:p>
            <a:pPr marL="0" indent="0">
              <a:buFont typeface="Arial"/>
              <a:buNone/>
            </a:pPr>
            <a:r>
              <a:rPr lang="en-GB" b="1" dirty="0">
                <a:latin typeface="Calibri"/>
                <a:cs typeface="Calibri"/>
              </a:rPr>
              <a:t>Notes:</a:t>
            </a:r>
            <a:endParaRPr lang="en-US" b="0" dirty="0">
              <a:latin typeface="Calibri" panose="020F0502020204030204" pitchFamily="34" charset="0"/>
              <a:cs typeface="Calibri" panose="020F0502020204030204" pitchFamily="34" charset="0"/>
            </a:endParaRPr>
          </a:p>
          <a:p>
            <a:pPr marL="171450" indent="-171450">
              <a:buFont typeface="Arial"/>
              <a:buChar char="•"/>
            </a:pPr>
            <a:r>
              <a:rPr lang="en-US" i="0" dirty="0"/>
              <a:t>Read the slide.</a:t>
            </a:r>
          </a:p>
        </p:txBody>
      </p:sp>
    </p:spTree>
    <p:extLst>
      <p:ext uri="{BB962C8B-B14F-4D97-AF65-F5344CB8AC3E}">
        <p14:creationId xmlns:p14="http://schemas.microsoft.com/office/powerpoint/2010/main" val="37166595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GB" b="1" dirty="0">
                <a:latin typeface="Calibri"/>
                <a:cs typeface="Calibri"/>
              </a:rPr>
              <a:t>Slide purpose:</a:t>
            </a:r>
          </a:p>
          <a:p>
            <a:pPr marL="171450" indent="-171450">
              <a:buFont typeface="Arial"/>
              <a:buChar char="•"/>
            </a:pPr>
            <a:r>
              <a:rPr lang="en-GB" dirty="0">
                <a:latin typeface="Calibri"/>
                <a:cs typeface="Calibri"/>
              </a:rPr>
              <a:t>To introduce</a:t>
            </a:r>
            <a:r>
              <a:rPr lang="en-GB" baseline="0" dirty="0">
                <a:latin typeface="Calibri"/>
                <a:cs typeface="Calibri"/>
              </a:rPr>
              <a:t> tricky words</a:t>
            </a:r>
            <a:endParaRPr lang="en-US" dirty="0"/>
          </a:p>
          <a:p>
            <a:pPr marL="171450" indent="-171450">
              <a:buFont typeface="Arial"/>
              <a:buChar char="•"/>
            </a:pPr>
            <a:endParaRPr lang="en-GB" b="1" dirty="0">
              <a:latin typeface="Calibri"/>
              <a:cs typeface="Calibri"/>
            </a:endParaRPr>
          </a:p>
          <a:p>
            <a:pPr marL="0" indent="0">
              <a:buFont typeface="Arial"/>
              <a:buNone/>
            </a:pPr>
            <a:r>
              <a:rPr lang="en-GB" b="1" dirty="0">
                <a:latin typeface="Calibri"/>
                <a:cs typeface="Calibri"/>
              </a:rPr>
              <a:t>Suggested script:</a:t>
            </a:r>
            <a:endParaRPr lang="en-US" b="0" dirty="0">
              <a:latin typeface="Calibri" panose="020F0502020204030204" pitchFamily="34" charset="0"/>
              <a:cs typeface="Calibri" panose="020F0502020204030204" pitchFamily="34" charset="0"/>
            </a:endParaRPr>
          </a:p>
          <a:p>
            <a:pPr marL="171450" indent="-171450">
              <a:buFont typeface="Arial"/>
              <a:buChar char="•"/>
            </a:pPr>
            <a:r>
              <a:rPr lang="en-US" i="1" dirty="0"/>
              <a:t>As you can see, there are only</a:t>
            </a:r>
            <a:r>
              <a:rPr lang="en-US" i="1" baseline="0" dirty="0"/>
              <a:t> nine tricky words taught this term.</a:t>
            </a:r>
          </a:p>
          <a:p>
            <a:pPr marL="171450" indent="-171450">
              <a:buFont typeface="Arial"/>
              <a:buChar char="•"/>
            </a:pPr>
            <a:r>
              <a:rPr lang="en-US" i="1" baseline="0" dirty="0"/>
              <a:t>Teaching is focused on secure Phase 3 grapheme recognition. All the graphemes are taught in the first half of Spring, so that they can be regularly reviewed until Easter.</a:t>
            </a:r>
            <a:endParaRPr lang="en-GB" i="1" dirty="0"/>
          </a:p>
        </p:txBody>
      </p:sp>
    </p:spTree>
    <p:extLst>
      <p:ext uri="{BB962C8B-B14F-4D97-AF65-F5344CB8AC3E}">
        <p14:creationId xmlns:p14="http://schemas.microsoft.com/office/powerpoint/2010/main" val="28897006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EBE2B6B3-B4D6-0C48-A6F3-7C7BA60DB1FF}"/>
              </a:ext>
            </a:extLst>
          </p:cNvPr>
          <p:cNvSpPr>
            <a:spLocks noGrp="1"/>
          </p:cNvSpPr>
          <p:nvPr>
            <p:ph type="sldNum" sz="quarter" idx="10"/>
          </p:nvPr>
        </p:nvSpPr>
        <p:spPr>
          <a:ln/>
        </p:spPr>
        <p:txBody>
          <a:bodyPr/>
          <a:lstStyle>
            <a:lvl1pPr>
              <a:defRPr/>
            </a:lvl1pPr>
          </a:lstStyle>
          <a:p>
            <a:fld id="{63E536B8-4A1E-B343-AF8C-FF757BA96125}" type="slidenum">
              <a:rPr lang="en-US" altLang="en-US"/>
              <a:pPr/>
              <a:t>‹#›</a:t>
            </a:fld>
            <a:endParaRPr lang="en-US" altLang="en-US"/>
          </a:p>
        </p:txBody>
      </p:sp>
    </p:spTree>
    <p:extLst>
      <p:ext uri="{BB962C8B-B14F-4D97-AF65-F5344CB8AC3E}">
        <p14:creationId xmlns:p14="http://schemas.microsoft.com/office/powerpoint/2010/main" val="4990742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1_Blank">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15051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2_Blank">
    <p:bg>
      <p:bgPr>
        <a:solidFill>
          <a:schemeClr val="accent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85965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700808-5329-3A4B-BC95-FF75E1EE370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1461588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22E540B-6FFD-224B-9D6F-F9DA65DD97EF}"/>
              </a:ext>
            </a:extLst>
          </p:cNvPr>
          <p:cNvSpPr>
            <a:spLocks noGrp="1"/>
          </p:cNvSpPr>
          <p:nvPr>
            <p:ph type="body" sz="quarter" idx="10" hasCustomPrompt="1"/>
          </p:nvPr>
        </p:nvSpPr>
        <p:spPr>
          <a:xfrm>
            <a:off x="1488003" y="2636912"/>
            <a:ext cx="9215995" cy="3168352"/>
          </a:xfrm>
          <a:prstGeom prst="rect">
            <a:avLst/>
          </a:prstGeom>
        </p:spPr>
        <p:txBody>
          <a:bodyPr anchor="ctr" anchorCtr="0"/>
          <a:lstStyle>
            <a:lvl1pPr marL="0" indent="0" algn="ctr">
              <a:lnSpc>
                <a:spcPct val="120000"/>
              </a:lnSpc>
              <a:buNone/>
              <a:defRPr sz="2600" b="1">
                <a:solidFill>
                  <a:schemeClr val="bg1"/>
                </a:solidFill>
              </a:defRPr>
            </a:lvl1pPr>
            <a:lvl2pPr marL="457200" indent="0" algn="ctr">
              <a:buNone/>
              <a:defRPr sz="2200" b="1"/>
            </a:lvl2pPr>
            <a:lvl3pPr marL="914400" indent="0" algn="ctr">
              <a:buNone/>
              <a:defRPr sz="2200" b="1"/>
            </a:lvl3pPr>
            <a:lvl4pPr marL="1371600" indent="0" algn="ctr">
              <a:buNone/>
              <a:defRPr sz="2200" b="1"/>
            </a:lvl4pPr>
            <a:lvl5pPr marL="1828800" indent="0" algn="ctr">
              <a:buNone/>
              <a:defRPr sz="2200" b="1"/>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Suspendisse</a:t>
            </a:r>
            <a:r>
              <a:rPr lang="en-US"/>
              <a:t> </a:t>
            </a:r>
            <a:r>
              <a:rPr lang="en-US" err="1"/>
              <a:t>auctor</a:t>
            </a:r>
            <a:r>
              <a:rPr lang="en-US"/>
              <a:t> lacinia </a:t>
            </a:r>
            <a:r>
              <a:rPr lang="en-US" err="1"/>
              <a:t>efficitur</a:t>
            </a:r>
            <a:r>
              <a:rPr lang="en-US"/>
              <a:t>. Ut </a:t>
            </a:r>
            <a:r>
              <a:rPr lang="en-US" err="1"/>
              <a:t>condimentum</a:t>
            </a:r>
            <a:r>
              <a:rPr lang="en-US"/>
              <a:t> </a:t>
            </a:r>
            <a:r>
              <a:rPr lang="en-US" err="1"/>
              <a:t>faucibus</a:t>
            </a:r>
            <a:r>
              <a:rPr lang="en-US"/>
              <a:t> </a:t>
            </a:r>
            <a:r>
              <a:rPr lang="en-US" err="1"/>
              <a:t>varius</a:t>
            </a:r>
            <a:r>
              <a:rPr lang="en-US"/>
              <a:t>. </a:t>
            </a:r>
            <a:r>
              <a:rPr lang="en-US" err="1"/>
              <a:t>Fusce</a:t>
            </a:r>
            <a:r>
              <a:rPr lang="en-US"/>
              <a:t> dictum </a:t>
            </a:r>
            <a:r>
              <a:rPr lang="en-US" err="1"/>
              <a:t>urna</a:t>
            </a:r>
            <a:r>
              <a:rPr lang="en-US"/>
              <a:t> sit </a:t>
            </a:r>
            <a:r>
              <a:rPr lang="en-US" err="1"/>
              <a:t>amet</a:t>
            </a:r>
            <a:r>
              <a:rPr lang="en-US"/>
              <a:t> tempus </a:t>
            </a:r>
            <a:r>
              <a:rPr lang="en-US" err="1"/>
              <a:t>ultricies</a:t>
            </a:r>
            <a:r>
              <a:rPr lang="en-US"/>
              <a:t>. </a:t>
            </a:r>
            <a:r>
              <a:rPr lang="en-US" err="1"/>
              <a:t>Nullam</a:t>
            </a:r>
            <a:r>
              <a:rPr lang="en-US"/>
              <a:t> </a:t>
            </a:r>
            <a:r>
              <a:rPr lang="en-US" err="1"/>
              <a:t>quis</a:t>
            </a:r>
            <a:r>
              <a:rPr lang="en-US"/>
              <a:t> </a:t>
            </a:r>
            <a:r>
              <a:rPr lang="en-US" err="1"/>
              <a:t>lobortis</a:t>
            </a:r>
            <a:r>
              <a:rPr lang="en-US"/>
              <a:t> </a:t>
            </a:r>
            <a:r>
              <a:rPr lang="en-US" err="1"/>
              <a:t>velit</a:t>
            </a:r>
            <a:r>
              <a:rPr lang="en-US"/>
              <a:t>. </a:t>
            </a:r>
          </a:p>
        </p:txBody>
      </p:sp>
      <p:pic>
        <p:nvPicPr>
          <p:cNvPr id="5" name="Picture 4">
            <a:extLst>
              <a:ext uri="{FF2B5EF4-FFF2-40B4-BE49-F238E27FC236}">
                <a16:creationId xmlns:a16="http://schemas.microsoft.com/office/drawing/2014/main" id="{D62A1C94-E9AE-5D47-9A4C-64F50BF19112}"/>
              </a:ext>
            </a:extLst>
          </p:cNvPr>
          <p:cNvPicPr>
            <a:picLocks noChangeAspect="1"/>
          </p:cNvPicPr>
          <p:nvPr userDrawn="1"/>
        </p:nvPicPr>
        <p:blipFill>
          <a:blip r:embed="rId2"/>
          <a:stretch>
            <a:fillRect/>
          </a:stretch>
        </p:blipFill>
        <p:spPr>
          <a:xfrm>
            <a:off x="479376" y="1916832"/>
            <a:ext cx="792088" cy="582685"/>
          </a:xfrm>
          <a:prstGeom prst="rect">
            <a:avLst/>
          </a:prstGeom>
        </p:spPr>
      </p:pic>
      <p:pic>
        <p:nvPicPr>
          <p:cNvPr id="6" name="Picture 5">
            <a:extLst>
              <a:ext uri="{FF2B5EF4-FFF2-40B4-BE49-F238E27FC236}">
                <a16:creationId xmlns:a16="http://schemas.microsoft.com/office/drawing/2014/main" id="{A48C83E0-445D-3C4D-BCF3-A81E1F9EAF1C}"/>
              </a:ext>
            </a:extLst>
          </p:cNvPr>
          <p:cNvPicPr>
            <a:picLocks noChangeAspect="1"/>
          </p:cNvPicPr>
          <p:nvPr userDrawn="1"/>
        </p:nvPicPr>
        <p:blipFill>
          <a:blip r:embed="rId2"/>
          <a:stretch>
            <a:fillRect/>
          </a:stretch>
        </p:blipFill>
        <p:spPr>
          <a:xfrm rot="10800000">
            <a:off x="10848528" y="5805264"/>
            <a:ext cx="792088" cy="582685"/>
          </a:xfrm>
          <a:prstGeom prst="rect">
            <a:avLst/>
          </a:prstGeom>
        </p:spPr>
      </p:pic>
    </p:spTree>
    <p:extLst>
      <p:ext uri="{BB962C8B-B14F-4D97-AF65-F5344CB8AC3E}">
        <p14:creationId xmlns:p14="http://schemas.microsoft.com/office/powerpoint/2010/main" val="28050557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22E540B-6FFD-224B-9D6F-F9DA65DD97EF}"/>
              </a:ext>
            </a:extLst>
          </p:cNvPr>
          <p:cNvSpPr>
            <a:spLocks noGrp="1"/>
          </p:cNvSpPr>
          <p:nvPr>
            <p:ph type="body" sz="quarter" idx="10" hasCustomPrompt="1"/>
          </p:nvPr>
        </p:nvSpPr>
        <p:spPr>
          <a:xfrm>
            <a:off x="1488003" y="2636912"/>
            <a:ext cx="9215995" cy="3168352"/>
          </a:xfrm>
          <a:prstGeom prst="rect">
            <a:avLst/>
          </a:prstGeom>
        </p:spPr>
        <p:txBody>
          <a:bodyPr anchor="ctr" anchorCtr="0"/>
          <a:lstStyle>
            <a:lvl1pPr marL="0" indent="0" algn="ctr">
              <a:lnSpc>
                <a:spcPct val="120000"/>
              </a:lnSpc>
              <a:buNone/>
              <a:defRPr sz="2600" b="1">
                <a:solidFill>
                  <a:schemeClr val="bg1"/>
                </a:solidFill>
              </a:defRPr>
            </a:lvl1pPr>
            <a:lvl2pPr marL="457200" indent="0" algn="ctr">
              <a:buNone/>
              <a:defRPr sz="2200" b="1"/>
            </a:lvl2pPr>
            <a:lvl3pPr marL="914400" indent="0" algn="ctr">
              <a:buNone/>
              <a:defRPr sz="2200" b="1"/>
            </a:lvl3pPr>
            <a:lvl4pPr marL="1371600" indent="0" algn="ctr">
              <a:buNone/>
              <a:defRPr sz="2200" b="1"/>
            </a:lvl4pPr>
            <a:lvl5pPr marL="1828800" indent="0" algn="ctr">
              <a:buNone/>
              <a:defRPr sz="2200" b="1"/>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Suspendisse</a:t>
            </a:r>
            <a:r>
              <a:rPr lang="en-US"/>
              <a:t> </a:t>
            </a:r>
            <a:r>
              <a:rPr lang="en-US" err="1"/>
              <a:t>auctor</a:t>
            </a:r>
            <a:r>
              <a:rPr lang="en-US"/>
              <a:t> lacinia </a:t>
            </a:r>
            <a:r>
              <a:rPr lang="en-US" err="1"/>
              <a:t>efficitur</a:t>
            </a:r>
            <a:r>
              <a:rPr lang="en-US"/>
              <a:t>. Ut </a:t>
            </a:r>
            <a:r>
              <a:rPr lang="en-US" err="1"/>
              <a:t>condimentum</a:t>
            </a:r>
            <a:r>
              <a:rPr lang="en-US"/>
              <a:t> </a:t>
            </a:r>
            <a:r>
              <a:rPr lang="en-US" err="1"/>
              <a:t>faucibus</a:t>
            </a:r>
            <a:r>
              <a:rPr lang="en-US"/>
              <a:t> </a:t>
            </a:r>
            <a:r>
              <a:rPr lang="en-US" err="1"/>
              <a:t>varius</a:t>
            </a:r>
            <a:r>
              <a:rPr lang="en-US"/>
              <a:t>. </a:t>
            </a:r>
            <a:r>
              <a:rPr lang="en-US" err="1"/>
              <a:t>Fusce</a:t>
            </a:r>
            <a:r>
              <a:rPr lang="en-US"/>
              <a:t> dictum </a:t>
            </a:r>
            <a:r>
              <a:rPr lang="en-US" err="1"/>
              <a:t>urna</a:t>
            </a:r>
            <a:r>
              <a:rPr lang="en-US"/>
              <a:t> sit </a:t>
            </a:r>
            <a:r>
              <a:rPr lang="en-US" err="1"/>
              <a:t>amet</a:t>
            </a:r>
            <a:r>
              <a:rPr lang="en-US"/>
              <a:t> tempus </a:t>
            </a:r>
            <a:r>
              <a:rPr lang="en-US" err="1"/>
              <a:t>ultricies</a:t>
            </a:r>
            <a:r>
              <a:rPr lang="en-US"/>
              <a:t>. </a:t>
            </a:r>
            <a:r>
              <a:rPr lang="en-US" err="1"/>
              <a:t>Nullam</a:t>
            </a:r>
            <a:r>
              <a:rPr lang="en-US"/>
              <a:t> </a:t>
            </a:r>
            <a:r>
              <a:rPr lang="en-US" err="1"/>
              <a:t>quis</a:t>
            </a:r>
            <a:r>
              <a:rPr lang="en-US"/>
              <a:t> </a:t>
            </a:r>
            <a:r>
              <a:rPr lang="en-US" err="1"/>
              <a:t>lobortis</a:t>
            </a:r>
            <a:r>
              <a:rPr lang="en-US"/>
              <a:t> </a:t>
            </a:r>
            <a:r>
              <a:rPr lang="en-US" err="1"/>
              <a:t>velit</a:t>
            </a:r>
            <a:r>
              <a:rPr lang="en-US"/>
              <a:t>. </a:t>
            </a:r>
          </a:p>
        </p:txBody>
      </p:sp>
      <p:pic>
        <p:nvPicPr>
          <p:cNvPr id="5" name="Picture 4">
            <a:extLst>
              <a:ext uri="{FF2B5EF4-FFF2-40B4-BE49-F238E27FC236}">
                <a16:creationId xmlns:a16="http://schemas.microsoft.com/office/drawing/2014/main" id="{D62A1C94-E9AE-5D47-9A4C-64F50BF19112}"/>
              </a:ext>
            </a:extLst>
          </p:cNvPr>
          <p:cNvPicPr>
            <a:picLocks noChangeAspect="1"/>
          </p:cNvPicPr>
          <p:nvPr userDrawn="1"/>
        </p:nvPicPr>
        <p:blipFill>
          <a:blip r:embed="rId2"/>
          <a:stretch>
            <a:fillRect/>
          </a:stretch>
        </p:blipFill>
        <p:spPr>
          <a:xfrm>
            <a:off x="479376" y="1916832"/>
            <a:ext cx="792088" cy="582685"/>
          </a:xfrm>
          <a:prstGeom prst="rect">
            <a:avLst/>
          </a:prstGeom>
        </p:spPr>
      </p:pic>
      <p:pic>
        <p:nvPicPr>
          <p:cNvPr id="6" name="Picture 5">
            <a:extLst>
              <a:ext uri="{FF2B5EF4-FFF2-40B4-BE49-F238E27FC236}">
                <a16:creationId xmlns:a16="http://schemas.microsoft.com/office/drawing/2014/main" id="{A48C83E0-445D-3C4D-BCF3-A81E1F9EAF1C}"/>
              </a:ext>
            </a:extLst>
          </p:cNvPr>
          <p:cNvPicPr>
            <a:picLocks noChangeAspect="1"/>
          </p:cNvPicPr>
          <p:nvPr userDrawn="1"/>
        </p:nvPicPr>
        <p:blipFill>
          <a:blip r:embed="rId2"/>
          <a:stretch>
            <a:fillRect/>
          </a:stretch>
        </p:blipFill>
        <p:spPr>
          <a:xfrm rot="10800000">
            <a:off x="10848528" y="5805264"/>
            <a:ext cx="792088" cy="582685"/>
          </a:xfrm>
          <a:prstGeom prst="rect">
            <a:avLst/>
          </a:prstGeom>
        </p:spPr>
      </p:pic>
    </p:spTree>
    <p:extLst>
      <p:ext uri="{BB962C8B-B14F-4D97-AF65-F5344CB8AC3E}">
        <p14:creationId xmlns:p14="http://schemas.microsoft.com/office/powerpoint/2010/main" val="5641884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FBAEA52-D0D2-B049-80AB-560660D72411}"/>
              </a:ext>
            </a:extLst>
          </p:cNvPr>
          <p:cNvSpPr>
            <a:spLocks noGrp="1"/>
          </p:cNvSpPr>
          <p:nvPr>
            <p:ph type="body" sz="quarter" idx="10"/>
          </p:nvPr>
        </p:nvSpPr>
        <p:spPr>
          <a:xfrm>
            <a:off x="479376" y="1916832"/>
            <a:ext cx="11161240" cy="439248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sz="2000">
                <a:solidFill>
                  <a:schemeClr val="tx1">
                    <a:lumMod val="65000"/>
                    <a:lumOff val="35000"/>
                  </a:schemeClr>
                </a:solidFill>
              </a:defRPr>
            </a:lvl4pPr>
            <a:lvl5pPr>
              <a:defRPr sz="2000">
                <a:solidFill>
                  <a:schemeClr val="tx1">
                    <a:lumMod val="65000"/>
                    <a:lumOff val="3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a:extLst>
              <a:ext uri="{FF2B5EF4-FFF2-40B4-BE49-F238E27FC236}">
                <a16:creationId xmlns:a16="http://schemas.microsoft.com/office/drawing/2014/main" id="{7C553B36-7CD1-D746-9E03-7490FF01DAB2}"/>
              </a:ext>
            </a:extLst>
          </p:cNvPr>
          <p:cNvSpPr>
            <a:spLocks noGrp="1"/>
          </p:cNvSpPr>
          <p:nvPr>
            <p:ph type="title"/>
          </p:nvPr>
        </p:nvSpPr>
        <p:spPr>
          <a:xfrm>
            <a:off x="479376" y="332656"/>
            <a:ext cx="9793088" cy="1152128"/>
          </a:xfrm>
          <a:prstGeom prst="rect">
            <a:avLst/>
          </a:prstGeom>
        </p:spPr>
        <p:txBody>
          <a:bodyPr anchor="b" anchorCtr="0"/>
          <a:lstStyle>
            <a:lvl1pPr>
              <a:defRPr sz="4000">
                <a:solidFill>
                  <a:schemeClr val="accent1"/>
                </a:solidFill>
              </a:defRPr>
            </a:lvl1pPr>
          </a:lstStyle>
          <a:p>
            <a:r>
              <a:rPr lang="en-US"/>
              <a:t>Click to edit Master title style</a:t>
            </a:r>
          </a:p>
        </p:txBody>
      </p:sp>
    </p:spTree>
    <p:extLst>
      <p:ext uri="{BB962C8B-B14F-4D97-AF65-F5344CB8AC3E}">
        <p14:creationId xmlns:p14="http://schemas.microsoft.com/office/powerpoint/2010/main" val="21346706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FBAEA52-D0D2-B049-80AB-560660D72411}"/>
              </a:ext>
            </a:extLst>
          </p:cNvPr>
          <p:cNvSpPr>
            <a:spLocks noGrp="1"/>
          </p:cNvSpPr>
          <p:nvPr>
            <p:ph type="body" sz="quarter" idx="10"/>
          </p:nvPr>
        </p:nvSpPr>
        <p:spPr>
          <a:xfrm>
            <a:off x="479376" y="1916832"/>
            <a:ext cx="5256584" cy="439248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sz="2000">
                <a:solidFill>
                  <a:schemeClr val="tx1">
                    <a:lumMod val="65000"/>
                    <a:lumOff val="35000"/>
                  </a:schemeClr>
                </a:solidFill>
              </a:defRPr>
            </a:lvl4pPr>
            <a:lvl5pPr>
              <a:defRPr sz="2000">
                <a:solidFill>
                  <a:schemeClr val="tx1">
                    <a:lumMod val="65000"/>
                    <a:lumOff val="3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a:extLst>
              <a:ext uri="{FF2B5EF4-FFF2-40B4-BE49-F238E27FC236}">
                <a16:creationId xmlns:a16="http://schemas.microsoft.com/office/drawing/2014/main" id="{7C553B36-7CD1-D746-9E03-7490FF01DAB2}"/>
              </a:ext>
            </a:extLst>
          </p:cNvPr>
          <p:cNvSpPr>
            <a:spLocks noGrp="1"/>
          </p:cNvSpPr>
          <p:nvPr>
            <p:ph type="title"/>
          </p:nvPr>
        </p:nvSpPr>
        <p:spPr>
          <a:xfrm>
            <a:off x="479376" y="332656"/>
            <a:ext cx="9793088" cy="1152128"/>
          </a:xfrm>
          <a:prstGeom prst="rect">
            <a:avLst/>
          </a:prstGeom>
        </p:spPr>
        <p:txBody>
          <a:bodyPr anchor="b" anchorCtr="0"/>
          <a:lstStyle>
            <a:lvl1pPr>
              <a:defRPr sz="4000">
                <a:solidFill>
                  <a:schemeClr val="accent1"/>
                </a:solidFill>
              </a:defRPr>
            </a:lvl1pPr>
          </a:lstStyle>
          <a:p>
            <a:r>
              <a:rPr lang="en-US"/>
              <a:t>Click to edit Master title style</a:t>
            </a:r>
          </a:p>
        </p:txBody>
      </p:sp>
      <p:sp>
        <p:nvSpPr>
          <p:cNvPr id="6" name="Text Placeholder 2">
            <a:extLst>
              <a:ext uri="{FF2B5EF4-FFF2-40B4-BE49-F238E27FC236}">
                <a16:creationId xmlns:a16="http://schemas.microsoft.com/office/drawing/2014/main" id="{FCA5357F-9713-BB4D-9AE1-E10DB318EF40}"/>
              </a:ext>
            </a:extLst>
          </p:cNvPr>
          <p:cNvSpPr>
            <a:spLocks noGrp="1"/>
          </p:cNvSpPr>
          <p:nvPr>
            <p:ph type="body" sz="quarter" idx="11"/>
          </p:nvPr>
        </p:nvSpPr>
        <p:spPr>
          <a:xfrm>
            <a:off x="6240016" y="1916832"/>
            <a:ext cx="5256584" cy="439248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sz="2000">
                <a:solidFill>
                  <a:schemeClr val="tx1">
                    <a:lumMod val="65000"/>
                    <a:lumOff val="35000"/>
                  </a:schemeClr>
                </a:solidFill>
              </a:defRPr>
            </a:lvl4pPr>
            <a:lvl5pPr>
              <a:defRPr sz="2000">
                <a:solidFill>
                  <a:schemeClr val="tx1">
                    <a:lumMod val="65000"/>
                    <a:lumOff val="3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118882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FBAEA52-D0D2-B049-80AB-560660D72411}"/>
              </a:ext>
            </a:extLst>
          </p:cNvPr>
          <p:cNvSpPr>
            <a:spLocks noGrp="1"/>
          </p:cNvSpPr>
          <p:nvPr>
            <p:ph type="body" sz="quarter" idx="10"/>
          </p:nvPr>
        </p:nvSpPr>
        <p:spPr>
          <a:xfrm>
            <a:off x="479376" y="1916832"/>
            <a:ext cx="5256584" cy="439248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sz="2000">
                <a:solidFill>
                  <a:schemeClr val="tx1">
                    <a:lumMod val="65000"/>
                    <a:lumOff val="35000"/>
                  </a:schemeClr>
                </a:solidFill>
              </a:defRPr>
            </a:lvl4pPr>
            <a:lvl5pPr>
              <a:defRPr sz="2000">
                <a:solidFill>
                  <a:schemeClr val="tx1">
                    <a:lumMod val="65000"/>
                    <a:lumOff val="3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a:extLst>
              <a:ext uri="{FF2B5EF4-FFF2-40B4-BE49-F238E27FC236}">
                <a16:creationId xmlns:a16="http://schemas.microsoft.com/office/drawing/2014/main" id="{7C553B36-7CD1-D746-9E03-7490FF01DAB2}"/>
              </a:ext>
            </a:extLst>
          </p:cNvPr>
          <p:cNvSpPr>
            <a:spLocks noGrp="1"/>
          </p:cNvSpPr>
          <p:nvPr>
            <p:ph type="title"/>
          </p:nvPr>
        </p:nvSpPr>
        <p:spPr>
          <a:xfrm>
            <a:off x="479376" y="332656"/>
            <a:ext cx="9793088" cy="1152128"/>
          </a:xfrm>
          <a:prstGeom prst="rect">
            <a:avLst/>
          </a:prstGeom>
        </p:spPr>
        <p:txBody>
          <a:bodyPr anchor="b" anchorCtr="0"/>
          <a:lstStyle>
            <a:lvl1pPr>
              <a:defRPr sz="4000">
                <a:solidFill>
                  <a:schemeClr val="accent1"/>
                </a:solidFill>
              </a:defRPr>
            </a:lvl1pPr>
          </a:lstStyle>
          <a:p>
            <a:r>
              <a:rPr lang="en-US"/>
              <a:t>Click to edit Master title style</a:t>
            </a:r>
          </a:p>
        </p:txBody>
      </p:sp>
      <p:sp>
        <p:nvSpPr>
          <p:cNvPr id="4" name="Picture Placeholder 3">
            <a:extLst>
              <a:ext uri="{FF2B5EF4-FFF2-40B4-BE49-F238E27FC236}">
                <a16:creationId xmlns:a16="http://schemas.microsoft.com/office/drawing/2014/main" id="{EADF02A9-D1D6-1947-8903-4AEE4B422F55}"/>
              </a:ext>
            </a:extLst>
          </p:cNvPr>
          <p:cNvSpPr>
            <a:spLocks noGrp="1"/>
          </p:cNvSpPr>
          <p:nvPr>
            <p:ph type="pic" sz="quarter" idx="11"/>
          </p:nvPr>
        </p:nvSpPr>
        <p:spPr>
          <a:xfrm>
            <a:off x="6096000" y="1916113"/>
            <a:ext cx="5473700" cy="4392612"/>
          </a:xfrm>
          <a:prstGeom prst="rect">
            <a:avLst/>
          </a:prstGeom>
        </p:spPr>
        <p:txBody>
          <a:bodyPr/>
          <a:lstStyle/>
          <a:p>
            <a:endParaRPr lang="en-US"/>
          </a:p>
        </p:txBody>
      </p:sp>
    </p:spTree>
    <p:extLst>
      <p:ext uri="{BB962C8B-B14F-4D97-AF65-F5344CB8AC3E}">
        <p14:creationId xmlns:p14="http://schemas.microsoft.com/office/powerpoint/2010/main" val="27361739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8666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9C405-5329-8F44-BF87-076C7BC7DF3F}"/>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Tree>
    <p:extLst>
      <p:ext uri="{BB962C8B-B14F-4D97-AF65-F5344CB8AC3E}">
        <p14:creationId xmlns:p14="http://schemas.microsoft.com/office/powerpoint/2010/main" val="8209913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40505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1257300" y="2286000"/>
            <a:ext cx="4791456" cy="36195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647795" y="2286000"/>
            <a:ext cx="4791456" cy="36195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5B1524F4-450B-494A-8168-C27743591B4F}" type="datetimeFigureOut">
              <a:rPr lang="en-US" smtClean="0"/>
              <a:t>10/18/2023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301055-81AA-C044-9423-EC0F2F6D7467}" type="slidenum">
              <a:rPr lang="en-US" smtClean="0"/>
              <a:t>‹#›</a:t>
            </a:fld>
            <a:endParaRPr lang="en-US"/>
          </a:p>
        </p:txBody>
      </p:sp>
    </p:spTree>
    <p:extLst>
      <p:ext uri="{BB962C8B-B14F-4D97-AF65-F5344CB8AC3E}">
        <p14:creationId xmlns:p14="http://schemas.microsoft.com/office/powerpoint/2010/main" val="3265911459"/>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500602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4.xml"/><Relationship Id="rId7" Type="http://schemas.openxmlformats.org/officeDocument/2006/relationships/slideLayout" Target="../slideLayouts/slideLayout8.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5" Type="http://schemas.openxmlformats.org/officeDocument/2006/relationships/slideLayout" Target="../slideLayouts/slideLayout6.xml"/><Relationship Id="rId4" Type="http://schemas.openxmlformats.org/officeDocument/2006/relationships/slideLayout" Target="../slideLayouts/slideLayout5.xml"/><Relationship Id="rId9"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image" Target="../media/image3.png"/><Relationship Id="rId5" Type="http://schemas.openxmlformats.org/officeDocument/2006/relationships/theme" Target="../theme/theme3.xml"/><Relationship Id="rId4" Type="http://schemas.openxmlformats.org/officeDocument/2006/relationships/slideLayout" Target="../slideLayouts/slideLayout12.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4.xml"/><Relationship Id="rId1" Type="http://schemas.openxmlformats.org/officeDocument/2006/relationships/slideLayout" Target="../slideLayouts/slideLayout13.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5.xml"/><Relationship Id="rId1"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5C3FE484-FEE0-2449-9EE7-ED6769BE7175}"/>
              </a:ext>
            </a:extLst>
          </p:cNvPr>
          <p:cNvSpPr>
            <a:spLocks noGrp="1"/>
          </p:cNvSpPr>
          <p:nvPr>
            <p:ph type="sldNum" sz="quarter" idx="2"/>
          </p:nvPr>
        </p:nvSpPr>
        <p:spPr bwMode="auto">
          <a:xfrm>
            <a:off x="11088688" y="6403975"/>
            <a:ext cx="265112" cy="268288"/>
          </a:xfrm>
          <a:prstGeom prst="rect">
            <a:avLst/>
          </a:prstGeom>
          <a:noFill/>
          <a:ln>
            <a:noFill/>
          </a:ln>
          <a:effectLst/>
        </p:spPr>
        <p:txBody>
          <a:bodyPr vert="horz" wrap="none" lIns="45718" tIns="45718" rIns="45718" bIns="45718" numCol="1" anchor="ctr" anchorCtr="0" compatLnSpc="1">
            <a:prstTxWarp prst="textNoShape">
              <a:avLst/>
            </a:prstTxWarp>
          </a:bodyPr>
          <a:lstStyle>
            <a:lvl1pPr algn="r" eaLnBrk="1">
              <a:defRPr sz="1200">
                <a:solidFill>
                  <a:srgbClr val="888888"/>
                </a:solidFill>
              </a:defRPr>
            </a:lvl1pPr>
          </a:lstStyle>
          <a:p>
            <a:fld id="{78C86882-5437-3747-9A87-8CEFECD49F12}" type="slidenum">
              <a:rPr lang="en-US" altLang="en-US"/>
              <a:pPr/>
              <a:t>‹#›</a:t>
            </a:fld>
            <a:endParaRPr lang="en-US" altLang="en-US"/>
          </a:p>
        </p:txBody>
      </p:sp>
      <p:pic>
        <p:nvPicPr>
          <p:cNvPr id="1027" name="Picture 3">
            <a:extLst>
              <a:ext uri="{FF2B5EF4-FFF2-40B4-BE49-F238E27FC236}">
                <a16:creationId xmlns:a16="http://schemas.microsoft.com/office/drawing/2014/main" id="{A135BC1E-1C1B-374E-A928-22464112F594}"/>
              </a:ext>
            </a:extLst>
          </p:cNvPr>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85" r:id="rId1"/>
  </p:sldLayoutIdLst>
  <p:txStyles>
    <p:titleStyle>
      <a:lvl1pPr algn="l" rtl="0" eaLnBrk="0" fontAlgn="base" hangingPunct="0">
        <a:lnSpc>
          <a:spcPct val="90000"/>
        </a:lnSpc>
        <a:spcBef>
          <a:spcPct val="0"/>
        </a:spcBef>
        <a:spcAft>
          <a:spcPct val="0"/>
        </a:spcAft>
        <a:defRPr sz="44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sym typeface="Calibri Light" panose="020F0302020204030204" pitchFamily="34" charset="0"/>
        </a:defRPr>
      </a:lvl1pPr>
      <a:lvl2pPr algn="l" rtl="0" eaLnBrk="0" fontAlgn="base" hangingPunct="0">
        <a:lnSpc>
          <a:spcPct val="90000"/>
        </a:lnSpc>
        <a:spcBef>
          <a:spcPct val="0"/>
        </a:spcBef>
        <a:spcAft>
          <a:spcPct val="0"/>
        </a:spcAft>
        <a:defRPr sz="4400">
          <a:solidFill>
            <a:schemeClr val="bg1"/>
          </a:solidFill>
          <a:latin typeface="Open Sans Light" panose="020B0306030504020204" pitchFamily="34" charset="0"/>
          <a:ea typeface="Calibri Light" panose="020F0302020204030204" pitchFamily="34" charset="0"/>
          <a:cs typeface="Open Sans Light" panose="020B0306030504020204" pitchFamily="34" charset="0"/>
          <a:sym typeface="Calibri Light" panose="020F0302020204030204" pitchFamily="34" charset="0"/>
        </a:defRPr>
      </a:lvl2pPr>
      <a:lvl3pPr algn="l" rtl="0" eaLnBrk="0" fontAlgn="base" hangingPunct="0">
        <a:lnSpc>
          <a:spcPct val="90000"/>
        </a:lnSpc>
        <a:spcBef>
          <a:spcPct val="0"/>
        </a:spcBef>
        <a:spcAft>
          <a:spcPct val="0"/>
        </a:spcAft>
        <a:defRPr sz="4400">
          <a:solidFill>
            <a:schemeClr val="bg1"/>
          </a:solidFill>
          <a:latin typeface="Open Sans Light" panose="020B0306030504020204" pitchFamily="34" charset="0"/>
          <a:ea typeface="Calibri Light" panose="020F0302020204030204" pitchFamily="34" charset="0"/>
          <a:cs typeface="Open Sans Light" panose="020B0306030504020204" pitchFamily="34" charset="0"/>
          <a:sym typeface="Calibri Light" panose="020F0302020204030204" pitchFamily="34" charset="0"/>
        </a:defRPr>
      </a:lvl3pPr>
      <a:lvl4pPr algn="l" rtl="0" eaLnBrk="0" fontAlgn="base" hangingPunct="0">
        <a:lnSpc>
          <a:spcPct val="90000"/>
        </a:lnSpc>
        <a:spcBef>
          <a:spcPct val="0"/>
        </a:spcBef>
        <a:spcAft>
          <a:spcPct val="0"/>
        </a:spcAft>
        <a:defRPr sz="4400">
          <a:solidFill>
            <a:schemeClr val="bg1"/>
          </a:solidFill>
          <a:latin typeface="Open Sans Light" panose="020B0306030504020204" pitchFamily="34" charset="0"/>
          <a:ea typeface="Calibri Light" panose="020F0302020204030204" pitchFamily="34" charset="0"/>
          <a:cs typeface="Open Sans Light" panose="020B0306030504020204" pitchFamily="34" charset="0"/>
          <a:sym typeface="Calibri Light" panose="020F0302020204030204" pitchFamily="34" charset="0"/>
        </a:defRPr>
      </a:lvl4pPr>
      <a:lvl5pPr algn="l" rtl="0" eaLnBrk="0" fontAlgn="base" hangingPunct="0">
        <a:lnSpc>
          <a:spcPct val="90000"/>
        </a:lnSpc>
        <a:spcBef>
          <a:spcPct val="0"/>
        </a:spcBef>
        <a:spcAft>
          <a:spcPct val="0"/>
        </a:spcAft>
        <a:defRPr sz="4400">
          <a:solidFill>
            <a:schemeClr val="bg1"/>
          </a:solidFill>
          <a:latin typeface="Open Sans Light" panose="020B0306030504020204" pitchFamily="34" charset="0"/>
          <a:ea typeface="Calibri Light" panose="020F0302020204030204" pitchFamily="34" charset="0"/>
          <a:cs typeface="Open Sans Light" panose="020B0306030504020204" pitchFamily="34" charset="0"/>
          <a:sym typeface="Calibri Light" panose="020F0302020204030204" pitchFamily="34" charset="0"/>
        </a:defRPr>
      </a:lvl5pPr>
      <a:lvl6pPr marL="457200" algn="l" rtl="0" fontAlgn="base" hangingPunct="0">
        <a:lnSpc>
          <a:spcPct val="90000"/>
        </a:lnSpc>
        <a:spcBef>
          <a:spcPct val="0"/>
        </a:spcBef>
        <a:spcAft>
          <a:spcPct val="0"/>
        </a:spcAft>
        <a:defRPr sz="4400">
          <a:solidFill>
            <a:srgbClr val="000000"/>
          </a:solidFill>
          <a:latin typeface="Calibri Light" panose="020F0302020204030204" pitchFamily="34" charset="0"/>
          <a:ea typeface="Calibri Light" panose="020F0302020204030204" pitchFamily="34" charset="0"/>
          <a:cs typeface="Calibri Light" panose="020F0302020204030204" pitchFamily="34" charset="0"/>
          <a:sym typeface="Calibri Light" panose="020F0302020204030204" pitchFamily="34" charset="0"/>
        </a:defRPr>
      </a:lvl6pPr>
      <a:lvl7pPr marL="914400" algn="l" rtl="0" fontAlgn="base" hangingPunct="0">
        <a:lnSpc>
          <a:spcPct val="90000"/>
        </a:lnSpc>
        <a:spcBef>
          <a:spcPct val="0"/>
        </a:spcBef>
        <a:spcAft>
          <a:spcPct val="0"/>
        </a:spcAft>
        <a:defRPr sz="4400">
          <a:solidFill>
            <a:srgbClr val="000000"/>
          </a:solidFill>
          <a:latin typeface="Calibri Light" panose="020F0302020204030204" pitchFamily="34" charset="0"/>
          <a:ea typeface="Calibri Light" panose="020F0302020204030204" pitchFamily="34" charset="0"/>
          <a:cs typeface="Calibri Light" panose="020F0302020204030204" pitchFamily="34" charset="0"/>
          <a:sym typeface="Calibri Light" panose="020F0302020204030204" pitchFamily="34" charset="0"/>
        </a:defRPr>
      </a:lvl7pPr>
      <a:lvl8pPr marL="1371600" algn="l" rtl="0" fontAlgn="base" hangingPunct="0">
        <a:lnSpc>
          <a:spcPct val="90000"/>
        </a:lnSpc>
        <a:spcBef>
          <a:spcPct val="0"/>
        </a:spcBef>
        <a:spcAft>
          <a:spcPct val="0"/>
        </a:spcAft>
        <a:defRPr sz="4400">
          <a:solidFill>
            <a:srgbClr val="000000"/>
          </a:solidFill>
          <a:latin typeface="Calibri Light" panose="020F0302020204030204" pitchFamily="34" charset="0"/>
          <a:ea typeface="Calibri Light" panose="020F0302020204030204" pitchFamily="34" charset="0"/>
          <a:cs typeface="Calibri Light" panose="020F0302020204030204" pitchFamily="34" charset="0"/>
          <a:sym typeface="Calibri Light" panose="020F0302020204030204" pitchFamily="34" charset="0"/>
        </a:defRPr>
      </a:lvl8pPr>
      <a:lvl9pPr marL="1828800" algn="l" rtl="0" fontAlgn="base" hangingPunct="0">
        <a:lnSpc>
          <a:spcPct val="90000"/>
        </a:lnSpc>
        <a:spcBef>
          <a:spcPct val="0"/>
        </a:spcBef>
        <a:spcAft>
          <a:spcPct val="0"/>
        </a:spcAft>
        <a:defRPr sz="4400">
          <a:solidFill>
            <a:srgbClr val="000000"/>
          </a:solidFill>
          <a:latin typeface="Calibri Light" panose="020F0302020204030204" pitchFamily="34" charset="0"/>
          <a:ea typeface="Calibri Light" panose="020F0302020204030204" pitchFamily="34" charset="0"/>
          <a:cs typeface="Calibri Light" panose="020F0302020204030204" pitchFamily="34" charset="0"/>
          <a:sym typeface="Calibri Light" panose="020F0302020204030204" pitchFamily="34" charset="0"/>
        </a:defRPr>
      </a:lvl9pPr>
    </p:titleStyle>
    <p:bodyStyle>
      <a:lvl1pPr algn="l" rtl="0" eaLnBrk="0" fontAlgn="base" hangingPunct="0">
        <a:lnSpc>
          <a:spcPct val="90000"/>
        </a:lnSpc>
        <a:spcBef>
          <a:spcPts val="1000"/>
        </a:spcBef>
        <a:spcAft>
          <a:spcPct val="0"/>
        </a:spcAft>
        <a:buSzPct val="100000"/>
        <a:defRPr sz="2800" b="1" kern="1200">
          <a:solidFill>
            <a:schemeClr val="bg1"/>
          </a:solidFill>
          <a:latin typeface="Gotham Narrow Bold" pitchFamily="2" charset="0"/>
          <a:ea typeface="+mn-ea"/>
          <a:cs typeface="+mn-cs"/>
          <a:sym typeface="Calibri" panose="020F0502020204030204" pitchFamily="34" charset="0"/>
        </a:defRPr>
      </a:lvl1pPr>
      <a:lvl2pPr marL="457200" algn="l" rtl="0" eaLnBrk="0" fontAlgn="base" hangingPunct="0">
        <a:lnSpc>
          <a:spcPct val="90000"/>
        </a:lnSpc>
        <a:spcBef>
          <a:spcPts val="1000"/>
        </a:spcBef>
        <a:spcAft>
          <a:spcPct val="0"/>
        </a:spcAft>
        <a:buSzPct val="100000"/>
        <a:defRPr sz="2800" kern="1200">
          <a:solidFill>
            <a:schemeClr val="bg1"/>
          </a:solidFill>
          <a:latin typeface="Open Sans" panose="020B0606030504020204" pitchFamily="34" charset="0"/>
          <a:ea typeface="Open Sans" panose="020B0606030504020204" pitchFamily="34" charset="0"/>
          <a:cs typeface="Open Sans" panose="020B0606030504020204" pitchFamily="34" charset="0"/>
          <a:sym typeface="Calibri" panose="020F0502020204030204" pitchFamily="34" charset="0"/>
        </a:defRPr>
      </a:lvl2pPr>
      <a:lvl3pPr marL="914400" algn="l" rtl="0" eaLnBrk="0" fontAlgn="base" hangingPunct="0">
        <a:lnSpc>
          <a:spcPct val="90000"/>
        </a:lnSpc>
        <a:spcBef>
          <a:spcPts val="1000"/>
        </a:spcBef>
        <a:spcAft>
          <a:spcPct val="0"/>
        </a:spcAft>
        <a:buSzPct val="100000"/>
        <a:defRPr sz="2800" kern="1200">
          <a:solidFill>
            <a:srgbClr val="000000"/>
          </a:solidFill>
          <a:latin typeface="+mn-lt"/>
          <a:ea typeface="+mn-ea"/>
          <a:cs typeface="Open Sans" panose="020B0606030504020204" pitchFamily="34" charset="0"/>
          <a:sym typeface="Calibri" panose="020F0502020204030204" pitchFamily="34" charset="0"/>
        </a:defRPr>
      </a:lvl3pPr>
      <a:lvl4pPr marL="1371600" algn="l" rtl="0" eaLnBrk="0" fontAlgn="base" hangingPunct="0">
        <a:lnSpc>
          <a:spcPct val="90000"/>
        </a:lnSpc>
        <a:spcBef>
          <a:spcPts val="1000"/>
        </a:spcBef>
        <a:spcAft>
          <a:spcPct val="0"/>
        </a:spcAft>
        <a:buSzPct val="100000"/>
        <a:defRPr sz="2800" kern="1200">
          <a:solidFill>
            <a:srgbClr val="000000"/>
          </a:solidFill>
          <a:latin typeface="+mn-lt"/>
          <a:ea typeface="+mn-ea"/>
          <a:cs typeface="Open Sans" panose="020B0606030504020204" pitchFamily="34" charset="0"/>
          <a:sym typeface="Calibri" panose="020F0502020204030204" pitchFamily="34" charset="0"/>
        </a:defRPr>
      </a:lvl4pPr>
      <a:lvl5pPr marL="1828800" algn="l" rtl="0" eaLnBrk="0" fontAlgn="base" hangingPunct="0">
        <a:lnSpc>
          <a:spcPct val="90000"/>
        </a:lnSpc>
        <a:spcBef>
          <a:spcPts val="1000"/>
        </a:spcBef>
        <a:spcAft>
          <a:spcPct val="0"/>
        </a:spcAft>
        <a:buSzPct val="100000"/>
        <a:defRPr sz="2800" kern="1200">
          <a:solidFill>
            <a:srgbClr val="000000"/>
          </a:solidFill>
          <a:latin typeface="+mn-lt"/>
          <a:ea typeface="+mn-ea"/>
          <a:cs typeface="Open Sans" panose="020B0606030504020204" pitchFamily="34" charset="0"/>
          <a:sym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1AB373-CFC7-C849-A174-915481BA7EC2}"/>
              </a:ext>
            </a:extLst>
          </p:cNvPr>
          <p:cNvPicPr>
            <a:picLocks noChangeAspect="1"/>
          </p:cNvPicPr>
          <p:nvPr userDrawn="1"/>
        </p:nvPicPr>
        <p:blipFill>
          <a:blip r:embed="rId9"/>
          <a:stretch>
            <a:fillRect/>
          </a:stretch>
        </p:blipFill>
        <p:spPr>
          <a:xfrm>
            <a:off x="10704512" y="260648"/>
            <a:ext cx="1224136" cy="1224136"/>
          </a:xfrm>
          <a:prstGeom prst="rect">
            <a:avLst/>
          </a:prstGeom>
        </p:spPr>
      </p:pic>
    </p:spTree>
  </p:cSld>
  <p:clrMap bg1="lt1" tx1="dk1" bg2="lt2" tx2="dk2" accent1="accent1" accent2="accent2" accent3="accent3" accent4="accent4" accent5="accent5" accent6="accent6" hlink="hlink" folHlink="folHlink"/>
  <p:sldLayoutIdLst>
    <p:sldLayoutId id="2147483686" r:id="rId1"/>
    <p:sldLayoutId id="2147483695" r:id="rId2"/>
    <p:sldLayoutId id="2147483696" r:id="rId3"/>
    <p:sldLayoutId id="2147483697" r:id="rId4"/>
    <p:sldLayoutId id="2147483698" r:id="rId5"/>
    <p:sldLayoutId id="2147483717" r:id="rId6"/>
    <p:sldLayoutId id="2147483718" r:id="rId7"/>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1704D62-23FC-224F-B479-F741B27866FE}"/>
              </a:ext>
            </a:extLst>
          </p:cNvPr>
          <p:cNvPicPr>
            <a:picLocks noChangeAspect="1"/>
          </p:cNvPicPr>
          <p:nvPr userDrawn="1"/>
        </p:nvPicPr>
        <p:blipFill>
          <a:blip r:embed="rId6"/>
          <a:stretch>
            <a:fillRect/>
          </a:stretch>
        </p:blipFill>
        <p:spPr>
          <a:xfrm>
            <a:off x="10683293" y="260648"/>
            <a:ext cx="1266574" cy="1260000"/>
          </a:xfrm>
          <a:prstGeom prst="rect">
            <a:avLst/>
          </a:prstGeom>
        </p:spPr>
      </p:pic>
    </p:spTree>
    <p:extLst>
      <p:ext uri="{BB962C8B-B14F-4D97-AF65-F5344CB8AC3E}">
        <p14:creationId xmlns:p14="http://schemas.microsoft.com/office/powerpoint/2010/main" val="2577287840"/>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6FF114-B114-2E45-B35B-0761178FD444}"/>
              </a:ext>
            </a:extLst>
          </p:cNvPr>
          <p:cNvPicPr>
            <a:picLocks noChangeAspect="1"/>
          </p:cNvPicPr>
          <p:nvPr userDrawn="1"/>
        </p:nvPicPr>
        <p:blipFill>
          <a:blip r:embed="rId3"/>
          <a:stretch>
            <a:fillRect/>
          </a:stretch>
        </p:blipFill>
        <p:spPr>
          <a:xfrm>
            <a:off x="10704512" y="260648"/>
            <a:ext cx="1224136" cy="1224136"/>
          </a:xfrm>
          <a:prstGeom prst="rect">
            <a:avLst/>
          </a:prstGeom>
        </p:spPr>
      </p:pic>
      <p:sp>
        <p:nvSpPr>
          <p:cNvPr id="4" name="Rounded Rectangle 3">
            <a:extLst>
              <a:ext uri="{FF2B5EF4-FFF2-40B4-BE49-F238E27FC236}">
                <a16:creationId xmlns:a16="http://schemas.microsoft.com/office/drawing/2014/main" id="{85FEFE76-4971-F149-B465-E91A8ABE37CF}"/>
              </a:ext>
            </a:extLst>
          </p:cNvPr>
          <p:cNvSpPr/>
          <p:nvPr userDrawn="1"/>
        </p:nvSpPr>
        <p:spPr>
          <a:xfrm>
            <a:off x="227348" y="1628800"/>
            <a:ext cx="11737304" cy="4968552"/>
          </a:xfrm>
          <a:prstGeom prst="roundRect">
            <a:avLst>
              <a:gd name="adj" fmla="val 502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4033649"/>
      </p:ext>
    </p:extLst>
  </p:cSld>
  <p:clrMap bg1="lt1" tx1="dk1" bg2="lt2" tx2="dk2" accent1="accent1" accent2="accent2" accent3="accent3" accent4="accent4" accent5="accent5" accent6="accent6" hlink="hlink" folHlink="folHlink"/>
  <p:sldLayoutIdLst>
    <p:sldLayoutId id="2147483703" r:id="rId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6FF114-B114-2E45-B35B-0761178FD444}"/>
              </a:ext>
            </a:extLst>
          </p:cNvPr>
          <p:cNvPicPr>
            <a:picLocks noChangeAspect="1"/>
          </p:cNvPicPr>
          <p:nvPr userDrawn="1"/>
        </p:nvPicPr>
        <p:blipFill>
          <a:blip r:embed="rId3"/>
          <a:stretch>
            <a:fillRect/>
          </a:stretch>
        </p:blipFill>
        <p:spPr>
          <a:xfrm>
            <a:off x="10704512" y="260648"/>
            <a:ext cx="1224136" cy="1224136"/>
          </a:xfrm>
          <a:prstGeom prst="rect">
            <a:avLst/>
          </a:prstGeom>
        </p:spPr>
      </p:pic>
      <p:sp>
        <p:nvSpPr>
          <p:cNvPr id="4" name="Rounded Rectangle 3">
            <a:extLst>
              <a:ext uri="{FF2B5EF4-FFF2-40B4-BE49-F238E27FC236}">
                <a16:creationId xmlns:a16="http://schemas.microsoft.com/office/drawing/2014/main" id="{85FEFE76-4971-F149-B465-E91A8ABE37CF}"/>
              </a:ext>
            </a:extLst>
          </p:cNvPr>
          <p:cNvSpPr/>
          <p:nvPr userDrawn="1"/>
        </p:nvSpPr>
        <p:spPr>
          <a:xfrm>
            <a:off x="227348" y="1628800"/>
            <a:ext cx="11737304" cy="4968552"/>
          </a:xfrm>
          <a:prstGeom prst="roundRect">
            <a:avLst>
              <a:gd name="adj" fmla="val 5021"/>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7230335"/>
      </p:ext>
    </p:extLst>
  </p:cSld>
  <p:clrMap bg1="lt1" tx1="dk1" bg2="lt2" tx2="dk2" accent1="accent1" accent2="accent2" accent3="accent3" accent4="accent4" accent5="accent5" accent6="accent6" hlink="hlink" folHlink="folHlink"/>
  <p:sldLayoutIdLst>
    <p:sldLayoutId id="2147483705" r:id="rId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3.tiff"/><Relationship Id="rId4" Type="http://schemas.openxmlformats.org/officeDocument/2006/relationships/image" Target="../media/image22.tiff"/></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hyperlink" Target="https://www.littlewandlelettersandsounds.org.uk/resources/my-letters-and-sounds/everybody-read/"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6.tiff"/><Relationship Id="rId7" Type="http://schemas.openxmlformats.org/officeDocument/2006/relationships/image" Target="../media/image30.emf"/><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29.emf"/><Relationship Id="rId5" Type="http://schemas.openxmlformats.org/officeDocument/2006/relationships/image" Target="../media/image28.png"/><Relationship Id="rId4" Type="http://schemas.openxmlformats.org/officeDocument/2006/relationships/image" Target="../media/image27.tiff"/></Relationships>
</file>

<file path=ppt/slides/_rels/slide19.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2.tif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hyperlink" Target="https://youtu.be/qDu3JAjf-U0" TargetMode="External"/><Relationship Id="rId3" Type="http://schemas.openxmlformats.org/officeDocument/2006/relationships/video" Target="https://www.youtube.com/embed/DvOuc7cWXxc?feature=oembed" TargetMode="External"/><Relationship Id="rId7" Type="http://schemas.openxmlformats.org/officeDocument/2006/relationships/image" Target="../media/image32.png"/><Relationship Id="rId12" Type="http://schemas.openxmlformats.org/officeDocument/2006/relationships/image" Target="../media/image35.jpeg"/><Relationship Id="rId2" Type="http://schemas.openxmlformats.org/officeDocument/2006/relationships/video" Target="https://www.youtube.com/embed/qDu3JAjf-U0?feature=oembed" TargetMode="External"/><Relationship Id="rId1" Type="http://schemas.openxmlformats.org/officeDocument/2006/relationships/video" Target="https://www.youtube.com/embed/-ZtjFIvA_fs?feature=oembed" TargetMode="External"/><Relationship Id="rId6" Type="http://schemas.openxmlformats.org/officeDocument/2006/relationships/hyperlink" Target="https://youtu.be/-ZtjFIvA_fs" TargetMode="External"/><Relationship Id="rId11" Type="http://schemas.openxmlformats.org/officeDocument/2006/relationships/image" Target="../media/image34.jpeg"/><Relationship Id="rId5" Type="http://schemas.openxmlformats.org/officeDocument/2006/relationships/notesSlide" Target="../notesSlides/notesSlide21.xml"/><Relationship Id="rId10" Type="http://schemas.openxmlformats.org/officeDocument/2006/relationships/image" Target="../media/image33.jpeg"/><Relationship Id="rId4" Type="http://schemas.openxmlformats.org/officeDocument/2006/relationships/slideLayout" Target="../slideLayouts/slideLayout2.xml"/><Relationship Id="rId9" Type="http://schemas.openxmlformats.org/officeDocument/2006/relationships/hyperlink" Target="https://youtu.be/DvOuc7cWXxc" TargetMode="Externa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hyperlink" Target="https://youtu.be/DvOuc7cWXxc"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Box 6">
            <a:extLst>
              <a:ext uri="{FF2B5EF4-FFF2-40B4-BE49-F238E27FC236}">
                <a16:creationId xmlns:a16="http://schemas.microsoft.com/office/drawing/2014/main" id="{4A9BDAC7-397C-164A-A84F-9A78B8DF9823}"/>
              </a:ext>
            </a:extLst>
          </p:cNvPr>
          <p:cNvSpPr txBox="1">
            <a:spLocks noChangeArrowheads="1"/>
          </p:cNvSpPr>
          <p:nvPr/>
        </p:nvSpPr>
        <p:spPr bwMode="auto">
          <a:xfrm>
            <a:off x="548849" y="5301208"/>
            <a:ext cx="11235783" cy="1091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marL="742950" indent="-28575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marL="11430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marL="16002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marL="20574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9pPr>
          </a:lstStyle>
          <a:p>
            <a:pPr>
              <a:lnSpc>
                <a:spcPct val="120000"/>
              </a:lnSpc>
            </a:pPr>
            <a:r>
              <a:rPr lang="en-US" sz="2800" b="1" dirty="0">
                <a:solidFill>
                  <a:schemeClr val="bg1"/>
                </a:solidFill>
                <a:latin typeface="Calibri"/>
                <a:ea typeface="Calibri"/>
                <a:cs typeface="Calibri"/>
              </a:rPr>
              <a:t>Parent workshop: </a:t>
            </a:r>
            <a:r>
              <a:rPr lang="en-US" sz="2800" dirty="0">
                <a:solidFill>
                  <a:schemeClr val="bg1"/>
                </a:solidFill>
                <a:latin typeface="Calibri"/>
                <a:ea typeface="Calibri"/>
                <a:cs typeface="Calibri"/>
              </a:rPr>
              <a:t>Phonics and early reading in Reception, Phase 3</a:t>
            </a:r>
          </a:p>
          <a:p>
            <a:pPr>
              <a:lnSpc>
                <a:spcPct val="120000"/>
              </a:lnSpc>
            </a:pPr>
            <a:r>
              <a:rPr lang="en-US" sz="2800" dirty="0">
                <a:solidFill>
                  <a:schemeClr val="bg1"/>
                </a:solidFill>
                <a:latin typeface="Calibri"/>
                <a:ea typeface="Calibri"/>
                <a:cs typeface="Calibri"/>
              </a:rPr>
              <a:t>(Spring 1)</a:t>
            </a:r>
            <a:endParaRPr lang="en-US" sz="2800" dirty="0">
              <a:solidFill>
                <a:schemeClr val="bg1"/>
              </a:solidFill>
            </a:endParaRPr>
          </a:p>
        </p:txBody>
      </p:sp>
      <p:sp>
        <p:nvSpPr>
          <p:cNvPr id="4" name="TextBox 6">
            <a:extLst>
              <a:ext uri="{FF2B5EF4-FFF2-40B4-BE49-F238E27FC236}">
                <a16:creationId xmlns:a16="http://schemas.microsoft.com/office/drawing/2014/main" id="{73606950-956A-2146-9DAF-59766DE0859D}"/>
              </a:ext>
            </a:extLst>
          </p:cNvPr>
          <p:cNvSpPr txBox="1">
            <a:spLocks noChangeArrowheads="1"/>
          </p:cNvSpPr>
          <p:nvPr/>
        </p:nvSpPr>
        <p:spPr bwMode="auto">
          <a:xfrm>
            <a:off x="551384" y="4077072"/>
            <a:ext cx="4320480" cy="1288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marL="742950" indent="-28575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marL="11430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marL="16002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marL="20574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9pPr>
          </a:lstStyle>
          <a:p>
            <a:pPr>
              <a:lnSpc>
                <a:spcPct val="80000"/>
              </a:lnSpc>
            </a:pPr>
            <a:r>
              <a:rPr lang="en-GB" altLang="en-US" sz="4800" b="1">
                <a:solidFill>
                  <a:schemeClr val="bg1"/>
                </a:solidFill>
              </a:rPr>
              <a:t>Teach reading: change lives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35600B1-8DEE-7042-8BB5-4711875F22B5}"/>
              </a:ext>
            </a:extLst>
          </p:cNvPr>
          <p:cNvSpPr>
            <a:spLocks noGrp="1"/>
          </p:cNvSpPr>
          <p:nvPr>
            <p:ph type="title"/>
          </p:nvPr>
        </p:nvSpPr>
        <p:spPr>
          <a:xfrm>
            <a:off x="479376" y="116632"/>
            <a:ext cx="9793088" cy="1152128"/>
          </a:xfrm>
        </p:spPr>
        <p:txBody>
          <a:bodyPr lIns="91440" tIns="45720" rIns="91440" bIns="45720" anchor="b" anchorCtr="0"/>
          <a:lstStyle/>
          <a:p>
            <a:r>
              <a:rPr lang="en-US">
                <a:cs typeface="Calibri"/>
              </a:rPr>
              <a:t>What’s next?</a:t>
            </a:r>
            <a:endParaRPr lang="en-US"/>
          </a:p>
        </p:txBody>
      </p:sp>
      <p:pic>
        <p:nvPicPr>
          <p:cNvPr id="8" name="Picture 7">
            <a:extLst>
              <a:ext uri="{FF2B5EF4-FFF2-40B4-BE49-F238E27FC236}">
                <a16:creationId xmlns:a16="http://schemas.microsoft.com/office/drawing/2014/main" id="{4DE1D942-2F2C-2E40-A7C5-F612F9DBAAE5}"/>
              </a:ext>
            </a:extLst>
          </p:cNvPr>
          <p:cNvPicPr>
            <a:picLocks noChangeAspect="1"/>
          </p:cNvPicPr>
          <p:nvPr/>
        </p:nvPicPr>
        <p:blipFill rotWithShape="1">
          <a:blip r:embed="rId3">
            <a:extLst>
              <a:ext uri="{28A0092B-C50C-407E-A947-70E740481C1C}">
                <a14:useLocalDpi xmlns:a14="http://schemas.microsoft.com/office/drawing/2010/main"/>
              </a:ext>
            </a:extLst>
          </a:blip>
          <a:srcRect b="20914"/>
          <a:stretch/>
        </p:blipFill>
        <p:spPr>
          <a:xfrm>
            <a:off x="520735" y="1481609"/>
            <a:ext cx="4850928" cy="5423724"/>
          </a:xfrm>
          <a:prstGeom prst="roundRect">
            <a:avLst>
              <a:gd name="adj" fmla="val 3145"/>
            </a:avLst>
          </a:prstGeom>
          <a:effectLst>
            <a:glow rad="127000">
              <a:schemeClr val="tx1">
                <a:lumMod val="95000"/>
                <a:lumOff val="5000"/>
                <a:alpha val="10000"/>
              </a:schemeClr>
            </a:glow>
          </a:effectLst>
        </p:spPr>
      </p:pic>
      <p:pic>
        <p:nvPicPr>
          <p:cNvPr id="9" name="Picture 8">
            <a:extLst>
              <a:ext uri="{FF2B5EF4-FFF2-40B4-BE49-F238E27FC236}">
                <a16:creationId xmlns:a16="http://schemas.microsoft.com/office/drawing/2014/main" id="{6B1F0601-B503-5F43-8A03-877058285A17}"/>
              </a:ext>
            </a:extLst>
          </p:cNvPr>
          <p:cNvPicPr>
            <a:picLocks noChangeAspect="1"/>
          </p:cNvPicPr>
          <p:nvPr/>
        </p:nvPicPr>
        <p:blipFill rotWithShape="1">
          <a:blip r:embed="rId4">
            <a:extLst>
              <a:ext uri="{28A0092B-C50C-407E-A947-70E740481C1C}">
                <a14:useLocalDpi xmlns:a14="http://schemas.microsoft.com/office/drawing/2010/main"/>
              </a:ext>
            </a:extLst>
          </a:blip>
          <a:srcRect b="34564"/>
          <a:stretch/>
        </p:blipFill>
        <p:spPr>
          <a:xfrm>
            <a:off x="5879976" y="2186478"/>
            <a:ext cx="4850928" cy="4487620"/>
          </a:xfrm>
          <a:prstGeom prst="roundRect">
            <a:avLst>
              <a:gd name="adj" fmla="val 3378"/>
            </a:avLst>
          </a:prstGeom>
          <a:effectLst>
            <a:glow rad="127000">
              <a:schemeClr val="tx1">
                <a:lumMod val="95000"/>
                <a:lumOff val="5000"/>
                <a:alpha val="10000"/>
              </a:schemeClr>
            </a:glow>
          </a:effectLst>
        </p:spPr>
      </p:pic>
    </p:spTree>
    <p:extLst>
      <p:ext uri="{BB962C8B-B14F-4D97-AF65-F5344CB8AC3E}">
        <p14:creationId xmlns:p14="http://schemas.microsoft.com/office/powerpoint/2010/main" val="475598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CCB653-43CD-5E45-80A3-0B2B306C73C6}"/>
              </a:ext>
            </a:extLst>
          </p:cNvPr>
          <p:cNvPicPr>
            <a:picLocks noChangeAspect="1"/>
          </p:cNvPicPr>
          <p:nvPr/>
        </p:nvPicPr>
        <p:blipFill>
          <a:blip r:embed="rId3">
            <a:alphaModFix amt="4000"/>
          </a:blip>
          <a:stretch>
            <a:fillRect/>
          </a:stretch>
        </p:blipFill>
        <p:spPr>
          <a:xfrm>
            <a:off x="263352" y="-1179512"/>
            <a:ext cx="8556550" cy="8935311"/>
          </a:xfrm>
          <a:prstGeom prst="rect">
            <a:avLst/>
          </a:prstGeom>
        </p:spPr>
      </p:pic>
      <p:sp>
        <p:nvSpPr>
          <p:cNvPr id="4" name="TextBox 3">
            <a:extLst>
              <a:ext uri="{FF2B5EF4-FFF2-40B4-BE49-F238E27FC236}">
                <a16:creationId xmlns:a16="http://schemas.microsoft.com/office/drawing/2014/main" id="{EA3E8739-0EDB-B444-A351-73F5CD537FEA}"/>
              </a:ext>
            </a:extLst>
          </p:cNvPr>
          <p:cNvSpPr txBox="1"/>
          <p:nvPr/>
        </p:nvSpPr>
        <p:spPr>
          <a:xfrm>
            <a:off x="0" y="2780928"/>
            <a:ext cx="12191999" cy="1092607"/>
          </a:xfrm>
          <a:prstGeom prst="rect">
            <a:avLst/>
          </a:prstGeom>
          <a:noFill/>
        </p:spPr>
        <p:txBody>
          <a:bodyPr wrap="square" rtlCol="0">
            <a:spAutoFit/>
          </a:bodyPr>
          <a:lstStyle/>
          <a:p>
            <a:pPr algn="ctr"/>
            <a:r>
              <a:rPr lang="en-US" sz="6500" b="1">
                <a:solidFill>
                  <a:schemeClr val="bg1"/>
                </a:solidFill>
              </a:rPr>
              <a:t>Reading and spelling</a:t>
            </a:r>
          </a:p>
        </p:txBody>
      </p:sp>
    </p:spTree>
    <p:extLst>
      <p:ext uri="{BB962C8B-B14F-4D97-AF65-F5344CB8AC3E}">
        <p14:creationId xmlns:p14="http://schemas.microsoft.com/office/powerpoint/2010/main" val="3708247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479376" y="1916832"/>
            <a:ext cx="8262014" cy="4392488"/>
          </a:xfrm>
        </p:spPr>
        <p:txBody>
          <a:bodyPr lIns="91440" tIns="45720" rIns="91440" bIns="45720" anchor="t"/>
          <a:lstStyle/>
          <a:p>
            <a:r>
              <a:rPr lang="en-US" dirty="0">
                <a:solidFill>
                  <a:schemeClr val="accent2"/>
                </a:solidFill>
              </a:rPr>
              <a:t>This term, your child will be taught how to spell words </a:t>
            </a:r>
            <a:r>
              <a:rPr lang="en-US" dirty="0">
                <a:solidFill>
                  <a:schemeClr val="accent2"/>
                </a:solidFill>
                <a:ea typeface="+mn-lt"/>
                <a:cs typeface="+mn-lt"/>
              </a:rPr>
              <a:t>every day </a:t>
            </a:r>
            <a:r>
              <a:rPr lang="en-US" dirty="0">
                <a:solidFill>
                  <a:schemeClr val="accent2"/>
                </a:solidFill>
              </a:rPr>
              <a:t>using the graphemes they have been taught so far. </a:t>
            </a:r>
            <a:endParaRPr lang="en-US" dirty="0">
              <a:solidFill>
                <a:schemeClr val="accent2"/>
              </a:solidFill>
              <a:cs typeface="Calibri"/>
            </a:endParaRPr>
          </a:p>
          <a:p>
            <a:endParaRPr lang="en-US" dirty="0">
              <a:solidFill>
                <a:schemeClr val="accent2"/>
              </a:solidFill>
              <a:cs typeface="Calibri"/>
            </a:endParaRPr>
          </a:p>
          <a:p>
            <a:r>
              <a:rPr lang="en-US" dirty="0">
                <a:solidFill>
                  <a:schemeClr val="accent2"/>
                </a:solidFill>
              </a:rPr>
              <a:t>They will </a:t>
            </a:r>
            <a:r>
              <a:rPr lang="en-US" dirty="0" err="1">
                <a:solidFill>
                  <a:schemeClr val="accent2"/>
                </a:solidFill>
              </a:rPr>
              <a:t>practise</a:t>
            </a:r>
            <a:r>
              <a:rPr lang="en-US" dirty="0">
                <a:solidFill>
                  <a:schemeClr val="accent2"/>
                </a:solidFill>
              </a:rPr>
              <a:t> writing a </a:t>
            </a:r>
            <a:r>
              <a:rPr lang="en-US" dirty="0">
                <a:solidFill>
                  <a:schemeClr val="accent2"/>
                </a:solidFill>
                <a:ea typeface="+mn-lt"/>
                <a:cs typeface="+mn-lt"/>
              </a:rPr>
              <a:t>dictated </a:t>
            </a:r>
            <a:r>
              <a:rPr lang="en-US" dirty="0">
                <a:solidFill>
                  <a:schemeClr val="accent2"/>
                </a:solidFill>
              </a:rPr>
              <a:t>sentence.</a:t>
            </a:r>
          </a:p>
          <a:p>
            <a:pPr marL="0" indent="0">
              <a:buNone/>
            </a:pPr>
            <a:r>
              <a:rPr lang="en-US" dirty="0">
                <a:solidFill>
                  <a:schemeClr val="accent2"/>
                </a:solidFill>
              </a:rPr>
              <a:t>		</a:t>
            </a:r>
            <a:endParaRPr lang="en-US" dirty="0">
              <a:solidFill>
                <a:schemeClr val="accent2"/>
              </a:solidFill>
              <a:cs typeface="Calibri"/>
            </a:endParaRPr>
          </a:p>
          <a:p>
            <a:r>
              <a:rPr lang="en-US" dirty="0">
                <a:solidFill>
                  <a:schemeClr val="accent2"/>
                </a:solidFill>
              </a:rPr>
              <a:t>Handwriting is referred to but is taught at other times of the day.	</a:t>
            </a:r>
            <a:endParaRPr lang="en-GB" dirty="0">
              <a:solidFill>
                <a:schemeClr val="accent2"/>
              </a:solidFill>
              <a:cs typeface="Calibri"/>
            </a:endParaRPr>
          </a:p>
        </p:txBody>
      </p:sp>
      <p:sp>
        <p:nvSpPr>
          <p:cNvPr id="2" name="Title 1"/>
          <p:cNvSpPr>
            <a:spLocks noGrp="1"/>
          </p:cNvSpPr>
          <p:nvPr>
            <p:ph type="title"/>
          </p:nvPr>
        </p:nvSpPr>
        <p:spPr/>
        <p:txBody>
          <a:bodyPr lIns="91440" tIns="45720" rIns="91440" bIns="45720" anchor="b" anchorCtr="0"/>
          <a:lstStyle/>
          <a:p>
            <a:r>
              <a:rPr lang="en-US" dirty="0"/>
              <a:t>This term’s spelling  </a:t>
            </a:r>
            <a:endParaRPr lang="en-GB" dirty="0"/>
          </a:p>
        </p:txBody>
      </p:sp>
      <p:pic>
        <p:nvPicPr>
          <p:cNvPr id="5" name="Picture 4"/>
          <p:cNvPicPr>
            <a:picLocks noChangeAspect="1"/>
          </p:cNvPicPr>
          <p:nvPr/>
        </p:nvPicPr>
        <p:blipFill>
          <a:blip r:embed="rId3"/>
          <a:stretch>
            <a:fillRect/>
          </a:stretch>
        </p:blipFill>
        <p:spPr>
          <a:xfrm>
            <a:off x="8781342" y="2348330"/>
            <a:ext cx="2128605" cy="2166519"/>
          </a:xfrm>
          <a:prstGeom prst="rect">
            <a:avLst/>
          </a:prstGeom>
        </p:spPr>
      </p:pic>
    </p:spTree>
    <p:extLst>
      <p:ext uri="{BB962C8B-B14F-4D97-AF65-F5344CB8AC3E}">
        <p14:creationId xmlns:p14="http://schemas.microsoft.com/office/powerpoint/2010/main" val="34200276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AC732A3-851D-D049-AD06-5F1AF59A655A}"/>
              </a:ext>
            </a:extLst>
          </p:cNvPr>
          <p:cNvSpPr>
            <a:spLocks noGrp="1"/>
          </p:cNvSpPr>
          <p:nvPr>
            <p:ph type="body" sz="quarter" idx="10"/>
          </p:nvPr>
        </p:nvSpPr>
        <p:spPr>
          <a:xfrm>
            <a:off x="479376" y="2564904"/>
            <a:ext cx="4176464" cy="3744416"/>
          </a:xfrm>
        </p:spPr>
        <p:txBody>
          <a:bodyPr lIns="91440" tIns="45720" rIns="91440" bIns="45720" anchor="t"/>
          <a:lstStyle/>
          <a:p>
            <a:r>
              <a:rPr lang="en-US">
                <a:solidFill>
                  <a:schemeClr val="accent2"/>
                </a:solidFill>
              </a:rPr>
              <a:t>Say the word.</a:t>
            </a:r>
            <a:endParaRPr lang="en-US">
              <a:solidFill>
                <a:schemeClr val="accent2"/>
              </a:solidFill>
              <a:cs typeface="Calibri"/>
            </a:endParaRPr>
          </a:p>
          <a:p>
            <a:r>
              <a:rPr lang="en-US">
                <a:solidFill>
                  <a:schemeClr val="accent2"/>
                </a:solidFill>
              </a:rPr>
              <a:t>Segment the sounds.</a:t>
            </a:r>
            <a:endParaRPr lang="en-US">
              <a:solidFill>
                <a:schemeClr val="accent2"/>
              </a:solidFill>
              <a:cs typeface="Calibri"/>
            </a:endParaRPr>
          </a:p>
          <a:p>
            <a:r>
              <a:rPr lang="en-US">
                <a:solidFill>
                  <a:schemeClr val="accent2"/>
                </a:solidFill>
              </a:rPr>
              <a:t>Count the sounds.</a:t>
            </a:r>
            <a:endParaRPr lang="en-US">
              <a:solidFill>
                <a:schemeClr val="accent2"/>
              </a:solidFill>
              <a:cs typeface="Calibri"/>
            </a:endParaRPr>
          </a:p>
          <a:p>
            <a:r>
              <a:rPr lang="en-US">
                <a:solidFill>
                  <a:schemeClr val="accent2"/>
                </a:solidFill>
              </a:rPr>
              <a:t>Write them down.</a:t>
            </a:r>
            <a:endParaRPr lang="en-US">
              <a:solidFill>
                <a:schemeClr val="accent2"/>
              </a:solidFill>
              <a:cs typeface="Calibri"/>
            </a:endParaRPr>
          </a:p>
        </p:txBody>
      </p:sp>
      <p:sp>
        <p:nvSpPr>
          <p:cNvPr id="3" name="Title 2">
            <a:extLst>
              <a:ext uri="{FF2B5EF4-FFF2-40B4-BE49-F238E27FC236}">
                <a16:creationId xmlns:a16="http://schemas.microsoft.com/office/drawing/2014/main" id="{ECFA671A-2241-5149-A2E4-B0A940F120BA}"/>
              </a:ext>
            </a:extLst>
          </p:cNvPr>
          <p:cNvSpPr>
            <a:spLocks noGrp="1"/>
          </p:cNvSpPr>
          <p:nvPr>
            <p:ph type="title"/>
          </p:nvPr>
        </p:nvSpPr>
        <p:spPr/>
        <p:txBody>
          <a:bodyPr lIns="91440" tIns="45720" rIns="91440" bIns="45720" anchor="b" anchorCtr="0"/>
          <a:lstStyle/>
          <a:p>
            <a:r>
              <a:rPr lang="en-US" dirty="0"/>
              <a:t>How we teach spelling – a recap</a:t>
            </a:r>
          </a:p>
        </p:txBody>
      </p:sp>
      <p:pic>
        <p:nvPicPr>
          <p:cNvPr id="5" name="Picture 4" descr="A picture containing person, indoor, wall&#10;&#10;Description automatically generated">
            <a:extLst>
              <a:ext uri="{FF2B5EF4-FFF2-40B4-BE49-F238E27FC236}">
                <a16:creationId xmlns:a16="http://schemas.microsoft.com/office/drawing/2014/main" id="{70A18597-D3C0-654D-A58C-597972A3327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891253" y="1801214"/>
            <a:ext cx="6741316" cy="4490459"/>
          </a:xfrm>
          <a:prstGeom prst="roundRect">
            <a:avLst/>
          </a:prstGeom>
        </p:spPr>
      </p:pic>
    </p:spTree>
    <p:extLst>
      <p:ext uri="{BB962C8B-B14F-4D97-AF65-F5344CB8AC3E}">
        <p14:creationId xmlns:p14="http://schemas.microsoft.com/office/powerpoint/2010/main" val="996933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351040A-DED0-A14E-B28C-624AD9D538C8}"/>
              </a:ext>
            </a:extLst>
          </p:cNvPr>
          <p:cNvSpPr>
            <a:spLocks noGrp="1"/>
          </p:cNvSpPr>
          <p:nvPr>
            <p:ph type="body" sz="quarter" idx="10"/>
          </p:nvPr>
        </p:nvSpPr>
        <p:spPr>
          <a:xfrm>
            <a:off x="479376" y="1988840"/>
            <a:ext cx="5616624" cy="4176464"/>
          </a:xfrm>
        </p:spPr>
        <p:txBody>
          <a:bodyPr lIns="91440" tIns="45720" rIns="91440" bIns="45720" anchor="t"/>
          <a:lstStyle/>
          <a:p>
            <a:pPr marL="0" indent="0">
              <a:buNone/>
            </a:pPr>
            <a:r>
              <a:rPr lang="en-GB" b="1" dirty="0">
                <a:solidFill>
                  <a:schemeClr val="accent2"/>
                </a:solidFill>
              </a:rPr>
              <a:t>Reading practice sessions are: </a:t>
            </a:r>
          </a:p>
          <a:p>
            <a:r>
              <a:rPr lang="en-GB" dirty="0">
                <a:solidFill>
                  <a:schemeClr val="accent2"/>
                </a:solidFill>
              </a:rPr>
              <a:t>timetabled three times a week </a:t>
            </a:r>
            <a:endParaRPr lang="en-GB" dirty="0">
              <a:solidFill>
                <a:schemeClr val="accent2"/>
              </a:solidFill>
              <a:cs typeface="Calibri"/>
            </a:endParaRPr>
          </a:p>
          <a:p>
            <a:r>
              <a:rPr lang="en-GB" dirty="0">
                <a:solidFill>
                  <a:schemeClr val="accent2"/>
                </a:solidFill>
              </a:rPr>
              <a:t>taught by a trained teacher/teaching assistant</a:t>
            </a:r>
            <a:endParaRPr lang="en-GB" dirty="0">
              <a:solidFill>
                <a:schemeClr val="accent2"/>
              </a:solidFill>
              <a:cs typeface="Calibri"/>
            </a:endParaRPr>
          </a:p>
          <a:p>
            <a:r>
              <a:rPr lang="en-GB" dirty="0">
                <a:solidFill>
                  <a:schemeClr val="accent2"/>
                </a:solidFill>
              </a:rPr>
              <a:t>taught in small groups.</a:t>
            </a:r>
            <a:endParaRPr lang="en-GB" dirty="0">
              <a:solidFill>
                <a:schemeClr val="accent2"/>
              </a:solidFill>
              <a:ea typeface="Calibri"/>
              <a:cs typeface="Calibri"/>
            </a:endParaRPr>
          </a:p>
          <a:p>
            <a:pPr marL="0" indent="0">
              <a:buNone/>
            </a:pPr>
            <a:endParaRPr lang="en-GB" dirty="0">
              <a:solidFill>
                <a:schemeClr val="accent2"/>
              </a:solidFill>
              <a:ea typeface="Calibri"/>
              <a:cs typeface="Calibri"/>
            </a:endParaRPr>
          </a:p>
          <a:p>
            <a:pPr marL="0" indent="0">
              <a:buNone/>
            </a:pPr>
            <a:r>
              <a:rPr lang="en-GB" dirty="0">
                <a:solidFill>
                  <a:schemeClr val="accent2"/>
                </a:solidFill>
                <a:ea typeface="Calibri"/>
                <a:cs typeface="Calibri"/>
              </a:rPr>
              <a:t>Books are matched to children’s level through assessments. </a:t>
            </a:r>
          </a:p>
        </p:txBody>
      </p:sp>
      <p:sp>
        <p:nvSpPr>
          <p:cNvPr id="5" name="Title 4">
            <a:extLst>
              <a:ext uri="{FF2B5EF4-FFF2-40B4-BE49-F238E27FC236}">
                <a16:creationId xmlns:a16="http://schemas.microsoft.com/office/drawing/2014/main" id="{EE6CCD5B-D6D2-5041-8332-77F5BAF0AECB}"/>
              </a:ext>
            </a:extLst>
          </p:cNvPr>
          <p:cNvSpPr>
            <a:spLocks noGrp="1"/>
          </p:cNvSpPr>
          <p:nvPr>
            <p:ph type="title"/>
          </p:nvPr>
        </p:nvSpPr>
        <p:spPr/>
        <p:txBody>
          <a:bodyPr/>
          <a:lstStyle/>
          <a:p>
            <a:r>
              <a:rPr lang="en-US"/>
              <a:t>How do we teach reading in books?</a:t>
            </a:r>
          </a:p>
        </p:txBody>
      </p:sp>
      <p:pic>
        <p:nvPicPr>
          <p:cNvPr id="3" name="Picture 2">
            <a:extLst>
              <a:ext uri="{FF2B5EF4-FFF2-40B4-BE49-F238E27FC236}">
                <a16:creationId xmlns:a16="http://schemas.microsoft.com/office/drawing/2014/main" id="{77B147FC-1694-9447-A316-7C4CB62A97E3}"/>
              </a:ext>
            </a:extLst>
          </p:cNvPr>
          <p:cNvPicPr>
            <a:picLocks noChangeAspect="1"/>
          </p:cNvPicPr>
          <p:nvPr/>
        </p:nvPicPr>
        <p:blipFill>
          <a:blip r:embed="rId3"/>
          <a:stretch>
            <a:fillRect/>
          </a:stretch>
        </p:blipFill>
        <p:spPr>
          <a:xfrm>
            <a:off x="6456040" y="1717880"/>
            <a:ext cx="2402504" cy="2287184"/>
          </a:xfrm>
          <a:prstGeom prst="rect">
            <a:avLst/>
          </a:prstGeom>
          <a:effectLst>
            <a:glow rad="127000">
              <a:schemeClr val="tx1">
                <a:alpha val="4000"/>
              </a:schemeClr>
            </a:glow>
          </a:effectLst>
        </p:spPr>
      </p:pic>
      <p:pic>
        <p:nvPicPr>
          <p:cNvPr id="4" name="Picture 3">
            <a:extLst>
              <a:ext uri="{FF2B5EF4-FFF2-40B4-BE49-F238E27FC236}">
                <a16:creationId xmlns:a16="http://schemas.microsoft.com/office/drawing/2014/main" id="{067C3C28-D01B-D74A-94F9-1B7CEC780EA9}"/>
              </a:ext>
            </a:extLst>
          </p:cNvPr>
          <p:cNvPicPr>
            <a:picLocks noChangeAspect="1"/>
          </p:cNvPicPr>
          <p:nvPr/>
        </p:nvPicPr>
        <p:blipFill>
          <a:blip r:embed="rId4"/>
          <a:stretch>
            <a:fillRect/>
          </a:stretch>
        </p:blipFill>
        <p:spPr>
          <a:xfrm>
            <a:off x="6456040" y="4166152"/>
            <a:ext cx="2402504" cy="2287184"/>
          </a:xfrm>
          <a:prstGeom prst="rect">
            <a:avLst/>
          </a:prstGeom>
          <a:effectLst>
            <a:glow rad="127000">
              <a:schemeClr val="tx1">
                <a:alpha val="4000"/>
              </a:schemeClr>
            </a:glow>
          </a:effectLst>
        </p:spPr>
      </p:pic>
      <p:pic>
        <p:nvPicPr>
          <p:cNvPr id="7" name="Picture 6">
            <a:extLst>
              <a:ext uri="{FF2B5EF4-FFF2-40B4-BE49-F238E27FC236}">
                <a16:creationId xmlns:a16="http://schemas.microsoft.com/office/drawing/2014/main" id="{E0D0F2AB-F254-3144-A68D-A0290C5B4D35}"/>
              </a:ext>
            </a:extLst>
          </p:cNvPr>
          <p:cNvPicPr>
            <a:picLocks noChangeAspect="1"/>
          </p:cNvPicPr>
          <p:nvPr/>
        </p:nvPicPr>
        <p:blipFill>
          <a:blip r:embed="rId5"/>
          <a:stretch>
            <a:fillRect/>
          </a:stretch>
        </p:blipFill>
        <p:spPr>
          <a:xfrm>
            <a:off x="9066955" y="2556242"/>
            <a:ext cx="2504138" cy="3085098"/>
          </a:xfrm>
          <a:prstGeom prst="rect">
            <a:avLst/>
          </a:prstGeom>
          <a:effectLst>
            <a:glow rad="127000">
              <a:schemeClr val="tx1">
                <a:alpha val="4000"/>
              </a:schemeClr>
            </a:glow>
          </a:effectLst>
        </p:spPr>
      </p:pic>
    </p:spTree>
    <p:extLst>
      <p:ext uri="{BB962C8B-B14F-4D97-AF65-F5344CB8AC3E}">
        <p14:creationId xmlns:p14="http://schemas.microsoft.com/office/powerpoint/2010/main" val="3028656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child writing on a piece of paper&#10;&#10;Description automatically generated with medium confidence">
            <a:extLst>
              <a:ext uri="{FF2B5EF4-FFF2-40B4-BE49-F238E27FC236}">
                <a16:creationId xmlns:a16="http://schemas.microsoft.com/office/drawing/2014/main" id="{D6DFDD0E-EB92-DD41-92A6-796144DC9035}"/>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5951984" y="1968267"/>
            <a:ext cx="5760639" cy="3909005"/>
          </a:xfrm>
          <a:prstGeom prst="roundRect">
            <a:avLst/>
          </a:prstGeom>
        </p:spPr>
      </p:pic>
      <p:sp>
        <p:nvSpPr>
          <p:cNvPr id="2" name="Text Placeholder 1">
            <a:extLst>
              <a:ext uri="{FF2B5EF4-FFF2-40B4-BE49-F238E27FC236}">
                <a16:creationId xmlns:a16="http://schemas.microsoft.com/office/drawing/2014/main" id="{7C31C409-33E5-0C4B-8076-B55700B80BF1}"/>
              </a:ext>
            </a:extLst>
          </p:cNvPr>
          <p:cNvSpPr>
            <a:spLocks noGrp="1"/>
          </p:cNvSpPr>
          <p:nvPr>
            <p:ph type="body" sz="quarter" idx="10"/>
          </p:nvPr>
        </p:nvSpPr>
        <p:spPr>
          <a:xfrm>
            <a:off x="479376" y="1916832"/>
            <a:ext cx="5078462" cy="4392488"/>
          </a:xfrm>
        </p:spPr>
        <p:txBody>
          <a:bodyPr lIns="91440" tIns="45720" rIns="91440" bIns="45720" anchor="t"/>
          <a:lstStyle/>
          <a:p>
            <a:pPr marL="0" indent="0">
              <a:buNone/>
            </a:pPr>
            <a:r>
              <a:rPr lang="en-US" sz="2400" b="1" dirty="0">
                <a:solidFill>
                  <a:schemeClr val="accent2"/>
                </a:solidFill>
              </a:rPr>
              <a:t>This means that your child should: </a:t>
            </a:r>
          </a:p>
          <a:p>
            <a:r>
              <a:rPr lang="en-US" sz="2400" dirty="0">
                <a:solidFill>
                  <a:schemeClr val="accent2"/>
                </a:solidFill>
              </a:rPr>
              <a:t>know all the sounds and tricky words in their phonics book well</a:t>
            </a:r>
            <a:endParaRPr lang="en-US" sz="2400" dirty="0">
              <a:solidFill>
                <a:schemeClr val="accent2"/>
              </a:solidFill>
              <a:cs typeface="Calibri"/>
            </a:endParaRPr>
          </a:p>
          <a:p>
            <a:r>
              <a:rPr lang="en-US" sz="2400" dirty="0">
                <a:solidFill>
                  <a:schemeClr val="accent2"/>
                </a:solidFill>
              </a:rPr>
              <a:t>read some of the words by silent blending (in their head), so their reading becomes automatic</a:t>
            </a:r>
            <a:endParaRPr lang="en-US" sz="2400" dirty="0">
              <a:solidFill>
                <a:schemeClr val="accent2"/>
              </a:solidFill>
              <a:cs typeface="Calibri"/>
            </a:endParaRPr>
          </a:p>
          <a:p>
            <a:r>
              <a:rPr lang="en-US" sz="2400" dirty="0">
                <a:solidFill>
                  <a:schemeClr val="accent2"/>
                </a:solidFill>
              </a:rPr>
              <a:t>stop and sound out some words by the time they bring the book home – but they should be able to do this on their own.</a:t>
            </a:r>
            <a:endParaRPr lang="en-US" sz="2400" dirty="0">
              <a:solidFill>
                <a:schemeClr val="accent2"/>
              </a:solidFill>
              <a:cs typeface="Calibri"/>
            </a:endParaRPr>
          </a:p>
          <a:p>
            <a:endParaRPr lang="en-US" dirty="0">
              <a:solidFill>
                <a:schemeClr val="tx1">
                  <a:lumMod val="85000"/>
                  <a:lumOff val="15000"/>
                </a:schemeClr>
              </a:solidFill>
            </a:endParaRPr>
          </a:p>
          <a:p>
            <a:endParaRPr lang="en-US" dirty="0">
              <a:solidFill>
                <a:schemeClr val="tx1">
                  <a:lumMod val="85000"/>
                  <a:lumOff val="15000"/>
                </a:schemeClr>
              </a:solidFill>
            </a:endParaRPr>
          </a:p>
        </p:txBody>
      </p:sp>
      <p:sp>
        <p:nvSpPr>
          <p:cNvPr id="3" name="Title 2">
            <a:extLst>
              <a:ext uri="{FF2B5EF4-FFF2-40B4-BE49-F238E27FC236}">
                <a16:creationId xmlns:a16="http://schemas.microsoft.com/office/drawing/2014/main" id="{5D77FC48-7961-9849-B44F-999E708DB610}"/>
              </a:ext>
            </a:extLst>
          </p:cNvPr>
          <p:cNvSpPr>
            <a:spLocks noGrp="1"/>
          </p:cNvSpPr>
          <p:nvPr>
            <p:ph type="title"/>
          </p:nvPr>
        </p:nvSpPr>
        <p:spPr>
          <a:xfrm>
            <a:off x="479376" y="332656"/>
            <a:ext cx="9793088" cy="1152128"/>
          </a:xfrm>
        </p:spPr>
        <p:txBody>
          <a:bodyPr vert="horz" lIns="91440" tIns="45720" rIns="91440" bIns="45720" rtlCol="0" anchor="ctr">
            <a:normAutofit/>
          </a:bodyPr>
          <a:lstStyle/>
          <a:p>
            <a:pPr eaLnBrk="1" hangingPunct="1"/>
            <a:r>
              <a:rPr lang="en-US" sz="3600" dirty="0"/>
              <a:t>Reading a book at the right level</a:t>
            </a:r>
          </a:p>
        </p:txBody>
      </p:sp>
    </p:spTree>
    <p:extLst>
      <p:ext uri="{BB962C8B-B14F-4D97-AF65-F5344CB8AC3E}">
        <p14:creationId xmlns:p14="http://schemas.microsoft.com/office/powerpoint/2010/main" val="1999979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4E4AC40-E2B1-BC49-BFC1-AB1227E350D5}"/>
              </a:ext>
            </a:extLst>
          </p:cNvPr>
          <p:cNvPicPr>
            <a:picLocks noChangeAspect="1"/>
          </p:cNvPicPr>
          <p:nvPr/>
        </p:nvPicPr>
        <p:blipFill>
          <a:blip r:embed="rId3">
            <a:alphaModFix amt="4000"/>
          </a:blip>
          <a:stretch>
            <a:fillRect/>
          </a:stretch>
        </p:blipFill>
        <p:spPr>
          <a:xfrm>
            <a:off x="263352" y="-1179512"/>
            <a:ext cx="8556550" cy="8935311"/>
          </a:xfrm>
          <a:prstGeom prst="rect">
            <a:avLst/>
          </a:prstGeom>
        </p:spPr>
      </p:pic>
      <p:sp>
        <p:nvSpPr>
          <p:cNvPr id="3" name="TextBox 2">
            <a:extLst>
              <a:ext uri="{FF2B5EF4-FFF2-40B4-BE49-F238E27FC236}">
                <a16:creationId xmlns:a16="http://schemas.microsoft.com/office/drawing/2014/main" id="{468005F6-CA72-7F49-9FE7-38E6A45AA721}"/>
              </a:ext>
            </a:extLst>
          </p:cNvPr>
          <p:cNvSpPr txBox="1"/>
          <p:nvPr/>
        </p:nvSpPr>
        <p:spPr>
          <a:xfrm>
            <a:off x="0" y="2780928"/>
            <a:ext cx="12191999" cy="1092607"/>
          </a:xfrm>
          <a:prstGeom prst="rect">
            <a:avLst/>
          </a:prstGeom>
          <a:noFill/>
        </p:spPr>
        <p:txBody>
          <a:bodyPr wrap="square" rtlCol="0">
            <a:spAutoFit/>
          </a:bodyPr>
          <a:lstStyle/>
          <a:p>
            <a:pPr algn="ctr"/>
            <a:r>
              <a:rPr lang="en-US" sz="6500" b="1">
                <a:solidFill>
                  <a:schemeClr val="bg1"/>
                </a:solidFill>
              </a:rPr>
              <a:t>Reading at home</a:t>
            </a:r>
          </a:p>
        </p:txBody>
      </p:sp>
    </p:spTree>
    <p:extLst>
      <p:ext uri="{BB962C8B-B14F-4D97-AF65-F5344CB8AC3E}">
        <p14:creationId xmlns:p14="http://schemas.microsoft.com/office/powerpoint/2010/main" val="2035531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3ED8210-885A-174D-BE35-D51386DEE975}"/>
              </a:ext>
            </a:extLst>
          </p:cNvPr>
          <p:cNvSpPr>
            <a:spLocks noGrp="1"/>
          </p:cNvSpPr>
          <p:nvPr>
            <p:ph type="body" sz="quarter" idx="10"/>
          </p:nvPr>
        </p:nvSpPr>
        <p:spPr>
          <a:xfrm>
            <a:off x="479376" y="2039943"/>
            <a:ext cx="6336704" cy="4392488"/>
          </a:xfrm>
        </p:spPr>
        <p:txBody>
          <a:bodyPr lIns="91440" tIns="45720" rIns="91440" bIns="45720" anchor="t"/>
          <a:lstStyle/>
          <a:p>
            <a:pPr marL="0" indent="0">
              <a:buNone/>
            </a:pPr>
            <a:r>
              <a:rPr lang="en-US" sz="2400" b="1" dirty="0">
                <a:solidFill>
                  <a:schemeClr val="accent2"/>
                </a:solidFill>
                <a:latin typeface="Calibri"/>
                <a:cs typeface="Calibri"/>
              </a:rPr>
              <a:t>Reading a book and chatting had a positive impact a year later on children’s ability to …</a:t>
            </a:r>
          </a:p>
          <a:p>
            <a:r>
              <a:rPr lang="en-US" sz="2400" dirty="0">
                <a:solidFill>
                  <a:schemeClr val="accent2"/>
                </a:solidFill>
                <a:latin typeface="Calibri"/>
                <a:cs typeface="Calibri"/>
              </a:rPr>
              <a:t>understand words and sentences</a:t>
            </a:r>
          </a:p>
          <a:p>
            <a:r>
              <a:rPr lang="en-US" sz="2400" dirty="0">
                <a:solidFill>
                  <a:schemeClr val="accent2"/>
                </a:solidFill>
                <a:latin typeface="Calibri"/>
                <a:cs typeface="Calibri"/>
              </a:rPr>
              <a:t>use a wide range of vocabulary </a:t>
            </a:r>
            <a:endParaRPr lang="en-US" sz="2400" dirty="0">
              <a:solidFill>
                <a:schemeClr val="accent2"/>
              </a:solidFill>
              <a:latin typeface="Calibri" panose="020F0502020204030204" pitchFamily="34" charset="0"/>
              <a:cs typeface="Calibri" panose="020F0502020204030204" pitchFamily="34" charset="0"/>
            </a:endParaRPr>
          </a:p>
          <a:p>
            <a:r>
              <a:rPr lang="en-US" sz="2400" dirty="0">
                <a:solidFill>
                  <a:schemeClr val="accent2"/>
                </a:solidFill>
                <a:latin typeface="Calibri"/>
                <a:cs typeface="Calibri"/>
              </a:rPr>
              <a:t>develop listening comprehension skills.</a:t>
            </a:r>
            <a:endParaRPr lang="en-US" sz="2400" dirty="0">
              <a:solidFill>
                <a:schemeClr val="accent2"/>
              </a:solidFill>
              <a:latin typeface="Calibri" panose="020F0502020204030204" pitchFamily="34" charset="0"/>
              <a:cs typeface="Calibri" panose="020F0502020204030204" pitchFamily="34" charset="0"/>
            </a:endParaRPr>
          </a:p>
          <a:p>
            <a:pPr marL="0" indent="0">
              <a:buNone/>
            </a:pPr>
            <a:r>
              <a:rPr lang="en-US" sz="2400" dirty="0">
                <a:solidFill>
                  <a:schemeClr val="accent2"/>
                </a:solidFill>
                <a:latin typeface="Calibri"/>
                <a:cs typeface="Calibri"/>
              </a:rPr>
              <a:t>The number of books children were exposed to by age 6 was a positive predictor of their reading ability two years later.</a:t>
            </a:r>
          </a:p>
          <a:p>
            <a:pPr marL="0" indent="0">
              <a:buNone/>
            </a:pPr>
            <a:endParaRPr lang="en-US" sz="2400" dirty="0">
              <a:solidFill>
                <a:schemeClr val="tx1">
                  <a:lumMod val="95000"/>
                  <a:lumOff val="5000"/>
                </a:schemeClr>
              </a:solidFill>
              <a:latin typeface="Calibri" panose="020F0502020204030204" pitchFamily="34" charset="0"/>
              <a:cs typeface="Calibri" panose="020F0502020204030204" pitchFamily="34" charset="0"/>
            </a:endParaRPr>
          </a:p>
          <a:p>
            <a:pPr marL="0" indent="0">
              <a:buNone/>
            </a:pPr>
            <a:endParaRPr lang="en-US" sz="2400" dirty="0">
              <a:solidFill>
                <a:schemeClr val="tx1">
                  <a:lumMod val="95000"/>
                  <a:lumOff val="5000"/>
                </a:schemeClr>
              </a:solidFill>
              <a:latin typeface="Calibri" panose="020F0502020204030204" pitchFamily="34" charset="0"/>
              <a:cs typeface="Calibri" panose="020F0502020204030204" pitchFamily="34" charset="0"/>
            </a:endParaRPr>
          </a:p>
          <a:p>
            <a:endParaRPr lang="en-US" sz="2400" dirty="0">
              <a:solidFill>
                <a:schemeClr val="tx1">
                  <a:lumMod val="95000"/>
                  <a:lumOff val="5000"/>
                </a:schemeClr>
              </a:solidFill>
            </a:endParaRPr>
          </a:p>
        </p:txBody>
      </p:sp>
      <p:sp>
        <p:nvSpPr>
          <p:cNvPr id="3" name="Title 2">
            <a:extLst>
              <a:ext uri="{FF2B5EF4-FFF2-40B4-BE49-F238E27FC236}">
                <a16:creationId xmlns:a16="http://schemas.microsoft.com/office/drawing/2014/main" id="{121341B6-FC05-0C46-9C0D-7547DDDC163E}"/>
              </a:ext>
            </a:extLst>
          </p:cNvPr>
          <p:cNvSpPr>
            <a:spLocks noGrp="1"/>
          </p:cNvSpPr>
          <p:nvPr>
            <p:ph type="title"/>
          </p:nvPr>
        </p:nvSpPr>
        <p:spPr>
          <a:xfrm>
            <a:off x="479376" y="522525"/>
            <a:ext cx="7632848" cy="1152128"/>
          </a:xfrm>
        </p:spPr>
        <p:txBody>
          <a:bodyPr/>
          <a:lstStyle/>
          <a:p>
            <a:r>
              <a:rPr lang="en-US" dirty="0"/>
              <a:t>The most important thing you </a:t>
            </a:r>
            <a:br>
              <a:rPr lang="en-US" dirty="0"/>
            </a:br>
            <a:r>
              <a:rPr lang="en-US" dirty="0"/>
              <a:t>can do is read with your child</a:t>
            </a:r>
          </a:p>
        </p:txBody>
      </p:sp>
      <p:sp>
        <p:nvSpPr>
          <p:cNvPr id="4" name="TextBox 3">
            <a:extLst>
              <a:ext uri="{FF2B5EF4-FFF2-40B4-BE49-F238E27FC236}">
                <a16:creationId xmlns:a16="http://schemas.microsoft.com/office/drawing/2014/main" id="{E0FE7C68-BDBB-E140-8D8B-B0BB4B7FFB6D}"/>
              </a:ext>
            </a:extLst>
          </p:cNvPr>
          <p:cNvSpPr txBox="1"/>
          <p:nvPr/>
        </p:nvSpPr>
        <p:spPr>
          <a:xfrm>
            <a:off x="479376" y="6124654"/>
            <a:ext cx="9770110" cy="307777"/>
          </a:xfrm>
          <a:prstGeom prst="rect">
            <a:avLst/>
          </a:prstGeom>
          <a:noFill/>
        </p:spPr>
        <p:txBody>
          <a:bodyPr wrap="none" rtlCol="0">
            <a:spAutoFit/>
          </a:bodyPr>
          <a:lstStyle/>
          <a:p>
            <a:r>
              <a:rPr lang="en-US" sz="1400" i="1">
                <a:solidFill>
                  <a:schemeClr val="tx1">
                    <a:lumMod val="65000"/>
                    <a:lumOff val="35000"/>
                  </a:schemeClr>
                </a:solidFill>
                <a:latin typeface="Calibri"/>
                <a:cs typeface="Calibri"/>
              </a:rPr>
              <a:t>Parental involvement in the development of children’s reading skills:  A five-year longitudinal study </a:t>
            </a:r>
            <a:r>
              <a:rPr lang="en-US" sz="1400">
                <a:solidFill>
                  <a:schemeClr val="tx1">
                    <a:lumMod val="65000"/>
                    <a:lumOff val="35000"/>
                  </a:schemeClr>
                </a:solidFill>
                <a:latin typeface="Calibri"/>
                <a:cs typeface="Calibri"/>
              </a:rPr>
              <a:t>(2002) </a:t>
            </a:r>
            <a:r>
              <a:rPr lang="en-US" sz="1400" err="1">
                <a:solidFill>
                  <a:schemeClr val="tx1">
                    <a:lumMod val="65000"/>
                    <a:lumOff val="35000"/>
                  </a:schemeClr>
                </a:solidFill>
                <a:latin typeface="Calibri"/>
                <a:cs typeface="Calibri"/>
              </a:rPr>
              <a:t>Senechal</a:t>
            </a:r>
            <a:r>
              <a:rPr lang="en-US" sz="1400">
                <a:solidFill>
                  <a:schemeClr val="tx1">
                    <a:lumMod val="65000"/>
                    <a:lumOff val="35000"/>
                  </a:schemeClr>
                </a:solidFill>
                <a:latin typeface="Calibri"/>
                <a:cs typeface="Calibri"/>
              </a:rPr>
              <a:t>, M. and </a:t>
            </a:r>
            <a:r>
              <a:rPr lang="en-US" sz="1400" err="1">
                <a:solidFill>
                  <a:schemeClr val="tx1">
                    <a:lumMod val="65000"/>
                    <a:lumOff val="35000"/>
                  </a:schemeClr>
                </a:solidFill>
                <a:latin typeface="Calibri"/>
                <a:cs typeface="Calibri"/>
              </a:rPr>
              <a:t>Lefvre</a:t>
            </a:r>
            <a:r>
              <a:rPr lang="en-US" sz="1400">
                <a:solidFill>
                  <a:schemeClr val="tx1">
                    <a:lumMod val="65000"/>
                    <a:lumOff val="35000"/>
                  </a:schemeClr>
                </a:solidFill>
                <a:latin typeface="Calibri"/>
                <a:cs typeface="Calibri"/>
              </a:rPr>
              <a:t>, J</a:t>
            </a:r>
          </a:p>
        </p:txBody>
      </p:sp>
      <p:pic>
        <p:nvPicPr>
          <p:cNvPr id="5" name="Picture 5" descr="Graphical user interface&#10;&#10;Description automatically generated">
            <a:extLst>
              <a:ext uri="{FF2B5EF4-FFF2-40B4-BE49-F238E27FC236}">
                <a16:creationId xmlns:a16="http://schemas.microsoft.com/office/drawing/2014/main" id="{F5AE5B12-7041-2836-EDCE-00DB3F31A642}"/>
              </a:ext>
            </a:extLst>
          </p:cNvPr>
          <p:cNvPicPr>
            <a:picLocks noChangeAspect="1"/>
          </p:cNvPicPr>
          <p:nvPr/>
        </p:nvPicPr>
        <p:blipFill>
          <a:blip r:embed="rId3"/>
          <a:stretch>
            <a:fillRect/>
          </a:stretch>
        </p:blipFill>
        <p:spPr>
          <a:xfrm>
            <a:off x="7595390" y="228600"/>
            <a:ext cx="4341656" cy="5209918"/>
          </a:xfrm>
          <a:prstGeom prst="rect">
            <a:avLst/>
          </a:prstGeom>
        </p:spPr>
      </p:pic>
      <p:sp>
        <p:nvSpPr>
          <p:cNvPr id="7" name="TextBox 6">
            <a:extLst>
              <a:ext uri="{FF2B5EF4-FFF2-40B4-BE49-F238E27FC236}">
                <a16:creationId xmlns:a16="http://schemas.microsoft.com/office/drawing/2014/main" id="{7EA32521-F6BB-6B0C-75F3-1111E04C30AB}"/>
              </a:ext>
            </a:extLst>
          </p:cNvPr>
          <p:cNvSpPr txBox="1"/>
          <p:nvPr/>
        </p:nvSpPr>
        <p:spPr>
          <a:xfrm>
            <a:off x="7707601" y="5412254"/>
            <a:ext cx="4117234" cy="369332"/>
          </a:xfrm>
          <a:prstGeom prst="rect">
            <a:avLst/>
          </a:prstGeom>
          <a:noFill/>
        </p:spPr>
        <p:txBody>
          <a:bodyPr wrap="square">
            <a:spAutoFit/>
          </a:bodyPr>
          <a:lstStyle/>
          <a:p>
            <a:pPr marL="0" indent="0" algn="ctr">
              <a:buNone/>
            </a:pPr>
            <a:r>
              <a:rPr lang="en-US" sz="1800" dirty="0">
                <a:solidFill>
                  <a:schemeClr val="accent2"/>
                </a:solidFill>
                <a:latin typeface="Calibri"/>
                <a:cs typeface="Calibri"/>
                <a:hlinkClick r:id="rId4"/>
              </a:rPr>
              <a:t>Little Wandle – Everybody read!</a:t>
            </a:r>
            <a:endParaRPr lang="en-US" sz="1800" dirty="0">
              <a:solidFill>
                <a:schemeClr val="accent2"/>
              </a:solidFill>
              <a:latin typeface="Calibri"/>
              <a:cs typeface="Calibri"/>
            </a:endParaRPr>
          </a:p>
        </p:txBody>
      </p:sp>
    </p:spTree>
    <p:extLst>
      <p:ext uri="{BB962C8B-B14F-4D97-AF65-F5344CB8AC3E}">
        <p14:creationId xmlns:p14="http://schemas.microsoft.com/office/powerpoint/2010/main" val="4023815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29D9F07-F2DA-894B-8DF2-76A12817ACE2}"/>
              </a:ext>
            </a:extLst>
          </p:cNvPr>
          <p:cNvPicPr>
            <a:picLocks noChangeAspect="1"/>
          </p:cNvPicPr>
          <p:nvPr/>
        </p:nvPicPr>
        <p:blipFill>
          <a:blip r:embed="rId3"/>
          <a:stretch>
            <a:fillRect/>
          </a:stretch>
        </p:blipFill>
        <p:spPr>
          <a:xfrm>
            <a:off x="569873" y="2662727"/>
            <a:ext cx="2983849" cy="2828689"/>
          </a:xfrm>
          <a:prstGeom prst="rect">
            <a:avLst/>
          </a:prstGeom>
          <a:effectLst>
            <a:glow rad="127000">
              <a:schemeClr val="tx1">
                <a:lumMod val="95000"/>
                <a:lumOff val="5000"/>
                <a:alpha val="6000"/>
              </a:schemeClr>
            </a:glow>
          </a:effectLst>
        </p:spPr>
      </p:pic>
      <p:pic>
        <p:nvPicPr>
          <p:cNvPr id="10" name="Picture 9">
            <a:extLst>
              <a:ext uri="{FF2B5EF4-FFF2-40B4-BE49-F238E27FC236}">
                <a16:creationId xmlns:a16="http://schemas.microsoft.com/office/drawing/2014/main" id="{C0D0AA75-D178-2746-8F53-7C171FD3BB20}"/>
              </a:ext>
            </a:extLst>
          </p:cNvPr>
          <p:cNvPicPr>
            <a:picLocks noChangeAspect="1"/>
          </p:cNvPicPr>
          <p:nvPr/>
        </p:nvPicPr>
        <p:blipFill>
          <a:blip r:embed="rId4"/>
          <a:stretch>
            <a:fillRect/>
          </a:stretch>
        </p:blipFill>
        <p:spPr>
          <a:xfrm>
            <a:off x="8706044" y="2274730"/>
            <a:ext cx="2902472" cy="3604683"/>
          </a:xfrm>
          <a:prstGeom prst="rect">
            <a:avLst/>
          </a:prstGeom>
          <a:effectLst>
            <a:glow rad="127000">
              <a:schemeClr val="tx1">
                <a:lumMod val="95000"/>
                <a:lumOff val="5000"/>
                <a:alpha val="6000"/>
              </a:schemeClr>
            </a:glow>
          </a:effectLst>
        </p:spPr>
      </p:pic>
      <p:pic>
        <p:nvPicPr>
          <p:cNvPr id="11" name="Picture 10">
            <a:extLst>
              <a:ext uri="{FF2B5EF4-FFF2-40B4-BE49-F238E27FC236}">
                <a16:creationId xmlns:a16="http://schemas.microsoft.com/office/drawing/2014/main" id="{C94C7683-39CB-9745-BD8A-F78647576499}"/>
              </a:ext>
            </a:extLst>
          </p:cNvPr>
          <p:cNvPicPr>
            <a:picLocks noChangeAspect="1"/>
          </p:cNvPicPr>
          <p:nvPr/>
        </p:nvPicPr>
        <p:blipFill>
          <a:blip r:embed="rId5"/>
          <a:stretch>
            <a:fillRect/>
          </a:stretch>
        </p:blipFill>
        <p:spPr>
          <a:xfrm>
            <a:off x="2120786" y="1611800"/>
            <a:ext cx="7950429" cy="5250284"/>
          </a:xfrm>
          <a:prstGeom prst="rect">
            <a:avLst/>
          </a:prstGeom>
        </p:spPr>
      </p:pic>
      <p:sp>
        <p:nvSpPr>
          <p:cNvPr id="3" name="Title 2">
            <a:extLst>
              <a:ext uri="{FF2B5EF4-FFF2-40B4-BE49-F238E27FC236}">
                <a16:creationId xmlns:a16="http://schemas.microsoft.com/office/drawing/2014/main" id="{0C2C5322-C816-CC44-B38C-334FC281CAFF}"/>
              </a:ext>
            </a:extLst>
          </p:cNvPr>
          <p:cNvSpPr>
            <a:spLocks noGrp="1"/>
          </p:cNvSpPr>
          <p:nvPr>
            <p:ph type="title"/>
          </p:nvPr>
        </p:nvSpPr>
        <p:spPr/>
        <p:txBody>
          <a:bodyPr lIns="91440" tIns="45720" rIns="91440" bIns="45720" anchor="b" anchorCtr="0"/>
          <a:lstStyle/>
          <a:p>
            <a:r>
              <a:rPr lang="en-US" dirty="0"/>
              <a:t>Books going home – a reminder</a:t>
            </a:r>
          </a:p>
        </p:txBody>
      </p:sp>
      <p:sp>
        <p:nvSpPr>
          <p:cNvPr id="8" name="Rectangle 7">
            <a:extLst>
              <a:ext uri="{FF2B5EF4-FFF2-40B4-BE49-F238E27FC236}">
                <a16:creationId xmlns:a16="http://schemas.microsoft.com/office/drawing/2014/main" id="{58A4A86D-1242-B34F-88C8-5D9AC660725C}"/>
              </a:ext>
            </a:extLst>
          </p:cNvPr>
          <p:cNvSpPr/>
          <p:nvPr/>
        </p:nvSpPr>
        <p:spPr>
          <a:xfrm>
            <a:off x="4055354" y="4293096"/>
            <a:ext cx="4248472" cy="11300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80E41A3-E515-0E45-9C26-69C32364A848}"/>
              </a:ext>
            </a:extLst>
          </p:cNvPr>
          <p:cNvPicPr>
            <a:picLocks noChangeAspect="1"/>
          </p:cNvPicPr>
          <p:nvPr/>
        </p:nvPicPr>
        <p:blipFill>
          <a:blip r:embed="rId6"/>
          <a:stretch>
            <a:fillRect/>
          </a:stretch>
        </p:blipFill>
        <p:spPr>
          <a:xfrm>
            <a:off x="6672064" y="4077072"/>
            <a:ext cx="1519299" cy="1519299"/>
          </a:xfrm>
          <a:prstGeom prst="rect">
            <a:avLst/>
          </a:prstGeom>
        </p:spPr>
      </p:pic>
      <p:pic>
        <p:nvPicPr>
          <p:cNvPr id="7" name="Picture 6">
            <a:extLst>
              <a:ext uri="{FF2B5EF4-FFF2-40B4-BE49-F238E27FC236}">
                <a16:creationId xmlns:a16="http://schemas.microsoft.com/office/drawing/2014/main" id="{F42B8F0E-C77E-A945-9CD7-8CD7211A9C64}"/>
              </a:ext>
            </a:extLst>
          </p:cNvPr>
          <p:cNvPicPr>
            <a:picLocks noChangeAspect="1"/>
          </p:cNvPicPr>
          <p:nvPr/>
        </p:nvPicPr>
        <p:blipFill>
          <a:blip r:embed="rId7"/>
          <a:stretch>
            <a:fillRect/>
          </a:stretch>
        </p:blipFill>
        <p:spPr>
          <a:xfrm>
            <a:off x="3969289" y="4415005"/>
            <a:ext cx="886258" cy="886258"/>
          </a:xfrm>
          <a:prstGeom prst="rect">
            <a:avLst/>
          </a:prstGeom>
        </p:spPr>
      </p:pic>
      <p:grpSp>
        <p:nvGrpSpPr>
          <p:cNvPr id="4" name="Group 3">
            <a:extLst>
              <a:ext uri="{FF2B5EF4-FFF2-40B4-BE49-F238E27FC236}">
                <a16:creationId xmlns:a16="http://schemas.microsoft.com/office/drawing/2014/main" id="{C399E4BB-5C61-4B4C-A3A5-D722BF994851}"/>
              </a:ext>
            </a:extLst>
          </p:cNvPr>
          <p:cNvGrpSpPr/>
          <p:nvPr/>
        </p:nvGrpSpPr>
        <p:grpSpPr>
          <a:xfrm>
            <a:off x="5678049" y="3361635"/>
            <a:ext cx="835902" cy="835902"/>
            <a:chOff x="4871864" y="3573016"/>
            <a:chExt cx="720080" cy="720080"/>
          </a:xfrm>
        </p:grpSpPr>
        <p:sp>
          <p:nvSpPr>
            <p:cNvPr id="2" name="Rectangle 1">
              <a:extLst>
                <a:ext uri="{FF2B5EF4-FFF2-40B4-BE49-F238E27FC236}">
                  <a16:creationId xmlns:a16="http://schemas.microsoft.com/office/drawing/2014/main" id="{12FFDC9F-CC4E-8844-8B62-E2112841D1D0}"/>
                </a:ext>
              </a:extLst>
            </p:cNvPr>
            <p:cNvSpPr/>
            <p:nvPr/>
          </p:nvSpPr>
          <p:spPr>
            <a:xfrm>
              <a:off x="5159896" y="3573016"/>
              <a:ext cx="144016" cy="7200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B20A4BF-327F-E947-866B-30FAEA6A0D8A}"/>
                </a:ext>
              </a:extLst>
            </p:cNvPr>
            <p:cNvSpPr/>
            <p:nvPr/>
          </p:nvSpPr>
          <p:spPr>
            <a:xfrm rot="16200000">
              <a:off x="5159896" y="3569865"/>
              <a:ext cx="144016" cy="7200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465361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1C54C73-597C-A44C-AEB0-5A2995796968}"/>
              </a:ext>
            </a:extLst>
          </p:cNvPr>
          <p:cNvPicPr>
            <a:picLocks noChangeAspect="1"/>
          </p:cNvPicPr>
          <p:nvPr/>
        </p:nvPicPr>
        <p:blipFill>
          <a:blip r:embed="rId3"/>
          <a:stretch>
            <a:fillRect/>
          </a:stretch>
        </p:blipFill>
        <p:spPr>
          <a:xfrm>
            <a:off x="6960096" y="2204864"/>
            <a:ext cx="3117864" cy="2968207"/>
          </a:xfrm>
          <a:prstGeom prst="rect">
            <a:avLst/>
          </a:prstGeom>
          <a:effectLst>
            <a:glow rad="127000">
              <a:schemeClr val="tx1">
                <a:alpha val="4000"/>
              </a:schemeClr>
            </a:glow>
          </a:effectLst>
        </p:spPr>
      </p:pic>
      <p:sp>
        <p:nvSpPr>
          <p:cNvPr id="2" name="Text Placeholder 1">
            <a:extLst>
              <a:ext uri="{FF2B5EF4-FFF2-40B4-BE49-F238E27FC236}">
                <a16:creationId xmlns:a16="http://schemas.microsoft.com/office/drawing/2014/main" id="{34398AD0-3875-B94F-A90E-046466F6C19A}"/>
              </a:ext>
            </a:extLst>
          </p:cNvPr>
          <p:cNvSpPr>
            <a:spLocks noGrp="1"/>
          </p:cNvSpPr>
          <p:nvPr>
            <p:ph type="body" sz="quarter" idx="10"/>
          </p:nvPr>
        </p:nvSpPr>
        <p:spPr>
          <a:xfrm>
            <a:off x="479376" y="2199360"/>
            <a:ext cx="5854168" cy="4109959"/>
          </a:xfrm>
        </p:spPr>
        <p:txBody>
          <a:bodyPr lIns="91440" tIns="45720" rIns="91440" bIns="45720" anchor="t"/>
          <a:lstStyle/>
          <a:p>
            <a:r>
              <a:rPr lang="en-US" dirty="0">
                <a:solidFill>
                  <a:schemeClr val="accent2"/>
                </a:solidFill>
              </a:rPr>
              <a:t>Your child should be able to read their book without your help.</a:t>
            </a:r>
            <a:endParaRPr lang="en-US" dirty="0">
              <a:solidFill>
                <a:schemeClr val="accent2"/>
              </a:solidFill>
              <a:cs typeface="Calibri"/>
            </a:endParaRPr>
          </a:p>
          <a:p>
            <a:r>
              <a:rPr lang="en-US" dirty="0">
                <a:solidFill>
                  <a:schemeClr val="accent2"/>
                </a:solidFill>
                <a:ea typeface="Calibri"/>
                <a:cs typeface="Calibri"/>
              </a:rPr>
              <a:t>They might sound out words and blend them before they read them fluently.</a:t>
            </a:r>
            <a:endParaRPr lang="en-US" dirty="0">
              <a:solidFill>
                <a:schemeClr val="accent2"/>
              </a:solidFill>
            </a:endParaRPr>
          </a:p>
          <a:p>
            <a:r>
              <a:rPr lang="en-US" dirty="0">
                <a:solidFill>
                  <a:schemeClr val="accent2"/>
                </a:solidFill>
              </a:rPr>
              <a:t>If they can’t read a word, read it to them.</a:t>
            </a:r>
            <a:endParaRPr lang="en-US" dirty="0">
              <a:solidFill>
                <a:schemeClr val="accent2"/>
              </a:solidFill>
              <a:cs typeface="Calibri"/>
            </a:endParaRPr>
          </a:p>
          <a:p>
            <a:r>
              <a:rPr lang="en-US" dirty="0">
                <a:solidFill>
                  <a:schemeClr val="accent2"/>
                </a:solidFill>
              </a:rPr>
              <a:t>Talk about the book and celebrate their success.</a:t>
            </a:r>
            <a:endParaRPr lang="en-US" dirty="0">
              <a:solidFill>
                <a:schemeClr val="accent2"/>
              </a:solidFill>
              <a:cs typeface="Calibri"/>
            </a:endParaRPr>
          </a:p>
        </p:txBody>
      </p:sp>
      <p:sp>
        <p:nvSpPr>
          <p:cNvPr id="3" name="Title 2">
            <a:extLst>
              <a:ext uri="{FF2B5EF4-FFF2-40B4-BE49-F238E27FC236}">
                <a16:creationId xmlns:a16="http://schemas.microsoft.com/office/drawing/2014/main" id="{ED26F458-A726-794D-91AB-7485E77815F9}"/>
              </a:ext>
            </a:extLst>
          </p:cNvPr>
          <p:cNvSpPr>
            <a:spLocks noGrp="1"/>
          </p:cNvSpPr>
          <p:nvPr>
            <p:ph type="title"/>
          </p:nvPr>
        </p:nvSpPr>
        <p:spPr/>
        <p:txBody>
          <a:bodyPr/>
          <a:lstStyle/>
          <a:p>
            <a:r>
              <a:rPr lang="en-US"/>
              <a:t>Listening to your child read their phonics book</a:t>
            </a:r>
          </a:p>
        </p:txBody>
      </p:sp>
      <p:pic>
        <p:nvPicPr>
          <p:cNvPr id="7" name="Picture 6">
            <a:extLst>
              <a:ext uri="{FF2B5EF4-FFF2-40B4-BE49-F238E27FC236}">
                <a16:creationId xmlns:a16="http://schemas.microsoft.com/office/drawing/2014/main" id="{0918087A-1684-9A43-95A8-D4FAAF59F376}"/>
              </a:ext>
            </a:extLst>
          </p:cNvPr>
          <p:cNvPicPr>
            <a:picLocks noChangeAspect="1"/>
          </p:cNvPicPr>
          <p:nvPr/>
        </p:nvPicPr>
        <p:blipFill>
          <a:blip r:embed="rId4"/>
          <a:stretch>
            <a:fillRect/>
          </a:stretch>
        </p:blipFill>
        <p:spPr>
          <a:xfrm>
            <a:off x="8256240" y="3212976"/>
            <a:ext cx="3096344" cy="2947720"/>
          </a:xfrm>
          <a:prstGeom prst="rect">
            <a:avLst/>
          </a:prstGeom>
          <a:effectLst>
            <a:glow rad="127000">
              <a:schemeClr val="tx1">
                <a:alpha val="4000"/>
              </a:schemeClr>
            </a:glow>
          </a:effectLst>
        </p:spPr>
      </p:pic>
    </p:spTree>
    <p:extLst>
      <p:ext uri="{BB962C8B-B14F-4D97-AF65-F5344CB8AC3E}">
        <p14:creationId xmlns:p14="http://schemas.microsoft.com/office/powerpoint/2010/main" val="878290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8A6BEE2-2F64-BA46-9BBF-202B6434A935}"/>
              </a:ext>
            </a:extLst>
          </p:cNvPr>
          <p:cNvSpPr>
            <a:spLocks noGrp="1"/>
          </p:cNvSpPr>
          <p:nvPr>
            <p:ph type="body" sz="quarter" idx="10"/>
          </p:nvPr>
        </p:nvSpPr>
        <p:spPr/>
        <p:txBody>
          <a:bodyPr/>
          <a:lstStyle/>
          <a:p>
            <a:pPr marL="0" indent="0">
              <a:buNone/>
            </a:pPr>
            <a:r>
              <a:rPr lang="en-GB" sz="4000"/>
              <a:t>making connections between the sounds of our spoken words and the letters that are used to write them down.</a:t>
            </a:r>
            <a:endParaRPr lang="en-US" sz="4000"/>
          </a:p>
        </p:txBody>
      </p:sp>
      <p:sp>
        <p:nvSpPr>
          <p:cNvPr id="3" name="Title 2">
            <a:extLst>
              <a:ext uri="{FF2B5EF4-FFF2-40B4-BE49-F238E27FC236}">
                <a16:creationId xmlns:a16="http://schemas.microsoft.com/office/drawing/2014/main" id="{1A6EAF36-1C4D-2840-A444-995DE43561D5}"/>
              </a:ext>
            </a:extLst>
          </p:cNvPr>
          <p:cNvSpPr>
            <a:spLocks noGrp="1"/>
          </p:cNvSpPr>
          <p:nvPr>
            <p:ph type="title" idx="4294967295"/>
          </p:nvPr>
        </p:nvSpPr>
        <p:spPr>
          <a:xfrm>
            <a:off x="263352" y="2348880"/>
            <a:ext cx="11665296" cy="864096"/>
          </a:xfrm>
          <a:prstGeom prst="rect">
            <a:avLst/>
          </a:prstGeom>
        </p:spPr>
        <p:txBody>
          <a:bodyPr lIns="91440" tIns="45720" rIns="91440" bIns="45720" anchor="t"/>
          <a:lstStyle/>
          <a:p>
            <a:pPr algn="ctr"/>
            <a:r>
              <a:rPr lang="en-US" sz="4000" b="1">
                <a:solidFill>
                  <a:schemeClr val="bg1"/>
                </a:solidFill>
              </a:rPr>
              <a:t>Phonics is:</a:t>
            </a:r>
          </a:p>
        </p:txBody>
      </p:sp>
    </p:spTree>
    <p:extLst>
      <p:ext uri="{BB962C8B-B14F-4D97-AF65-F5344CB8AC3E}">
        <p14:creationId xmlns:p14="http://schemas.microsoft.com/office/powerpoint/2010/main" val="1466559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and a child reading a book&#10;&#10;Description automatically generated with medium confidence">
            <a:extLst>
              <a:ext uri="{FF2B5EF4-FFF2-40B4-BE49-F238E27FC236}">
                <a16:creationId xmlns:a16="http://schemas.microsoft.com/office/drawing/2014/main" id="{A77DE003-8673-7349-8269-8B2BBAA6A76D}"/>
              </a:ext>
            </a:extLst>
          </p:cNvPr>
          <p:cNvPicPr>
            <a:picLocks noChangeAspect="1"/>
          </p:cNvPicPr>
          <p:nvPr/>
        </p:nvPicPr>
        <p:blipFill rotWithShape="1">
          <a:blip r:embed="rId3">
            <a:extLst>
              <a:ext uri="{28A0092B-C50C-407E-A947-70E740481C1C}">
                <a14:useLocalDpi xmlns:a14="http://schemas.microsoft.com/office/drawing/2010/main"/>
              </a:ext>
            </a:extLst>
          </a:blip>
          <a:srcRect b="-1"/>
          <a:stretch/>
        </p:blipFill>
        <p:spPr>
          <a:xfrm>
            <a:off x="7013876" y="1713297"/>
            <a:ext cx="4557124" cy="4086209"/>
          </a:xfrm>
          <a:prstGeom prst="roundRect">
            <a:avLst/>
          </a:prstGeom>
        </p:spPr>
      </p:pic>
      <p:sp>
        <p:nvSpPr>
          <p:cNvPr id="6" name="Text Placeholder 5">
            <a:extLst>
              <a:ext uri="{FF2B5EF4-FFF2-40B4-BE49-F238E27FC236}">
                <a16:creationId xmlns:a16="http://schemas.microsoft.com/office/drawing/2014/main" id="{82F6C5C2-432E-8248-84DB-431199FAEAE8}"/>
              </a:ext>
            </a:extLst>
          </p:cNvPr>
          <p:cNvSpPr>
            <a:spLocks noGrp="1"/>
          </p:cNvSpPr>
          <p:nvPr>
            <p:ph type="body" sz="quarter" idx="10"/>
          </p:nvPr>
        </p:nvSpPr>
        <p:spPr>
          <a:xfrm>
            <a:off x="479376" y="1928927"/>
            <a:ext cx="6624736" cy="4380393"/>
          </a:xfrm>
        </p:spPr>
        <p:txBody>
          <a:bodyPr lIns="91440" tIns="45720" rIns="91440" bIns="45720" anchor="t"/>
          <a:lstStyle/>
          <a:p>
            <a:pPr marL="0" indent="0">
              <a:buNone/>
            </a:pPr>
            <a:r>
              <a:rPr lang="en-US" b="1" dirty="0">
                <a:solidFill>
                  <a:schemeClr val="accent2"/>
                </a:solidFill>
              </a:rPr>
              <a:t>The shared book is for YOU to read:</a:t>
            </a:r>
            <a:endParaRPr lang="en-US" b="1" dirty="0">
              <a:solidFill>
                <a:schemeClr val="accent2"/>
              </a:solidFill>
              <a:cs typeface="Calibri"/>
            </a:endParaRPr>
          </a:p>
          <a:p>
            <a:pPr>
              <a:spcBef>
                <a:spcPts val="600"/>
              </a:spcBef>
            </a:pPr>
            <a:r>
              <a:rPr lang="en-US" sz="2400" dirty="0">
                <a:solidFill>
                  <a:schemeClr val="accent2"/>
                </a:solidFill>
              </a:rPr>
              <a:t>Make the story sound as exciting as you can by changing your voice.</a:t>
            </a:r>
            <a:endParaRPr lang="en-US" sz="2400" dirty="0">
              <a:solidFill>
                <a:schemeClr val="accent2"/>
              </a:solidFill>
              <a:cs typeface="Calibri"/>
            </a:endParaRPr>
          </a:p>
          <a:p>
            <a:pPr>
              <a:spcBef>
                <a:spcPts val="600"/>
              </a:spcBef>
            </a:pPr>
            <a:r>
              <a:rPr lang="en-US" sz="2400" dirty="0">
                <a:solidFill>
                  <a:schemeClr val="accent2"/>
                </a:solidFill>
              </a:rPr>
              <a:t>Talk with your child as much as you can:</a:t>
            </a:r>
            <a:endParaRPr lang="en-US" sz="2400" dirty="0">
              <a:solidFill>
                <a:schemeClr val="accent2"/>
              </a:solidFill>
              <a:cs typeface="Calibri"/>
            </a:endParaRPr>
          </a:p>
          <a:p>
            <a:pPr lvl="1">
              <a:spcBef>
                <a:spcPts val="600"/>
              </a:spcBef>
              <a:buFont typeface="Courier New" panose="02070309020205020404" pitchFamily="49" charset="0"/>
              <a:buChar char="o"/>
            </a:pPr>
            <a:r>
              <a:rPr lang="en-US" dirty="0">
                <a:solidFill>
                  <a:schemeClr val="accent2"/>
                </a:solidFill>
              </a:rPr>
              <a:t>Introduce new and exciting language.</a:t>
            </a:r>
            <a:endParaRPr lang="en-US" dirty="0">
              <a:solidFill>
                <a:schemeClr val="accent2"/>
              </a:solidFill>
              <a:cs typeface="Calibri"/>
            </a:endParaRPr>
          </a:p>
          <a:p>
            <a:pPr lvl="1">
              <a:spcBef>
                <a:spcPts val="600"/>
              </a:spcBef>
              <a:buFont typeface="Courier New" panose="02070309020205020404" pitchFamily="49" charset="0"/>
              <a:buChar char="o"/>
            </a:pPr>
            <a:r>
              <a:rPr lang="en-US" dirty="0">
                <a:solidFill>
                  <a:schemeClr val="accent2"/>
                </a:solidFill>
              </a:rPr>
              <a:t>Encourage your child to use new vocabulary.</a:t>
            </a:r>
            <a:endParaRPr lang="en-US" dirty="0">
              <a:solidFill>
                <a:schemeClr val="accent2"/>
              </a:solidFill>
              <a:cs typeface="Calibri"/>
            </a:endParaRPr>
          </a:p>
          <a:p>
            <a:pPr lvl="1">
              <a:spcBef>
                <a:spcPts val="600"/>
              </a:spcBef>
              <a:buFont typeface="Courier New" panose="02070309020205020404" pitchFamily="49" charset="0"/>
              <a:buChar char="o"/>
            </a:pPr>
            <a:r>
              <a:rPr lang="en-US" dirty="0">
                <a:solidFill>
                  <a:schemeClr val="accent2"/>
                </a:solidFill>
              </a:rPr>
              <a:t>Make up sentences together.</a:t>
            </a:r>
            <a:endParaRPr lang="en-US" dirty="0">
              <a:solidFill>
                <a:schemeClr val="accent2"/>
              </a:solidFill>
              <a:cs typeface="Calibri"/>
            </a:endParaRPr>
          </a:p>
          <a:p>
            <a:pPr lvl="1">
              <a:spcBef>
                <a:spcPts val="600"/>
              </a:spcBef>
              <a:buFont typeface="Courier New" panose="02070309020205020404" pitchFamily="49" charset="0"/>
              <a:buChar char="o"/>
            </a:pPr>
            <a:r>
              <a:rPr lang="en-US" dirty="0">
                <a:solidFill>
                  <a:schemeClr val="accent2"/>
                </a:solidFill>
              </a:rPr>
              <a:t>Find different words to use.</a:t>
            </a:r>
            <a:endParaRPr lang="en-US" dirty="0">
              <a:solidFill>
                <a:schemeClr val="accent2"/>
              </a:solidFill>
              <a:cs typeface="Calibri"/>
            </a:endParaRPr>
          </a:p>
          <a:p>
            <a:pPr lvl="1">
              <a:spcBef>
                <a:spcPts val="600"/>
              </a:spcBef>
              <a:buFont typeface="Courier New" panose="02070309020205020404" pitchFamily="49" charset="0"/>
              <a:buChar char="o"/>
            </a:pPr>
            <a:r>
              <a:rPr lang="en-US" dirty="0">
                <a:solidFill>
                  <a:schemeClr val="accent2"/>
                </a:solidFill>
              </a:rPr>
              <a:t>Describe things you see.</a:t>
            </a:r>
            <a:endParaRPr lang="en-US" dirty="0">
              <a:solidFill>
                <a:schemeClr val="accent2"/>
              </a:solidFill>
              <a:cs typeface="Calibri"/>
            </a:endParaRPr>
          </a:p>
        </p:txBody>
      </p:sp>
      <p:sp>
        <p:nvSpPr>
          <p:cNvPr id="4" name="Title 3">
            <a:extLst>
              <a:ext uri="{FF2B5EF4-FFF2-40B4-BE49-F238E27FC236}">
                <a16:creationId xmlns:a16="http://schemas.microsoft.com/office/drawing/2014/main" id="{1D0C56A2-B8FB-0E4C-9808-4C8445824CFE}"/>
              </a:ext>
            </a:extLst>
          </p:cNvPr>
          <p:cNvSpPr>
            <a:spLocks noGrp="1"/>
          </p:cNvSpPr>
          <p:nvPr>
            <p:ph type="title"/>
          </p:nvPr>
        </p:nvSpPr>
        <p:spPr/>
        <p:txBody>
          <a:bodyPr lIns="91440" tIns="45720" rIns="91440" bIns="45720" anchor="b" anchorCtr="0"/>
          <a:lstStyle/>
          <a:p>
            <a:r>
              <a:rPr lang="en-US" dirty="0"/>
              <a:t>Read to your child</a:t>
            </a:r>
            <a:endParaRPr lang="en-US" dirty="0">
              <a:cs typeface="Calibri"/>
            </a:endParaRPr>
          </a:p>
        </p:txBody>
      </p:sp>
    </p:spTree>
    <p:extLst>
      <p:ext uri="{BB962C8B-B14F-4D97-AF65-F5344CB8AC3E}">
        <p14:creationId xmlns:p14="http://schemas.microsoft.com/office/powerpoint/2010/main" val="151007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094F2CC-1E17-114E-BB98-903957021FB5}"/>
              </a:ext>
            </a:extLst>
          </p:cNvPr>
          <p:cNvSpPr>
            <a:spLocks noGrp="1"/>
          </p:cNvSpPr>
          <p:nvPr>
            <p:ph type="title"/>
          </p:nvPr>
        </p:nvSpPr>
        <p:spPr>
          <a:prstGeom prst="rect">
            <a:avLst/>
          </a:prstGeom>
        </p:spPr>
        <p:txBody>
          <a:bodyPr/>
          <a:lstStyle/>
          <a:p>
            <a:r>
              <a:rPr lang="en-US"/>
              <a:t>Supporting your child with phonics</a:t>
            </a:r>
          </a:p>
        </p:txBody>
      </p:sp>
      <p:pic>
        <p:nvPicPr>
          <p:cNvPr id="4" name="Picture 3" descr="Graphical user interface, application, Teams&#10;&#10;Description automatically generated">
            <a:hlinkClick r:id="rId6"/>
            <a:extLst>
              <a:ext uri="{FF2B5EF4-FFF2-40B4-BE49-F238E27FC236}">
                <a16:creationId xmlns:a16="http://schemas.microsoft.com/office/drawing/2014/main" id="{F058F429-3EDB-484B-83B8-106BC37D55F2}"/>
              </a:ext>
            </a:extLst>
          </p:cNvPr>
          <p:cNvPicPr>
            <a:picLocks noChangeAspect="1"/>
          </p:cNvPicPr>
          <p:nvPr/>
        </p:nvPicPr>
        <p:blipFill rotWithShape="1">
          <a:blip r:embed="rId7"/>
          <a:srcRect r="67270"/>
          <a:stretch/>
        </p:blipFill>
        <p:spPr>
          <a:xfrm>
            <a:off x="535496" y="2465288"/>
            <a:ext cx="3616288" cy="3556000"/>
          </a:xfrm>
          <a:prstGeom prst="rect">
            <a:avLst/>
          </a:prstGeom>
        </p:spPr>
      </p:pic>
      <p:pic>
        <p:nvPicPr>
          <p:cNvPr id="6" name="Picture 5" descr="Graphical user interface, application, Teams&#10;&#10;Description automatically generated">
            <a:hlinkClick r:id="rId8"/>
            <a:extLst>
              <a:ext uri="{FF2B5EF4-FFF2-40B4-BE49-F238E27FC236}">
                <a16:creationId xmlns:a16="http://schemas.microsoft.com/office/drawing/2014/main" id="{394F4AD3-9482-EF4B-8255-23B85AB25B25}"/>
              </a:ext>
            </a:extLst>
          </p:cNvPr>
          <p:cNvPicPr>
            <a:picLocks noChangeAspect="1"/>
          </p:cNvPicPr>
          <p:nvPr/>
        </p:nvPicPr>
        <p:blipFill rotWithShape="1">
          <a:blip r:embed="rId7"/>
          <a:srcRect l="33237" t="4087" r="34033" b="-4087"/>
          <a:stretch/>
        </p:blipFill>
        <p:spPr>
          <a:xfrm>
            <a:off x="4207904" y="2609304"/>
            <a:ext cx="3616288" cy="3556000"/>
          </a:xfrm>
          <a:prstGeom prst="rect">
            <a:avLst/>
          </a:prstGeom>
        </p:spPr>
      </p:pic>
      <p:pic>
        <p:nvPicPr>
          <p:cNvPr id="7" name="Picture 6" descr="Graphical user interface, application, Teams&#10;&#10;Description automatically generated">
            <a:hlinkClick r:id="rId9"/>
            <a:extLst>
              <a:ext uri="{FF2B5EF4-FFF2-40B4-BE49-F238E27FC236}">
                <a16:creationId xmlns:a16="http://schemas.microsoft.com/office/drawing/2014/main" id="{78A0AB10-488A-FF41-A046-589084451A8B}"/>
              </a:ext>
            </a:extLst>
          </p:cNvPr>
          <p:cNvPicPr>
            <a:picLocks noChangeAspect="1"/>
          </p:cNvPicPr>
          <p:nvPr/>
        </p:nvPicPr>
        <p:blipFill rotWithShape="1">
          <a:blip r:embed="rId7"/>
          <a:srcRect l="66298"/>
          <a:stretch/>
        </p:blipFill>
        <p:spPr>
          <a:xfrm>
            <a:off x="7824192" y="2465288"/>
            <a:ext cx="3723723" cy="3556000"/>
          </a:xfrm>
          <a:prstGeom prst="rect">
            <a:avLst/>
          </a:prstGeom>
        </p:spPr>
      </p:pic>
      <p:pic>
        <p:nvPicPr>
          <p:cNvPr id="2" name="Online Media 1" title="Phase 2 sounds taught in Reception Autumn 1">
            <a:hlinkClick r:id="" action="ppaction://media"/>
            <a:extLst>
              <a:ext uri="{FF2B5EF4-FFF2-40B4-BE49-F238E27FC236}">
                <a16:creationId xmlns:a16="http://schemas.microsoft.com/office/drawing/2014/main" id="{8CD7E34D-498E-1A1B-F2F3-3DA12E4C19EF}"/>
              </a:ext>
            </a:extLst>
          </p:cNvPr>
          <p:cNvPicPr>
            <a:picLocks noRot="1" noChangeAspect="1"/>
          </p:cNvPicPr>
          <p:nvPr>
            <a:videoFile r:link="rId1"/>
          </p:nvPr>
        </p:nvPicPr>
        <p:blipFill>
          <a:blip r:embed="rId10"/>
          <a:stretch>
            <a:fillRect/>
          </a:stretch>
        </p:blipFill>
        <p:spPr>
          <a:xfrm>
            <a:off x="733425" y="2865282"/>
            <a:ext cx="3254223" cy="1832079"/>
          </a:xfrm>
          <a:prstGeom prst="rect">
            <a:avLst/>
          </a:prstGeom>
        </p:spPr>
      </p:pic>
      <p:pic>
        <p:nvPicPr>
          <p:cNvPr id="5" name="Online Media 4" title="Phase 2 sounds taught in Reception Autumn 2">
            <a:hlinkClick r:id="" action="ppaction://media"/>
            <a:extLst>
              <a:ext uri="{FF2B5EF4-FFF2-40B4-BE49-F238E27FC236}">
                <a16:creationId xmlns:a16="http://schemas.microsoft.com/office/drawing/2014/main" id="{CABBE2B7-567A-0EEC-86DC-38E46CBD10AD}"/>
              </a:ext>
            </a:extLst>
          </p:cNvPr>
          <p:cNvPicPr>
            <a:picLocks noRot="1" noChangeAspect="1"/>
          </p:cNvPicPr>
          <p:nvPr>
            <a:videoFile r:link="rId2"/>
          </p:nvPr>
        </p:nvPicPr>
        <p:blipFill>
          <a:blip r:embed="rId11"/>
          <a:stretch>
            <a:fillRect/>
          </a:stretch>
        </p:blipFill>
        <p:spPr>
          <a:xfrm>
            <a:off x="4346779" y="2857091"/>
            <a:ext cx="3254222" cy="1832077"/>
          </a:xfrm>
          <a:prstGeom prst="rect">
            <a:avLst/>
          </a:prstGeom>
        </p:spPr>
      </p:pic>
      <p:pic>
        <p:nvPicPr>
          <p:cNvPr id="8" name="Online Media 7" title="Phase 3 sounds taught in Reception Spring 1">
            <a:hlinkClick r:id="" action="ppaction://media"/>
            <a:extLst>
              <a:ext uri="{FF2B5EF4-FFF2-40B4-BE49-F238E27FC236}">
                <a16:creationId xmlns:a16="http://schemas.microsoft.com/office/drawing/2014/main" id="{329ECFA2-72BB-1726-5A32-C1902530B499}"/>
              </a:ext>
            </a:extLst>
          </p:cNvPr>
          <p:cNvPicPr>
            <a:picLocks noRot="1" noChangeAspect="1"/>
          </p:cNvPicPr>
          <p:nvPr>
            <a:videoFile r:link="rId3"/>
          </p:nvPr>
        </p:nvPicPr>
        <p:blipFill>
          <a:blip r:embed="rId12"/>
          <a:stretch>
            <a:fillRect/>
          </a:stretch>
        </p:blipFill>
        <p:spPr>
          <a:xfrm>
            <a:off x="7935200" y="2846990"/>
            <a:ext cx="3253445" cy="1847194"/>
          </a:xfrm>
          <a:prstGeom prst="rect">
            <a:avLst/>
          </a:prstGeom>
        </p:spPr>
      </p:pic>
    </p:spTree>
    <p:extLst>
      <p:ext uri="{BB962C8B-B14F-4D97-AF65-F5344CB8AC3E}">
        <p14:creationId xmlns:p14="http://schemas.microsoft.com/office/powerpoint/2010/main" val="1408549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07DBB20-2EB0-A44A-886D-D675349D6144}"/>
              </a:ext>
            </a:extLst>
          </p:cNvPr>
          <p:cNvSpPr>
            <a:spLocks noGrp="1"/>
          </p:cNvSpPr>
          <p:nvPr>
            <p:ph type="body" sz="quarter" idx="10"/>
          </p:nvPr>
        </p:nvSpPr>
        <p:spPr/>
        <p:txBody>
          <a:bodyPr lIns="91440" tIns="45720" rIns="91440" bIns="45720" anchor="ctr" anchorCtr="0"/>
          <a:lstStyle/>
          <a:p>
            <a:r>
              <a:rPr lang="en-US" sz="4800" dirty="0"/>
              <a:t>Children are made readers on the laps of their parents.</a:t>
            </a:r>
            <a:endParaRPr lang="en-US" sz="4800" b="0" dirty="0">
              <a:ea typeface="Calibri"/>
              <a:cs typeface="Calibri"/>
            </a:endParaRPr>
          </a:p>
          <a:p>
            <a:br>
              <a:rPr lang="en-US" sz="2000" b="0" dirty="0"/>
            </a:br>
            <a:r>
              <a:rPr lang="en-US" sz="2800" dirty="0"/>
              <a:t>― Emilie Buchwald</a:t>
            </a:r>
            <a:endParaRPr lang="en-US" sz="2800" dirty="0">
              <a:ea typeface="Calibri"/>
              <a:cs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FF18DC-B9DE-FA47-9A8A-F3690285D807}"/>
              </a:ext>
            </a:extLst>
          </p:cNvPr>
          <p:cNvSpPr>
            <a:spLocks noGrp="1"/>
          </p:cNvSpPr>
          <p:nvPr>
            <p:ph type="title"/>
          </p:nvPr>
        </p:nvSpPr>
        <p:spPr/>
        <p:txBody>
          <a:bodyPr lIns="91440" tIns="45720" rIns="91440" bIns="45720" anchor="b" anchorCtr="0"/>
          <a:lstStyle/>
          <a:p>
            <a:r>
              <a:rPr lang="en-US" b="1"/>
              <a:t>Terminology – a recap! </a:t>
            </a:r>
            <a:endParaRPr lang="en-US" b="1">
              <a:cs typeface="Calibri"/>
            </a:endParaRPr>
          </a:p>
        </p:txBody>
      </p:sp>
      <p:sp>
        <p:nvSpPr>
          <p:cNvPr id="5" name="Rounded Rectangle 4">
            <a:extLst>
              <a:ext uri="{FF2B5EF4-FFF2-40B4-BE49-F238E27FC236}">
                <a16:creationId xmlns:a16="http://schemas.microsoft.com/office/drawing/2014/main" id="{1769BDE3-0AAC-A341-BB8F-73D178BFF921}"/>
              </a:ext>
            </a:extLst>
          </p:cNvPr>
          <p:cNvSpPr/>
          <p:nvPr/>
        </p:nvSpPr>
        <p:spPr>
          <a:xfrm>
            <a:off x="623392" y="2132856"/>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a:t>Phoneme</a:t>
            </a:r>
          </a:p>
        </p:txBody>
      </p:sp>
      <p:sp>
        <p:nvSpPr>
          <p:cNvPr id="7" name="Rounded Rectangle 6">
            <a:extLst>
              <a:ext uri="{FF2B5EF4-FFF2-40B4-BE49-F238E27FC236}">
                <a16:creationId xmlns:a16="http://schemas.microsoft.com/office/drawing/2014/main" id="{22408E65-6639-BF46-A2B1-8EE40CCA0AB0}"/>
              </a:ext>
            </a:extLst>
          </p:cNvPr>
          <p:cNvSpPr/>
          <p:nvPr/>
        </p:nvSpPr>
        <p:spPr>
          <a:xfrm>
            <a:off x="623392" y="3111759"/>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a:t>Grapheme</a:t>
            </a:r>
          </a:p>
        </p:txBody>
      </p:sp>
      <p:sp>
        <p:nvSpPr>
          <p:cNvPr id="8" name="Rounded Rectangle 7">
            <a:extLst>
              <a:ext uri="{FF2B5EF4-FFF2-40B4-BE49-F238E27FC236}">
                <a16:creationId xmlns:a16="http://schemas.microsoft.com/office/drawing/2014/main" id="{E525C50B-ABA3-8E48-87FF-F6B23D6442BD}"/>
              </a:ext>
            </a:extLst>
          </p:cNvPr>
          <p:cNvSpPr/>
          <p:nvPr/>
        </p:nvSpPr>
        <p:spPr>
          <a:xfrm>
            <a:off x="6744072" y="2132856"/>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a:t>Blend </a:t>
            </a:r>
          </a:p>
        </p:txBody>
      </p:sp>
      <p:sp>
        <p:nvSpPr>
          <p:cNvPr id="9" name="Rounded Rectangle 8">
            <a:extLst>
              <a:ext uri="{FF2B5EF4-FFF2-40B4-BE49-F238E27FC236}">
                <a16:creationId xmlns:a16="http://schemas.microsoft.com/office/drawing/2014/main" id="{6A02456E-1619-6441-8838-4FAF7B95E8DE}"/>
              </a:ext>
            </a:extLst>
          </p:cNvPr>
          <p:cNvSpPr/>
          <p:nvPr/>
        </p:nvSpPr>
        <p:spPr>
          <a:xfrm>
            <a:off x="625082" y="4119871"/>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a:t>Digraph</a:t>
            </a:r>
          </a:p>
        </p:txBody>
      </p:sp>
      <p:sp>
        <p:nvSpPr>
          <p:cNvPr id="10" name="Rounded Rectangle 9">
            <a:extLst>
              <a:ext uri="{FF2B5EF4-FFF2-40B4-BE49-F238E27FC236}">
                <a16:creationId xmlns:a16="http://schemas.microsoft.com/office/drawing/2014/main" id="{D8CA016A-8FA6-964F-AB5B-6E97732A71F4}"/>
              </a:ext>
            </a:extLst>
          </p:cNvPr>
          <p:cNvSpPr/>
          <p:nvPr/>
        </p:nvSpPr>
        <p:spPr>
          <a:xfrm>
            <a:off x="6773782" y="3111759"/>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a:t>Segment</a:t>
            </a:r>
          </a:p>
        </p:txBody>
      </p:sp>
      <p:sp>
        <p:nvSpPr>
          <p:cNvPr id="11" name="Rounded Rectangle 10">
            <a:extLst>
              <a:ext uri="{FF2B5EF4-FFF2-40B4-BE49-F238E27FC236}">
                <a16:creationId xmlns:a16="http://schemas.microsoft.com/office/drawing/2014/main" id="{6CC4B300-839D-984F-AF8D-56FF7F67EB7F}"/>
              </a:ext>
            </a:extLst>
          </p:cNvPr>
          <p:cNvSpPr/>
          <p:nvPr/>
        </p:nvSpPr>
        <p:spPr>
          <a:xfrm>
            <a:off x="623392" y="5127171"/>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a:t>Trigraph</a:t>
            </a:r>
          </a:p>
        </p:txBody>
      </p:sp>
    </p:spTree>
    <p:extLst>
      <p:ext uri="{BB962C8B-B14F-4D97-AF65-F5344CB8AC3E}">
        <p14:creationId xmlns:p14="http://schemas.microsoft.com/office/powerpoint/2010/main" val="761715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79376" y="1916832"/>
            <a:ext cx="7344816" cy="4824536"/>
          </a:xfrm>
        </p:spPr>
        <p:txBody>
          <a:bodyPr lIns="91440" tIns="45720" rIns="91440" bIns="45720" anchor="t"/>
          <a:lstStyle/>
          <a:p>
            <a:pPr marL="0" indent="0">
              <a:buNone/>
            </a:pPr>
            <a:r>
              <a:rPr lang="en-US" dirty="0">
                <a:solidFill>
                  <a:schemeClr val="accent2"/>
                </a:solidFill>
              </a:rPr>
              <a:t>Last term we taught </a:t>
            </a:r>
            <a:r>
              <a:rPr lang="en-US" dirty="0">
                <a:solidFill>
                  <a:schemeClr val="accent2"/>
                </a:solidFill>
                <a:ea typeface="+mn-lt"/>
                <a:cs typeface="+mn-lt"/>
              </a:rPr>
              <a:t>your child to blend and read words with Phase 2</a:t>
            </a:r>
            <a:r>
              <a:rPr lang="en-US" dirty="0">
                <a:solidFill>
                  <a:schemeClr val="accent2"/>
                </a:solidFill>
              </a:rPr>
              <a:t> graphemes. </a:t>
            </a:r>
            <a:endParaRPr lang="en-US" dirty="0">
              <a:solidFill>
                <a:schemeClr val="accent2"/>
              </a:solidFill>
              <a:cs typeface="Calibri" panose="020F0502020204030204"/>
            </a:endParaRPr>
          </a:p>
          <a:p>
            <a:pPr marL="0" indent="0">
              <a:buNone/>
            </a:pPr>
            <a:endParaRPr lang="en-US" dirty="0">
              <a:solidFill>
                <a:schemeClr val="accent2"/>
              </a:solidFill>
              <a:cs typeface="Calibri" panose="020F0502020204030204"/>
            </a:endParaRPr>
          </a:p>
          <a:p>
            <a:pPr marL="0" indent="0">
              <a:buNone/>
            </a:pPr>
            <a:r>
              <a:rPr lang="en-US" dirty="0">
                <a:solidFill>
                  <a:schemeClr val="accent2"/>
                </a:solidFill>
                <a:cs typeface="Calibri" panose="020F0502020204030204"/>
              </a:rPr>
              <a:t>In Phase 3 children learn: </a:t>
            </a:r>
            <a:endParaRPr lang="en-US" dirty="0">
              <a:solidFill>
                <a:schemeClr val="accent2"/>
              </a:solidFill>
              <a:ea typeface="Calibri"/>
              <a:cs typeface="Calibri" panose="020F0502020204030204"/>
            </a:endParaRPr>
          </a:p>
          <a:p>
            <a:r>
              <a:rPr lang="en-US" dirty="0">
                <a:solidFill>
                  <a:schemeClr val="accent2"/>
                </a:solidFill>
              </a:rPr>
              <a:t>the vowel digraphs and </a:t>
            </a:r>
            <a:r>
              <a:rPr lang="en-US" dirty="0" err="1">
                <a:solidFill>
                  <a:schemeClr val="accent2"/>
                </a:solidFill>
              </a:rPr>
              <a:t>trigraphs</a:t>
            </a:r>
            <a:r>
              <a:rPr lang="en-US" dirty="0">
                <a:solidFill>
                  <a:schemeClr val="accent2"/>
                </a:solidFill>
              </a:rPr>
              <a:t> </a:t>
            </a:r>
            <a:endParaRPr lang="en-US" dirty="0">
              <a:solidFill>
                <a:schemeClr val="accent2"/>
              </a:solidFill>
              <a:cs typeface="Calibri"/>
            </a:endParaRPr>
          </a:p>
          <a:p>
            <a:r>
              <a:rPr lang="en-US" dirty="0">
                <a:solidFill>
                  <a:schemeClr val="accent2"/>
                </a:solidFill>
              </a:rPr>
              <a:t>to read words containing the Phase 3 digraphs and </a:t>
            </a:r>
            <a:r>
              <a:rPr lang="en-US" dirty="0" err="1">
                <a:solidFill>
                  <a:schemeClr val="accent2"/>
                </a:solidFill>
              </a:rPr>
              <a:t>trigraphs</a:t>
            </a:r>
            <a:endParaRPr lang="en-US" dirty="0">
              <a:solidFill>
                <a:schemeClr val="accent2"/>
              </a:solidFill>
              <a:cs typeface="Calibri"/>
            </a:endParaRPr>
          </a:p>
          <a:p>
            <a:r>
              <a:rPr lang="en-US" dirty="0">
                <a:solidFill>
                  <a:schemeClr val="accent2"/>
                </a:solidFill>
                <a:ea typeface="+mn-lt"/>
                <a:cs typeface="+mn-lt"/>
              </a:rPr>
              <a:t>to read longer words</a:t>
            </a:r>
            <a:r>
              <a:rPr lang="en-US" dirty="0">
                <a:solidFill>
                  <a:schemeClr val="accent2"/>
                </a:solidFill>
              </a:rPr>
              <a:t> (‘chunking’).</a:t>
            </a:r>
          </a:p>
        </p:txBody>
      </p:sp>
      <p:sp>
        <p:nvSpPr>
          <p:cNvPr id="3" name="Title 2"/>
          <p:cNvSpPr>
            <a:spLocks noGrp="1"/>
          </p:cNvSpPr>
          <p:nvPr>
            <p:ph type="title"/>
          </p:nvPr>
        </p:nvSpPr>
        <p:spPr/>
        <p:txBody>
          <a:bodyPr lIns="91440" tIns="45720" rIns="91440" bIns="45720" anchor="b" anchorCtr="0"/>
          <a:lstStyle/>
          <a:p>
            <a:r>
              <a:rPr lang="en-US" b="1"/>
              <a:t>This term we are teaching Phase 3</a:t>
            </a:r>
            <a:endParaRPr lang="en-GB" b="1">
              <a:cs typeface="Calibri"/>
            </a:endParaRPr>
          </a:p>
        </p:txBody>
      </p:sp>
      <p:pic>
        <p:nvPicPr>
          <p:cNvPr id="6" name="Picture 5"/>
          <p:cNvPicPr>
            <a:picLocks noChangeAspect="1"/>
          </p:cNvPicPr>
          <p:nvPr/>
        </p:nvPicPr>
        <p:blipFill>
          <a:blip r:embed="rId3"/>
          <a:stretch>
            <a:fillRect/>
          </a:stretch>
        </p:blipFill>
        <p:spPr>
          <a:xfrm>
            <a:off x="8184232" y="1268760"/>
            <a:ext cx="1333797" cy="1656184"/>
          </a:xfrm>
          <a:prstGeom prst="rect">
            <a:avLst/>
          </a:prstGeom>
        </p:spPr>
      </p:pic>
      <p:pic>
        <p:nvPicPr>
          <p:cNvPr id="7" name="Picture 6"/>
          <p:cNvPicPr>
            <a:picLocks noChangeAspect="1"/>
          </p:cNvPicPr>
          <p:nvPr/>
        </p:nvPicPr>
        <p:blipFill>
          <a:blip r:embed="rId4"/>
          <a:stretch>
            <a:fillRect/>
          </a:stretch>
        </p:blipFill>
        <p:spPr>
          <a:xfrm>
            <a:off x="9907174" y="1694899"/>
            <a:ext cx="1440160" cy="1740010"/>
          </a:xfrm>
          <a:prstGeom prst="rect">
            <a:avLst/>
          </a:prstGeom>
        </p:spPr>
      </p:pic>
      <p:pic>
        <p:nvPicPr>
          <p:cNvPr id="8" name="Picture 7" descr="A person holding a sign&#10;&#10;Description automatically generated">
            <a:extLst>
              <a:ext uri="{FF2B5EF4-FFF2-40B4-BE49-F238E27FC236}">
                <a16:creationId xmlns:a16="http://schemas.microsoft.com/office/drawing/2014/main" id="{D6F7CCB9-0C59-E0A8-6B5C-667C6462E948}"/>
              </a:ext>
            </a:extLst>
          </p:cNvPr>
          <p:cNvPicPr>
            <a:picLocks noChangeAspect="1"/>
          </p:cNvPicPr>
          <p:nvPr/>
        </p:nvPicPr>
        <p:blipFill>
          <a:blip r:embed="rId5"/>
          <a:stretch>
            <a:fillRect/>
          </a:stretch>
        </p:blipFill>
        <p:spPr>
          <a:xfrm>
            <a:off x="7917855" y="3645024"/>
            <a:ext cx="3429479" cy="2581635"/>
          </a:xfrm>
          <a:prstGeom prst="rect">
            <a:avLst/>
          </a:prstGeom>
        </p:spPr>
      </p:pic>
    </p:spTree>
    <p:extLst>
      <p:ext uri="{BB962C8B-B14F-4D97-AF65-F5344CB8AC3E}">
        <p14:creationId xmlns:p14="http://schemas.microsoft.com/office/powerpoint/2010/main" val="26038034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F3B3DD4-A689-7440-8390-D80792CB971D}"/>
              </a:ext>
            </a:extLst>
          </p:cNvPr>
          <p:cNvSpPr>
            <a:spLocks noGrp="1"/>
          </p:cNvSpPr>
          <p:nvPr>
            <p:ph type="title"/>
          </p:nvPr>
        </p:nvSpPr>
        <p:spPr>
          <a:xfrm>
            <a:off x="479376" y="188640"/>
            <a:ext cx="9793088" cy="792088"/>
          </a:xfrm>
        </p:spPr>
        <p:txBody>
          <a:bodyPr lIns="91440" tIns="45720" rIns="91440" bIns="45720" anchor="b" anchorCtr="0"/>
          <a:lstStyle/>
          <a:p>
            <a:r>
              <a:rPr lang="en-US" dirty="0">
                <a:cs typeface="Calibri"/>
              </a:rPr>
              <a:t>Phase 3 vowel digraphs and trigraphs</a:t>
            </a:r>
            <a:endParaRPr lang="en-US" dirty="0"/>
          </a:p>
        </p:txBody>
      </p:sp>
      <p:pic>
        <p:nvPicPr>
          <p:cNvPr id="5" name="Picture 5" descr="Timeline&#10;&#10;Description automatically generated">
            <a:extLst>
              <a:ext uri="{FF2B5EF4-FFF2-40B4-BE49-F238E27FC236}">
                <a16:creationId xmlns:a16="http://schemas.microsoft.com/office/drawing/2014/main" id="{1CE38619-DF7B-BC82-BB9A-F2136BDBF00D}"/>
              </a:ext>
            </a:extLst>
          </p:cNvPr>
          <p:cNvPicPr>
            <a:picLocks noChangeAspect="1"/>
          </p:cNvPicPr>
          <p:nvPr/>
        </p:nvPicPr>
        <p:blipFill>
          <a:blip r:embed="rId3"/>
          <a:stretch>
            <a:fillRect/>
          </a:stretch>
        </p:blipFill>
        <p:spPr>
          <a:xfrm>
            <a:off x="481235" y="1172154"/>
            <a:ext cx="4309533" cy="5316933"/>
          </a:xfrm>
          <a:prstGeom prst="rect">
            <a:avLst/>
          </a:prstGeom>
        </p:spPr>
      </p:pic>
      <p:pic>
        <p:nvPicPr>
          <p:cNvPr id="7" name="Picture 7" descr="Timeline&#10;&#10;Description automatically generated">
            <a:extLst>
              <a:ext uri="{FF2B5EF4-FFF2-40B4-BE49-F238E27FC236}">
                <a16:creationId xmlns:a16="http://schemas.microsoft.com/office/drawing/2014/main" id="{9A71C28D-72EC-7B73-8BFF-90B74C88FC4A}"/>
              </a:ext>
            </a:extLst>
          </p:cNvPr>
          <p:cNvPicPr>
            <a:picLocks noChangeAspect="1"/>
          </p:cNvPicPr>
          <p:nvPr/>
        </p:nvPicPr>
        <p:blipFill>
          <a:blip r:embed="rId4"/>
          <a:stretch>
            <a:fillRect/>
          </a:stretch>
        </p:blipFill>
        <p:spPr>
          <a:xfrm>
            <a:off x="5842000" y="2047205"/>
            <a:ext cx="4478866" cy="4537355"/>
          </a:xfrm>
          <a:prstGeom prst="rect">
            <a:avLst/>
          </a:prstGeom>
        </p:spPr>
      </p:pic>
    </p:spTree>
    <p:extLst>
      <p:ext uri="{BB962C8B-B14F-4D97-AF65-F5344CB8AC3E}">
        <p14:creationId xmlns:p14="http://schemas.microsoft.com/office/powerpoint/2010/main" val="2500966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A3E689-4DC4-6E9E-0BCF-2D83708EBD01}"/>
              </a:ext>
            </a:extLst>
          </p:cNvPr>
          <p:cNvSpPr>
            <a:spLocks noGrp="1"/>
          </p:cNvSpPr>
          <p:nvPr>
            <p:ph type="title"/>
          </p:nvPr>
        </p:nvSpPr>
        <p:spPr/>
        <p:txBody>
          <a:bodyPr lIns="91440" tIns="45720" rIns="91440" bIns="45720" anchor="b" anchorCtr="0"/>
          <a:lstStyle/>
          <a:p>
            <a:r>
              <a:rPr lang="en-GB" dirty="0">
                <a:cs typeface="Calibri"/>
              </a:rPr>
              <a:t>Let’s say the Phase 3 sounds</a:t>
            </a:r>
            <a:endParaRPr lang="en-GB" dirty="0"/>
          </a:p>
        </p:txBody>
      </p:sp>
      <p:pic>
        <p:nvPicPr>
          <p:cNvPr id="5" name="Picture 5" descr="Graphical user interface&#10;&#10;Description automatically generated">
            <a:hlinkClick r:id="rId3"/>
            <a:extLst>
              <a:ext uri="{FF2B5EF4-FFF2-40B4-BE49-F238E27FC236}">
                <a16:creationId xmlns:a16="http://schemas.microsoft.com/office/drawing/2014/main" id="{07EC0443-E2B8-6BFA-D751-E7F8704FA614}"/>
              </a:ext>
            </a:extLst>
          </p:cNvPr>
          <p:cNvPicPr>
            <a:picLocks noChangeAspect="1"/>
          </p:cNvPicPr>
          <p:nvPr/>
        </p:nvPicPr>
        <p:blipFill>
          <a:blip r:embed="rId4"/>
          <a:stretch>
            <a:fillRect/>
          </a:stretch>
        </p:blipFill>
        <p:spPr>
          <a:xfrm>
            <a:off x="9010038" y="2747650"/>
            <a:ext cx="2520630" cy="2406198"/>
          </a:xfrm>
          <a:prstGeom prst="rect">
            <a:avLst/>
          </a:prstGeom>
        </p:spPr>
      </p:pic>
      <p:pic>
        <p:nvPicPr>
          <p:cNvPr id="6" name="Picture 6" descr="A picture containing text&#10;&#10;Description automatically generated">
            <a:extLst>
              <a:ext uri="{FF2B5EF4-FFF2-40B4-BE49-F238E27FC236}">
                <a16:creationId xmlns:a16="http://schemas.microsoft.com/office/drawing/2014/main" id="{53926946-FD39-DC13-7902-BCF0A0EB791B}"/>
              </a:ext>
            </a:extLst>
          </p:cNvPr>
          <p:cNvPicPr>
            <a:picLocks noChangeAspect="1"/>
          </p:cNvPicPr>
          <p:nvPr/>
        </p:nvPicPr>
        <p:blipFill rotWithShape="1">
          <a:blip r:embed="rId5"/>
          <a:srcRect t="2956" r="5813" b="252"/>
          <a:stretch/>
        </p:blipFill>
        <p:spPr>
          <a:xfrm>
            <a:off x="229942" y="1916832"/>
            <a:ext cx="8497890" cy="4075524"/>
          </a:xfrm>
          <a:prstGeom prst="rect">
            <a:avLst/>
          </a:prstGeom>
        </p:spPr>
      </p:pic>
    </p:spTree>
    <p:extLst>
      <p:ext uri="{BB962C8B-B14F-4D97-AF65-F5344CB8AC3E}">
        <p14:creationId xmlns:p14="http://schemas.microsoft.com/office/powerpoint/2010/main" val="31136951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p:txBody>
          <a:bodyPr lIns="91440" tIns="45720" rIns="91440" bIns="45720" anchor="t"/>
          <a:lstStyle/>
          <a:p>
            <a:r>
              <a:rPr lang="en-US" dirty="0">
                <a:solidFill>
                  <a:schemeClr val="accent2"/>
                </a:solidFill>
              </a:rPr>
              <a:t>During Phase 2 we taught your child to blend using the teacher-led blending approach.</a:t>
            </a:r>
            <a:endParaRPr lang="en-US" dirty="0">
              <a:solidFill>
                <a:schemeClr val="accent2"/>
              </a:solidFill>
              <a:cs typeface="Calibri"/>
            </a:endParaRPr>
          </a:p>
          <a:p>
            <a:r>
              <a:rPr lang="en-US" dirty="0">
                <a:solidFill>
                  <a:schemeClr val="accent2"/>
                </a:solidFill>
              </a:rPr>
              <a:t>Now they can start to blend independently.</a:t>
            </a:r>
            <a:endParaRPr lang="en-US" dirty="0">
              <a:solidFill>
                <a:schemeClr val="accent2"/>
              </a:solidFill>
              <a:cs typeface="Calibri"/>
            </a:endParaRPr>
          </a:p>
          <a:p>
            <a:r>
              <a:rPr lang="en-US" dirty="0">
                <a:solidFill>
                  <a:schemeClr val="accent2"/>
                </a:solidFill>
              </a:rPr>
              <a:t>Children are taught to spot the digraph/trigraph in words first.</a:t>
            </a:r>
            <a:endParaRPr lang="en-GB" dirty="0">
              <a:solidFill>
                <a:schemeClr val="accent2"/>
              </a:solidFill>
            </a:endParaRPr>
          </a:p>
        </p:txBody>
      </p:sp>
      <p:sp>
        <p:nvSpPr>
          <p:cNvPr id="5" name="Title 4"/>
          <p:cNvSpPr>
            <a:spLocks noGrp="1"/>
          </p:cNvSpPr>
          <p:nvPr>
            <p:ph type="title"/>
          </p:nvPr>
        </p:nvSpPr>
        <p:spPr/>
        <p:txBody>
          <a:bodyPr lIns="91440" tIns="45720" rIns="91440" bIns="45720" anchor="b" anchorCtr="0"/>
          <a:lstStyle/>
          <a:p>
            <a:r>
              <a:rPr lang="en-US" dirty="0"/>
              <a:t>Reading words with vowel digraphs/trigraphs</a:t>
            </a:r>
            <a:endParaRPr lang="en-GB" dirty="0" err="1"/>
          </a:p>
        </p:txBody>
      </p:sp>
      <p:pic>
        <p:nvPicPr>
          <p:cNvPr id="4" name="Picture 3" descr="A person in a red dress holding a sign&#10;&#10;Description automatically generated">
            <a:extLst>
              <a:ext uri="{FF2B5EF4-FFF2-40B4-BE49-F238E27FC236}">
                <a16:creationId xmlns:a16="http://schemas.microsoft.com/office/drawing/2014/main" id="{64DFFB25-DD70-C68A-35BC-8088076AFBAD}"/>
              </a:ext>
            </a:extLst>
          </p:cNvPr>
          <p:cNvPicPr>
            <a:picLocks noChangeAspect="1"/>
          </p:cNvPicPr>
          <p:nvPr/>
        </p:nvPicPr>
        <p:blipFill>
          <a:blip r:embed="rId3"/>
          <a:stretch>
            <a:fillRect/>
          </a:stretch>
        </p:blipFill>
        <p:spPr>
          <a:xfrm>
            <a:off x="5902518" y="2136809"/>
            <a:ext cx="5900514" cy="3096724"/>
          </a:xfrm>
          <a:prstGeom prst="rect">
            <a:avLst/>
          </a:prstGeom>
        </p:spPr>
      </p:pic>
    </p:spTree>
    <p:extLst>
      <p:ext uri="{BB962C8B-B14F-4D97-AF65-F5344CB8AC3E}">
        <p14:creationId xmlns:p14="http://schemas.microsoft.com/office/powerpoint/2010/main" val="15088169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p:txBody>
          <a:bodyPr lIns="91440" tIns="45720" rIns="91440" bIns="45720" anchor="t"/>
          <a:lstStyle/>
          <a:p>
            <a:r>
              <a:rPr lang="en-US" dirty="0">
                <a:solidFill>
                  <a:schemeClr val="accent2"/>
                </a:solidFill>
              </a:rPr>
              <a:t>During Phase 3, we start teaching children how to read longer words.</a:t>
            </a:r>
            <a:endParaRPr lang="en-US" dirty="0">
              <a:solidFill>
                <a:schemeClr val="accent2"/>
              </a:solidFill>
              <a:ea typeface="Calibri" panose="020F0502020204030204"/>
              <a:cs typeface="Calibri"/>
            </a:endParaRPr>
          </a:p>
          <a:p>
            <a:r>
              <a:rPr lang="en-US" dirty="0">
                <a:solidFill>
                  <a:schemeClr val="accent2"/>
                </a:solidFill>
                <a:ea typeface="Calibri" panose="020F0502020204030204"/>
                <a:cs typeface="Calibri"/>
              </a:rPr>
              <a:t>We do this using a method called chunking.</a:t>
            </a:r>
          </a:p>
          <a:p>
            <a:endParaRPr lang="en-US" dirty="0">
              <a:solidFill>
                <a:schemeClr val="accent2"/>
              </a:solidFill>
              <a:ea typeface="Calibri" panose="020F0502020204030204"/>
              <a:cs typeface="Calibri"/>
            </a:endParaRPr>
          </a:p>
        </p:txBody>
      </p:sp>
      <p:sp>
        <p:nvSpPr>
          <p:cNvPr id="5" name="Title 4"/>
          <p:cNvSpPr>
            <a:spLocks noGrp="1"/>
          </p:cNvSpPr>
          <p:nvPr>
            <p:ph type="title"/>
          </p:nvPr>
        </p:nvSpPr>
        <p:spPr/>
        <p:txBody>
          <a:bodyPr lIns="91440" tIns="45720" rIns="91440" bIns="45720" anchor="b" anchorCtr="0"/>
          <a:lstStyle/>
          <a:p>
            <a:r>
              <a:rPr lang="en-US" dirty="0"/>
              <a:t>Reading longer words</a:t>
            </a:r>
            <a:endParaRPr lang="en-GB" dirty="0" err="1"/>
          </a:p>
        </p:txBody>
      </p:sp>
      <p:pic>
        <p:nvPicPr>
          <p:cNvPr id="4" name="Picture 3" descr="A person holding a sign&#10;&#10;Description automatically generated">
            <a:extLst>
              <a:ext uri="{FF2B5EF4-FFF2-40B4-BE49-F238E27FC236}">
                <a16:creationId xmlns:a16="http://schemas.microsoft.com/office/drawing/2014/main" id="{E857CD80-BF4E-ED0D-28AB-17FF096FE36D}"/>
              </a:ext>
            </a:extLst>
          </p:cNvPr>
          <p:cNvPicPr>
            <a:picLocks noChangeAspect="1"/>
          </p:cNvPicPr>
          <p:nvPr/>
        </p:nvPicPr>
        <p:blipFill>
          <a:blip r:embed="rId5"/>
          <a:stretch>
            <a:fillRect/>
          </a:stretch>
        </p:blipFill>
        <p:spPr>
          <a:xfrm>
            <a:off x="6224301" y="2435192"/>
            <a:ext cx="5488323" cy="3044032"/>
          </a:xfrm>
          <a:prstGeom prst="roundRect">
            <a:avLst/>
          </a:prstGeom>
        </p:spPr>
      </p:pic>
      <p:pic>
        <p:nvPicPr>
          <p:cNvPr id="3" name="Snipped Rec Longer Words - Made with Clipchamp">
            <a:hlinkClick r:id="" action="ppaction://media"/>
            <a:extLst>
              <a:ext uri="{FF2B5EF4-FFF2-40B4-BE49-F238E27FC236}">
                <a16:creationId xmlns:a16="http://schemas.microsoft.com/office/drawing/2014/main" id="{7A41A1F3-97AF-D940-B434-F3F90DA877F7}"/>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953760" y="2341880"/>
            <a:ext cx="5872480" cy="3230880"/>
          </a:xfrm>
          <a:prstGeom prst="rect">
            <a:avLst/>
          </a:prstGeom>
          <a:noFill/>
        </p:spPr>
      </p:pic>
    </p:spTree>
    <p:extLst>
      <p:ext uri="{BB962C8B-B14F-4D97-AF65-F5344CB8AC3E}">
        <p14:creationId xmlns:p14="http://schemas.microsoft.com/office/powerpoint/2010/main" val="3964800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767408" y="2276872"/>
            <a:ext cx="10402459" cy="3600400"/>
          </a:xfrm>
          <a:prstGeom prst="rect">
            <a:avLst/>
          </a:prstGeom>
        </p:spPr>
      </p:pic>
      <p:sp>
        <p:nvSpPr>
          <p:cNvPr id="5" name="Title 4"/>
          <p:cNvSpPr>
            <a:spLocks noGrp="1"/>
          </p:cNvSpPr>
          <p:nvPr>
            <p:ph type="title"/>
          </p:nvPr>
        </p:nvSpPr>
        <p:spPr/>
        <p:txBody>
          <a:bodyPr lIns="91440" tIns="45720" rIns="91440" bIns="45720" anchor="b" anchorCtr="0"/>
          <a:lstStyle/>
          <a:p>
            <a:r>
              <a:rPr lang="en-US"/>
              <a:t>Phase 3 tricky words</a:t>
            </a:r>
            <a:endParaRPr lang="en-GB"/>
          </a:p>
        </p:txBody>
      </p:sp>
      <p:sp>
        <p:nvSpPr>
          <p:cNvPr id="2" name="Oval 1">
            <a:extLst>
              <a:ext uri="{FF2B5EF4-FFF2-40B4-BE49-F238E27FC236}">
                <a16:creationId xmlns:a16="http://schemas.microsoft.com/office/drawing/2014/main" id="{C2F91A71-B792-5B81-B860-793ADFEDB89E}"/>
              </a:ext>
            </a:extLst>
          </p:cNvPr>
          <p:cNvSpPr/>
          <p:nvPr/>
        </p:nvSpPr>
        <p:spPr>
          <a:xfrm>
            <a:off x="6019630" y="994494"/>
            <a:ext cx="5487472" cy="5256584"/>
          </a:xfrm>
          <a:prstGeom prst="ellipse">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sym typeface="Calibri" panose="020F0502020204030204" pitchFamily="34" charset="0"/>
              </a:defRPr>
            </a:lvl1pPr>
            <a:lvl2pPr marL="457200" algn="l" rtl="0" eaLnBrk="0" fontAlgn="base" hangingPunct="0">
              <a:spcBef>
                <a:spcPct val="0"/>
              </a:spcBef>
              <a:spcAft>
                <a:spcPct val="0"/>
              </a:spcAft>
              <a:defRPr kern="1200">
                <a:solidFill>
                  <a:schemeClr val="lt1"/>
                </a:solidFill>
                <a:latin typeface="+mn-lt"/>
                <a:ea typeface="+mn-ea"/>
                <a:cs typeface="+mn-cs"/>
                <a:sym typeface="Calibri" panose="020F0502020204030204" pitchFamily="34" charset="0"/>
              </a:defRPr>
            </a:lvl2pPr>
            <a:lvl3pPr marL="914400" algn="l" rtl="0" eaLnBrk="0" fontAlgn="base" hangingPunct="0">
              <a:spcBef>
                <a:spcPct val="0"/>
              </a:spcBef>
              <a:spcAft>
                <a:spcPct val="0"/>
              </a:spcAft>
              <a:defRPr kern="1200">
                <a:solidFill>
                  <a:schemeClr val="lt1"/>
                </a:solidFill>
                <a:latin typeface="+mn-lt"/>
                <a:ea typeface="+mn-ea"/>
                <a:cs typeface="+mn-cs"/>
                <a:sym typeface="Calibri" panose="020F0502020204030204" pitchFamily="34" charset="0"/>
              </a:defRPr>
            </a:lvl3pPr>
            <a:lvl4pPr marL="1371600" algn="l" rtl="0" eaLnBrk="0" fontAlgn="base" hangingPunct="0">
              <a:spcBef>
                <a:spcPct val="0"/>
              </a:spcBef>
              <a:spcAft>
                <a:spcPct val="0"/>
              </a:spcAft>
              <a:defRPr kern="1200">
                <a:solidFill>
                  <a:schemeClr val="lt1"/>
                </a:solidFill>
                <a:latin typeface="+mn-lt"/>
                <a:ea typeface="+mn-ea"/>
                <a:cs typeface="+mn-cs"/>
                <a:sym typeface="Calibri" panose="020F0502020204030204" pitchFamily="34" charset="0"/>
              </a:defRPr>
            </a:lvl4pPr>
            <a:lvl5pPr marL="1828800" algn="l" rtl="0" eaLnBrk="0" fontAlgn="base" hangingPunct="0">
              <a:spcBef>
                <a:spcPct val="0"/>
              </a:spcBef>
              <a:spcAft>
                <a:spcPct val="0"/>
              </a:spcAft>
              <a:defRPr kern="1200">
                <a:solidFill>
                  <a:schemeClr val="lt1"/>
                </a:solidFill>
                <a:latin typeface="+mn-lt"/>
                <a:ea typeface="+mn-ea"/>
                <a:cs typeface="+mn-cs"/>
                <a:sym typeface="Calibri" panose="020F0502020204030204" pitchFamily="34" charset="0"/>
              </a:defRPr>
            </a:lvl5pPr>
            <a:lvl6pPr marL="2286000" algn="l" defTabSz="914400" rtl="0" eaLnBrk="1" latinLnBrk="0" hangingPunct="1">
              <a:defRPr kern="1200">
                <a:solidFill>
                  <a:schemeClr val="lt1"/>
                </a:solidFill>
                <a:latin typeface="+mn-lt"/>
                <a:ea typeface="+mn-ea"/>
                <a:cs typeface="+mn-cs"/>
                <a:sym typeface="Calibri" panose="020F0502020204030204" pitchFamily="34" charset="0"/>
              </a:defRPr>
            </a:lvl6pPr>
            <a:lvl7pPr marL="2743200" algn="l" defTabSz="914400" rtl="0" eaLnBrk="1" latinLnBrk="0" hangingPunct="1">
              <a:defRPr kern="1200">
                <a:solidFill>
                  <a:schemeClr val="lt1"/>
                </a:solidFill>
                <a:latin typeface="+mn-lt"/>
                <a:ea typeface="+mn-ea"/>
                <a:cs typeface="+mn-cs"/>
                <a:sym typeface="Calibri" panose="020F0502020204030204" pitchFamily="34" charset="0"/>
              </a:defRPr>
            </a:lvl7pPr>
            <a:lvl8pPr marL="3200400" algn="l" defTabSz="914400" rtl="0" eaLnBrk="1" latinLnBrk="0" hangingPunct="1">
              <a:defRPr kern="1200">
                <a:solidFill>
                  <a:schemeClr val="lt1"/>
                </a:solidFill>
                <a:latin typeface="+mn-lt"/>
                <a:ea typeface="+mn-ea"/>
                <a:cs typeface="+mn-cs"/>
                <a:sym typeface="Calibri" panose="020F0502020204030204" pitchFamily="34" charset="0"/>
              </a:defRPr>
            </a:lvl8pPr>
            <a:lvl9pPr marL="3657600" algn="l" defTabSz="914400" rtl="0" eaLnBrk="1" latinLnBrk="0" hangingPunct="1">
              <a:defRPr kern="1200">
                <a:solidFill>
                  <a:schemeClr val="lt1"/>
                </a:solidFill>
                <a:latin typeface="+mn-lt"/>
                <a:ea typeface="+mn-ea"/>
                <a:cs typeface="+mn-cs"/>
                <a:sym typeface="Calibri" panose="020F0502020204030204" pitchFamily="34" charset="0"/>
              </a:defRPr>
            </a:lvl9pPr>
          </a:lstStyle>
          <a:p>
            <a:pPr algn="ctr"/>
            <a:endParaRPr lang="en-GB"/>
          </a:p>
        </p:txBody>
      </p:sp>
    </p:spTree>
    <p:extLst>
      <p:ext uri="{BB962C8B-B14F-4D97-AF65-F5344CB8AC3E}">
        <p14:creationId xmlns:p14="http://schemas.microsoft.com/office/powerpoint/2010/main" val="3933582141"/>
      </p:ext>
    </p:extLst>
  </p:cSld>
  <p:clrMapOvr>
    <a:masterClrMapping/>
  </p:clrMapOvr>
</p:sld>
</file>

<file path=ppt/theme/theme1.xml><?xml version="1.0" encoding="utf-8"?>
<a:theme xmlns:a="http://schemas.openxmlformats.org/drawingml/2006/main" name="Presentation cover">
  <a:themeElements>
    <a:clrScheme name="">
      <a:dk1>
        <a:srgbClr val="000000"/>
      </a:dk1>
      <a:lt1>
        <a:srgbClr val="FFFFFF"/>
      </a:lt1>
      <a:dk2>
        <a:srgbClr val="A7A7A7"/>
      </a:dk2>
      <a:lt2>
        <a:srgbClr val="535353"/>
      </a:lt2>
      <a:accent1>
        <a:srgbClr val="4472C4"/>
      </a:accent1>
      <a:accent2>
        <a:srgbClr val="ED7D31"/>
      </a:accent2>
      <a:accent3>
        <a:srgbClr val="FFFFFF"/>
      </a:accent3>
      <a:accent4>
        <a:srgbClr val="000000"/>
      </a:accent4>
      <a:accent5>
        <a:srgbClr val="B0BCDE"/>
      </a:accent5>
      <a:accent6>
        <a:srgbClr val="D7712B"/>
      </a:accent6>
      <a:hlink>
        <a:srgbClr val="0000FF"/>
      </a:hlink>
      <a:folHlink>
        <a:srgbClr val="FF00FF"/>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FFFFFF"/>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18" tIns="45718" rIns="45718" bIns="45718" numCol="1" anchor="ctr"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defPPr>
      </a:lstStyle>
    </a:spDef>
    <a:lnDef>
      <a:spPr bwMode="auto">
        <a:xfrm>
          <a:off x="0" y="0"/>
          <a:ext cx="1" cy="1"/>
        </a:xfrm>
        <a:custGeom>
          <a:avLst/>
          <a:gdLst/>
          <a:ahLst/>
          <a:cxnLst/>
          <a:rect l="0" t="0" r="0" b="0"/>
          <a:pathLst/>
        </a:custGeom>
        <a:solidFill>
          <a:srgbClr val="FFFFFF"/>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18" tIns="45718" rIns="45718" bIns="45718" numCol="1" anchor="ctr"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Normal body copy page">
  <a:themeElements>
    <a:clrScheme name="L&amp;S">
      <a:dk1>
        <a:srgbClr val="000000"/>
      </a:dk1>
      <a:lt1>
        <a:srgbClr val="FFFFFF"/>
      </a:lt1>
      <a:dk2>
        <a:srgbClr val="44546A"/>
      </a:dk2>
      <a:lt2>
        <a:srgbClr val="E7E6E6"/>
      </a:lt2>
      <a:accent1>
        <a:srgbClr val="EE7E30"/>
      </a:accent1>
      <a:accent2>
        <a:srgbClr val="0C4F76"/>
      </a:accent2>
      <a:accent3>
        <a:srgbClr val="5C2B61"/>
      </a:accent3>
      <a:accent4>
        <a:srgbClr val="DC3C64"/>
      </a:accent4>
      <a:accent5>
        <a:srgbClr val="459EB2"/>
      </a:accent5>
      <a:accent6>
        <a:srgbClr val="8AAD2C"/>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L&amp;S">
      <a:dk1>
        <a:srgbClr val="000000"/>
      </a:dk1>
      <a:lt1>
        <a:srgbClr val="FFFFFF"/>
      </a:lt1>
      <a:dk2>
        <a:srgbClr val="44546A"/>
      </a:dk2>
      <a:lt2>
        <a:srgbClr val="E7E6E6"/>
      </a:lt2>
      <a:accent1>
        <a:srgbClr val="EE7E30"/>
      </a:accent1>
      <a:accent2>
        <a:srgbClr val="0C4F76"/>
      </a:accent2>
      <a:accent3>
        <a:srgbClr val="5C2B61"/>
      </a:accent3>
      <a:accent4>
        <a:srgbClr val="DC3C64"/>
      </a:accent4>
      <a:accent5>
        <a:srgbClr val="459EB2"/>
      </a:accent5>
      <a:accent6>
        <a:srgbClr val="8AAD2C"/>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Normal body copy page">
  <a:themeElements>
    <a:clrScheme name="L&amp;S">
      <a:dk1>
        <a:srgbClr val="000000"/>
      </a:dk1>
      <a:lt1>
        <a:srgbClr val="FFFFFF"/>
      </a:lt1>
      <a:dk2>
        <a:srgbClr val="44546A"/>
      </a:dk2>
      <a:lt2>
        <a:srgbClr val="E7E6E6"/>
      </a:lt2>
      <a:accent1>
        <a:srgbClr val="EE7E30"/>
      </a:accent1>
      <a:accent2>
        <a:srgbClr val="0C4F76"/>
      </a:accent2>
      <a:accent3>
        <a:srgbClr val="5C2B61"/>
      </a:accent3>
      <a:accent4>
        <a:srgbClr val="DC3C64"/>
      </a:accent4>
      <a:accent5>
        <a:srgbClr val="459EB2"/>
      </a:accent5>
      <a:accent6>
        <a:srgbClr val="8AAD2C"/>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Normal body copy page">
  <a:themeElements>
    <a:clrScheme name="L&amp;S">
      <a:dk1>
        <a:srgbClr val="000000"/>
      </a:dk1>
      <a:lt1>
        <a:srgbClr val="FFFFFF"/>
      </a:lt1>
      <a:dk2>
        <a:srgbClr val="44546A"/>
      </a:dk2>
      <a:lt2>
        <a:srgbClr val="E7E6E6"/>
      </a:lt2>
      <a:accent1>
        <a:srgbClr val="EE7E30"/>
      </a:accent1>
      <a:accent2>
        <a:srgbClr val="0C4F76"/>
      </a:accent2>
      <a:accent3>
        <a:srgbClr val="5C2B61"/>
      </a:accent3>
      <a:accent4>
        <a:srgbClr val="DC3C64"/>
      </a:accent4>
      <a:accent5>
        <a:srgbClr val="459EB2"/>
      </a:accent5>
      <a:accent6>
        <a:srgbClr val="8AAD2C"/>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
      <a:dk1>
        <a:srgbClr val="000000"/>
      </a:dk1>
      <a:lt1>
        <a:srgbClr val="FFFFFF"/>
      </a:lt1>
      <a:dk2>
        <a:srgbClr val="A7A7A7"/>
      </a:dk2>
      <a:lt2>
        <a:srgbClr val="535353"/>
      </a:lt2>
      <a:accent1>
        <a:srgbClr val="4472C4"/>
      </a:accent1>
      <a:accent2>
        <a:srgbClr val="ED7D31"/>
      </a:accent2>
      <a:accent3>
        <a:srgbClr val="FFFFFF"/>
      </a:accent3>
      <a:accent4>
        <a:srgbClr val="000000"/>
      </a:accent4>
      <a:accent5>
        <a:srgbClr val="B0BCDE"/>
      </a:accent5>
      <a:accent6>
        <a:srgbClr val="D7712B"/>
      </a:accent6>
      <a:hlink>
        <a:srgbClr val="0000FF"/>
      </a:hlink>
      <a:folHlink>
        <a:srgbClr val="FF00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4977DC1581EF449A9C26F70477327A5" ma:contentTypeVersion="30" ma:contentTypeDescription="Create a new document." ma:contentTypeScope="" ma:versionID="35786a64cc178860f23ff80c353c4dde">
  <xsd:schema xmlns:xsd="http://www.w3.org/2001/XMLSchema" xmlns:xs="http://www.w3.org/2001/XMLSchema" xmlns:p="http://schemas.microsoft.com/office/2006/metadata/properties" xmlns:ns1="http://schemas.microsoft.com/sharepoint/v3" xmlns:ns2="b390c623-81a0-476f-984a-5b2ad478ef4f" xmlns:ns3="6d6ce26d-438a-4f93-8ad7-b70bc8847f7f" targetNamespace="http://schemas.microsoft.com/office/2006/metadata/properties" ma:root="true" ma:fieldsID="7fe3d31e8bd86c0d8ab3c54843701607" ns1:_="" ns2:_="" ns3:_="">
    <xsd:import namespace="http://schemas.microsoft.com/sharepoint/v3"/>
    <xsd:import namespace="b390c623-81a0-476f-984a-5b2ad478ef4f"/>
    <xsd:import namespace="6d6ce26d-438a-4f93-8ad7-b70bc8847f7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3:TaxCatchAll" minOccurs="0"/>
                <xsd:element ref="ns2:lcf76f155ced4ddcb4097134ff3c332f" minOccurs="0"/>
                <xsd:element ref="ns1:_ip_UnifiedCompliancePolicyProperties" minOccurs="0"/>
                <xsd:element ref="ns1:_ip_UnifiedCompliancePolicyUIAction" minOccurs="0"/>
                <xsd:element ref="ns2:MediaServiceSearchProperties" minOccurs="0"/>
                <xsd:element ref="ns2:test" minOccurs="0"/>
                <xsd:element ref="ns2:fda848d0-6872-4d01-a8fb-de8ee4635c5bCountryOrRegion" minOccurs="0"/>
                <xsd:element ref="ns2:fda848d0-6872-4d01-a8fb-de8ee4635c5bState" minOccurs="0"/>
                <xsd:element ref="ns2:fda848d0-6872-4d01-a8fb-de8ee4635c5bCity" minOccurs="0"/>
                <xsd:element ref="ns2:fda848d0-6872-4d01-a8fb-de8ee4635c5bPostalCode" minOccurs="0"/>
                <xsd:element ref="ns2:fda848d0-6872-4d01-a8fb-de8ee4635c5bStreet" minOccurs="0"/>
                <xsd:element ref="ns2:fda848d0-6872-4d01-a8fb-de8ee4635c5bGeoLoc" minOccurs="0"/>
                <xsd:element ref="ns2:fda848d0-6872-4d01-a8fb-de8ee4635c5bDispName"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3" nillable="true" ma:displayName="Unified Compliance Policy Properties" ma:hidden="true" ma:internalName="_ip_UnifiedCompliancePolicyProperties">
      <xsd:simpleType>
        <xsd:restriction base="dms:Note"/>
      </xsd:simpleType>
    </xsd:element>
    <xsd:element name="_ip_UnifiedCompliancePolicyUIAction" ma:index="24"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390c623-81a0-476f-984a-5b2ad478ef4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44745fcb-acba-4fe2-84db-a181863b3173" ma:termSetId="09814cd3-568e-fe90-9814-8d621ff8fb84" ma:anchorId="fba54fb3-c3e1-fe81-a776-ca4b69148c4d" ma:open="true" ma:isKeyword="false">
      <xsd:complexType>
        <xsd:sequence>
          <xsd:element ref="pc:Terms" minOccurs="0" maxOccurs="1"/>
        </xsd:sequence>
      </xsd:complexType>
    </xsd:element>
    <xsd:element name="MediaServiceSearchProperties" ma:index="25" nillable="true" ma:displayName="MediaServiceSearchProperties" ma:hidden="true" ma:internalName="MediaServiceSearchProperties" ma:readOnly="true">
      <xsd:simpleType>
        <xsd:restriction base="dms:Note"/>
      </xsd:simpleType>
    </xsd:element>
    <xsd:element name="test" ma:index="26" nillable="true" ma:displayName="test" ma:format="Dropdown" ma:internalName="test">
      <xsd:simpleType>
        <xsd:restriction base="dms:Unknown"/>
      </xsd:simpleType>
    </xsd:element>
    <xsd:element name="fda848d0-6872-4d01-a8fb-de8ee4635c5bCountryOrRegion" ma:index="27" nillable="true" ma:displayName="test: Country/Region" ma:internalName="CountryOrRegion" ma:readOnly="true">
      <xsd:simpleType>
        <xsd:restriction base="dms:Text"/>
      </xsd:simpleType>
    </xsd:element>
    <xsd:element name="fda848d0-6872-4d01-a8fb-de8ee4635c5bState" ma:index="28" nillable="true" ma:displayName="test: State" ma:internalName="State" ma:readOnly="true">
      <xsd:simpleType>
        <xsd:restriction base="dms:Text"/>
      </xsd:simpleType>
    </xsd:element>
    <xsd:element name="fda848d0-6872-4d01-a8fb-de8ee4635c5bCity" ma:index="29" nillable="true" ma:displayName="test: City" ma:internalName="City" ma:readOnly="true">
      <xsd:simpleType>
        <xsd:restriction base="dms:Text"/>
      </xsd:simpleType>
    </xsd:element>
    <xsd:element name="fda848d0-6872-4d01-a8fb-de8ee4635c5bPostalCode" ma:index="30" nillable="true" ma:displayName="test: Postal Code" ma:internalName="PostalCode" ma:readOnly="true">
      <xsd:simpleType>
        <xsd:restriction base="dms:Text"/>
      </xsd:simpleType>
    </xsd:element>
    <xsd:element name="fda848d0-6872-4d01-a8fb-de8ee4635c5bStreet" ma:index="31" nillable="true" ma:displayName="test: Street" ma:internalName="Street" ma:readOnly="true">
      <xsd:simpleType>
        <xsd:restriction base="dms:Text"/>
      </xsd:simpleType>
    </xsd:element>
    <xsd:element name="fda848d0-6872-4d01-a8fb-de8ee4635c5bGeoLoc" ma:index="32" nillable="true" ma:displayName="test: Coordinates" ma:internalName="GeoLoc" ma:readOnly="true">
      <xsd:simpleType>
        <xsd:restriction base="dms:Unknown"/>
      </xsd:simpleType>
    </xsd:element>
    <xsd:element name="fda848d0-6872-4d01-a8fb-de8ee4635c5bDispName" ma:index="33" nillable="true" ma:displayName="test: Name" ma:internalName="DispName" ma:readOnly="true">
      <xsd:simpleType>
        <xsd:restriction base="dms:Text"/>
      </xsd:simpleType>
    </xsd:element>
    <xsd:element name="MediaServiceObjectDetectorVersions" ma:index="3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d6ce26d-438a-4f93-8ad7-b70bc8847f7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3f4a544f-794c-4ace-950b-e93424860709}" ma:internalName="TaxCatchAll" ma:showField="CatchAllData" ma:web="6d6ce26d-438a-4f93-8ad7-b70bc8847f7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test xmlns="b390c623-81a0-476f-984a-5b2ad478ef4f" xsi:nil="true"/>
    <_ip_UnifiedCompliancePolicyProperties xmlns="http://schemas.microsoft.com/sharepoint/v3" xsi:nil="true"/>
    <lcf76f155ced4ddcb4097134ff3c332f xmlns="b390c623-81a0-476f-984a-5b2ad478ef4f">
      <Terms xmlns="http://schemas.microsoft.com/office/infopath/2007/PartnerControls"/>
    </lcf76f155ced4ddcb4097134ff3c332f>
    <TaxCatchAll xmlns="6d6ce26d-438a-4f93-8ad7-b70bc8847f7f" xsi:nil="true"/>
  </documentManagement>
</p:properties>
</file>

<file path=customXml/itemProps1.xml><?xml version="1.0" encoding="utf-8"?>
<ds:datastoreItem xmlns:ds="http://schemas.openxmlformats.org/officeDocument/2006/customXml" ds:itemID="{956E75EE-0127-48C4-BA62-B79BA083EFD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b390c623-81a0-476f-984a-5b2ad478ef4f"/>
    <ds:schemaRef ds:uri="6d6ce26d-438a-4f93-8ad7-b70bc8847f7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625A118-A614-4A41-B843-FEF7057E296B}">
  <ds:schemaRefs>
    <ds:schemaRef ds:uri="http://schemas.microsoft.com/sharepoint/v3/contenttype/forms"/>
  </ds:schemaRefs>
</ds:datastoreItem>
</file>

<file path=customXml/itemProps3.xml><?xml version="1.0" encoding="utf-8"?>
<ds:datastoreItem xmlns:ds="http://schemas.openxmlformats.org/officeDocument/2006/customXml" ds:itemID="{D0B8E684-7516-47AC-9294-08AAE612A259}">
  <ds:schemaRefs>
    <ds:schemaRef ds:uri="http://schemas.microsoft.com/sharepoint/v3"/>
    <ds:schemaRef ds:uri="http://purl.org/dc/terms/"/>
    <ds:schemaRef ds:uri="http://www.w3.org/XML/1998/namespace"/>
    <ds:schemaRef ds:uri="http://schemas.microsoft.com/office/2006/metadata/properties"/>
    <ds:schemaRef ds:uri="http://schemas.microsoft.com/office/2006/documentManagement/types"/>
    <ds:schemaRef ds:uri="http://purl.org/dc/elements/1.1/"/>
    <ds:schemaRef ds:uri="b390c623-81a0-476f-984a-5b2ad478ef4f"/>
    <ds:schemaRef ds:uri="http://purl.org/dc/dcmitype/"/>
    <ds:schemaRef ds:uri="http://schemas.microsoft.com/office/infopath/2007/PartnerControls"/>
    <ds:schemaRef ds:uri="http://schemas.openxmlformats.org/package/2006/metadata/core-properties"/>
    <ds:schemaRef ds:uri="6d6ce26d-438a-4f93-8ad7-b70bc8847f7f"/>
  </ds:schemaRefs>
</ds:datastoreItem>
</file>

<file path=docProps/app.xml><?xml version="1.0" encoding="utf-8"?>
<Properties xmlns="http://schemas.openxmlformats.org/officeDocument/2006/extended-properties" xmlns:vt="http://schemas.openxmlformats.org/officeDocument/2006/docPropsVTypes">
  <TotalTime>146</TotalTime>
  <Words>1904</Words>
  <Application>Microsoft Office PowerPoint</Application>
  <PresentationFormat>Widescreen</PresentationFormat>
  <Paragraphs>219</Paragraphs>
  <Slides>22</Slides>
  <Notes>22</Notes>
  <HiddenSlides>0</HiddenSlides>
  <MMClips>0</MMClips>
  <ScaleCrop>false</ScaleCrop>
  <HeadingPairs>
    <vt:vector size="4" baseType="variant">
      <vt:variant>
        <vt:lpstr>Theme</vt:lpstr>
      </vt:variant>
      <vt:variant>
        <vt:i4>5</vt:i4>
      </vt:variant>
      <vt:variant>
        <vt:lpstr>Slide Titles</vt:lpstr>
      </vt:variant>
      <vt:variant>
        <vt:i4>22</vt:i4>
      </vt:variant>
    </vt:vector>
  </HeadingPairs>
  <TitlesOfParts>
    <vt:vector size="27" baseType="lpstr">
      <vt:lpstr>Presentation cover</vt:lpstr>
      <vt:lpstr>Normal body copy page</vt:lpstr>
      <vt:lpstr>Custom Design</vt:lpstr>
      <vt:lpstr>3_Normal body copy page</vt:lpstr>
      <vt:lpstr>4_Normal body copy page</vt:lpstr>
      <vt:lpstr>PowerPoint Presentation</vt:lpstr>
      <vt:lpstr>Phonics is:</vt:lpstr>
      <vt:lpstr>Terminology – a recap! </vt:lpstr>
      <vt:lpstr>This term we are teaching Phase 3</vt:lpstr>
      <vt:lpstr>Phase 3 vowel digraphs and trigraphs</vt:lpstr>
      <vt:lpstr>Let’s say the Phase 3 sounds</vt:lpstr>
      <vt:lpstr>Reading words with vowel digraphs/trigraphs</vt:lpstr>
      <vt:lpstr>Reading longer words</vt:lpstr>
      <vt:lpstr>Phase 3 tricky words</vt:lpstr>
      <vt:lpstr>What’s next?</vt:lpstr>
      <vt:lpstr>PowerPoint Presentation</vt:lpstr>
      <vt:lpstr>This term’s spelling  </vt:lpstr>
      <vt:lpstr>How we teach spelling – a recap</vt:lpstr>
      <vt:lpstr>How do we teach reading in books?</vt:lpstr>
      <vt:lpstr>Reading a book at the right level</vt:lpstr>
      <vt:lpstr>PowerPoint Presentation</vt:lpstr>
      <vt:lpstr>The most important thing you  can do is read with your child</vt:lpstr>
      <vt:lpstr>Books going home – a reminder</vt:lpstr>
      <vt:lpstr>Listening to your child read their phonics book</vt:lpstr>
      <vt:lpstr>Read to your child</vt:lpstr>
      <vt:lpstr>Supporting your child with phonics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julie sherrington</dc:creator>
  <cp:lastModifiedBy>Tracy Kewley</cp:lastModifiedBy>
  <cp:revision>144</cp:revision>
  <cp:lastPrinted>2021-11-08T18:32:12Z</cp:lastPrinted>
  <dcterms:modified xsi:type="dcterms:W3CDTF">2023-10-18T14:52:26Z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0x01010064977DC1581EF449A9C26F70477327A5</vt:lpwstr>
  </property>
  <property fmtid="{D5CDD505-2E9C-101B-9397-08002B2CF9AE}" pid="3" name="MediaServiceImageTags">
    <vt:lpwstr/>
  </property>
</Properties>
</file>