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0"/>
  </p:handoutMasterIdLst>
  <p:sldIdLst>
    <p:sldId id="256" r:id="rId2"/>
    <p:sldId id="257" r:id="rId3"/>
    <p:sldId id="277" r:id="rId4"/>
    <p:sldId id="275" r:id="rId5"/>
    <p:sldId id="276" r:id="rId6"/>
    <p:sldId id="282" r:id="rId7"/>
    <p:sldId id="278" r:id="rId8"/>
    <p:sldId id="279" r:id="rId9"/>
    <p:sldId id="281" r:id="rId10"/>
    <p:sldId id="263" r:id="rId11"/>
    <p:sldId id="269" r:id="rId12"/>
    <p:sldId id="271" r:id="rId13"/>
    <p:sldId id="274" r:id="rId14"/>
    <p:sldId id="287" r:id="rId15"/>
    <p:sldId id="283" r:id="rId16"/>
    <p:sldId id="284" r:id="rId17"/>
    <p:sldId id="285" r:id="rId18"/>
    <p:sldId id="286" r:id="rId19"/>
  </p:sldIdLst>
  <p:sldSz cx="9144000" cy="6858000" type="screen4x3"/>
  <p:notesSz cx="6662738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7186" cy="496332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1" y="0"/>
            <a:ext cx="2887186" cy="496332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834DB2D-17C2-4D30-AA9C-CAA2263E3FE8}" type="datetimeFigureOut">
              <a:rPr lang="en-GB" smtClean="0"/>
              <a:pPr/>
              <a:t>21/09/2016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887186" cy="496332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1" y="9428584"/>
            <a:ext cx="2887186" cy="496332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DEF320F2-2D27-432C-AC7E-9F56EB120F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981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5646735-F0F6-483A-9A2F-B78CD3FEBD07}" type="datetimeFigureOut">
              <a:rPr lang="fr-FR" smtClean="0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DBF7098-E75E-44A0-8B35-990DF122D977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5J2Ddf_0Om8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onicsplay.co.uk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mmunication4all.co.uk/http/PhonicsWeb.htm" TargetMode="External"/><Relationship Id="rId5" Type="http://schemas.openxmlformats.org/officeDocument/2006/relationships/hyperlink" Target="http://www.bbc.co.uk/schools/wordsandpictures/phonics/" TargetMode="External"/><Relationship Id="rId4" Type="http://schemas.openxmlformats.org/officeDocument/2006/relationships/hyperlink" Target="http://www.ictgames.com/literacy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371600" y="3071813"/>
            <a:ext cx="6400800" cy="1752600"/>
          </a:xfrm>
        </p:spPr>
        <p:txBody>
          <a:bodyPr/>
          <a:lstStyle/>
          <a:p>
            <a:endParaRPr lang="fr-FR" dirty="0" smtClean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72" y="2236587"/>
            <a:ext cx="8035726" cy="1856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728192"/>
          </a:xfrm>
        </p:spPr>
        <p:txBody>
          <a:bodyPr>
            <a:normAutofit/>
          </a:bodyPr>
          <a:lstStyle/>
          <a:p>
            <a:pPr algn="ctr"/>
            <a:r>
              <a:rPr lang="en-GB" sz="6000" b="1" dirty="0">
                <a:solidFill>
                  <a:schemeClr val="tx2">
                    <a:lumMod val="50000"/>
                  </a:schemeClr>
                </a:solidFill>
              </a:rPr>
              <a:t>Articulation of phonemes </a:t>
            </a:r>
            <a:r>
              <a:rPr lang="en-GB" sz="36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GB" sz="3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4800" b="1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GB" sz="4800" b="1" dirty="0">
                <a:solidFill>
                  <a:schemeClr val="tx2">
                    <a:lumMod val="50000"/>
                  </a:schemeClr>
                </a:solidFill>
              </a:rPr>
              <a:t>don’t add “uh</a:t>
            </a:r>
            <a:r>
              <a:rPr lang="en-GB" sz="4800" b="1" dirty="0" smtClean="0">
                <a:solidFill>
                  <a:schemeClr val="tx2">
                    <a:lumMod val="50000"/>
                  </a:schemeClr>
                </a:solidFill>
              </a:rPr>
              <a:t>”)</a:t>
            </a:r>
            <a:endParaRPr lang="fr-FR" sz="4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229600" cy="4209331"/>
          </a:xfrm>
        </p:spPr>
        <p:txBody>
          <a:bodyPr>
            <a:normAutofit/>
          </a:bodyPr>
          <a:lstStyle/>
          <a:p>
            <a:r>
              <a:rPr lang="en-GB" dirty="0" smtClean="0"/>
              <a:t>Avoid saying </a:t>
            </a:r>
            <a:r>
              <a:rPr lang="en-GB" b="1" i="1" dirty="0" smtClean="0"/>
              <a:t>fuh, luh, muh </a:t>
            </a:r>
            <a:r>
              <a:rPr lang="en-GB" dirty="0" smtClean="0"/>
              <a:t>– it makes it hard for the children to blend.</a:t>
            </a:r>
          </a:p>
          <a:p>
            <a:r>
              <a:rPr lang="en-GB" dirty="0" smtClean="0"/>
              <a:t>Some children struggle to pronounce certain sounds correctly – w instead of r (wabbit, </a:t>
            </a:r>
            <a:r>
              <a:rPr lang="en-GB" dirty="0" err="1" smtClean="0"/>
              <a:t>lowwy</a:t>
            </a:r>
            <a:r>
              <a:rPr lang="en-GB" dirty="0" smtClean="0"/>
              <a:t>), f instead of </a:t>
            </a:r>
            <a:r>
              <a:rPr lang="en-GB" dirty="0" err="1" smtClean="0"/>
              <a:t>th</a:t>
            </a:r>
            <a:r>
              <a:rPr lang="en-GB" dirty="0" smtClean="0"/>
              <a:t> (</a:t>
            </a:r>
            <a:r>
              <a:rPr lang="en-GB" dirty="0" err="1" smtClean="0"/>
              <a:t>fick</a:t>
            </a:r>
            <a:r>
              <a:rPr lang="en-GB" dirty="0" smtClean="0"/>
              <a:t>, fin) – please  ensure that you model the correct pronunciation and correct when they get it wrong. </a:t>
            </a:r>
          </a:p>
          <a:p>
            <a:pPr marL="0" indent="0">
              <a:buNone/>
            </a:pP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GB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http://www.youtube.com/watch?v=5J2Ddf_0Om8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GB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1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smtClean="0">
                <a:solidFill>
                  <a:schemeClr val="tx1"/>
                </a:solidFill>
              </a:rPr>
              <a:t>Phase 3</a:t>
            </a:r>
            <a:endParaRPr lang="fr-FR" sz="54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309939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Children should now be able to read CVC words independently </a:t>
            </a:r>
          </a:p>
          <a:p>
            <a:endParaRPr lang="en-GB" dirty="0"/>
          </a:p>
          <a:p>
            <a:r>
              <a:rPr lang="en-GB" dirty="0" smtClean="0"/>
              <a:t>Learn how to read digraphs.</a:t>
            </a:r>
          </a:p>
          <a:p>
            <a:r>
              <a:rPr lang="en-GB" sz="3200" b="1" i="1" dirty="0" err="1" smtClean="0"/>
              <a:t>E.g</a:t>
            </a:r>
            <a:r>
              <a:rPr lang="en-GB" sz="3200" b="1" i="1" dirty="0" smtClean="0"/>
              <a:t> ‘</a:t>
            </a:r>
            <a:r>
              <a:rPr lang="en-GB" sz="3200" b="1" i="1" dirty="0" err="1" smtClean="0"/>
              <a:t>oa</a:t>
            </a:r>
            <a:r>
              <a:rPr lang="en-GB" sz="3200" b="1" i="1" dirty="0" smtClean="0"/>
              <a:t>’ (as in boat)</a:t>
            </a:r>
          </a:p>
          <a:p>
            <a:r>
              <a:rPr lang="en-GB" sz="3200" dirty="0" smtClean="0"/>
              <a:t>Begin to spell some tricky words and write phrases and sentences </a:t>
            </a:r>
          </a:p>
          <a:p>
            <a:r>
              <a:rPr lang="en-GB" sz="3200" b="1" dirty="0" smtClean="0"/>
              <a:t>The end of year expectation is that all children are ready to start Phase 4</a:t>
            </a:r>
          </a:p>
          <a:p>
            <a:endParaRPr lang="en-GB" sz="32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681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b="1" dirty="0" smtClean="0">
                <a:solidFill>
                  <a:schemeClr val="tx1"/>
                </a:solidFill>
              </a:rPr>
              <a:t>How can you support?</a:t>
            </a:r>
            <a:endParaRPr lang="fr-FR" sz="48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316182"/>
            <a:ext cx="8229600" cy="5008418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Sing alphabet songs</a:t>
            </a:r>
          </a:p>
          <a:p>
            <a:r>
              <a:rPr lang="en-GB" dirty="0" smtClean="0"/>
              <a:t>Play </a:t>
            </a:r>
            <a:r>
              <a:rPr lang="en-GB" b="1" dirty="0" smtClean="0"/>
              <a:t>‘I Spy’</a:t>
            </a:r>
          </a:p>
          <a:p>
            <a:r>
              <a:rPr lang="en-GB" dirty="0" smtClean="0"/>
              <a:t>Magnetic letters</a:t>
            </a:r>
          </a:p>
          <a:p>
            <a:r>
              <a:rPr lang="en-GB" dirty="0" smtClean="0"/>
              <a:t>Practise word lists </a:t>
            </a:r>
          </a:p>
          <a:p>
            <a:r>
              <a:rPr lang="en-GB" dirty="0" smtClean="0"/>
              <a:t>Verbally make up sentences (using the word lists)</a:t>
            </a:r>
          </a:p>
          <a:p>
            <a:r>
              <a:rPr lang="en-GB" dirty="0" smtClean="0"/>
              <a:t>When writing name labels for children or writing anything for them, please use lower case letters instead of capitals.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32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pPr algn="ctr"/>
            <a:r>
              <a:rPr lang="en-GB" sz="4800" b="1" dirty="0" smtClean="0">
                <a:solidFill>
                  <a:schemeClr val="tx1"/>
                </a:solidFill>
              </a:rPr>
              <a:t>Useful Websites</a:t>
            </a:r>
            <a:endParaRPr lang="fr-FR" sz="4800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 smtClean="0"/>
              <a:t>Phonics Play</a:t>
            </a:r>
          </a:p>
          <a:p>
            <a:pPr marL="0" indent="0">
              <a:buFont typeface="Arial" charset="0"/>
              <a:buNone/>
            </a:pPr>
            <a:r>
              <a:rPr lang="en-GB" sz="2400" dirty="0" smtClean="0">
                <a:hlinkClick r:id="rId3"/>
              </a:rPr>
              <a:t>www.phonicsplay.co.uk</a:t>
            </a:r>
            <a:endParaRPr lang="en-GB" sz="2400" dirty="0" smtClean="0"/>
          </a:p>
          <a:p>
            <a:endParaRPr lang="en-GB" sz="1200" dirty="0" smtClean="0"/>
          </a:p>
          <a:p>
            <a:r>
              <a:rPr lang="en-GB" sz="2800" dirty="0" smtClean="0"/>
              <a:t>ICT games</a:t>
            </a:r>
          </a:p>
          <a:p>
            <a:pPr marL="0" indent="0">
              <a:buNone/>
            </a:pPr>
            <a:r>
              <a:rPr lang="en-GB" sz="2400" dirty="0" smtClean="0">
                <a:hlinkClick r:id="rId4"/>
              </a:rPr>
              <a:t>www.ictgames.com/literacy.html</a:t>
            </a:r>
            <a:r>
              <a:rPr lang="en-GB" sz="2400" dirty="0" smtClean="0"/>
              <a:t> </a:t>
            </a:r>
          </a:p>
          <a:p>
            <a:endParaRPr lang="en-GB" sz="1200" dirty="0" smtClean="0"/>
          </a:p>
          <a:p>
            <a:r>
              <a:rPr lang="en-GB" sz="2800" dirty="0" smtClean="0"/>
              <a:t>BBC</a:t>
            </a:r>
          </a:p>
          <a:p>
            <a:pPr marL="0" indent="0">
              <a:buNone/>
            </a:pPr>
            <a:r>
              <a:rPr lang="en-GB" sz="2400" dirty="0" smtClean="0">
                <a:hlinkClick r:id="rId5"/>
              </a:rPr>
              <a:t>www.bbc.co.uk/schools/wordsandpictures/phonics/</a:t>
            </a:r>
            <a:r>
              <a:rPr lang="en-GB" sz="2400" dirty="0" smtClean="0"/>
              <a:t> </a:t>
            </a:r>
          </a:p>
          <a:p>
            <a:endParaRPr lang="en-GB" sz="1200" dirty="0" smtClean="0"/>
          </a:p>
          <a:p>
            <a:r>
              <a:rPr lang="en-GB" sz="2800" dirty="0" smtClean="0"/>
              <a:t>Communication 4 all – useful charts</a:t>
            </a:r>
          </a:p>
          <a:p>
            <a:pPr marL="0" indent="0">
              <a:buNone/>
            </a:pPr>
            <a:r>
              <a:rPr lang="en-GB" sz="2400" dirty="0" smtClean="0">
                <a:hlinkClick r:id="rId6"/>
              </a:rPr>
              <a:t>www.communication4all.co.uk/http/PhonicsWeb.htm</a:t>
            </a:r>
            <a:r>
              <a:rPr lang="en-GB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3355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475656" y="946648"/>
            <a:ext cx="6048672" cy="172819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342692"/>
            <a:ext cx="8229600" cy="1078196"/>
          </a:xfrm>
        </p:spPr>
        <p:txBody>
          <a:bodyPr>
            <a:noAutofit/>
          </a:bodyPr>
          <a:lstStyle/>
          <a:p>
            <a:pPr algn="ctr"/>
            <a:r>
              <a:rPr lang="en-GB" sz="8800" dirty="0" smtClean="0">
                <a:latin typeface="Accent SF" pitchFamily="2" charset="0"/>
              </a:rPr>
              <a:t>Reading</a:t>
            </a:r>
            <a:endParaRPr lang="en-GB" sz="8800" dirty="0">
              <a:latin typeface="Accent SF" pitchFamily="2" charset="0"/>
            </a:endParaRPr>
          </a:p>
        </p:txBody>
      </p:sp>
      <p:pic>
        <p:nvPicPr>
          <p:cNvPr id="1026" name="Picture 2" descr="C:\Users\fgresty.HOLMES-CHAPEL\AppData\Local\Microsoft\Windows\Temporary Internet Files\Content.IE5\BN9S0UVE\Bookworm_ReadingCorner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6879" y="3068960"/>
            <a:ext cx="4430241" cy="3267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586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Reading – End of year expectations</a:t>
            </a:r>
            <a:br>
              <a:rPr lang="en-GB" dirty="0" smtClean="0"/>
            </a:br>
            <a:r>
              <a:rPr lang="en-GB" dirty="0" smtClean="0"/>
              <a:t>Early Learning Goals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Children read and understand simple sentences.</a:t>
            </a:r>
          </a:p>
          <a:p>
            <a:endParaRPr lang="en-GB" dirty="0" smtClean="0"/>
          </a:p>
          <a:p>
            <a:r>
              <a:rPr lang="en-GB" dirty="0" smtClean="0"/>
              <a:t>They use phonic knowledge to decode regular words and read them aloud accurately </a:t>
            </a:r>
            <a:r>
              <a:rPr lang="en-GB" dirty="0" err="1" smtClean="0"/>
              <a:t>e.g</a:t>
            </a:r>
            <a:r>
              <a:rPr lang="en-GB" dirty="0" smtClean="0"/>
              <a:t> kick, chip, sat, thing</a:t>
            </a:r>
          </a:p>
          <a:p>
            <a:endParaRPr lang="en-GB" dirty="0" smtClean="0"/>
          </a:p>
          <a:p>
            <a:r>
              <a:rPr lang="en-GB" dirty="0" smtClean="0"/>
              <a:t>Read some common irregular words from phase 2 and 3  </a:t>
            </a:r>
            <a:r>
              <a:rPr lang="en-GB" dirty="0" err="1" smtClean="0"/>
              <a:t>e.g</a:t>
            </a:r>
            <a:r>
              <a:rPr lang="en-GB" dirty="0" smtClean="0"/>
              <a:t>  no, go, to, said</a:t>
            </a:r>
          </a:p>
          <a:p>
            <a:endParaRPr lang="en-GB" dirty="0" smtClean="0"/>
          </a:p>
          <a:p>
            <a:r>
              <a:rPr lang="en-GB" dirty="0" smtClean="0"/>
              <a:t>Demonstrate understanding when talking to others about what they have read.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5175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Reading in school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Reading scheme books sent home </a:t>
            </a:r>
            <a:r>
              <a:rPr lang="en-GB" dirty="0" smtClean="0"/>
              <a:t>daily</a:t>
            </a:r>
          </a:p>
          <a:p>
            <a:endParaRPr lang="en-GB" dirty="0" smtClean="0"/>
          </a:p>
          <a:p>
            <a:r>
              <a:rPr lang="en-GB" dirty="0" smtClean="0"/>
              <a:t>Guided reading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Word cards sent home daily and checked weekly</a:t>
            </a:r>
          </a:p>
          <a:p>
            <a:endParaRPr lang="en-GB" dirty="0" smtClean="0"/>
          </a:p>
          <a:p>
            <a:r>
              <a:rPr lang="en-GB" dirty="0" smtClean="0"/>
              <a:t>Reception basket books sent home after half term to read with your child</a:t>
            </a:r>
          </a:p>
          <a:p>
            <a:endParaRPr lang="en-GB" dirty="0" smtClean="0"/>
          </a:p>
          <a:p>
            <a:r>
              <a:rPr lang="en-GB" dirty="0" smtClean="0"/>
              <a:t>Library books in the summer term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2187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How children read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Children use various strategies to help them read</a:t>
            </a:r>
          </a:p>
          <a:p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Using picture clues – don’t cover up the pictures!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Using phonic knowledge to blend sounds together.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Does what they are reading make sense?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Share books with children and encourage them to tell a story using the pictures.</a:t>
            </a:r>
          </a:p>
          <a:p>
            <a:pPr marL="0" indent="0">
              <a:buNone/>
            </a:pPr>
            <a:r>
              <a:rPr lang="en-GB" dirty="0" smtClean="0"/>
              <a:t>Are there any words or sounds they know?</a:t>
            </a:r>
          </a:p>
          <a:p>
            <a:pPr marL="0" indent="0">
              <a:buNone/>
            </a:pPr>
            <a:r>
              <a:rPr lang="en-GB" dirty="0" smtClean="0"/>
              <a:t>Encourage them to blend simple </a:t>
            </a:r>
            <a:r>
              <a:rPr lang="en-GB" dirty="0" err="1" smtClean="0"/>
              <a:t>cvc</a:t>
            </a:r>
            <a:r>
              <a:rPr lang="en-GB" dirty="0" smtClean="0"/>
              <a:t> words together.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58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How you can help at home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Regular reading/sharing books at home</a:t>
            </a:r>
          </a:p>
          <a:p>
            <a:r>
              <a:rPr lang="en-GB" dirty="0" smtClean="0"/>
              <a:t>Visiting the library</a:t>
            </a:r>
          </a:p>
          <a:p>
            <a:r>
              <a:rPr lang="en-GB" dirty="0" smtClean="0"/>
              <a:t>Model reading to children at story time</a:t>
            </a:r>
          </a:p>
          <a:p>
            <a:r>
              <a:rPr lang="en-GB" dirty="0" smtClean="0"/>
              <a:t>Spotting familiar names in the environment –Boots, B and Q,, Next etc.</a:t>
            </a:r>
          </a:p>
          <a:p>
            <a:r>
              <a:rPr lang="en-GB" dirty="0" smtClean="0"/>
              <a:t>Practise weekly phonemes from phonics sessions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154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79512" y="260648"/>
            <a:ext cx="894247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5400" b="1" dirty="0" smtClean="0"/>
              <a:t>Phonics</a:t>
            </a: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428875" y="1600200"/>
            <a:ext cx="625792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 smtClean="0"/>
              <a:t>The link between sounds and how we write them.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83768" y="3140968"/>
            <a:ext cx="6203032" cy="29851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 smtClean="0"/>
              <a:t>Phoneme = </a:t>
            </a:r>
            <a:r>
              <a:rPr lang="en-GB" sz="4000" dirty="0"/>
              <a:t>S</a:t>
            </a:r>
            <a:r>
              <a:rPr lang="en-GB" sz="4000" dirty="0" smtClean="0"/>
              <a:t>poken sound </a:t>
            </a:r>
          </a:p>
          <a:p>
            <a:pPr marL="0" indent="0">
              <a:buNone/>
            </a:pPr>
            <a:r>
              <a:rPr lang="en-GB" sz="4000" dirty="0"/>
              <a:t> </a:t>
            </a:r>
            <a:r>
              <a:rPr lang="en-GB" sz="4000" dirty="0" smtClean="0"/>
              <a:t>   e.g. ‘e’ ‘j’ ‘m’</a:t>
            </a:r>
          </a:p>
          <a:p>
            <a:r>
              <a:rPr lang="en-GB" sz="4000" dirty="0" smtClean="0"/>
              <a:t>Grapheme = </a:t>
            </a:r>
            <a:r>
              <a:rPr lang="en-GB" sz="4000" dirty="0"/>
              <a:t>W</a:t>
            </a:r>
            <a:r>
              <a:rPr lang="en-GB" sz="4000" dirty="0" smtClean="0"/>
              <a:t>ritten sound what the letters look like in written form </a:t>
            </a:r>
          </a:p>
          <a:p>
            <a:pPr marL="0" indent="0">
              <a:buNone/>
            </a:pPr>
            <a:r>
              <a:rPr lang="en-GB" sz="4000" dirty="0"/>
              <a:t> </a:t>
            </a:r>
            <a:r>
              <a:rPr lang="en-GB" sz="4000" dirty="0" smtClean="0"/>
              <a:t>    e.g. </a:t>
            </a:r>
            <a:r>
              <a:rPr lang="en-GB" sz="4000" dirty="0"/>
              <a:t>(ch</a:t>
            </a:r>
            <a:r>
              <a:rPr lang="en-GB" sz="4000" u="sng" dirty="0"/>
              <a:t>ee</a:t>
            </a:r>
            <a:r>
              <a:rPr lang="en-GB" sz="4000" dirty="0"/>
              <a:t>k)</a:t>
            </a:r>
          </a:p>
          <a:p>
            <a:endParaRPr lang="en-GB" sz="4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Phonics in Reception</a:t>
            </a:r>
            <a:endParaRPr lang="en-GB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Daily sessions (20 minutes)</a:t>
            </a:r>
          </a:p>
          <a:p>
            <a:r>
              <a:rPr lang="en-GB" dirty="0" smtClean="0"/>
              <a:t>Assessed continuously</a:t>
            </a:r>
          </a:p>
          <a:p>
            <a:r>
              <a:rPr lang="en-GB" dirty="0" smtClean="0"/>
              <a:t>Ability grouped (children may learn with other years later on in year)</a:t>
            </a:r>
          </a:p>
          <a:p>
            <a:r>
              <a:rPr lang="en-GB" dirty="0" smtClean="0"/>
              <a:t>New individual sounds and actions taught daily </a:t>
            </a:r>
          </a:p>
          <a:p>
            <a:r>
              <a:rPr lang="en-GB" dirty="0" smtClean="0"/>
              <a:t>Focus communicated weekly</a:t>
            </a:r>
          </a:p>
          <a:p>
            <a:r>
              <a:rPr lang="en-GB" dirty="0" smtClean="0"/>
              <a:t>High frequency and tricky word lists will be sent home as children are ready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1413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Phase 1 (Pre School)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Having fun with sounds</a:t>
            </a:r>
          </a:p>
          <a:p>
            <a:r>
              <a:rPr lang="en-GB" dirty="0" smtClean="0"/>
              <a:t>Listening carefully</a:t>
            </a:r>
          </a:p>
          <a:p>
            <a:r>
              <a:rPr lang="en-GB" dirty="0" smtClean="0"/>
              <a:t>Developing their vocabulary</a:t>
            </a:r>
          </a:p>
          <a:p>
            <a:r>
              <a:rPr lang="en-GB" dirty="0" smtClean="0"/>
              <a:t>Tuning into sounds</a:t>
            </a:r>
          </a:p>
          <a:p>
            <a:r>
              <a:rPr lang="en-GB" dirty="0" smtClean="0"/>
              <a:t>Listening to and remembering sounds</a:t>
            </a:r>
          </a:p>
          <a:p>
            <a:r>
              <a:rPr lang="en-GB" dirty="0" smtClean="0"/>
              <a:t>Talking about sounds</a:t>
            </a:r>
          </a:p>
          <a:p>
            <a:r>
              <a:rPr lang="en-GB" dirty="0" smtClean="0"/>
              <a:t>Understanding that spoken words are made up of different sounds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11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Phase 1 </a:t>
            </a:r>
            <a:r>
              <a:rPr lang="en-GB" sz="4400" b="1" dirty="0" smtClean="0">
                <a:solidFill>
                  <a:schemeClr val="tx1"/>
                </a:solidFill>
              </a:rPr>
              <a:t>(Seven different areas)</a:t>
            </a:r>
            <a:endParaRPr lang="en-GB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Environmental sounds</a:t>
            </a:r>
          </a:p>
          <a:p>
            <a:r>
              <a:rPr lang="en-GB" dirty="0" smtClean="0"/>
              <a:t>Instrumental sounds</a:t>
            </a:r>
          </a:p>
          <a:p>
            <a:r>
              <a:rPr lang="en-GB" dirty="0" smtClean="0"/>
              <a:t>Body percussion</a:t>
            </a:r>
          </a:p>
          <a:p>
            <a:r>
              <a:rPr lang="en-GB" dirty="0" smtClean="0"/>
              <a:t>Rhythm and rhyme including listening to and saying nursery rhymes</a:t>
            </a:r>
          </a:p>
          <a:p>
            <a:r>
              <a:rPr lang="en-GB" dirty="0" smtClean="0"/>
              <a:t>Alliteration (words that begin with the same sound)</a:t>
            </a:r>
          </a:p>
          <a:p>
            <a:r>
              <a:rPr lang="en-GB" dirty="0" smtClean="0"/>
              <a:t>Voice sounds</a:t>
            </a:r>
          </a:p>
          <a:p>
            <a:r>
              <a:rPr lang="en-GB" dirty="0" smtClean="0"/>
              <a:t>Oral blending and segmenting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39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     </a:t>
            </a:r>
            <a:r>
              <a:rPr lang="en-GB" b="1" dirty="0" smtClean="0">
                <a:solidFill>
                  <a:schemeClr val="tx1"/>
                </a:solidFill>
              </a:rPr>
              <a:t>Phase 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Children learn 19 letters</a:t>
            </a:r>
          </a:p>
          <a:p>
            <a:r>
              <a:rPr lang="en-GB" dirty="0" smtClean="0"/>
              <a:t>Learning to blend and segment</a:t>
            </a:r>
          </a:p>
          <a:p>
            <a:r>
              <a:rPr lang="en-GB" dirty="0" smtClean="0"/>
              <a:t>Reading some VC and CVC words</a:t>
            </a:r>
          </a:p>
          <a:p>
            <a:r>
              <a:rPr lang="en-GB" dirty="0" smtClean="0"/>
              <a:t>Spelling</a:t>
            </a:r>
          </a:p>
          <a:p>
            <a:r>
              <a:rPr lang="en-GB" dirty="0" smtClean="0"/>
              <a:t>Reading 2 syllable words and simple captions</a:t>
            </a:r>
          </a:p>
          <a:p>
            <a:r>
              <a:rPr lang="en-GB" dirty="0" smtClean="0"/>
              <a:t>Read some high frequency “tricky” words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63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b="1" dirty="0" err="1" smtClean="0">
                <a:solidFill>
                  <a:schemeClr val="tx1"/>
                </a:solidFill>
              </a:rPr>
              <a:t>Soundtalk</a:t>
            </a:r>
            <a:r>
              <a:rPr lang="en-GB" sz="6000" b="1" dirty="0" smtClean="0">
                <a:solidFill>
                  <a:schemeClr val="tx1"/>
                </a:solidFill>
              </a:rPr>
              <a:t> </a:t>
            </a:r>
            <a:r>
              <a:rPr lang="en-GB" sz="4400" b="1" dirty="0" smtClean="0">
                <a:solidFill>
                  <a:schemeClr val="tx1"/>
                </a:solidFill>
              </a:rPr>
              <a:t>(blending)</a:t>
            </a:r>
            <a:endParaRPr lang="en-GB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i="1" dirty="0"/>
              <a:t>Vital skill for </a:t>
            </a:r>
            <a:r>
              <a:rPr lang="en-GB" b="1" i="1" dirty="0" smtClean="0"/>
              <a:t>reading</a:t>
            </a:r>
          </a:p>
          <a:p>
            <a:r>
              <a:rPr lang="en-GB" b="1" i="1" dirty="0" smtClean="0"/>
              <a:t>Children should already be hearing the initial sounds in words</a:t>
            </a:r>
            <a:endParaRPr lang="en-GB" b="1" i="1" dirty="0"/>
          </a:p>
          <a:p>
            <a:endParaRPr lang="en-GB" dirty="0" smtClean="0"/>
          </a:p>
          <a:p>
            <a:r>
              <a:rPr lang="en-GB" dirty="0" smtClean="0"/>
              <a:t>Separate sounds (phonemes) are spoken aloud, throughout each word, then they are merged together to sound the whole word. </a:t>
            </a:r>
          </a:p>
          <a:p>
            <a:r>
              <a:rPr lang="en-GB" dirty="0" smtClean="0"/>
              <a:t>Saying the sounds clearly is important for spelling.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Merging is called </a:t>
            </a:r>
            <a:r>
              <a:rPr lang="en-GB" b="1" i="1" dirty="0" smtClean="0"/>
              <a:t>‘blending’. </a:t>
            </a:r>
          </a:p>
          <a:p>
            <a:r>
              <a:rPr lang="en-GB" sz="4800" b="1" i="1" dirty="0" smtClean="0"/>
              <a:t>E.g.    c-a-t = cat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0146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b="1" dirty="0" err="1" smtClean="0">
                <a:solidFill>
                  <a:schemeClr val="tx1"/>
                </a:solidFill>
              </a:rPr>
              <a:t>Soundtalk</a:t>
            </a:r>
            <a:r>
              <a:rPr lang="en-GB" sz="6000" b="1" dirty="0" smtClean="0">
                <a:solidFill>
                  <a:schemeClr val="tx1"/>
                </a:solidFill>
              </a:rPr>
              <a:t> </a:t>
            </a:r>
            <a:r>
              <a:rPr lang="en-GB" sz="4400" b="1" dirty="0" smtClean="0">
                <a:solidFill>
                  <a:schemeClr val="tx1"/>
                </a:solidFill>
              </a:rPr>
              <a:t>(segmenting)</a:t>
            </a:r>
            <a:endParaRPr lang="en-GB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/>
              <a:t>Vital skill for </a:t>
            </a:r>
            <a:r>
              <a:rPr lang="en-GB" b="1" i="1" dirty="0" smtClean="0"/>
              <a:t>spelling</a:t>
            </a:r>
            <a:endParaRPr lang="en-GB" b="1" i="1" dirty="0"/>
          </a:p>
          <a:p>
            <a:endParaRPr lang="en-GB" dirty="0" smtClean="0"/>
          </a:p>
          <a:p>
            <a:r>
              <a:rPr lang="en-GB" dirty="0" smtClean="0"/>
              <a:t>Whole words are spoken aloud, then broken into sounds through the whole word 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sz="4800" b="1" i="1" dirty="0"/>
              <a:t>E.g.   </a:t>
            </a:r>
            <a:r>
              <a:rPr lang="en-GB" sz="4800" b="1" i="1" dirty="0" smtClean="0"/>
              <a:t>Cat = c-a-t</a:t>
            </a:r>
          </a:p>
          <a:p>
            <a:pPr marL="0" indent="0">
              <a:buNone/>
            </a:pPr>
            <a:endParaRPr lang="en-GB" sz="4800" b="1" i="1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60465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b="1" dirty="0" smtClean="0">
                <a:solidFill>
                  <a:schemeClr val="tx1"/>
                </a:solidFill>
              </a:rPr>
              <a:t>Tricky Words</a:t>
            </a:r>
            <a:endParaRPr lang="en-GB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Children will learn several tricky words; those that cannot be sounded out .</a:t>
            </a:r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4800" b="1" i="1" dirty="0"/>
              <a:t>E.g.   t</a:t>
            </a:r>
            <a:r>
              <a:rPr lang="en-GB" sz="4800" b="1" i="1" dirty="0" smtClean="0"/>
              <a:t>he    to     I     go     no</a:t>
            </a:r>
          </a:p>
          <a:p>
            <a:pPr marL="0" indent="0">
              <a:buNone/>
            </a:pPr>
            <a:endParaRPr lang="en-GB" sz="4800" b="1" i="1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55473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280</TotalTime>
  <Words>719</Words>
  <Application>Microsoft Office PowerPoint</Application>
  <PresentationFormat>On-screen Show (4:3)</PresentationFormat>
  <Paragraphs>134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PowerPoint Presentation</vt:lpstr>
      <vt:lpstr>PowerPoint Presentation</vt:lpstr>
      <vt:lpstr>Phonics in Reception</vt:lpstr>
      <vt:lpstr>Phase 1 (Pre School)</vt:lpstr>
      <vt:lpstr>Phase 1 (Seven different areas)</vt:lpstr>
      <vt:lpstr>     Phase 2</vt:lpstr>
      <vt:lpstr>Soundtalk (blending)</vt:lpstr>
      <vt:lpstr>Soundtalk (segmenting)</vt:lpstr>
      <vt:lpstr>Tricky Words</vt:lpstr>
      <vt:lpstr>Articulation of phonemes  (don’t add “uh”)</vt:lpstr>
      <vt:lpstr>Phase 3</vt:lpstr>
      <vt:lpstr>How can you support?</vt:lpstr>
      <vt:lpstr>Useful Websites</vt:lpstr>
      <vt:lpstr>Reading</vt:lpstr>
      <vt:lpstr>Reading – End of year expectations Early Learning Goals</vt:lpstr>
      <vt:lpstr>Reading in school</vt:lpstr>
      <vt:lpstr>How children read</vt:lpstr>
      <vt:lpstr>How you can help at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Phonics</dc:title>
  <dc:creator>Teacher</dc:creator>
  <cp:lastModifiedBy>fgresty</cp:lastModifiedBy>
  <cp:revision>36</cp:revision>
  <cp:lastPrinted>2014-10-01T12:48:45Z</cp:lastPrinted>
  <dcterms:created xsi:type="dcterms:W3CDTF">2012-11-13T20:21:57Z</dcterms:created>
  <dcterms:modified xsi:type="dcterms:W3CDTF">2016-09-21T16:18:52Z</dcterms:modified>
</cp:coreProperties>
</file>