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7"/>
  </p:notesMasterIdLst>
  <p:sldIdLst>
    <p:sldId id="256" r:id="rId2"/>
    <p:sldId id="257" r:id="rId3"/>
    <p:sldId id="258" r:id="rId4"/>
    <p:sldId id="259" r:id="rId5"/>
    <p:sldId id="260" r:id="rId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959" autoAdjust="0"/>
    <p:restoredTop sz="94660"/>
  </p:normalViewPr>
  <p:slideViewPr>
    <p:cSldViewPr snapToGrid="0">
      <p:cViewPr varScale="1">
        <p:scale>
          <a:sx n="91" d="100"/>
          <a:sy n="91" d="100"/>
        </p:scale>
        <p:origin x="348" y="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1C9A6AB-3AC5-B445-BC22-F113567975E2}" type="datetimeFigureOut">
              <a:rPr lang="en-US" smtClean="0"/>
              <a:t>1/15/2024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1E3BF51-DEF3-E247-BB3F-FB87A272899B}" type="slidenum">
              <a:rPr lang="en-US" smtClean="0"/>
              <a:t>‹#›</a:t>
            </a:fld>
            <a:endParaRPr lang="en-US"/>
          </a:p>
        </p:txBody>
      </p:sp>
    </p:spTree>
    <p:extLst>
      <p:ext uri="{BB962C8B-B14F-4D97-AF65-F5344CB8AC3E}">
        <p14:creationId xmlns:p14="http://schemas.microsoft.com/office/powerpoint/2010/main" val="3822879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467C579E-5528-4335-BACD-3E2A2CB1B238}" type="datetimeFigureOut">
              <a:rPr lang="en-GB" smtClean="0"/>
              <a:t>15/01/2024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DB068A5-77D8-43FF-86A4-F1A0A6838EFA}" type="slidenum">
              <a:rPr lang="en-GB" smtClean="0"/>
              <a:t>‹#›</a:t>
            </a:fld>
            <a:endParaRPr lang="en-GB"/>
          </a:p>
        </p:txBody>
      </p:sp>
    </p:spTree>
    <p:extLst>
      <p:ext uri="{BB962C8B-B14F-4D97-AF65-F5344CB8AC3E}">
        <p14:creationId xmlns:p14="http://schemas.microsoft.com/office/powerpoint/2010/main" val="185517325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467C579E-5528-4335-BACD-3E2A2CB1B238}" type="datetimeFigureOut">
              <a:rPr lang="en-GB" smtClean="0"/>
              <a:t>15/01/2024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DB068A5-77D8-43FF-86A4-F1A0A6838EFA}" type="slidenum">
              <a:rPr lang="en-GB" smtClean="0"/>
              <a:t>‹#›</a:t>
            </a:fld>
            <a:endParaRPr lang="en-GB"/>
          </a:p>
        </p:txBody>
      </p:sp>
    </p:spTree>
    <p:extLst>
      <p:ext uri="{BB962C8B-B14F-4D97-AF65-F5344CB8AC3E}">
        <p14:creationId xmlns:p14="http://schemas.microsoft.com/office/powerpoint/2010/main" val="325466404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467C579E-5528-4335-BACD-3E2A2CB1B238}" type="datetimeFigureOut">
              <a:rPr lang="en-GB" smtClean="0"/>
              <a:t>15/01/2024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DB068A5-77D8-43FF-86A4-F1A0A6838EFA}" type="slidenum">
              <a:rPr lang="en-GB" smtClean="0"/>
              <a:t>‹#›</a:t>
            </a:fld>
            <a:endParaRPr lang="en-GB"/>
          </a:p>
        </p:txBody>
      </p:sp>
    </p:spTree>
    <p:extLst>
      <p:ext uri="{BB962C8B-B14F-4D97-AF65-F5344CB8AC3E}">
        <p14:creationId xmlns:p14="http://schemas.microsoft.com/office/powerpoint/2010/main" val="39853103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467C579E-5528-4335-BACD-3E2A2CB1B238}" type="datetimeFigureOut">
              <a:rPr lang="en-GB" smtClean="0"/>
              <a:t>15/01/2024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DB068A5-77D8-43FF-86A4-F1A0A6838EFA}" type="slidenum">
              <a:rPr lang="en-GB" smtClean="0"/>
              <a:t>‹#›</a:t>
            </a:fld>
            <a:endParaRPr lang="en-GB"/>
          </a:p>
        </p:txBody>
      </p:sp>
    </p:spTree>
    <p:extLst>
      <p:ext uri="{BB962C8B-B14F-4D97-AF65-F5344CB8AC3E}">
        <p14:creationId xmlns:p14="http://schemas.microsoft.com/office/powerpoint/2010/main" val="24073726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467C579E-5528-4335-BACD-3E2A2CB1B238}" type="datetimeFigureOut">
              <a:rPr lang="en-GB" smtClean="0"/>
              <a:t>15/01/2024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DB068A5-77D8-43FF-86A4-F1A0A6838EFA}" type="slidenum">
              <a:rPr lang="en-GB" smtClean="0"/>
              <a:t>‹#›</a:t>
            </a:fld>
            <a:endParaRPr lang="en-GB"/>
          </a:p>
        </p:txBody>
      </p:sp>
    </p:spTree>
    <p:extLst>
      <p:ext uri="{BB962C8B-B14F-4D97-AF65-F5344CB8AC3E}">
        <p14:creationId xmlns:p14="http://schemas.microsoft.com/office/powerpoint/2010/main" val="263376028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467C579E-5528-4335-BACD-3E2A2CB1B238}" type="datetimeFigureOut">
              <a:rPr lang="en-GB" smtClean="0"/>
              <a:t>15/01/2024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EDB068A5-77D8-43FF-86A4-F1A0A6838EFA}" type="slidenum">
              <a:rPr lang="en-GB" smtClean="0"/>
              <a:t>‹#›</a:t>
            </a:fld>
            <a:endParaRPr lang="en-GB"/>
          </a:p>
        </p:txBody>
      </p:sp>
    </p:spTree>
    <p:extLst>
      <p:ext uri="{BB962C8B-B14F-4D97-AF65-F5344CB8AC3E}">
        <p14:creationId xmlns:p14="http://schemas.microsoft.com/office/powerpoint/2010/main" val="67358375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467C579E-5528-4335-BACD-3E2A2CB1B238}" type="datetimeFigureOut">
              <a:rPr lang="en-GB" smtClean="0"/>
              <a:t>15/01/2024</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EDB068A5-77D8-43FF-86A4-F1A0A6838EFA}" type="slidenum">
              <a:rPr lang="en-GB" smtClean="0"/>
              <a:t>‹#›</a:t>
            </a:fld>
            <a:endParaRPr lang="en-GB"/>
          </a:p>
        </p:txBody>
      </p:sp>
    </p:spTree>
    <p:extLst>
      <p:ext uri="{BB962C8B-B14F-4D97-AF65-F5344CB8AC3E}">
        <p14:creationId xmlns:p14="http://schemas.microsoft.com/office/powerpoint/2010/main" val="3815698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467C579E-5528-4335-BACD-3E2A2CB1B238}" type="datetimeFigureOut">
              <a:rPr lang="en-GB" smtClean="0"/>
              <a:t>15/01/2024</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EDB068A5-77D8-43FF-86A4-F1A0A6838EFA}" type="slidenum">
              <a:rPr lang="en-GB" smtClean="0"/>
              <a:t>‹#›</a:t>
            </a:fld>
            <a:endParaRPr lang="en-GB"/>
          </a:p>
        </p:txBody>
      </p:sp>
    </p:spTree>
    <p:extLst>
      <p:ext uri="{BB962C8B-B14F-4D97-AF65-F5344CB8AC3E}">
        <p14:creationId xmlns:p14="http://schemas.microsoft.com/office/powerpoint/2010/main" val="5129863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67C579E-5528-4335-BACD-3E2A2CB1B238}" type="datetimeFigureOut">
              <a:rPr lang="en-GB" smtClean="0"/>
              <a:t>15/01/2024</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EDB068A5-77D8-43FF-86A4-F1A0A6838EFA}" type="slidenum">
              <a:rPr lang="en-GB" smtClean="0"/>
              <a:t>‹#›</a:t>
            </a:fld>
            <a:endParaRPr lang="en-GB"/>
          </a:p>
        </p:txBody>
      </p:sp>
    </p:spTree>
    <p:extLst>
      <p:ext uri="{BB962C8B-B14F-4D97-AF65-F5344CB8AC3E}">
        <p14:creationId xmlns:p14="http://schemas.microsoft.com/office/powerpoint/2010/main" val="36212974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467C579E-5528-4335-BACD-3E2A2CB1B238}" type="datetimeFigureOut">
              <a:rPr lang="en-GB" smtClean="0"/>
              <a:t>15/01/2024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EDB068A5-77D8-43FF-86A4-F1A0A6838EFA}" type="slidenum">
              <a:rPr lang="en-GB" smtClean="0"/>
              <a:t>‹#›</a:t>
            </a:fld>
            <a:endParaRPr lang="en-GB"/>
          </a:p>
        </p:txBody>
      </p:sp>
    </p:spTree>
    <p:extLst>
      <p:ext uri="{BB962C8B-B14F-4D97-AF65-F5344CB8AC3E}">
        <p14:creationId xmlns:p14="http://schemas.microsoft.com/office/powerpoint/2010/main" val="342406775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467C579E-5528-4335-BACD-3E2A2CB1B238}" type="datetimeFigureOut">
              <a:rPr lang="en-GB" smtClean="0"/>
              <a:t>15/01/2024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EDB068A5-77D8-43FF-86A4-F1A0A6838EFA}" type="slidenum">
              <a:rPr lang="en-GB" smtClean="0"/>
              <a:t>‹#›</a:t>
            </a:fld>
            <a:endParaRPr lang="en-GB"/>
          </a:p>
        </p:txBody>
      </p:sp>
    </p:spTree>
    <p:extLst>
      <p:ext uri="{BB962C8B-B14F-4D97-AF65-F5344CB8AC3E}">
        <p14:creationId xmlns:p14="http://schemas.microsoft.com/office/powerpoint/2010/main" val="282943527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67C579E-5528-4335-BACD-3E2A2CB1B238}" type="datetimeFigureOut">
              <a:rPr lang="en-GB" smtClean="0"/>
              <a:t>15/01/2024</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DB068A5-77D8-43FF-86A4-F1A0A6838EFA}" type="slidenum">
              <a:rPr lang="en-GB" smtClean="0"/>
              <a:t>‹#›</a:t>
            </a:fld>
            <a:endParaRPr lang="en-GB"/>
          </a:p>
        </p:txBody>
      </p:sp>
    </p:spTree>
    <p:extLst>
      <p:ext uri="{BB962C8B-B14F-4D97-AF65-F5344CB8AC3E}">
        <p14:creationId xmlns:p14="http://schemas.microsoft.com/office/powerpoint/2010/main" val="167446715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s://www.littlewandlelettersandsounds.org.uk/wp-content/uploads/2021/12/Programme-Overview_Reception-and-Year-1-1.pdf" TargetMode="External"/><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s://www.littlewandlelettersandsounds.org.uk/resources/for-parents/" TargetMode="External"/><Relationship Id="rId2" Type="http://schemas.openxmlformats.org/officeDocument/2006/relationships/hyperlink" Target="https://www.littlewandlelettersandsounds.org.uk/resources/my-letters-and-sounds/everybody-read/" TargetMode="External"/><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5.xml.rels><?xml version="1.0" encoding="UTF-8" standalone="yes"?>
<Relationships xmlns="http://schemas.openxmlformats.org/package/2006/relationships"><Relationship Id="rId3" Type="http://schemas.openxmlformats.org/officeDocument/2006/relationships/hyperlink" Target="https://www.littlewandlelettersandsounds.org.uk/resources/my-letters-and-sounds/weekly-reading-and-phonics/assessment-reception/" TargetMode="External"/><Relationship Id="rId7" Type="http://schemas.openxmlformats.org/officeDocument/2006/relationships/image" Target="../media/image3.jpeg"/><Relationship Id="rId2" Type="http://schemas.openxmlformats.org/officeDocument/2006/relationships/hyperlink" Target="https://www.littlewandlelettersandsounds.org.uk/wp-content/uploads/2021/03/LS-KEY-GUIDANCE-GETTING-STARTED-ASSESSMENT-FINAL.pdf" TargetMode="External"/><Relationship Id="rId1" Type="http://schemas.openxmlformats.org/officeDocument/2006/relationships/slideLayout" Target="../slideLayouts/slideLayout2.xml"/><Relationship Id="rId6" Type="http://schemas.openxmlformats.org/officeDocument/2006/relationships/hyperlink" Target="https://www.littlewandlelettersandsounds.org.uk/resources/my-letters-and-sounds/weekly-reading-and-phonics/assessment-rapid-catch-up/" TargetMode="External"/><Relationship Id="rId5" Type="http://schemas.openxmlformats.org/officeDocument/2006/relationships/hyperlink" Target="https://www.littlewandlelettersandsounds.org.uk/wp-content/uploads/2022/03/LS-LITTLE-WANDLE-FLUENCY-ASSESSMENTS-PD05.pdf" TargetMode="External"/><Relationship Id="rId4" Type="http://schemas.openxmlformats.org/officeDocument/2006/relationships/hyperlink" Target="https://www.littlewandlelettersandsounds.org.uk/resources/my-letters-and-sounds/weekly-reading-and-phonics/assessment-year-1/"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171700" y="922792"/>
            <a:ext cx="8218714" cy="870857"/>
          </a:xfrm>
          <a:solidFill>
            <a:schemeClr val="accent1">
              <a:lumMod val="75000"/>
            </a:schemeClr>
          </a:solidFill>
        </p:spPr>
        <p:txBody>
          <a:bodyPr>
            <a:normAutofit/>
          </a:bodyPr>
          <a:lstStyle/>
          <a:p>
            <a:r>
              <a:rPr lang="en-GB" sz="4400" b="1" dirty="0"/>
              <a:t>Holmes Chapel Primary School</a:t>
            </a:r>
          </a:p>
        </p:txBody>
      </p:sp>
      <p:sp>
        <p:nvSpPr>
          <p:cNvPr id="3" name="Subtitle 2"/>
          <p:cNvSpPr>
            <a:spLocks noGrp="1"/>
          </p:cNvSpPr>
          <p:nvPr>
            <p:ph type="subTitle" idx="1"/>
          </p:nvPr>
        </p:nvSpPr>
        <p:spPr>
          <a:xfrm>
            <a:off x="1524000" y="2458940"/>
            <a:ext cx="9144000" cy="1424439"/>
          </a:xfrm>
        </p:spPr>
        <p:txBody>
          <a:bodyPr>
            <a:normAutofit/>
          </a:bodyPr>
          <a:lstStyle/>
          <a:p>
            <a:r>
              <a:rPr lang="en-GB" sz="8000" b="1" dirty="0" smtClean="0"/>
              <a:t>Phonics </a:t>
            </a:r>
            <a:r>
              <a:rPr lang="en-GB" sz="8000" b="1" dirty="0"/>
              <a:t>Curriculum</a:t>
            </a:r>
          </a:p>
        </p:txBody>
      </p:sp>
      <p:pic>
        <p:nvPicPr>
          <p:cNvPr id="4" name="Picture 3">
            <a:extLst>
              <a:ext uri="{FF2B5EF4-FFF2-40B4-BE49-F238E27FC236}">
                <a16:creationId xmlns:a16="http://schemas.microsoft.com/office/drawing/2014/main" id="{7E68B8F1-8F50-6FBF-9BB5-4ECBC1A3EFCD}"/>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57200" y="548596"/>
            <a:ext cx="1371600" cy="1619250"/>
          </a:xfrm>
          <a:prstGeom prst="rect">
            <a:avLst/>
          </a:prstGeom>
          <a:noFill/>
          <a:ln>
            <a:noFill/>
          </a:ln>
        </p:spPr>
      </p:pic>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576637" y="3771466"/>
            <a:ext cx="5038725" cy="2390775"/>
          </a:xfrm>
          <a:prstGeom prst="rect">
            <a:avLst/>
          </a:prstGeom>
        </p:spPr>
      </p:pic>
    </p:spTree>
    <p:extLst>
      <p:ext uri="{BB962C8B-B14F-4D97-AF65-F5344CB8AC3E}">
        <p14:creationId xmlns:p14="http://schemas.microsoft.com/office/powerpoint/2010/main" val="278130013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394363" y="157434"/>
            <a:ext cx="5403274" cy="541337"/>
          </a:xfrm>
          <a:solidFill>
            <a:schemeClr val="accent1">
              <a:lumMod val="40000"/>
              <a:lumOff val="60000"/>
            </a:schemeClr>
          </a:solidFill>
        </p:spPr>
        <p:txBody>
          <a:bodyPr>
            <a:normAutofit/>
          </a:bodyPr>
          <a:lstStyle/>
          <a:p>
            <a:pPr algn="ctr"/>
            <a:r>
              <a:rPr lang="en-GB" sz="2000" b="1" dirty="0" smtClean="0">
                <a:latin typeface="+mn-lt"/>
              </a:rPr>
              <a:t>Phonics </a:t>
            </a:r>
            <a:r>
              <a:rPr lang="en-GB" sz="2000" b="1" dirty="0">
                <a:latin typeface="+mn-lt"/>
              </a:rPr>
              <a:t>at Holmes Chapel Primary School</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96443324"/>
              </p:ext>
            </p:extLst>
          </p:nvPr>
        </p:nvGraphicFramePr>
        <p:xfrm>
          <a:off x="838200" y="830046"/>
          <a:ext cx="10515600" cy="5209373"/>
        </p:xfrm>
        <a:graphic>
          <a:graphicData uri="http://schemas.openxmlformats.org/drawingml/2006/table">
            <a:tbl>
              <a:tblPr firstRow="1" bandRow="1">
                <a:tableStyleId>{5C22544A-7EE6-4342-B048-85BDC9FD1C3A}</a:tableStyleId>
              </a:tblPr>
              <a:tblGrid>
                <a:gridCol w="1511105">
                  <a:extLst>
                    <a:ext uri="{9D8B030D-6E8A-4147-A177-3AD203B41FA5}">
                      <a16:colId xmlns:a16="http://schemas.microsoft.com/office/drawing/2014/main" val="2629444592"/>
                    </a:ext>
                  </a:extLst>
                </a:gridCol>
                <a:gridCol w="9004495">
                  <a:extLst>
                    <a:ext uri="{9D8B030D-6E8A-4147-A177-3AD203B41FA5}">
                      <a16:colId xmlns:a16="http://schemas.microsoft.com/office/drawing/2014/main" val="4264307025"/>
                    </a:ext>
                  </a:extLst>
                </a:gridCol>
              </a:tblGrid>
              <a:tr h="1555158">
                <a:tc>
                  <a:txBody>
                    <a:bodyPr/>
                    <a:lstStyle/>
                    <a:p>
                      <a:pPr algn="ctr">
                        <a:lnSpc>
                          <a:spcPct val="107000"/>
                        </a:lnSpc>
                        <a:spcAft>
                          <a:spcPts val="0"/>
                        </a:spcAft>
                      </a:pPr>
                      <a:r>
                        <a:rPr lang="en-GB" sz="16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Intent</a:t>
                      </a:r>
                    </a:p>
                  </a:txBody>
                  <a:tcPr marL="68580" marR="68580" marT="0" marB="0" anchor="ctr">
                    <a:solidFill>
                      <a:schemeClr val="accent1">
                        <a:lumMod val="40000"/>
                        <a:lumOff val="60000"/>
                      </a:schemeClr>
                    </a:solidFill>
                  </a:tcPr>
                </a:tc>
                <a:tc>
                  <a:txBody>
                    <a:bodyPr/>
                    <a:lstStyle/>
                    <a:p>
                      <a:r>
                        <a:rPr lang="en-GB" sz="1100" b="1" kern="1200" dirty="0" smtClean="0">
                          <a:solidFill>
                            <a:schemeClr val="tx1"/>
                          </a:solidFill>
                          <a:effectLst/>
                          <a:latin typeface="+mn-lt"/>
                          <a:ea typeface="+mn-ea"/>
                          <a:cs typeface="+mn-cs"/>
                        </a:rPr>
                        <a:t>The National Curriculum states that ‘The understanding that the letter(s) on the page represent the sounds in spoken words should underpin pupils’ reading and spelling of all words.’ We teach children to identify, blend and segment sounds accurately through a systematic, synthetic approach to teaching Phonics. This is delivered through the Little </a:t>
                      </a:r>
                      <a:r>
                        <a:rPr lang="en-GB" sz="1100" b="1" kern="1200" dirty="0" err="1" smtClean="0">
                          <a:solidFill>
                            <a:schemeClr val="tx1"/>
                          </a:solidFill>
                          <a:effectLst/>
                          <a:latin typeface="+mn-lt"/>
                          <a:ea typeface="+mn-ea"/>
                          <a:cs typeface="+mn-cs"/>
                        </a:rPr>
                        <a:t>Wandle</a:t>
                      </a:r>
                      <a:r>
                        <a:rPr lang="en-GB" sz="1100" b="1" kern="1200" dirty="0" smtClean="0">
                          <a:solidFill>
                            <a:schemeClr val="tx1"/>
                          </a:solidFill>
                          <a:effectLst/>
                          <a:latin typeface="+mn-lt"/>
                          <a:ea typeface="+mn-ea"/>
                          <a:cs typeface="+mn-cs"/>
                        </a:rPr>
                        <a:t> Letters and Sounds revised scheme of work. The application of this teaching runs through our curriculum, as we aim to equip the children with the knowledge to become accurate, fluent, enthusiastic readers and independent, confident spellers. </a:t>
                      </a:r>
                    </a:p>
                    <a:p>
                      <a:r>
                        <a:rPr lang="en-GB" sz="1100" b="1" kern="1200" dirty="0" smtClean="0">
                          <a:solidFill>
                            <a:schemeClr val="tx1"/>
                          </a:solidFill>
                          <a:effectLst/>
                          <a:latin typeface="+mn-lt"/>
                          <a:ea typeface="+mn-ea"/>
                          <a:cs typeface="+mn-cs"/>
                        </a:rPr>
                        <a:t>We want children to be able to confidently identify graphemes/phonemes and have the skills to blend them for reading and segment them for spelling. All children should understand that the letters on a page represent sounds in spoken words and ultimately recognition of graphemes and decoding will become automatic and doesn’t require conscious effort. By the end of Year 1, children should have a comprehensive understanding of all graphemes and phonemes from phases 2-5, including alternative pronunciations and spellings. </a:t>
                      </a:r>
                    </a:p>
                  </a:txBody>
                  <a:tcPr marL="68580" marR="68580" marT="0" marB="0">
                    <a:solidFill>
                      <a:schemeClr val="accent1">
                        <a:lumMod val="40000"/>
                        <a:lumOff val="60000"/>
                      </a:schemeClr>
                    </a:solidFill>
                  </a:tcPr>
                </a:tc>
                <a:extLst>
                  <a:ext uri="{0D108BD9-81ED-4DB2-BD59-A6C34878D82A}">
                    <a16:rowId xmlns:a16="http://schemas.microsoft.com/office/drawing/2014/main" val="2177028848"/>
                  </a:ext>
                </a:extLst>
              </a:tr>
              <a:tr h="2023773">
                <a:tc>
                  <a:txBody>
                    <a:bodyPr/>
                    <a:lstStyle/>
                    <a:p>
                      <a:pPr algn="ctr">
                        <a:lnSpc>
                          <a:spcPct val="107000"/>
                        </a:lnSpc>
                        <a:spcAft>
                          <a:spcPts val="0"/>
                        </a:spcAft>
                      </a:pPr>
                      <a:r>
                        <a:rPr lang="en-GB" sz="1600" b="1" dirty="0">
                          <a:effectLst/>
                          <a:latin typeface="Calibri" panose="020F0502020204030204" pitchFamily="34" charset="0"/>
                          <a:ea typeface="Calibri" panose="020F0502020204030204" pitchFamily="34" charset="0"/>
                          <a:cs typeface="Times New Roman" panose="02020603050405020304" pitchFamily="18" charset="0"/>
                        </a:rPr>
                        <a:t>Implementation</a:t>
                      </a:r>
                    </a:p>
                  </a:txBody>
                  <a:tcPr marL="68580" marR="68580" marT="0" marB="0" anchor="ctr">
                    <a:solidFill>
                      <a:schemeClr val="accent1">
                        <a:lumMod val="40000"/>
                        <a:lumOff val="60000"/>
                      </a:schemeClr>
                    </a:solidFill>
                  </a:tcPr>
                </a:tc>
                <a:tc>
                  <a:txBody>
                    <a:bodyPr/>
                    <a:lstStyle/>
                    <a:p>
                      <a:pPr lvl="0"/>
                      <a:r>
                        <a:rPr lang="en-GB" sz="1100" b="1" kern="1200" dirty="0" smtClean="0">
                          <a:solidFill>
                            <a:schemeClr val="dk1"/>
                          </a:solidFill>
                          <a:effectLst/>
                          <a:latin typeface="+mn-lt"/>
                          <a:ea typeface="+mn-ea"/>
                          <a:cs typeface="+mn-cs"/>
                        </a:rPr>
                        <a:t>Phonics is taught in Reception and Year 1 using the: review, teach, practice and apply method. This is aligned with the Little </a:t>
                      </a:r>
                      <a:r>
                        <a:rPr lang="en-GB" sz="1100" b="1" kern="1200" dirty="0" err="1" smtClean="0">
                          <a:solidFill>
                            <a:schemeClr val="dk1"/>
                          </a:solidFill>
                          <a:effectLst/>
                          <a:latin typeface="+mn-lt"/>
                          <a:ea typeface="+mn-ea"/>
                          <a:cs typeface="+mn-cs"/>
                        </a:rPr>
                        <a:t>Wandle</a:t>
                      </a:r>
                      <a:r>
                        <a:rPr lang="en-GB" sz="1100" b="1" kern="1200" dirty="0" smtClean="0">
                          <a:solidFill>
                            <a:schemeClr val="dk1"/>
                          </a:solidFill>
                          <a:effectLst/>
                          <a:latin typeface="+mn-lt"/>
                          <a:ea typeface="+mn-ea"/>
                          <a:cs typeface="+mn-cs"/>
                        </a:rPr>
                        <a:t> scheme.</a:t>
                      </a:r>
                    </a:p>
                    <a:p>
                      <a:pPr lvl="0"/>
                      <a:r>
                        <a:rPr lang="en-GB" sz="1100" b="1" kern="1200" dirty="0" smtClean="0">
                          <a:solidFill>
                            <a:schemeClr val="dk1"/>
                          </a:solidFill>
                          <a:effectLst/>
                          <a:latin typeface="+mn-lt"/>
                          <a:ea typeface="+mn-ea"/>
                          <a:cs typeface="+mn-cs"/>
                        </a:rPr>
                        <a:t>Lessons are planned half termly as 5 week units of work (following the progression of teaching as set out in Little </a:t>
                      </a:r>
                      <a:r>
                        <a:rPr lang="en-GB" sz="1100" b="1" kern="1200" dirty="0" err="1" smtClean="0">
                          <a:solidFill>
                            <a:schemeClr val="dk1"/>
                          </a:solidFill>
                          <a:effectLst/>
                          <a:latin typeface="+mn-lt"/>
                          <a:ea typeface="+mn-ea"/>
                          <a:cs typeface="+mn-cs"/>
                        </a:rPr>
                        <a:t>Wandle</a:t>
                      </a:r>
                      <a:r>
                        <a:rPr lang="en-GB" sz="1100" b="1" kern="1200" dirty="0" smtClean="0">
                          <a:solidFill>
                            <a:schemeClr val="dk1"/>
                          </a:solidFill>
                          <a:effectLst/>
                          <a:latin typeface="+mn-lt"/>
                          <a:ea typeface="+mn-ea"/>
                          <a:cs typeface="+mn-cs"/>
                        </a:rPr>
                        <a:t>). </a:t>
                      </a:r>
                      <a:r>
                        <a:rPr lang="en-GB" sz="1100" b="1" kern="1200" dirty="0" smtClean="0">
                          <a:solidFill>
                            <a:schemeClr val="dk1"/>
                          </a:solidFill>
                          <a:effectLst/>
                          <a:latin typeface="+mn-lt"/>
                          <a:ea typeface="+mn-ea"/>
                          <a:cs typeface="+mn-cs"/>
                        </a:rPr>
                        <a:t>Phonics is taught for 30 minutes, 5 times a week in Reception – year </a:t>
                      </a:r>
                      <a:r>
                        <a:rPr lang="en-GB" sz="1100" b="1" kern="1200" dirty="0" smtClean="0">
                          <a:solidFill>
                            <a:schemeClr val="dk1"/>
                          </a:solidFill>
                          <a:effectLst/>
                          <a:latin typeface="+mn-lt"/>
                          <a:ea typeface="+mn-ea"/>
                          <a:cs typeface="+mn-cs"/>
                        </a:rPr>
                        <a:t>2*</a:t>
                      </a:r>
                      <a:endParaRPr lang="en-GB" sz="1100" b="1" kern="1200" dirty="0" smtClean="0">
                        <a:solidFill>
                          <a:schemeClr val="dk1"/>
                        </a:solidFill>
                        <a:effectLst/>
                        <a:latin typeface="+mn-lt"/>
                        <a:ea typeface="+mn-ea"/>
                        <a:cs typeface="+mn-cs"/>
                      </a:endParaRPr>
                    </a:p>
                    <a:p>
                      <a:pPr lvl="0"/>
                      <a:r>
                        <a:rPr lang="en-GB" sz="1100" b="1" kern="1200" dirty="0" smtClean="0">
                          <a:solidFill>
                            <a:schemeClr val="dk1"/>
                          </a:solidFill>
                          <a:effectLst/>
                          <a:latin typeface="+mn-lt"/>
                          <a:ea typeface="+mn-ea"/>
                          <a:cs typeface="+mn-cs"/>
                        </a:rPr>
                        <a:t>Teachers are consistent in their delivery of lessons and use of terminology and resources  across the key stage. They promote ‘active learning’ and whole-group participation for the duration of the 30 minute lesson.</a:t>
                      </a:r>
                    </a:p>
                    <a:p>
                      <a:pPr lvl="0"/>
                      <a:r>
                        <a:rPr lang="en-GB" sz="1100" b="1" kern="1200" dirty="0" smtClean="0">
                          <a:solidFill>
                            <a:schemeClr val="dk1"/>
                          </a:solidFill>
                          <a:effectLst/>
                          <a:latin typeface="+mn-lt"/>
                          <a:ea typeface="+mn-ea"/>
                          <a:cs typeface="+mn-cs"/>
                        </a:rPr>
                        <a:t>All phonics lessons include the opportunity to practise blending to read and segmenting to spell. Children read a combination of discreet graphemes, decodable words, tricky words and sentences in every lesson.</a:t>
                      </a:r>
                    </a:p>
                    <a:p>
                      <a:pPr lvl="0" fontAlgn="base"/>
                      <a:r>
                        <a:rPr lang="en-GB" sz="1100" b="1" u="none" strike="noStrike" kern="1200" dirty="0" smtClean="0">
                          <a:solidFill>
                            <a:schemeClr val="dk1"/>
                          </a:solidFill>
                          <a:effectLst/>
                          <a:latin typeface="+mn-lt"/>
                          <a:ea typeface="+mn-ea"/>
                          <a:cs typeface="+mn-cs"/>
                        </a:rPr>
                        <a:t>All children are taught to use the vocabulary associated with phonics e.g. digraph, phoneme and to articulate their understanding of these terms.</a:t>
                      </a:r>
                    </a:p>
                    <a:p>
                      <a:pPr lvl="0" fontAlgn="base"/>
                      <a:r>
                        <a:rPr lang="en-GB" sz="1100" b="1" u="none" strike="noStrike" kern="1200" dirty="0" smtClean="0">
                          <a:solidFill>
                            <a:schemeClr val="dk1"/>
                          </a:solidFill>
                          <a:effectLst/>
                          <a:latin typeface="+mn-lt"/>
                          <a:ea typeface="+mn-ea"/>
                          <a:cs typeface="+mn-cs"/>
                        </a:rPr>
                        <a:t>Children are closely monitored and assessed at the end of each 5 week teaching unit. Children that are not at the expected level in years 1-6 are assessed every 3-5 weeks using a placement assessment to identify gaps in understanding, which will then be addressed with keep-up/catch-up. </a:t>
                      </a:r>
                    </a:p>
                    <a:p>
                      <a:pPr lvl="0" fontAlgn="base"/>
                      <a:r>
                        <a:rPr lang="en-GB" sz="1100" b="1" u="none" strike="noStrike" kern="1200" dirty="0" smtClean="0">
                          <a:solidFill>
                            <a:schemeClr val="dk1"/>
                          </a:solidFill>
                          <a:effectLst/>
                          <a:latin typeface="+mn-lt"/>
                          <a:ea typeface="+mn-ea"/>
                          <a:cs typeface="+mn-cs"/>
                        </a:rPr>
                        <a:t>Every child in Reception – Year 2 has 3, 20 minute practice read sessions a week in line with the Little </a:t>
                      </a:r>
                      <a:r>
                        <a:rPr lang="en-GB" sz="1100" b="1" u="none" strike="noStrike" kern="1200" dirty="0" err="1" smtClean="0">
                          <a:solidFill>
                            <a:schemeClr val="dk1"/>
                          </a:solidFill>
                          <a:effectLst/>
                          <a:latin typeface="+mn-lt"/>
                          <a:ea typeface="+mn-ea"/>
                          <a:cs typeface="+mn-cs"/>
                        </a:rPr>
                        <a:t>Wandle</a:t>
                      </a:r>
                      <a:r>
                        <a:rPr lang="en-GB" sz="1100" b="1" u="none" strike="noStrike" kern="1200" dirty="0" smtClean="0">
                          <a:solidFill>
                            <a:schemeClr val="dk1"/>
                          </a:solidFill>
                          <a:effectLst/>
                          <a:latin typeface="+mn-lt"/>
                          <a:ea typeface="+mn-ea"/>
                          <a:cs typeface="+mn-cs"/>
                        </a:rPr>
                        <a:t> scheme. These are delivered in hour long blocks 3 times a week on a rotation basis. They are delivered by trained Teachers and Teaching</a:t>
                      </a:r>
                      <a:r>
                        <a:rPr lang="en-GB" sz="1100" b="1" u="none" strike="noStrike" kern="1200" baseline="0" dirty="0" smtClean="0">
                          <a:solidFill>
                            <a:schemeClr val="dk1"/>
                          </a:solidFill>
                          <a:effectLst/>
                          <a:latin typeface="+mn-lt"/>
                          <a:ea typeface="+mn-ea"/>
                          <a:cs typeface="+mn-cs"/>
                        </a:rPr>
                        <a:t> </a:t>
                      </a:r>
                      <a:r>
                        <a:rPr lang="en-GB" sz="1100" b="1" u="none" strike="noStrike" kern="1200" dirty="0" smtClean="0">
                          <a:solidFill>
                            <a:schemeClr val="dk1"/>
                          </a:solidFill>
                          <a:effectLst/>
                          <a:latin typeface="+mn-lt"/>
                          <a:ea typeface="+mn-ea"/>
                          <a:cs typeface="+mn-cs"/>
                        </a:rPr>
                        <a:t>Assistant.</a:t>
                      </a:r>
                    </a:p>
                    <a:p>
                      <a:pPr lvl="0" fontAlgn="base"/>
                      <a:r>
                        <a:rPr lang="en-GB" sz="1100" b="1" u="none" strike="noStrike" kern="1200" dirty="0" smtClean="0">
                          <a:solidFill>
                            <a:schemeClr val="dk1"/>
                          </a:solidFill>
                          <a:effectLst/>
                          <a:latin typeface="+mn-lt"/>
                          <a:ea typeface="+mn-ea"/>
                          <a:cs typeface="+mn-cs"/>
                        </a:rPr>
                        <a:t>Year 1 have three 30 minute additional whole-class phonics sessions to address gaps in knowledge.</a:t>
                      </a:r>
                    </a:p>
                    <a:p>
                      <a:pPr lvl="0" fontAlgn="base"/>
                      <a:r>
                        <a:rPr lang="en-GB" sz="1100" b="1" u="none" strike="noStrike" kern="1200" dirty="0" smtClean="0">
                          <a:solidFill>
                            <a:schemeClr val="dk1"/>
                          </a:solidFill>
                          <a:effectLst/>
                          <a:latin typeface="+mn-lt"/>
                          <a:ea typeface="+mn-ea"/>
                          <a:cs typeface="+mn-cs"/>
                        </a:rPr>
                        <a:t>Keep-up/catch-up runs across the school for 10-20 minutes 5 times a week with groups of up to </a:t>
                      </a:r>
                      <a:r>
                        <a:rPr lang="en-GB" sz="1100" b="1" u="none" strike="noStrike" kern="1200" dirty="0" smtClean="0">
                          <a:solidFill>
                            <a:schemeClr val="dk1"/>
                          </a:solidFill>
                          <a:effectLst/>
                          <a:latin typeface="+mn-lt"/>
                          <a:ea typeface="+mn-ea"/>
                          <a:cs typeface="+mn-cs"/>
                        </a:rPr>
                        <a:t>6 </a:t>
                      </a:r>
                      <a:r>
                        <a:rPr lang="en-GB" sz="1100" b="1" u="none" strike="noStrike" kern="1200" dirty="0" smtClean="0">
                          <a:solidFill>
                            <a:schemeClr val="dk1"/>
                          </a:solidFill>
                          <a:effectLst/>
                          <a:latin typeface="+mn-lt"/>
                          <a:ea typeface="+mn-ea"/>
                          <a:cs typeface="+mn-cs"/>
                        </a:rPr>
                        <a:t>children.</a:t>
                      </a:r>
                    </a:p>
                    <a:p>
                      <a:pPr lvl="0" fontAlgn="base"/>
                      <a:r>
                        <a:rPr lang="en-GB" sz="1100" b="1" u="none" strike="noStrike" kern="1200" dirty="0" smtClean="0">
                          <a:solidFill>
                            <a:schemeClr val="dk1"/>
                          </a:solidFill>
                          <a:effectLst/>
                          <a:latin typeface="+mn-lt"/>
                          <a:ea typeface="+mn-ea"/>
                          <a:cs typeface="+mn-cs"/>
                        </a:rPr>
                        <a:t>Every week, children take home 1 e-book that matches their practice read book, 2 phonetically decodable books and 2 ‘sharing’ books.</a:t>
                      </a:r>
                    </a:p>
                    <a:p>
                      <a:pPr marL="0" marR="0" lvl="0" indent="0" algn="l" defTabSz="914400" rtl="0" eaLnBrk="1" fontAlgn="base" latinLnBrk="0" hangingPunct="1">
                        <a:lnSpc>
                          <a:spcPct val="100000"/>
                        </a:lnSpc>
                        <a:spcBef>
                          <a:spcPts val="0"/>
                        </a:spcBef>
                        <a:spcAft>
                          <a:spcPts val="0"/>
                        </a:spcAft>
                        <a:buClrTx/>
                        <a:buSzTx/>
                        <a:buFontTx/>
                        <a:buNone/>
                        <a:tabLst/>
                        <a:defRPr/>
                      </a:pPr>
                      <a:r>
                        <a:rPr lang="en-GB" sz="1100" b="1" kern="1200" dirty="0" smtClean="0">
                          <a:solidFill>
                            <a:schemeClr val="dk1"/>
                          </a:solidFill>
                          <a:effectLst/>
                          <a:latin typeface="+mn-lt"/>
                          <a:ea typeface="+mn-ea"/>
                          <a:cs typeface="+mn-cs"/>
                        </a:rPr>
                        <a:t>*If appropriate to the cohort, Year 3 will teach whole-class phonics during the Autumn term</a:t>
                      </a:r>
                    </a:p>
                  </a:txBody>
                  <a:tcPr marL="68580" marR="68580" marT="0" marB="0">
                    <a:solidFill>
                      <a:schemeClr val="accent1">
                        <a:lumMod val="40000"/>
                        <a:lumOff val="60000"/>
                      </a:schemeClr>
                    </a:solidFill>
                  </a:tcPr>
                </a:tc>
                <a:extLst>
                  <a:ext uri="{0D108BD9-81ED-4DB2-BD59-A6C34878D82A}">
                    <a16:rowId xmlns:a16="http://schemas.microsoft.com/office/drawing/2014/main" val="242387448"/>
                  </a:ext>
                </a:extLst>
              </a:tr>
              <a:tr h="971975">
                <a:tc>
                  <a:txBody>
                    <a:bodyPr/>
                    <a:lstStyle/>
                    <a:p>
                      <a:pPr algn="ctr">
                        <a:lnSpc>
                          <a:spcPct val="107000"/>
                        </a:lnSpc>
                        <a:spcAft>
                          <a:spcPts val="0"/>
                        </a:spcAft>
                      </a:pPr>
                      <a:r>
                        <a:rPr lang="en-GB" sz="1600" b="1" dirty="0">
                          <a:effectLst/>
                          <a:latin typeface="Calibri" panose="020F0502020204030204" pitchFamily="34" charset="0"/>
                          <a:ea typeface="Calibri" panose="020F0502020204030204" pitchFamily="34" charset="0"/>
                          <a:cs typeface="Times New Roman" panose="02020603050405020304" pitchFamily="18" charset="0"/>
                        </a:rPr>
                        <a:t>Impact</a:t>
                      </a:r>
                    </a:p>
                  </a:txBody>
                  <a:tcPr marL="68580" marR="68580" marT="0" marB="0" anchor="ctr">
                    <a:solidFill>
                      <a:schemeClr val="accent1">
                        <a:lumMod val="40000"/>
                        <a:lumOff val="60000"/>
                      </a:schemeClr>
                    </a:solidFill>
                  </a:tcPr>
                </a:tc>
                <a:tc>
                  <a:txBody>
                    <a:bodyPr/>
                    <a:lstStyle/>
                    <a:p>
                      <a:r>
                        <a:rPr lang="en-GB" sz="1100" b="1" kern="1200" dirty="0" smtClean="0">
                          <a:solidFill>
                            <a:schemeClr val="dk1"/>
                          </a:solidFill>
                          <a:effectLst/>
                          <a:latin typeface="+mn-lt"/>
                          <a:ea typeface="+mn-ea"/>
                          <a:cs typeface="+mn-cs"/>
                        </a:rPr>
                        <a:t>Assessment is used to monitor progress and to identify any child needing additional support as soon as they need it.</a:t>
                      </a:r>
                    </a:p>
                    <a:p>
                      <a:r>
                        <a:rPr lang="en-GB" sz="1100" b="1" kern="1200" dirty="0" smtClean="0">
                          <a:solidFill>
                            <a:schemeClr val="dk1"/>
                          </a:solidFill>
                          <a:effectLst/>
                          <a:latin typeface="+mn-lt"/>
                          <a:ea typeface="+mn-ea"/>
                          <a:cs typeface="+mn-cs"/>
                        </a:rPr>
                        <a:t> </a:t>
                      </a:r>
                      <a:endParaRPr lang="en-GB" sz="1200" b="1" kern="1200" dirty="0">
                        <a:solidFill>
                          <a:schemeClr val="dk1"/>
                        </a:solidFill>
                        <a:effectLst/>
                        <a:latin typeface="Calibri" panose="020F0502020204030204" pitchFamily="34" charset="0"/>
                        <a:ea typeface="+mn-ea"/>
                        <a:cs typeface="Times New Roman" panose="02020603050405020304" pitchFamily="18" charset="0"/>
                      </a:endParaRPr>
                    </a:p>
                    <a:p>
                      <a:r>
                        <a:rPr lang="en-GB" sz="1200" b="1" kern="1200" dirty="0" smtClean="0">
                          <a:solidFill>
                            <a:schemeClr val="dk1"/>
                          </a:solidFill>
                          <a:effectLst/>
                          <a:latin typeface="Calibri" panose="020F0502020204030204" pitchFamily="34" charset="0"/>
                          <a:ea typeface="+mn-ea"/>
                          <a:cs typeface="Times New Roman" panose="02020603050405020304" pitchFamily="18" charset="0"/>
                        </a:rPr>
                        <a:t>See</a:t>
                      </a:r>
                      <a:r>
                        <a:rPr lang="en-GB" sz="1200" b="1" kern="1200" baseline="0" dirty="0" smtClean="0">
                          <a:solidFill>
                            <a:schemeClr val="dk1"/>
                          </a:solidFill>
                          <a:effectLst/>
                          <a:latin typeface="Calibri" panose="020F0502020204030204" pitchFamily="34" charset="0"/>
                          <a:ea typeface="+mn-ea"/>
                          <a:cs typeface="Times New Roman" panose="02020603050405020304" pitchFamily="18" charset="0"/>
                        </a:rPr>
                        <a:t> below for more details about how we assess learning.</a:t>
                      </a:r>
                      <a:endParaRPr lang="en-GB" sz="1100" b="1" kern="1200" dirty="0" smtClean="0">
                        <a:solidFill>
                          <a:schemeClr val="dk1"/>
                        </a:solidFill>
                        <a:effectLst/>
                        <a:latin typeface="+mn-lt"/>
                        <a:ea typeface="+mn-ea"/>
                        <a:cs typeface="+mn-cs"/>
                      </a:endParaRPr>
                    </a:p>
                  </a:txBody>
                  <a:tcPr marL="68580" marR="68580" marT="0" marB="0">
                    <a:solidFill>
                      <a:schemeClr val="accent1">
                        <a:lumMod val="40000"/>
                        <a:lumOff val="60000"/>
                      </a:schemeClr>
                    </a:solidFill>
                  </a:tcPr>
                </a:tc>
                <a:extLst>
                  <a:ext uri="{0D108BD9-81ED-4DB2-BD59-A6C34878D82A}">
                    <a16:rowId xmlns:a16="http://schemas.microsoft.com/office/drawing/2014/main" val="2754137304"/>
                  </a:ext>
                </a:extLst>
              </a:tr>
            </a:tbl>
          </a:graphicData>
        </a:graphic>
      </p:graphicFrame>
      <p:pic>
        <p:nvPicPr>
          <p:cNvPr id="3" name="Picture 2">
            <a:extLst>
              <a:ext uri="{FF2B5EF4-FFF2-40B4-BE49-F238E27FC236}">
                <a16:creationId xmlns:a16="http://schemas.microsoft.com/office/drawing/2014/main" id="{57BD3E91-1C72-FAE8-98F9-8465FBAADD6A}"/>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94176" y="157434"/>
            <a:ext cx="569742" cy="672612"/>
          </a:xfrm>
          <a:prstGeom prst="rect">
            <a:avLst/>
          </a:prstGeom>
          <a:noFill/>
          <a:ln>
            <a:noFill/>
          </a:ln>
        </p:spPr>
      </p:pic>
    </p:spTree>
    <p:extLst>
      <p:ext uri="{BB962C8B-B14F-4D97-AF65-F5344CB8AC3E}">
        <p14:creationId xmlns:p14="http://schemas.microsoft.com/office/powerpoint/2010/main" val="211467747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19642" y="413658"/>
            <a:ext cx="7244863" cy="824300"/>
          </a:xfrm>
          <a:solidFill>
            <a:schemeClr val="accent1">
              <a:lumMod val="60000"/>
              <a:lumOff val="40000"/>
            </a:schemeClr>
          </a:solidFill>
        </p:spPr>
        <p:txBody>
          <a:bodyPr>
            <a:normAutofit fontScale="90000"/>
          </a:bodyPr>
          <a:lstStyle/>
          <a:p>
            <a:pPr algn="ctr"/>
            <a:r>
              <a:rPr lang="en-GB" sz="2800" b="1" u="sng" dirty="0">
                <a:latin typeface="+mn-lt"/>
              </a:rPr>
              <a:t/>
            </a:r>
            <a:br>
              <a:rPr lang="en-GB" sz="2800" b="1" u="sng" dirty="0">
                <a:latin typeface="+mn-lt"/>
              </a:rPr>
            </a:br>
            <a:r>
              <a:rPr lang="en-GB" sz="2800" b="1" u="sng" dirty="0">
                <a:latin typeface="+mn-lt"/>
              </a:rPr>
              <a:t>What does our learning in </a:t>
            </a:r>
            <a:r>
              <a:rPr lang="en-GB" sz="2800" b="1" u="sng" dirty="0" smtClean="0">
                <a:latin typeface="+mn-lt"/>
              </a:rPr>
              <a:t>Phonics </a:t>
            </a:r>
            <a:r>
              <a:rPr lang="en-GB" sz="2800" b="1" u="sng" dirty="0">
                <a:latin typeface="+mn-lt"/>
              </a:rPr>
              <a:t>look like?</a:t>
            </a:r>
            <a:r>
              <a:rPr lang="en-GB" sz="2800" b="1" dirty="0">
                <a:latin typeface="+mn-lt"/>
              </a:rPr>
              <a:t/>
            </a:r>
            <a:br>
              <a:rPr lang="en-GB" sz="2800" b="1" dirty="0">
                <a:latin typeface="+mn-lt"/>
              </a:rPr>
            </a:br>
            <a:endParaRPr lang="en-GB" sz="2800" b="1" dirty="0">
              <a:latin typeface="+mn-lt"/>
            </a:endParaRPr>
          </a:p>
        </p:txBody>
      </p:sp>
      <p:sp>
        <p:nvSpPr>
          <p:cNvPr id="3" name="Content Placeholder 2"/>
          <p:cNvSpPr>
            <a:spLocks noGrp="1"/>
          </p:cNvSpPr>
          <p:nvPr>
            <p:ph idx="1"/>
          </p:nvPr>
        </p:nvSpPr>
        <p:spPr>
          <a:xfrm>
            <a:off x="838200" y="1825625"/>
            <a:ext cx="10515600" cy="4117975"/>
          </a:xfrm>
        </p:spPr>
        <p:txBody>
          <a:bodyPr>
            <a:normAutofit/>
          </a:bodyPr>
          <a:lstStyle/>
          <a:p>
            <a:pPr marL="0" indent="0">
              <a:buNone/>
            </a:pPr>
            <a:r>
              <a:rPr lang="en-GB" dirty="0" smtClean="0"/>
              <a:t> </a:t>
            </a:r>
            <a:endParaRPr lang="en-GB" dirty="0"/>
          </a:p>
          <a:p>
            <a:endParaRPr lang="en-GB" dirty="0"/>
          </a:p>
        </p:txBody>
      </p:sp>
      <p:pic>
        <p:nvPicPr>
          <p:cNvPr id="4" name="Picture 3">
            <a:extLst>
              <a:ext uri="{FF2B5EF4-FFF2-40B4-BE49-F238E27FC236}">
                <a16:creationId xmlns:a16="http://schemas.microsoft.com/office/drawing/2014/main" id="{F0AF5E37-ACC6-16B0-8CC7-B0B250D4F5E8}"/>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18867" y="232248"/>
            <a:ext cx="569742" cy="672612"/>
          </a:xfrm>
          <a:prstGeom prst="rect">
            <a:avLst/>
          </a:prstGeom>
          <a:noFill/>
          <a:ln>
            <a:noFill/>
          </a:ln>
        </p:spPr>
      </p:pic>
      <p:graphicFrame>
        <p:nvGraphicFramePr>
          <p:cNvPr id="5" name="Table 4"/>
          <p:cNvGraphicFramePr>
            <a:graphicFrameLocks noGrp="1"/>
          </p:cNvGraphicFramePr>
          <p:nvPr>
            <p:extLst>
              <p:ext uri="{D42A27DB-BD31-4B8C-83A1-F6EECF244321}">
                <p14:modId xmlns:p14="http://schemas.microsoft.com/office/powerpoint/2010/main" val="356808541"/>
              </p:ext>
            </p:extLst>
          </p:nvPr>
        </p:nvGraphicFramePr>
        <p:xfrm>
          <a:off x="698269" y="1825625"/>
          <a:ext cx="11022676" cy="3596640"/>
        </p:xfrm>
        <a:graphic>
          <a:graphicData uri="http://schemas.openxmlformats.org/drawingml/2006/table">
            <a:tbl>
              <a:tblPr firstRow="1" bandRow="1">
                <a:tableStyleId>{5C22544A-7EE6-4342-B048-85BDC9FD1C3A}</a:tableStyleId>
              </a:tblPr>
              <a:tblGrid>
                <a:gridCol w="11022676">
                  <a:extLst>
                    <a:ext uri="{9D8B030D-6E8A-4147-A177-3AD203B41FA5}">
                      <a16:colId xmlns:a16="http://schemas.microsoft.com/office/drawing/2014/main" val="3711495949"/>
                    </a:ext>
                  </a:extLst>
                </a:gridCol>
              </a:tblGrid>
              <a:tr h="370840">
                <a:tc>
                  <a:txBody>
                    <a:bodyPr/>
                    <a:lstStyle/>
                    <a:p>
                      <a:pPr marL="0" indent="0">
                        <a:buNone/>
                      </a:pPr>
                      <a:r>
                        <a:rPr lang="en-GB" sz="1400" b="1" dirty="0" smtClean="0"/>
                        <a:t>Daily phonics lessons in Reception and Year 1</a:t>
                      </a:r>
                      <a:endParaRPr lang="en-GB" sz="1400" dirty="0" smtClean="0"/>
                    </a:p>
                    <a:p>
                      <a:pPr marL="0" lvl="0" indent="0">
                        <a:buNone/>
                      </a:pPr>
                      <a:r>
                        <a:rPr lang="en-GB" sz="1400" dirty="0" smtClean="0"/>
                        <a:t>We teach phonics for 30 minutes a day. In Reception, we build from 10-minute lessons, with additional daily oral blending games, to the full-length lesson as quickly as possible. Each Friday, we review the week’s teaching to help children become fluent readers. </a:t>
                      </a:r>
                    </a:p>
                    <a:p>
                      <a:pPr marL="0" lvl="0" indent="0">
                        <a:buNone/>
                      </a:pPr>
                      <a:r>
                        <a:rPr lang="en-GB" sz="1400" dirty="0" smtClean="0"/>
                        <a:t>Children make a strong start in Reception: teaching begins in Week 2 of the Autumn term.</a:t>
                      </a:r>
                    </a:p>
                    <a:p>
                      <a:pPr marL="0" lvl="0" indent="0">
                        <a:buNone/>
                      </a:pPr>
                      <a:r>
                        <a:rPr lang="en-GB" sz="1400" dirty="0" smtClean="0"/>
                        <a:t>We follow the </a:t>
                      </a:r>
                      <a:r>
                        <a:rPr lang="en-GB" sz="1400" i="1" u="sng" dirty="0" smtClean="0">
                          <a:hlinkClick r:id="rId3"/>
                        </a:rPr>
                        <a:t>Little </a:t>
                      </a:r>
                      <a:r>
                        <a:rPr lang="en-GB" sz="1400" i="1" u="sng" dirty="0" err="1" smtClean="0">
                          <a:hlinkClick r:id="rId3"/>
                        </a:rPr>
                        <a:t>Wandle</a:t>
                      </a:r>
                      <a:r>
                        <a:rPr lang="en-GB" sz="1400" i="1" u="sng" dirty="0" smtClean="0">
                          <a:hlinkClick r:id="rId3"/>
                        </a:rPr>
                        <a:t> Letters and Sounds Revised</a:t>
                      </a:r>
                      <a:r>
                        <a:rPr lang="en-GB" sz="1400" u="sng" dirty="0" smtClean="0">
                          <a:hlinkClick r:id="rId3"/>
                        </a:rPr>
                        <a:t> expectations of progress:</a:t>
                      </a:r>
                      <a:endParaRPr lang="en-GB" sz="1400" dirty="0" smtClean="0"/>
                    </a:p>
                    <a:p>
                      <a:pPr lvl="1"/>
                      <a:r>
                        <a:rPr lang="en-GB" sz="1400" dirty="0" smtClean="0"/>
                        <a:t>Children in Reception are taught to read and spell words using Phase 2 and 3 GPCs, and words with adjacent consonants (Phase 4) with fluency and accuracy.</a:t>
                      </a:r>
                    </a:p>
                    <a:p>
                      <a:pPr lvl="1"/>
                      <a:r>
                        <a:rPr lang="en-GB" sz="1400" dirty="0" smtClean="0"/>
                        <a:t>Children in Year 1 review Phases 3 and 4 and are taught to read and spell words using Phase 5 GPCs with fluency and accuracy.</a:t>
                      </a:r>
                      <a:endParaRPr lang="en-GB" sz="1400" dirty="0"/>
                    </a:p>
                  </a:txBody>
                  <a:tcPr/>
                </a:tc>
                <a:extLst>
                  <a:ext uri="{0D108BD9-81ED-4DB2-BD59-A6C34878D82A}">
                    <a16:rowId xmlns:a16="http://schemas.microsoft.com/office/drawing/2014/main" val="2297111621"/>
                  </a:ext>
                </a:extLst>
              </a:tr>
              <a:tr h="370840">
                <a:tc>
                  <a:txBody>
                    <a:bodyPr/>
                    <a:lstStyle/>
                    <a:p>
                      <a:pPr marL="0" indent="0">
                        <a:buNone/>
                      </a:pPr>
                      <a:r>
                        <a:rPr lang="en-GB" sz="1400" b="1" dirty="0" smtClean="0"/>
                        <a:t>Daily Keep-up lessons ensure every child learns to read</a:t>
                      </a:r>
                      <a:endParaRPr lang="en-GB" sz="1400" dirty="0" smtClean="0"/>
                    </a:p>
                    <a:p>
                      <a:pPr marL="0" lvl="0" indent="0">
                        <a:buNone/>
                      </a:pPr>
                      <a:r>
                        <a:rPr lang="en-GB" sz="1400" dirty="0" smtClean="0"/>
                        <a:t>Any child who needs additional practice has daily Keep-up support, taught by a fully trained adult. Keep-up lessons match the structure of class teaching, and use the same procedures, resources and mantras, but in smaller steps with more repetition, so that every child secures their learning.</a:t>
                      </a:r>
                    </a:p>
                    <a:p>
                      <a:pPr marL="0" lvl="0" indent="0">
                        <a:buNone/>
                      </a:pPr>
                      <a:r>
                        <a:rPr lang="en-GB" sz="1400" dirty="0" smtClean="0"/>
                        <a:t>We timetable daily phonics lessons for any child in Year 2 and above who is not fully fluent at reading or has not passed the Phonics screening check. These children urgently need to catch up, so the gap between themselves and their peers does not widen. We use the Rapid Catch-up</a:t>
                      </a:r>
                      <a:r>
                        <a:rPr lang="en-GB" sz="1400" i="1" dirty="0" smtClean="0"/>
                        <a:t> </a:t>
                      </a:r>
                      <a:r>
                        <a:rPr lang="en-GB" sz="1400" dirty="0" smtClean="0"/>
                        <a:t>assessments to identify the gaps in their phonic knowledge and teach to these using the Rapid Catch-up</a:t>
                      </a:r>
                      <a:r>
                        <a:rPr lang="en-GB" sz="1400" i="1" dirty="0" smtClean="0"/>
                        <a:t> </a:t>
                      </a:r>
                      <a:r>
                        <a:rPr lang="en-GB" sz="1400" dirty="0" smtClean="0"/>
                        <a:t>resources – at pace.  </a:t>
                      </a:r>
                    </a:p>
                    <a:p>
                      <a:pPr marL="0" lvl="0" indent="0">
                        <a:buNone/>
                      </a:pPr>
                      <a:r>
                        <a:rPr lang="en-GB" sz="1400" dirty="0" smtClean="0"/>
                        <a:t>These short, sharp lessons last 15-20 minutes daily and have been designed to ensure children quickly catch up to age-related expectations in reading.</a:t>
                      </a:r>
                    </a:p>
                    <a:p>
                      <a:endParaRPr lang="en-GB" sz="1400" dirty="0"/>
                    </a:p>
                  </a:txBody>
                  <a:tcPr/>
                </a:tc>
                <a:extLst>
                  <a:ext uri="{0D108BD9-81ED-4DB2-BD59-A6C34878D82A}">
                    <a16:rowId xmlns:a16="http://schemas.microsoft.com/office/drawing/2014/main" val="1434326573"/>
                  </a:ext>
                </a:extLst>
              </a:tr>
            </a:tbl>
          </a:graphicData>
        </a:graphic>
      </p:graphicFrame>
    </p:spTree>
    <p:extLst>
      <p:ext uri="{BB962C8B-B14F-4D97-AF65-F5344CB8AC3E}">
        <p14:creationId xmlns:p14="http://schemas.microsoft.com/office/powerpoint/2010/main" val="275545091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67891" y="157434"/>
            <a:ext cx="6258098" cy="690591"/>
          </a:xfrm>
          <a:solidFill>
            <a:schemeClr val="accent1">
              <a:lumMod val="40000"/>
              <a:lumOff val="60000"/>
            </a:schemeClr>
          </a:solidFill>
        </p:spPr>
        <p:txBody>
          <a:bodyPr>
            <a:normAutofit/>
          </a:bodyPr>
          <a:lstStyle/>
          <a:p>
            <a:pPr algn="ctr"/>
            <a:r>
              <a:rPr lang="en-GB" sz="2800" b="1" dirty="0" smtClean="0">
                <a:latin typeface="+mn-lt"/>
              </a:rPr>
              <a:t>What do reading sessions look like?</a:t>
            </a:r>
            <a:endParaRPr lang="en-GB" sz="2800" b="1" dirty="0">
              <a:latin typeface="+mn-lt"/>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812711016"/>
              </p:ext>
            </p:extLst>
          </p:nvPr>
        </p:nvGraphicFramePr>
        <p:xfrm>
          <a:off x="606136" y="952788"/>
          <a:ext cx="10515600" cy="5791200"/>
        </p:xfrm>
        <a:graphic>
          <a:graphicData uri="http://schemas.openxmlformats.org/drawingml/2006/table">
            <a:tbl>
              <a:tblPr firstRow="1" bandRow="1">
                <a:tableStyleId>{5C22544A-7EE6-4342-B048-85BDC9FD1C3A}</a:tableStyleId>
              </a:tblPr>
              <a:tblGrid>
                <a:gridCol w="10515600">
                  <a:extLst>
                    <a:ext uri="{9D8B030D-6E8A-4147-A177-3AD203B41FA5}">
                      <a16:colId xmlns:a16="http://schemas.microsoft.com/office/drawing/2014/main" val="1967147033"/>
                    </a:ext>
                  </a:extLst>
                </a:gridCol>
              </a:tblGrid>
              <a:tr h="370840">
                <a:tc>
                  <a:txBody>
                    <a:bodyPr/>
                    <a:lstStyle/>
                    <a:p>
                      <a:r>
                        <a:rPr lang="en-GB" sz="1000" b="1" kern="1200" dirty="0" smtClean="0">
                          <a:solidFill>
                            <a:schemeClr val="lt1"/>
                          </a:solidFill>
                          <a:effectLst/>
                          <a:latin typeface="+mn-lt"/>
                          <a:ea typeface="+mn-ea"/>
                          <a:cs typeface="+mn-cs"/>
                        </a:rPr>
                        <a:t>Teaching reading: Reading practice sessions three times a week</a:t>
                      </a:r>
                    </a:p>
                    <a:p>
                      <a:pPr lvl="0"/>
                      <a:r>
                        <a:rPr lang="en-GB" sz="1000" b="1" kern="1200" dirty="0" smtClean="0">
                          <a:solidFill>
                            <a:schemeClr val="lt1"/>
                          </a:solidFill>
                          <a:effectLst/>
                          <a:latin typeface="+mn-lt"/>
                          <a:ea typeface="+mn-ea"/>
                          <a:cs typeface="+mn-cs"/>
                        </a:rPr>
                        <a:t>We teach children to read through reading practice sessions three times a week. These:</a:t>
                      </a:r>
                    </a:p>
                    <a:p>
                      <a:pPr lvl="1"/>
                      <a:r>
                        <a:rPr lang="en-GB" sz="1000" b="1" kern="1200" dirty="0" smtClean="0">
                          <a:solidFill>
                            <a:schemeClr val="lt1"/>
                          </a:solidFill>
                          <a:effectLst/>
                          <a:latin typeface="+mn-lt"/>
                          <a:ea typeface="+mn-ea"/>
                          <a:cs typeface="+mn-cs"/>
                        </a:rPr>
                        <a:t>are taught by a fully trained adult to small groups of approximately six children</a:t>
                      </a:r>
                    </a:p>
                    <a:p>
                      <a:pPr lvl="1"/>
                      <a:r>
                        <a:rPr lang="en-GB" sz="1000" b="1" kern="1200" dirty="0" smtClean="0">
                          <a:solidFill>
                            <a:schemeClr val="lt1"/>
                          </a:solidFill>
                          <a:effectLst/>
                          <a:latin typeface="+mn-lt"/>
                          <a:ea typeface="+mn-ea"/>
                          <a:cs typeface="+mn-cs"/>
                        </a:rPr>
                        <a:t>use books matched to the children’s secure phonic knowledge using the </a:t>
                      </a:r>
                      <a:r>
                        <a:rPr lang="en-GB" sz="1000" b="1" i="1" kern="1200" dirty="0" smtClean="0">
                          <a:solidFill>
                            <a:schemeClr val="lt1"/>
                          </a:solidFill>
                          <a:effectLst/>
                          <a:latin typeface="+mn-lt"/>
                          <a:ea typeface="+mn-ea"/>
                          <a:cs typeface="+mn-cs"/>
                        </a:rPr>
                        <a:t>Little </a:t>
                      </a:r>
                      <a:r>
                        <a:rPr lang="en-GB" sz="1000" b="1" i="1" kern="1200" dirty="0" err="1" smtClean="0">
                          <a:solidFill>
                            <a:schemeClr val="lt1"/>
                          </a:solidFill>
                          <a:effectLst/>
                          <a:latin typeface="+mn-lt"/>
                          <a:ea typeface="+mn-ea"/>
                          <a:cs typeface="+mn-cs"/>
                        </a:rPr>
                        <a:t>Wandle</a:t>
                      </a:r>
                      <a:r>
                        <a:rPr lang="en-GB" sz="1000" b="1" i="1" kern="1200" dirty="0" smtClean="0">
                          <a:solidFill>
                            <a:schemeClr val="lt1"/>
                          </a:solidFill>
                          <a:effectLst/>
                          <a:latin typeface="+mn-lt"/>
                          <a:ea typeface="+mn-ea"/>
                          <a:cs typeface="+mn-cs"/>
                        </a:rPr>
                        <a:t> Letters and Sounds Revised</a:t>
                      </a:r>
                      <a:r>
                        <a:rPr lang="en-GB" sz="1000" b="1" kern="1200" dirty="0" smtClean="0">
                          <a:solidFill>
                            <a:schemeClr val="lt1"/>
                          </a:solidFill>
                          <a:effectLst/>
                          <a:latin typeface="+mn-lt"/>
                          <a:ea typeface="+mn-ea"/>
                          <a:cs typeface="+mn-cs"/>
                        </a:rPr>
                        <a:t> assessments and book matching grids on pages 11–20 of ‘Application of phonics to reading’.</a:t>
                      </a:r>
                    </a:p>
                    <a:p>
                      <a:pPr lvl="1"/>
                      <a:r>
                        <a:rPr lang="en-GB" sz="1000" b="1" kern="1200" dirty="0" smtClean="0">
                          <a:solidFill>
                            <a:schemeClr val="lt1"/>
                          </a:solidFill>
                          <a:effectLst/>
                          <a:latin typeface="+mn-lt"/>
                          <a:ea typeface="+mn-ea"/>
                          <a:cs typeface="+mn-cs"/>
                        </a:rPr>
                        <a:t>are monitored by the class teacher, who rotates and works with each group on a regular basis.</a:t>
                      </a:r>
                    </a:p>
                    <a:p>
                      <a:pPr lvl="0"/>
                      <a:r>
                        <a:rPr lang="en-GB" sz="1000" b="1" kern="1200" dirty="0" smtClean="0">
                          <a:solidFill>
                            <a:schemeClr val="lt1"/>
                          </a:solidFill>
                          <a:effectLst/>
                          <a:latin typeface="+mn-lt"/>
                          <a:ea typeface="+mn-ea"/>
                          <a:cs typeface="+mn-cs"/>
                        </a:rPr>
                        <a:t>Each reading practice session has a clear focus, so that the demands of the session do not overload the children’s working memory. The reading practice sessions have been designed to focus on three key reading skills:</a:t>
                      </a:r>
                    </a:p>
                    <a:p>
                      <a:pPr lvl="1"/>
                      <a:r>
                        <a:rPr lang="en-GB" sz="1000" b="1" kern="1200" dirty="0" smtClean="0">
                          <a:solidFill>
                            <a:schemeClr val="lt1"/>
                          </a:solidFill>
                          <a:effectLst/>
                          <a:latin typeface="+mn-lt"/>
                          <a:ea typeface="+mn-ea"/>
                          <a:cs typeface="+mn-cs"/>
                        </a:rPr>
                        <a:t>decoding</a:t>
                      </a:r>
                    </a:p>
                    <a:p>
                      <a:pPr lvl="1"/>
                      <a:r>
                        <a:rPr lang="en-GB" sz="1000" b="1" kern="1200" dirty="0" smtClean="0">
                          <a:solidFill>
                            <a:schemeClr val="lt1"/>
                          </a:solidFill>
                          <a:effectLst/>
                          <a:latin typeface="+mn-lt"/>
                          <a:ea typeface="+mn-ea"/>
                          <a:cs typeface="+mn-cs"/>
                        </a:rPr>
                        <a:t>prosody: teaching children to read with understanding and expression</a:t>
                      </a:r>
                    </a:p>
                    <a:p>
                      <a:pPr lvl="1"/>
                      <a:r>
                        <a:rPr lang="en-GB" sz="1000" b="1" kern="1200" dirty="0" smtClean="0">
                          <a:solidFill>
                            <a:schemeClr val="lt1"/>
                          </a:solidFill>
                          <a:effectLst/>
                          <a:latin typeface="+mn-lt"/>
                          <a:ea typeface="+mn-ea"/>
                          <a:cs typeface="+mn-cs"/>
                        </a:rPr>
                        <a:t>comprehension: teaching children to understand the text. </a:t>
                      </a:r>
                    </a:p>
                    <a:p>
                      <a:pPr lvl="0"/>
                      <a:r>
                        <a:rPr lang="en-GB" sz="1000" b="1" kern="1200" dirty="0" smtClean="0">
                          <a:solidFill>
                            <a:schemeClr val="lt1"/>
                          </a:solidFill>
                          <a:effectLst/>
                          <a:latin typeface="+mn-lt"/>
                          <a:ea typeface="+mn-ea"/>
                          <a:cs typeface="+mn-cs"/>
                        </a:rPr>
                        <a:t>In Reception these sessions start in Week 4. Children who are not yet decoding have daily additional blending practice in small groups, so that they quickly learn to blend and can begin to read books. </a:t>
                      </a:r>
                    </a:p>
                    <a:p>
                      <a:pPr lvl="0"/>
                      <a:r>
                        <a:rPr lang="en-GB" sz="1000" b="1" kern="1200" dirty="0" smtClean="0">
                          <a:solidFill>
                            <a:schemeClr val="lt1"/>
                          </a:solidFill>
                          <a:effectLst/>
                          <a:latin typeface="+mn-lt"/>
                          <a:ea typeface="+mn-ea"/>
                          <a:cs typeface="+mn-cs"/>
                        </a:rPr>
                        <a:t>In Years 2 and 3, we continue to teach reading in this way for any children who still need to practise reading with decodable books. </a:t>
                      </a:r>
                    </a:p>
                  </a:txBody>
                  <a:tcPr/>
                </a:tc>
                <a:extLst>
                  <a:ext uri="{0D108BD9-81ED-4DB2-BD59-A6C34878D82A}">
                    <a16:rowId xmlns:a16="http://schemas.microsoft.com/office/drawing/2014/main" val="2635567360"/>
                  </a:ext>
                </a:extLst>
              </a:tr>
              <a:tr h="370840">
                <a:tc>
                  <a:txBody>
                    <a:bodyPr/>
                    <a:lstStyle/>
                    <a:p>
                      <a:r>
                        <a:rPr lang="en-GB" sz="1000" b="1" kern="1200" dirty="0" smtClean="0">
                          <a:solidFill>
                            <a:schemeClr val="dk1"/>
                          </a:solidFill>
                          <a:effectLst/>
                          <a:latin typeface="+mn-lt"/>
                          <a:ea typeface="+mn-ea"/>
                          <a:cs typeface="+mn-cs"/>
                        </a:rPr>
                        <a:t>Home reading</a:t>
                      </a:r>
                    </a:p>
                    <a:p>
                      <a:pPr lvl="0"/>
                      <a:r>
                        <a:rPr lang="en-GB" sz="1000" b="1" kern="1200" dirty="0" smtClean="0">
                          <a:solidFill>
                            <a:schemeClr val="dk1"/>
                          </a:solidFill>
                          <a:effectLst/>
                          <a:latin typeface="+mn-lt"/>
                          <a:ea typeface="+mn-ea"/>
                          <a:cs typeface="+mn-cs"/>
                        </a:rPr>
                        <a:t>The decodable reading practice book is taken home to ensure success is shared with the family. </a:t>
                      </a:r>
                    </a:p>
                    <a:p>
                      <a:pPr lvl="1"/>
                      <a:r>
                        <a:rPr lang="en-GB" sz="1000" b="1" kern="1200" dirty="0" smtClean="0">
                          <a:solidFill>
                            <a:schemeClr val="dk1"/>
                          </a:solidFill>
                          <a:effectLst/>
                          <a:latin typeface="+mn-lt"/>
                          <a:ea typeface="+mn-ea"/>
                          <a:cs typeface="+mn-cs"/>
                        </a:rPr>
                        <a:t>Reading for pleasure books also go home for parents to share and read to children. We share the research behind the importance and impact of sharing quality children’s books with parents through workshops, leaflets and the </a:t>
                      </a:r>
                      <a:r>
                        <a:rPr lang="en-GB" sz="1000" b="1" u="sng" kern="1200" dirty="0" smtClean="0">
                          <a:solidFill>
                            <a:schemeClr val="dk1"/>
                          </a:solidFill>
                          <a:effectLst/>
                          <a:latin typeface="+mn-lt"/>
                          <a:ea typeface="+mn-ea"/>
                          <a:cs typeface="+mn-cs"/>
                          <a:hlinkClick r:id="rId2"/>
                        </a:rPr>
                        <a:t>Everybody read!</a:t>
                      </a:r>
                      <a:r>
                        <a:rPr lang="en-GB" sz="1000" b="1" kern="1200" dirty="0" smtClean="0">
                          <a:solidFill>
                            <a:schemeClr val="dk1"/>
                          </a:solidFill>
                          <a:effectLst/>
                          <a:latin typeface="+mn-lt"/>
                          <a:ea typeface="+mn-ea"/>
                          <a:cs typeface="+mn-cs"/>
                        </a:rPr>
                        <a:t> resources.</a:t>
                      </a:r>
                    </a:p>
                    <a:p>
                      <a:pPr lvl="1"/>
                      <a:r>
                        <a:rPr lang="en-GB" sz="1000" b="1" kern="1200" dirty="0" smtClean="0">
                          <a:solidFill>
                            <a:schemeClr val="dk1"/>
                          </a:solidFill>
                          <a:effectLst/>
                          <a:latin typeface="+mn-lt"/>
                          <a:ea typeface="+mn-ea"/>
                          <a:cs typeface="+mn-cs"/>
                        </a:rPr>
                        <a:t>We use the </a:t>
                      </a:r>
                      <a:r>
                        <a:rPr lang="en-GB" sz="1000" b="1" i="1" u="sng" kern="1200" dirty="0" smtClean="0">
                          <a:solidFill>
                            <a:schemeClr val="dk1"/>
                          </a:solidFill>
                          <a:effectLst/>
                          <a:latin typeface="+mn-lt"/>
                          <a:ea typeface="+mn-ea"/>
                          <a:cs typeface="+mn-cs"/>
                          <a:hlinkClick r:id="rId3"/>
                        </a:rPr>
                        <a:t>Little </a:t>
                      </a:r>
                      <a:r>
                        <a:rPr lang="en-GB" sz="1000" b="1" i="1" u="sng" kern="1200" dirty="0" err="1" smtClean="0">
                          <a:solidFill>
                            <a:schemeClr val="dk1"/>
                          </a:solidFill>
                          <a:effectLst/>
                          <a:latin typeface="+mn-lt"/>
                          <a:ea typeface="+mn-ea"/>
                          <a:cs typeface="+mn-cs"/>
                          <a:hlinkClick r:id="rId3"/>
                        </a:rPr>
                        <a:t>Wandle</a:t>
                      </a:r>
                      <a:r>
                        <a:rPr lang="en-GB" sz="1000" b="1" i="1" u="sng" kern="1200" dirty="0" smtClean="0">
                          <a:solidFill>
                            <a:schemeClr val="dk1"/>
                          </a:solidFill>
                          <a:effectLst/>
                          <a:latin typeface="+mn-lt"/>
                          <a:ea typeface="+mn-ea"/>
                          <a:cs typeface="+mn-cs"/>
                          <a:hlinkClick r:id="rId3"/>
                        </a:rPr>
                        <a:t> Letters and Sounds Revised</a:t>
                      </a:r>
                      <a:r>
                        <a:rPr lang="en-GB" sz="1000" b="1" u="sng" kern="1200" dirty="0" smtClean="0">
                          <a:solidFill>
                            <a:schemeClr val="dk1"/>
                          </a:solidFill>
                          <a:effectLst/>
                          <a:latin typeface="+mn-lt"/>
                          <a:ea typeface="+mn-ea"/>
                          <a:cs typeface="+mn-cs"/>
                          <a:hlinkClick r:id="rId3"/>
                        </a:rPr>
                        <a:t> parents’ resources</a:t>
                      </a:r>
                      <a:r>
                        <a:rPr lang="en-GB" sz="1000" b="1" kern="1200" dirty="0" smtClean="0">
                          <a:solidFill>
                            <a:schemeClr val="dk1"/>
                          </a:solidFill>
                          <a:effectLst/>
                          <a:latin typeface="+mn-lt"/>
                          <a:ea typeface="+mn-ea"/>
                          <a:cs typeface="+mn-cs"/>
                        </a:rPr>
                        <a:t> to engage our families and share information about phonics, the benefits of sharing books, how children learn to blend and other aspects of our provision, both online and through workshops.</a:t>
                      </a:r>
                    </a:p>
                  </a:txBody>
                  <a:tcPr/>
                </a:tc>
                <a:extLst>
                  <a:ext uri="{0D108BD9-81ED-4DB2-BD59-A6C34878D82A}">
                    <a16:rowId xmlns:a16="http://schemas.microsoft.com/office/drawing/2014/main" val="600619414"/>
                  </a:ext>
                </a:extLst>
              </a:tr>
              <a:tr h="370840">
                <a:tc>
                  <a:txBody>
                    <a:bodyPr/>
                    <a:lstStyle/>
                    <a:p>
                      <a:r>
                        <a:rPr lang="en-GB" sz="1000" b="1" kern="1200" dirty="0" smtClean="0">
                          <a:solidFill>
                            <a:schemeClr val="dk1"/>
                          </a:solidFill>
                          <a:effectLst/>
                          <a:latin typeface="+mn-lt"/>
                          <a:ea typeface="+mn-ea"/>
                          <a:cs typeface="+mn-cs"/>
                        </a:rPr>
                        <a:t>Additional reading support for vulnerable children </a:t>
                      </a:r>
                    </a:p>
                    <a:p>
                      <a:pPr lvl="0"/>
                      <a:r>
                        <a:rPr lang="en-GB" sz="1000" b="1" kern="1200" dirty="0" smtClean="0">
                          <a:solidFill>
                            <a:schemeClr val="dk1"/>
                          </a:solidFill>
                          <a:effectLst/>
                          <a:latin typeface="+mn-lt"/>
                          <a:ea typeface="+mn-ea"/>
                          <a:cs typeface="+mn-cs"/>
                        </a:rPr>
                        <a:t>Children in Reception and Year 1 who are receiving additional phonics Keep-up sessions read their reading practice book to an adult daily. </a:t>
                      </a:r>
                    </a:p>
                  </a:txBody>
                  <a:tcPr/>
                </a:tc>
                <a:extLst>
                  <a:ext uri="{0D108BD9-81ED-4DB2-BD59-A6C34878D82A}">
                    <a16:rowId xmlns:a16="http://schemas.microsoft.com/office/drawing/2014/main" val="3756260486"/>
                  </a:ext>
                </a:extLst>
              </a:tr>
              <a:tr h="370840">
                <a:tc>
                  <a:txBody>
                    <a:bodyPr/>
                    <a:lstStyle/>
                    <a:p>
                      <a:r>
                        <a:rPr lang="en-GB" sz="1000" b="1" kern="1200" dirty="0" smtClean="0">
                          <a:solidFill>
                            <a:schemeClr val="dk1"/>
                          </a:solidFill>
                          <a:effectLst/>
                          <a:latin typeface="+mn-lt"/>
                          <a:ea typeface="+mn-ea"/>
                          <a:cs typeface="+mn-cs"/>
                        </a:rPr>
                        <a:t>Ensuring consistency and pace of progress</a:t>
                      </a:r>
                    </a:p>
                    <a:p>
                      <a:pPr lvl="0"/>
                      <a:r>
                        <a:rPr lang="en-GB" sz="1000" b="1" kern="1200" dirty="0" smtClean="0">
                          <a:solidFill>
                            <a:schemeClr val="dk1"/>
                          </a:solidFill>
                          <a:effectLst/>
                          <a:latin typeface="+mn-lt"/>
                          <a:ea typeface="+mn-ea"/>
                          <a:cs typeface="+mn-cs"/>
                        </a:rPr>
                        <a:t>Every teacher in our school has been trained to teach reading, so we have the same expectations of progress. We all use the same language, routines and resources to teach children to read so that we lower children’s cognitive load.</a:t>
                      </a:r>
                    </a:p>
                    <a:p>
                      <a:pPr lvl="0"/>
                      <a:r>
                        <a:rPr lang="en-GB" sz="1000" b="1" kern="1200" dirty="0" smtClean="0">
                          <a:solidFill>
                            <a:schemeClr val="dk1"/>
                          </a:solidFill>
                          <a:effectLst/>
                          <a:latin typeface="+mn-lt"/>
                          <a:ea typeface="+mn-ea"/>
                          <a:cs typeface="+mn-cs"/>
                        </a:rPr>
                        <a:t>Weekly content grids map each element of new learning to each day, week and term for the duration of the programme. </a:t>
                      </a:r>
                    </a:p>
                    <a:p>
                      <a:pPr lvl="0"/>
                      <a:r>
                        <a:rPr lang="en-GB" sz="1000" b="1" kern="1200" dirty="0" smtClean="0">
                          <a:solidFill>
                            <a:schemeClr val="dk1"/>
                          </a:solidFill>
                          <a:effectLst/>
                          <a:latin typeface="+mn-lt"/>
                          <a:ea typeface="+mn-ea"/>
                          <a:cs typeface="+mn-cs"/>
                        </a:rPr>
                        <a:t>Lesson templates, Prompt cards and ‘How to’ videos ensure teachers all have a consistent approach and structure for each lesson.</a:t>
                      </a:r>
                    </a:p>
                    <a:p>
                      <a:pPr lvl="0"/>
                      <a:r>
                        <a:rPr lang="en-GB" sz="1000" b="1" kern="1200" dirty="0" smtClean="0">
                          <a:solidFill>
                            <a:schemeClr val="dk1"/>
                          </a:solidFill>
                          <a:effectLst/>
                          <a:latin typeface="+mn-lt"/>
                          <a:ea typeface="+mn-ea"/>
                          <a:cs typeface="+mn-cs"/>
                        </a:rPr>
                        <a:t>The Reading Leader and SLT use the Audit and Prompt cards to regularly monitor and observe teaching; they use the summative data to identify children who need additional support and gaps in learning. </a:t>
                      </a:r>
                    </a:p>
                  </a:txBody>
                  <a:tcPr/>
                </a:tc>
                <a:extLst>
                  <a:ext uri="{0D108BD9-81ED-4DB2-BD59-A6C34878D82A}">
                    <a16:rowId xmlns:a16="http://schemas.microsoft.com/office/drawing/2014/main" val="3832327701"/>
                  </a:ext>
                </a:extLst>
              </a:tr>
              <a:tr h="370840">
                <a:tc>
                  <a:txBody>
                    <a:bodyPr/>
                    <a:lstStyle/>
                    <a:p>
                      <a:r>
                        <a:rPr lang="en-GB" sz="1000" b="1" kern="1200" dirty="0" smtClean="0">
                          <a:solidFill>
                            <a:schemeClr val="dk1"/>
                          </a:solidFill>
                          <a:effectLst/>
                          <a:latin typeface="+mn-lt"/>
                          <a:ea typeface="+mn-ea"/>
                          <a:cs typeface="+mn-cs"/>
                        </a:rPr>
                        <a:t>Ensuring reading for pleasure </a:t>
                      </a:r>
                    </a:p>
                    <a:p>
                      <a:r>
                        <a:rPr lang="en-GB" sz="1000" b="1" i="1" kern="1200" dirty="0" smtClean="0">
                          <a:solidFill>
                            <a:schemeClr val="dk1"/>
                          </a:solidFill>
                          <a:effectLst/>
                          <a:latin typeface="+mn-lt"/>
                          <a:ea typeface="+mn-ea"/>
                          <a:cs typeface="+mn-cs"/>
                        </a:rPr>
                        <a:t>‘Reading for pleasure is the single most important indicator of a child’s success.’</a:t>
                      </a:r>
                      <a:r>
                        <a:rPr lang="en-GB" sz="1000" b="1" kern="1200" dirty="0" smtClean="0">
                          <a:solidFill>
                            <a:schemeClr val="dk1"/>
                          </a:solidFill>
                          <a:effectLst/>
                          <a:latin typeface="+mn-lt"/>
                          <a:ea typeface="+mn-ea"/>
                          <a:cs typeface="+mn-cs"/>
                        </a:rPr>
                        <a:t> (OECD 2002)</a:t>
                      </a:r>
                    </a:p>
                    <a:p>
                      <a:r>
                        <a:rPr lang="en-GB" sz="1000" b="1" i="1" kern="1200" dirty="0" smtClean="0">
                          <a:solidFill>
                            <a:schemeClr val="dk1"/>
                          </a:solidFill>
                          <a:effectLst/>
                          <a:latin typeface="+mn-lt"/>
                          <a:ea typeface="+mn-ea"/>
                          <a:cs typeface="+mn-cs"/>
                        </a:rPr>
                        <a:t>‘The will influences the skill and vice versa.’</a:t>
                      </a:r>
                      <a:r>
                        <a:rPr lang="en-GB" sz="1000" b="1" kern="1200" dirty="0" smtClean="0">
                          <a:solidFill>
                            <a:schemeClr val="dk1"/>
                          </a:solidFill>
                          <a:effectLst/>
                          <a:latin typeface="+mn-lt"/>
                          <a:ea typeface="+mn-ea"/>
                          <a:cs typeface="+mn-cs"/>
                        </a:rPr>
                        <a:t> (OECD 2010)</a:t>
                      </a:r>
                    </a:p>
                    <a:p>
                      <a:r>
                        <a:rPr lang="en-GB" sz="1000" b="1" kern="1200" dirty="0" smtClean="0">
                          <a:solidFill>
                            <a:schemeClr val="dk1"/>
                          </a:solidFill>
                          <a:effectLst/>
                          <a:latin typeface="+mn-lt"/>
                          <a:ea typeface="+mn-ea"/>
                          <a:cs typeface="+mn-cs"/>
                        </a:rPr>
                        <a:t> </a:t>
                      </a:r>
                    </a:p>
                    <a:p>
                      <a:r>
                        <a:rPr lang="en-GB" sz="1000" b="1" kern="1200" dirty="0" smtClean="0">
                          <a:solidFill>
                            <a:schemeClr val="dk1"/>
                          </a:solidFill>
                          <a:effectLst/>
                          <a:latin typeface="+mn-lt"/>
                          <a:ea typeface="+mn-ea"/>
                          <a:cs typeface="+mn-cs"/>
                        </a:rPr>
                        <a:t>We value reading for pleasure highly and work hard as a school to grow our Reading for Pleasure pedagogy.</a:t>
                      </a:r>
                    </a:p>
                    <a:p>
                      <a:r>
                        <a:rPr lang="en-GB" sz="1000" b="1" kern="1200" dirty="0" smtClean="0">
                          <a:solidFill>
                            <a:schemeClr val="dk1"/>
                          </a:solidFill>
                          <a:effectLst/>
                          <a:latin typeface="+mn-lt"/>
                          <a:ea typeface="+mn-ea"/>
                          <a:cs typeface="+mn-cs"/>
                        </a:rPr>
                        <a:t> (For more information see our Reading Curriculum)</a:t>
                      </a:r>
                    </a:p>
                  </a:txBody>
                  <a:tcPr/>
                </a:tc>
                <a:extLst>
                  <a:ext uri="{0D108BD9-81ED-4DB2-BD59-A6C34878D82A}">
                    <a16:rowId xmlns:a16="http://schemas.microsoft.com/office/drawing/2014/main" val="2813486095"/>
                  </a:ext>
                </a:extLst>
              </a:tr>
            </a:tbl>
          </a:graphicData>
        </a:graphic>
      </p:graphicFrame>
      <p:pic>
        <p:nvPicPr>
          <p:cNvPr id="5" name="Picture 4">
            <a:extLst>
              <a:ext uri="{FF2B5EF4-FFF2-40B4-BE49-F238E27FC236}">
                <a16:creationId xmlns:a16="http://schemas.microsoft.com/office/drawing/2014/main" id="{57BD3E91-1C72-FAE8-98F9-8465FBAADD6A}"/>
              </a:ext>
            </a:extLst>
          </p:cNvPr>
          <p:cNvPicPr>
            <a:picLocks noChangeAspect="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94176" y="157434"/>
            <a:ext cx="569742" cy="672612"/>
          </a:xfrm>
          <a:prstGeom prst="rect">
            <a:avLst/>
          </a:prstGeom>
          <a:noFill/>
          <a:ln>
            <a:noFill/>
          </a:ln>
        </p:spPr>
      </p:pic>
    </p:spTree>
    <p:extLst>
      <p:ext uri="{BB962C8B-B14F-4D97-AF65-F5344CB8AC3E}">
        <p14:creationId xmlns:p14="http://schemas.microsoft.com/office/powerpoint/2010/main" val="60223405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34146" y="148995"/>
            <a:ext cx="4896196" cy="640714"/>
          </a:xfrm>
          <a:solidFill>
            <a:schemeClr val="accent1">
              <a:lumMod val="40000"/>
              <a:lumOff val="60000"/>
            </a:schemeClr>
          </a:solidFill>
        </p:spPr>
        <p:txBody>
          <a:bodyPr>
            <a:normAutofit/>
          </a:bodyPr>
          <a:lstStyle/>
          <a:p>
            <a:pPr algn="ctr"/>
            <a:r>
              <a:rPr lang="en-GB" sz="2800" b="1" dirty="0" smtClean="0">
                <a:latin typeface="+mn-lt"/>
              </a:rPr>
              <a:t>How do we assess learning?</a:t>
            </a:r>
            <a:endParaRPr lang="en-GB" sz="2800" b="1" dirty="0">
              <a:latin typeface="+mn-lt"/>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718457876"/>
              </p:ext>
            </p:extLst>
          </p:nvPr>
        </p:nvGraphicFramePr>
        <p:xfrm>
          <a:off x="780011" y="1135668"/>
          <a:ext cx="10515600" cy="5501640"/>
        </p:xfrm>
        <a:graphic>
          <a:graphicData uri="http://schemas.openxmlformats.org/drawingml/2006/table">
            <a:tbl>
              <a:tblPr firstRow="1" bandRow="1">
                <a:tableStyleId>{5C22544A-7EE6-4342-B048-85BDC9FD1C3A}</a:tableStyleId>
              </a:tblPr>
              <a:tblGrid>
                <a:gridCol w="10515600">
                  <a:extLst>
                    <a:ext uri="{9D8B030D-6E8A-4147-A177-3AD203B41FA5}">
                      <a16:colId xmlns:a16="http://schemas.microsoft.com/office/drawing/2014/main" val="1296126204"/>
                    </a:ext>
                  </a:extLst>
                </a:gridCol>
              </a:tblGrid>
              <a:tr h="370840">
                <a:tc>
                  <a:txBody>
                    <a:bodyPr/>
                    <a:lstStyle/>
                    <a:p>
                      <a:pPr lvl="0"/>
                      <a:r>
                        <a:rPr lang="en-GB" sz="1100" b="1" u="sng" kern="1200" dirty="0" smtClean="0">
                          <a:solidFill>
                            <a:schemeClr val="tx1"/>
                          </a:solidFill>
                          <a:effectLst/>
                          <a:latin typeface="+mn-lt"/>
                          <a:ea typeface="+mn-ea"/>
                          <a:cs typeface="+mn-cs"/>
                          <a:hlinkClick r:id="rId2"/>
                        </a:rPr>
                        <a:t>Assessment for learning</a:t>
                      </a:r>
                      <a:r>
                        <a:rPr lang="en-GB" sz="1100" b="1" kern="1200" dirty="0" smtClean="0">
                          <a:solidFill>
                            <a:schemeClr val="tx1"/>
                          </a:solidFill>
                          <a:effectLst/>
                          <a:latin typeface="+mn-lt"/>
                          <a:ea typeface="+mn-ea"/>
                          <a:cs typeface="+mn-cs"/>
                        </a:rPr>
                        <a:t> is used: </a:t>
                      </a:r>
                    </a:p>
                    <a:p>
                      <a:pPr lvl="1"/>
                      <a:r>
                        <a:rPr lang="en-GB" sz="1100" b="1" kern="1200" dirty="0" smtClean="0">
                          <a:solidFill>
                            <a:schemeClr val="tx1"/>
                          </a:solidFill>
                          <a:effectLst/>
                          <a:latin typeface="+mn-lt"/>
                          <a:ea typeface="+mn-ea"/>
                          <a:cs typeface="+mn-cs"/>
                        </a:rPr>
                        <a:t>daily within class to identify children needing Keep-up support </a:t>
                      </a:r>
                    </a:p>
                    <a:p>
                      <a:pPr lvl="1"/>
                      <a:r>
                        <a:rPr lang="en-GB" sz="1100" b="1" kern="1200" dirty="0" smtClean="0">
                          <a:solidFill>
                            <a:schemeClr val="tx1"/>
                          </a:solidFill>
                          <a:effectLst/>
                          <a:latin typeface="+mn-lt"/>
                          <a:ea typeface="+mn-ea"/>
                          <a:cs typeface="+mn-cs"/>
                        </a:rPr>
                        <a:t>weekly in the Review lesson to assess gaps, address these immediately and secure fluency of GPCs, words and spellings.</a:t>
                      </a:r>
                    </a:p>
                  </a:txBody>
                  <a:tcPr/>
                </a:tc>
                <a:extLst>
                  <a:ext uri="{0D108BD9-81ED-4DB2-BD59-A6C34878D82A}">
                    <a16:rowId xmlns:a16="http://schemas.microsoft.com/office/drawing/2014/main" val="2976054632"/>
                  </a:ext>
                </a:extLst>
              </a:tr>
              <a:tr h="370840">
                <a:tc>
                  <a:txBody>
                    <a:bodyPr/>
                    <a:lstStyle/>
                    <a:p>
                      <a:pPr lvl="0"/>
                      <a:r>
                        <a:rPr lang="en-GB" sz="1100" b="1" kern="1200" dirty="0" smtClean="0">
                          <a:solidFill>
                            <a:schemeClr val="tx1"/>
                          </a:solidFill>
                          <a:effectLst/>
                          <a:latin typeface="+mn-lt"/>
                          <a:ea typeface="+mn-ea"/>
                          <a:cs typeface="+mn-cs"/>
                        </a:rPr>
                        <a:t>Summative assessment for </a:t>
                      </a:r>
                      <a:r>
                        <a:rPr lang="en-GB" sz="1100" b="1" u="sng" kern="1200" dirty="0" smtClean="0">
                          <a:solidFill>
                            <a:schemeClr val="tx1"/>
                          </a:solidFill>
                          <a:effectLst/>
                          <a:latin typeface="+mn-lt"/>
                          <a:ea typeface="+mn-ea"/>
                          <a:cs typeface="+mn-cs"/>
                          <a:hlinkClick r:id="rId3"/>
                        </a:rPr>
                        <a:t>Reception</a:t>
                      </a:r>
                      <a:r>
                        <a:rPr lang="en-GB" sz="1100" b="1" kern="1200" dirty="0" smtClean="0">
                          <a:solidFill>
                            <a:schemeClr val="tx1"/>
                          </a:solidFill>
                          <a:effectLst/>
                          <a:latin typeface="+mn-lt"/>
                          <a:ea typeface="+mn-ea"/>
                          <a:cs typeface="+mn-cs"/>
                        </a:rPr>
                        <a:t> and </a:t>
                      </a:r>
                      <a:r>
                        <a:rPr lang="en-GB" sz="1100" b="1" u="sng" kern="1200" dirty="0" smtClean="0">
                          <a:solidFill>
                            <a:schemeClr val="tx1"/>
                          </a:solidFill>
                          <a:effectLst/>
                          <a:latin typeface="+mn-lt"/>
                          <a:ea typeface="+mn-ea"/>
                          <a:cs typeface="+mn-cs"/>
                          <a:hlinkClick r:id="rId4"/>
                        </a:rPr>
                        <a:t>Year 1</a:t>
                      </a:r>
                      <a:r>
                        <a:rPr lang="en-GB" sz="1100" b="1" kern="1200" dirty="0" smtClean="0">
                          <a:solidFill>
                            <a:schemeClr val="tx1"/>
                          </a:solidFill>
                          <a:effectLst/>
                          <a:latin typeface="+mn-lt"/>
                          <a:ea typeface="+mn-ea"/>
                          <a:cs typeface="+mn-cs"/>
                        </a:rPr>
                        <a:t> is used:</a:t>
                      </a:r>
                    </a:p>
                    <a:p>
                      <a:pPr lvl="1"/>
                      <a:r>
                        <a:rPr lang="en-GB" sz="1100" b="1" kern="1200" dirty="0" smtClean="0">
                          <a:solidFill>
                            <a:schemeClr val="tx1"/>
                          </a:solidFill>
                          <a:effectLst/>
                          <a:latin typeface="+mn-lt"/>
                          <a:ea typeface="+mn-ea"/>
                          <a:cs typeface="+mn-cs"/>
                        </a:rPr>
                        <a:t>every six weeks to assess progress, to identify gaps in learning that need to be addressed, to identify any children needing additional support and to plan the Keep-up support that they need.</a:t>
                      </a:r>
                    </a:p>
                    <a:p>
                      <a:pPr lvl="1"/>
                      <a:r>
                        <a:rPr lang="en-GB" sz="1100" b="1" kern="1200" dirty="0" smtClean="0">
                          <a:solidFill>
                            <a:schemeClr val="tx1"/>
                          </a:solidFill>
                          <a:effectLst/>
                          <a:latin typeface="+mn-lt"/>
                          <a:ea typeface="+mn-ea"/>
                          <a:cs typeface="+mn-cs"/>
                        </a:rPr>
                        <a:t>by SLT and scrutinised through the </a:t>
                      </a:r>
                      <a:r>
                        <a:rPr lang="en-GB" sz="1100" b="1" i="1" kern="1200" dirty="0" smtClean="0">
                          <a:solidFill>
                            <a:schemeClr val="tx1"/>
                          </a:solidFill>
                          <a:effectLst/>
                          <a:latin typeface="+mn-lt"/>
                          <a:ea typeface="+mn-ea"/>
                          <a:cs typeface="+mn-cs"/>
                        </a:rPr>
                        <a:t>Little </a:t>
                      </a:r>
                      <a:r>
                        <a:rPr lang="en-GB" sz="1100" b="1" i="1" kern="1200" dirty="0" err="1" smtClean="0">
                          <a:solidFill>
                            <a:schemeClr val="tx1"/>
                          </a:solidFill>
                          <a:effectLst/>
                          <a:latin typeface="+mn-lt"/>
                          <a:ea typeface="+mn-ea"/>
                          <a:cs typeface="+mn-cs"/>
                        </a:rPr>
                        <a:t>Wandle</a:t>
                      </a:r>
                      <a:r>
                        <a:rPr lang="en-GB" sz="1100" b="1" i="1" kern="1200" dirty="0" smtClean="0">
                          <a:solidFill>
                            <a:schemeClr val="tx1"/>
                          </a:solidFill>
                          <a:effectLst/>
                          <a:latin typeface="+mn-lt"/>
                          <a:ea typeface="+mn-ea"/>
                          <a:cs typeface="+mn-cs"/>
                        </a:rPr>
                        <a:t> Letters and Sounds Revised</a:t>
                      </a:r>
                      <a:r>
                        <a:rPr lang="en-GB" sz="1100" b="1" kern="1200" dirty="0" smtClean="0">
                          <a:solidFill>
                            <a:schemeClr val="tx1"/>
                          </a:solidFill>
                          <a:effectLst/>
                          <a:latin typeface="+mn-lt"/>
                          <a:ea typeface="+mn-ea"/>
                          <a:cs typeface="+mn-cs"/>
                        </a:rPr>
                        <a:t> assessment tracker, to narrow attainment gaps between different groups of children and so that any additional support for teachers can be put into place. </a:t>
                      </a:r>
                    </a:p>
                  </a:txBody>
                  <a:tcPr/>
                </a:tc>
                <a:extLst>
                  <a:ext uri="{0D108BD9-81ED-4DB2-BD59-A6C34878D82A}">
                    <a16:rowId xmlns:a16="http://schemas.microsoft.com/office/drawing/2014/main" val="992483917"/>
                  </a:ext>
                </a:extLst>
              </a:tr>
              <a:tr h="370840">
                <a:tc>
                  <a:txBody>
                    <a:bodyPr/>
                    <a:lstStyle/>
                    <a:p>
                      <a:pPr lvl="0"/>
                      <a:r>
                        <a:rPr lang="en-GB" sz="1100" b="1" u="sng" kern="1200" dirty="0" smtClean="0">
                          <a:solidFill>
                            <a:schemeClr val="dk1"/>
                          </a:solidFill>
                          <a:effectLst/>
                          <a:latin typeface="+mn-lt"/>
                          <a:ea typeface="+mn-ea"/>
                          <a:cs typeface="+mn-cs"/>
                          <a:hlinkClick r:id="rId5"/>
                        </a:rPr>
                        <a:t>Fluency assessments</a:t>
                      </a:r>
                      <a:r>
                        <a:rPr lang="en-GB" sz="1100" kern="1200" dirty="0" smtClean="0">
                          <a:solidFill>
                            <a:schemeClr val="dk1"/>
                          </a:solidFill>
                          <a:effectLst/>
                          <a:latin typeface="+mn-lt"/>
                          <a:ea typeface="+mn-ea"/>
                          <a:cs typeface="+mn-cs"/>
                        </a:rPr>
                        <a:t> measure children’s accuracy and reading speed in short one-minute assessments. They are used: </a:t>
                      </a:r>
                    </a:p>
                    <a:p>
                      <a:pPr lvl="0"/>
                      <a:r>
                        <a:rPr lang="en-GB" sz="1100" kern="1200" dirty="0" smtClean="0">
                          <a:solidFill>
                            <a:schemeClr val="dk1"/>
                          </a:solidFill>
                          <a:effectLst/>
                          <a:latin typeface="+mn-lt"/>
                          <a:ea typeface="+mn-ea"/>
                          <a:cs typeface="+mn-cs"/>
                        </a:rPr>
                        <a:t>in Year 1, when children are reading the Phase 5 set 3, 4 and 5 books</a:t>
                      </a:r>
                    </a:p>
                    <a:p>
                      <a:pPr lvl="0"/>
                      <a:r>
                        <a:rPr lang="en-GB" sz="1100" kern="1200" dirty="0" smtClean="0">
                          <a:solidFill>
                            <a:schemeClr val="dk1"/>
                          </a:solidFill>
                          <a:effectLst/>
                          <a:latin typeface="+mn-lt"/>
                          <a:ea typeface="+mn-ea"/>
                          <a:cs typeface="+mn-cs"/>
                        </a:rPr>
                        <a:t>with children following the Rapid Catch-up programme in Years 2 to 6, when they are reading the Phase 5 set 3, 4 and 5 books </a:t>
                      </a:r>
                    </a:p>
                    <a:p>
                      <a:pPr lvl="0"/>
                      <a:r>
                        <a:rPr lang="en-GB" sz="1100" kern="1200" dirty="0" smtClean="0">
                          <a:solidFill>
                            <a:schemeClr val="dk1"/>
                          </a:solidFill>
                          <a:effectLst/>
                          <a:latin typeface="+mn-lt"/>
                          <a:ea typeface="+mn-ea"/>
                          <a:cs typeface="+mn-cs"/>
                        </a:rPr>
                        <a:t>to assess when children are ready to exit their programme. For Year 1 children, this is when they read the final fluency assessment at 60–70+ words per minute. Older children can exit the Rapid Catch-up programme when they read the final fluency assessment at 90+ words per minute. At these levels, children should have sufficient fluency to tackle any book at age-related expectations. After exiting their programme, children do not need to ready any more fully decodable books.</a:t>
                      </a:r>
                    </a:p>
                  </a:txBody>
                  <a:tcPr/>
                </a:tc>
                <a:extLst>
                  <a:ext uri="{0D108BD9-81ED-4DB2-BD59-A6C34878D82A}">
                    <a16:rowId xmlns:a16="http://schemas.microsoft.com/office/drawing/2014/main" val="1515274507"/>
                  </a:ext>
                </a:extLst>
              </a:tr>
              <a:tr h="370840">
                <a:tc>
                  <a:txBody>
                    <a:bodyPr/>
                    <a:lstStyle/>
                    <a:p>
                      <a:pPr lvl="0"/>
                      <a:r>
                        <a:rPr lang="en-GB" sz="1100" kern="1200" dirty="0" smtClean="0">
                          <a:solidFill>
                            <a:schemeClr val="dk1"/>
                          </a:solidFill>
                          <a:effectLst/>
                          <a:latin typeface="+mn-lt"/>
                          <a:ea typeface="+mn-ea"/>
                          <a:cs typeface="+mn-cs"/>
                        </a:rPr>
                        <a:t>A </a:t>
                      </a:r>
                      <a:r>
                        <a:rPr lang="en-GB" sz="1100" b="1" kern="1200" dirty="0" smtClean="0">
                          <a:solidFill>
                            <a:schemeClr val="dk1"/>
                          </a:solidFill>
                          <a:effectLst/>
                          <a:latin typeface="+mn-lt"/>
                          <a:ea typeface="+mn-ea"/>
                          <a:cs typeface="+mn-cs"/>
                        </a:rPr>
                        <a:t>placement assessment</a:t>
                      </a:r>
                      <a:r>
                        <a:rPr lang="en-GB" sz="1100" kern="1200" dirty="0" smtClean="0">
                          <a:solidFill>
                            <a:schemeClr val="dk1"/>
                          </a:solidFill>
                          <a:effectLst/>
                          <a:latin typeface="+mn-lt"/>
                          <a:ea typeface="+mn-ea"/>
                          <a:cs typeface="+mn-cs"/>
                        </a:rPr>
                        <a:t> is used: </a:t>
                      </a:r>
                    </a:p>
                    <a:p>
                      <a:pPr lvl="1"/>
                      <a:r>
                        <a:rPr lang="en-GB" sz="1100" kern="1200" dirty="0" smtClean="0">
                          <a:solidFill>
                            <a:schemeClr val="dk1"/>
                          </a:solidFill>
                          <a:effectLst/>
                          <a:latin typeface="+mn-lt"/>
                          <a:ea typeface="+mn-ea"/>
                          <a:cs typeface="+mn-cs"/>
                        </a:rPr>
                        <a:t>with any child new to the school in </a:t>
                      </a:r>
                      <a:r>
                        <a:rPr lang="en-GB" sz="1100" u="sng" kern="1200" dirty="0" smtClean="0">
                          <a:solidFill>
                            <a:schemeClr val="dk1"/>
                          </a:solidFill>
                          <a:effectLst/>
                          <a:latin typeface="+mn-lt"/>
                          <a:ea typeface="+mn-ea"/>
                          <a:cs typeface="+mn-cs"/>
                          <a:hlinkClick r:id="rId3"/>
                        </a:rPr>
                        <a:t>Reception</a:t>
                      </a:r>
                      <a:r>
                        <a:rPr lang="en-GB" sz="1100" kern="1200" dirty="0" smtClean="0">
                          <a:solidFill>
                            <a:schemeClr val="dk1"/>
                          </a:solidFill>
                          <a:effectLst/>
                          <a:latin typeface="+mn-lt"/>
                          <a:ea typeface="+mn-ea"/>
                          <a:cs typeface="+mn-cs"/>
                        </a:rPr>
                        <a:t> and </a:t>
                      </a:r>
                      <a:r>
                        <a:rPr lang="en-GB" sz="1100" u="sng" kern="1200" dirty="0" smtClean="0">
                          <a:solidFill>
                            <a:schemeClr val="dk1"/>
                          </a:solidFill>
                          <a:effectLst/>
                          <a:latin typeface="+mn-lt"/>
                          <a:ea typeface="+mn-ea"/>
                          <a:cs typeface="+mn-cs"/>
                          <a:hlinkClick r:id="rId4"/>
                        </a:rPr>
                        <a:t>Year 1</a:t>
                      </a:r>
                      <a:r>
                        <a:rPr lang="en-GB" sz="1100" kern="1200" dirty="0" smtClean="0">
                          <a:solidFill>
                            <a:schemeClr val="dk1"/>
                          </a:solidFill>
                          <a:effectLst/>
                          <a:latin typeface="+mn-lt"/>
                          <a:ea typeface="+mn-ea"/>
                          <a:cs typeface="+mn-cs"/>
                        </a:rPr>
                        <a:t> to quickly identify any gaps in their phonic knowledge and plan and provide appropriate extra </a:t>
                      </a:r>
                      <a:r>
                        <a:rPr lang="en-GB" sz="1100" kern="1200" dirty="0" smtClean="0">
                          <a:solidFill>
                            <a:schemeClr val="dk1"/>
                          </a:solidFill>
                          <a:effectLst/>
                          <a:latin typeface="+mn-lt"/>
                          <a:ea typeface="+mn-ea"/>
                          <a:cs typeface="+mn-cs"/>
                        </a:rPr>
                        <a:t>teaching.</a:t>
                      </a:r>
                      <a:endParaRPr lang="en-GB" sz="1100" kern="1200" dirty="0" smtClean="0">
                        <a:solidFill>
                          <a:schemeClr val="dk1"/>
                        </a:solidFill>
                        <a:effectLst/>
                        <a:latin typeface="+mn-lt"/>
                        <a:ea typeface="+mn-ea"/>
                        <a:cs typeface="+mn-cs"/>
                      </a:endParaRPr>
                    </a:p>
                  </a:txBody>
                  <a:tcPr/>
                </a:tc>
                <a:extLst>
                  <a:ext uri="{0D108BD9-81ED-4DB2-BD59-A6C34878D82A}">
                    <a16:rowId xmlns:a16="http://schemas.microsoft.com/office/drawing/2014/main" val="3864863419"/>
                  </a:ext>
                </a:extLst>
              </a:tr>
              <a:tr h="370840">
                <a:tc>
                  <a:txBody>
                    <a:bodyPr/>
                    <a:lstStyle/>
                    <a:p>
                      <a:pPr lvl="0"/>
                      <a:r>
                        <a:rPr lang="en-GB" sz="1100" kern="1200" dirty="0" smtClean="0">
                          <a:solidFill>
                            <a:schemeClr val="dk1"/>
                          </a:solidFill>
                          <a:effectLst/>
                          <a:latin typeface="+mn-lt"/>
                          <a:ea typeface="+mn-ea"/>
                          <a:cs typeface="+mn-cs"/>
                        </a:rPr>
                        <a:t>The </a:t>
                      </a:r>
                      <a:r>
                        <a:rPr lang="en-GB" sz="1100" b="1" u="sng" kern="1200" dirty="0" smtClean="0">
                          <a:solidFill>
                            <a:schemeClr val="dk1"/>
                          </a:solidFill>
                          <a:effectLst/>
                          <a:latin typeface="+mn-lt"/>
                          <a:ea typeface="+mn-ea"/>
                          <a:cs typeface="+mn-cs"/>
                          <a:hlinkClick r:id="rId6"/>
                        </a:rPr>
                        <a:t>Rapid Catch-up assessment</a:t>
                      </a:r>
                      <a:r>
                        <a:rPr lang="en-GB" sz="1100" kern="1200" dirty="0" smtClean="0">
                          <a:solidFill>
                            <a:schemeClr val="dk1"/>
                          </a:solidFill>
                          <a:effectLst/>
                          <a:latin typeface="+mn-lt"/>
                          <a:ea typeface="+mn-ea"/>
                          <a:cs typeface="+mn-cs"/>
                        </a:rPr>
                        <a:t> is used </a:t>
                      </a:r>
                    </a:p>
                    <a:p>
                      <a:pPr lvl="1"/>
                      <a:r>
                        <a:rPr lang="en-GB" sz="1100" kern="1200" dirty="0" smtClean="0">
                          <a:solidFill>
                            <a:schemeClr val="dk1"/>
                          </a:solidFill>
                          <a:effectLst/>
                          <a:latin typeface="+mn-lt"/>
                          <a:ea typeface="+mn-ea"/>
                          <a:cs typeface="+mn-cs"/>
                        </a:rPr>
                        <a:t>with any child new to the school in Year 2 and above to quickly identify any gaps in their phonic knowledge and plan and provide appropriate extra teaching.</a:t>
                      </a:r>
                    </a:p>
                  </a:txBody>
                  <a:tcPr/>
                </a:tc>
                <a:extLst>
                  <a:ext uri="{0D108BD9-81ED-4DB2-BD59-A6C34878D82A}">
                    <a16:rowId xmlns:a16="http://schemas.microsoft.com/office/drawing/2014/main" val="3576704963"/>
                  </a:ext>
                </a:extLst>
              </a:tr>
              <a:tr h="370840">
                <a:tc>
                  <a:txBody>
                    <a:bodyPr/>
                    <a:lstStyle/>
                    <a:p>
                      <a:r>
                        <a:rPr lang="en-GB" sz="1100" b="1" kern="1200" dirty="0" smtClean="0">
                          <a:solidFill>
                            <a:schemeClr val="dk1"/>
                          </a:solidFill>
                          <a:effectLst/>
                          <a:latin typeface="+mn-lt"/>
                          <a:ea typeface="+mn-ea"/>
                          <a:cs typeface="+mn-cs"/>
                        </a:rPr>
                        <a:t>Statutory assessment</a:t>
                      </a:r>
                      <a:endParaRPr lang="en-GB" sz="1100" kern="1200" dirty="0" smtClean="0">
                        <a:solidFill>
                          <a:schemeClr val="dk1"/>
                        </a:solidFill>
                        <a:effectLst/>
                        <a:latin typeface="+mn-lt"/>
                        <a:ea typeface="+mn-ea"/>
                        <a:cs typeface="+mn-cs"/>
                      </a:endParaRPr>
                    </a:p>
                    <a:p>
                      <a:pPr lvl="0"/>
                      <a:r>
                        <a:rPr lang="en-GB" sz="1100" kern="1200" dirty="0" smtClean="0">
                          <a:solidFill>
                            <a:schemeClr val="dk1"/>
                          </a:solidFill>
                          <a:effectLst/>
                          <a:latin typeface="+mn-lt"/>
                          <a:ea typeface="+mn-ea"/>
                          <a:cs typeface="+mn-cs"/>
                        </a:rPr>
                        <a:t>Children in Year 1 sit the Phonics screening check. Any child not passing the check </a:t>
                      </a:r>
                      <a:br>
                        <a:rPr lang="en-GB" sz="1100" kern="1200" dirty="0" smtClean="0">
                          <a:solidFill>
                            <a:schemeClr val="dk1"/>
                          </a:solidFill>
                          <a:effectLst/>
                          <a:latin typeface="+mn-lt"/>
                          <a:ea typeface="+mn-ea"/>
                          <a:cs typeface="+mn-cs"/>
                        </a:rPr>
                      </a:br>
                      <a:r>
                        <a:rPr lang="en-GB" sz="1100" kern="1200" dirty="0" smtClean="0">
                          <a:solidFill>
                            <a:schemeClr val="dk1"/>
                          </a:solidFill>
                          <a:effectLst/>
                          <a:latin typeface="+mn-lt"/>
                          <a:ea typeface="+mn-ea"/>
                          <a:cs typeface="+mn-cs"/>
                        </a:rPr>
                        <a:t>re-sits it in Year 2.</a:t>
                      </a:r>
                    </a:p>
                  </a:txBody>
                  <a:tcPr/>
                </a:tc>
                <a:extLst>
                  <a:ext uri="{0D108BD9-81ED-4DB2-BD59-A6C34878D82A}">
                    <a16:rowId xmlns:a16="http://schemas.microsoft.com/office/drawing/2014/main" val="1484495480"/>
                  </a:ext>
                </a:extLst>
              </a:tr>
              <a:tr h="370840">
                <a:tc>
                  <a:txBody>
                    <a:bodyPr/>
                    <a:lstStyle/>
                    <a:p>
                      <a:r>
                        <a:rPr lang="en-GB" sz="1100" b="1" kern="1200" dirty="0" smtClean="0">
                          <a:solidFill>
                            <a:schemeClr val="dk1"/>
                          </a:solidFill>
                          <a:effectLst/>
                          <a:latin typeface="+mn-lt"/>
                          <a:ea typeface="+mn-ea"/>
                          <a:cs typeface="+mn-cs"/>
                        </a:rPr>
                        <a:t>Ongoing assessment for Rapid Catch-up in Years 2 to 6</a:t>
                      </a:r>
                      <a:r>
                        <a:rPr lang="en-GB" sz="1100" kern="1200" dirty="0" smtClean="0">
                          <a:solidFill>
                            <a:schemeClr val="dk1"/>
                          </a:solidFill>
                          <a:effectLst/>
                          <a:latin typeface="+mn-lt"/>
                          <a:ea typeface="+mn-ea"/>
                          <a:cs typeface="+mn-cs"/>
                        </a:rPr>
                        <a:t> </a:t>
                      </a:r>
                    </a:p>
                    <a:p>
                      <a:pPr lvl="0"/>
                      <a:r>
                        <a:rPr lang="en-GB" sz="1100" kern="1200" dirty="0" smtClean="0">
                          <a:solidFill>
                            <a:schemeClr val="dk1"/>
                          </a:solidFill>
                          <a:effectLst/>
                          <a:latin typeface="+mn-lt"/>
                          <a:ea typeface="+mn-ea"/>
                          <a:cs typeface="+mn-cs"/>
                        </a:rPr>
                        <a:t>Children in Year 2 to 6 are assessed through:</a:t>
                      </a:r>
                    </a:p>
                    <a:p>
                      <a:pPr lvl="1"/>
                      <a:r>
                        <a:rPr lang="en-GB" sz="1100" kern="1200" dirty="0" smtClean="0">
                          <a:solidFill>
                            <a:schemeClr val="dk1"/>
                          </a:solidFill>
                          <a:effectLst/>
                          <a:latin typeface="+mn-lt"/>
                          <a:ea typeface="+mn-ea"/>
                          <a:cs typeface="+mn-cs"/>
                        </a:rPr>
                        <a:t>the Rapid Catch-up initial assessment to quickly identify any gaps in their phonic knowledge and plan appropriate teaching</a:t>
                      </a:r>
                    </a:p>
                    <a:p>
                      <a:pPr lvl="1"/>
                      <a:r>
                        <a:rPr lang="en-GB" sz="1100" kern="1200" dirty="0" smtClean="0">
                          <a:solidFill>
                            <a:schemeClr val="dk1"/>
                          </a:solidFill>
                          <a:effectLst/>
                          <a:latin typeface="+mn-lt"/>
                          <a:ea typeface="+mn-ea"/>
                          <a:cs typeface="+mn-cs"/>
                        </a:rPr>
                        <a:t>the Rapid Catch-up summative assessments to assess progress and inform teaching</a:t>
                      </a:r>
                    </a:p>
                    <a:p>
                      <a:pPr lvl="1"/>
                      <a:r>
                        <a:rPr lang="en-GB" sz="1100" kern="1200" dirty="0" smtClean="0">
                          <a:solidFill>
                            <a:schemeClr val="dk1"/>
                          </a:solidFill>
                          <a:effectLst/>
                          <a:latin typeface="+mn-lt"/>
                          <a:ea typeface="+mn-ea"/>
                          <a:cs typeface="+mn-cs"/>
                        </a:rPr>
                        <a:t>the Rapid Catch-up fluency assessments when children are reading the Phase 5 set 3, 4 and 5 books for age 7+. </a:t>
                      </a:r>
                    </a:p>
                    <a:p>
                      <a:pPr lvl="0"/>
                      <a:r>
                        <a:rPr lang="en-GB" sz="1100" kern="1200" dirty="0" smtClean="0">
                          <a:solidFill>
                            <a:schemeClr val="dk1"/>
                          </a:solidFill>
                          <a:effectLst/>
                          <a:latin typeface="+mn-lt"/>
                          <a:ea typeface="+mn-ea"/>
                          <a:cs typeface="+mn-cs"/>
                        </a:rPr>
                        <a:t>The fluency assessments measure children’s accuracy and reading speed in short </a:t>
                      </a:r>
                      <a:br>
                        <a:rPr lang="en-GB" sz="1100" kern="1200" dirty="0" smtClean="0">
                          <a:solidFill>
                            <a:schemeClr val="dk1"/>
                          </a:solidFill>
                          <a:effectLst/>
                          <a:latin typeface="+mn-lt"/>
                          <a:ea typeface="+mn-ea"/>
                          <a:cs typeface="+mn-cs"/>
                        </a:rPr>
                      </a:br>
                      <a:r>
                        <a:rPr lang="en-GB" sz="1100" kern="1200" dirty="0" smtClean="0">
                          <a:solidFill>
                            <a:schemeClr val="dk1"/>
                          </a:solidFill>
                          <a:effectLst/>
                          <a:latin typeface="+mn-lt"/>
                          <a:ea typeface="+mn-ea"/>
                          <a:cs typeface="+mn-cs"/>
                        </a:rPr>
                        <a:t>one-minute assessments. They also assess when children are ready to exit the Rapid Catch-up programme, which is when they read the final fluency assessment at 90+ words per minute.</a:t>
                      </a:r>
                    </a:p>
                  </a:txBody>
                  <a:tcPr/>
                </a:tc>
                <a:extLst>
                  <a:ext uri="{0D108BD9-81ED-4DB2-BD59-A6C34878D82A}">
                    <a16:rowId xmlns:a16="http://schemas.microsoft.com/office/drawing/2014/main" val="3483786617"/>
                  </a:ext>
                </a:extLst>
              </a:tr>
            </a:tbl>
          </a:graphicData>
        </a:graphic>
      </p:graphicFrame>
      <p:pic>
        <p:nvPicPr>
          <p:cNvPr id="5" name="Picture 4">
            <a:extLst>
              <a:ext uri="{FF2B5EF4-FFF2-40B4-BE49-F238E27FC236}">
                <a16:creationId xmlns:a16="http://schemas.microsoft.com/office/drawing/2014/main" id="{57BD3E91-1C72-FAE8-98F9-8465FBAADD6A}"/>
              </a:ext>
            </a:extLst>
          </p:cNvPr>
          <p:cNvPicPr>
            <a:picLocks noChangeAspect="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210269" y="148995"/>
            <a:ext cx="569742" cy="672612"/>
          </a:xfrm>
          <a:prstGeom prst="rect">
            <a:avLst/>
          </a:prstGeom>
          <a:noFill/>
          <a:ln>
            <a:noFill/>
          </a:ln>
        </p:spPr>
      </p:pic>
    </p:spTree>
    <p:extLst>
      <p:ext uri="{BB962C8B-B14F-4D97-AF65-F5344CB8AC3E}">
        <p14:creationId xmlns:p14="http://schemas.microsoft.com/office/powerpoint/2010/main" val="136811375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1995</TotalTime>
  <Words>1949</Words>
  <Application>Microsoft Office PowerPoint</Application>
  <PresentationFormat>Widescreen</PresentationFormat>
  <Paragraphs>86</Paragraphs>
  <Slides>5</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5</vt:i4>
      </vt:variant>
    </vt:vector>
  </HeadingPairs>
  <TitlesOfParts>
    <vt:vector size="10" baseType="lpstr">
      <vt:lpstr>Arial</vt:lpstr>
      <vt:lpstr>Calibri</vt:lpstr>
      <vt:lpstr>Calibri Light</vt:lpstr>
      <vt:lpstr>Times New Roman</vt:lpstr>
      <vt:lpstr>Office Theme</vt:lpstr>
      <vt:lpstr>Holmes Chapel Primary School</vt:lpstr>
      <vt:lpstr>Phonics at Holmes Chapel Primary School</vt:lpstr>
      <vt:lpstr> What does our learning in Phonics look like? </vt:lpstr>
      <vt:lpstr>What do reading sessions look like?</vt:lpstr>
      <vt:lpstr>How do we assess learning?</vt:lpstr>
    </vt:vector>
  </TitlesOfParts>
  <Company>School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History at Holmes Chapel Primary School</dc:title>
  <dc:creator>Fiona.Gresty@RPTNet.Local</dc:creator>
  <cp:lastModifiedBy>tiffanie.noble</cp:lastModifiedBy>
  <cp:revision>73</cp:revision>
  <dcterms:created xsi:type="dcterms:W3CDTF">2023-04-27T14:10:41Z</dcterms:created>
  <dcterms:modified xsi:type="dcterms:W3CDTF">2024-01-15T12:36:32Z</dcterms:modified>
</cp:coreProperties>
</file>