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80" r:id="rId14"/>
    <p:sldId id="281" r:id="rId15"/>
    <p:sldId id="282" r:id="rId16"/>
    <p:sldId id="283" r:id="rId17"/>
    <p:sldId id="267" r:id="rId18"/>
    <p:sldId id="268" r:id="rId19"/>
    <p:sldId id="270" r:id="rId20"/>
    <p:sldId id="271" r:id="rId21"/>
    <p:sldId id="272" r:id="rId22"/>
    <p:sldId id="273" r:id="rId23"/>
    <p:sldId id="279" r:id="rId24"/>
    <p:sldId id="274" r:id="rId25"/>
    <p:sldId id="276" r:id="rId26"/>
    <p:sldId id="275" r:id="rId27"/>
    <p:sldId id="277" r:id="rId2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FB7644-CB40-4315-9927-333F7DD48D80}" type="datetimeFigureOut">
              <a:rPr lang="en-GB" smtClean="0"/>
              <a:t>10/10/2016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44DC94-876E-4413-94D2-52578C1AB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365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B23E-8D17-4228-86F5-C8C13E03FDEC}" type="datetimeFigureOut">
              <a:rPr lang="en-GB" smtClean="0"/>
              <a:t>10/10/2016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5344B-488A-447B-B9E5-B20FE09B12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163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B23E-8D17-4228-86F5-C8C13E03FDEC}" type="datetimeFigureOut">
              <a:rPr lang="en-GB" smtClean="0"/>
              <a:t>10/10/2016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5344B-488A-447B-B9E5-B20FE09B12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626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B23E-8D17-4228-86F5-C8C13E03FDEC}" type="datetimeFigureOut">
              <a:rPr lang="en-GB" smtClean="0"/>
              <a:t>10/10/2016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5344B-488A-447B-B9E5-B20FE09B12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096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B23E-8D17-4228-86F5-C8C13E03FDEC}" type="datetimeFigureOut">
              <a:rPr lang="en-GB" smtClean="0"/>
              <a:t>10/10/2016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5344B-488A-447B-B9E5-B20FE09B12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620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B23E-8D17-4228-86F5-C8C13E03FDEC}" type="datetimeFigureOut">
              <a:rPr lang="en-GB" smtClean="0"/>
              <a:t>10/10/2016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5344B-488A-447B-B9E5-B20FE09B12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041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B23E-8D17-4228-86F5-C8C13E03FDEC}" type="datetimeFigureOut">
              <a:rPr lang="en-GB" smtClean="0"/>
              <a:t>10/10/2016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5344B-488A-447B-B9E5-B20FE09B12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831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B23E-8D17-4228-86F5-C8C13E03FDEC}" type="datetimeFigureOut">
              <a:rPr lang="en-GB" smtClean="0"/>
              <a:t>10/10/2016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5344B-488A-447B-B9E5-B20FE09B12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893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B23E-8D17-4228-86F5-C8C13E03FDEC}" type="datetimeFigureOut">
              <a:rPr lang="en-GB" smtClean="0"/>
              <a:t>10/10/2016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5344B-488A-447B-B9E5-B20FE09B12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859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B23E-8D17-4228-86F5-C8C13E03FDEC}" type="datetimeFigureOut">
              <a:rPr lang="en-GB" smtClean="0"/>
              <a:t>10/10/2016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5344B-488A-447B-B9E5-B20FE09B12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842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B23E-8D17-4228-86F5-C8C13E03FDEC}" type="datetimeFigureOut">
              <a:rPr lang="en-GB" smtClean="0"/>
              <a:t>10/10/2016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5344B-488A-447B-B9E5-B20FE09B12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40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B23E-8D17-4228-86F5-C8C13E03FDEC}" type="datetimeFigureOut">
              <a:rPr lang="en-GB" smtClean="0"/>
              <a:t>10/10/2016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5344B-488A-447B-B9E5-B20FE09B12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645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DB23E-8D17-4228-86F5-C8C13E03FDEC}" type="datetimeFigureOut">
              <a:rPr lang="en-GB" smtClean="0"/>
              <a:t>10/10/2016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5344B-488A-447B-B9E5-B20FE09B12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492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play.nessy.com/login/default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olmeschapelprimary.org.uk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4494361"/>
          </a:xfrm>
        </p:spPr>
        <p:txBody>
          <a:bodyPr/>
          <a:lstStyle/>
          <a:p>
            <a:r>
              <a:rPr lang="en-GB" dirty="0" smtClean="0">
                <a:latin typeface="Pooh" panose="00000400000000000000" pitchFamily="2" charset="0"/>
              </a:rPr>
              <a:t>Welcome to the spelling workshop </a:t>
            </a:r>
            <a:r>
              <a:rPr lang="en-GB" dirty="0" smtClean="0">
                <a:latin typeface="Pooh" panose="00000400000000000000" pitchFamily="2" charset="0"/>
                <a:sym typeface="Wingdings" panose="05000000000000000000" pitchFamily="2" charset="2"/>
              </a:rPr>
              <a:t></a:t>
            </a:r>
            <a:br>
              <a:rPr lang="en-GB" dirty="0" smtClean="0">
                <a:latin typeface="Pooh" panose="00000400000000000000" pitchFamily="2" charset="0"/>
                <a:sym typeface="Wingdings" panose="05000000000000000000" pitchFamily="2" charset="2"/>
              </a:rPr>
            </a:br>
            <a:r>
              <a:rPr lang="en-GB" dirty="0">
                <a:latin typeface="Pooh" panose="00000400000000000000" pitchFamily="2" charset="0"/>
                <a:sym typeface="Wingdings" panose="05000000000000000000" pitchFamily="2" charset="2"/>
              </a:rPr>
              <a:t/>
            </a:r>
            <a:br>
              <a:rPr lang="en-GB" dirty="0">
                <a:latin typeface="Pooh" panose="00000400000000000000" pitchFamily="2" charset="0"/>
                <a:sym typeface="Wingdings" panose="05000000000000000000" pitchFamily="2" charset="2"/>
              </a:rPr>
            </a:br>
            <a:r>
              <a:rPr lang="en-GB" dirty="0" smtClean="0">
                <a:latin typeface="Pooh" panose="00000400000000000000" pitchFamily="2" charset="0"/>
              </a:rPr>
              <a:t/>
            </a:r>
            <a:br>
              <a:rPr lang="en-GB" dirty="0" smtClean="0">
                <a:latin typeface="Pooh" panose="00000400000000000000" pitchFamily="2" charset="0"/>
              </a:rPr>
            </a:br>
            <a:endParaRPr lang="en-GB" dirty="0">
              <a:latin typeface="Pooh" panose="000004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653136"/>
            <a:ext cx="6400800" cy="1752600"/>
          </a:xfrm>
        </p:spPr>
        <p:txBody>
          <a:bodyPr/>
          <a:lstStyle/>
          <a:p>
            <a:r>
              <a:rPr lang="en-GB" dirty="0" smtClean="0">
                <a:latin typeface="Pooh" panose="00000400000000000000" pitchFamily="2" charset="0"/>
              </a:rPr>
              <a:t>The importance of spelling in your child’s learning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62" y="2852936"/>
            <a:ext cx="47910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529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en-GB" sz="3000" dirty="0" smtClean="0">
                <a:latin typeface="Pooh" panose="00000400000000000000" pitchFamily="2" charset="0"/>
              </a:rPr>
              <a:t>What does this means for your child in KS2?</a:t>
            </a:r>
            <a:endParaRPr lang="en-GB" sz="3000" dirty="0">
              <a:latin typeface="Pooh" panose="00000400000000000000" pitchFamily="2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717609"/>
            <a:ext cx="4932040" cy="6140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34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-27384"/>
            <a:ext cx="5544616" cy="686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25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 smtClean="0">
                <a:latin typeface="Pooh" panose="00000400000000000000" pitchFamily="2" charset="0"/>
              </a:rPr>
              <a:t>So, how do we help?</a:t>
            </a:r>
            <a:endParaRPr lang="en-GB" sz="5400" dirty="0">
              <a:latin typeface="Pooh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4300" b="1" dirty="0" smtClean="0">
                <a:latin typeface="Pooh" panose="00000400000000000000" pitchFamily="2" charset="0"/>
              </a:rPr>
              <a:t>Spelling practice in school every day.</a:t>
            </a:r>
          </a:p>
          <a:p>
            <a:r>
              <a:rPr lang="en-GB" dirty="0" smtClean="0">
                <a:latin typeface="Pooh" panose="00000400000000000000" pitchFamily="2" charset="0"/>
              </a:rPr>
              <a:t>Teaching rules/ strategies</a:t>
            </a:r>
          </a:p>
          <a:p>
            <a:r>
              <a:rPr lang="en-GB" dirty="0" smtClean="0">
                <a:latin typeface="Pooh" panose="00000400000000000000" pitchFamily="2" charset="0"/>
              </a:rPr>
              <a:t>Games </a:t>
            </a:r>
            <a:endParaRPr lang="en-GB" dirty="0">
              <a:latin typeface="Pooh" panose="00000400000000000000" pitchFamily="2" charset="0"/>
            </a:endParaRPr>
          </a:p>
          <a:p>
            <a:r>
              <a:rPr lang="en-GB" dirty="0" smtClean="0">
                <a:latin typeface="Pooh" panose="00000400000000000000" pitchFamily="2" charset="0"/>
              </a:rPr>
              <a:t>Dictation words/sentences</a:t>
            </a:r>
          </a:p>
          <a:p>
            <a:r>
              <a:rPr lang="en-GB" dirty="0" smtClean="0">
                <a:latin typeface="Pooh" panose="00000400000000000000" pitchFamily="2" charset="0"/>
              </a:rPr>
              <a:t>Look, cover, write, check</a:t>
            </a:r>
          </a:p>
          <a:p>
            <a:r>
              <a:rPr lang="en-GB" dirty="0">
                <a:latin typeface="Pooh" panose="00000400000000000000" pitchFamily="2" charset="0"/>
              </a:rPr>
              <a:t>I</a:t>
            </a:r>
            <a:r>
              <a:rPr lang="en-GB" dirty="0" smtClean="0">
                <a:latin typeface="Pooh" panose="00000400000000000000" pitchFamily="2" charset="0"/>
              </a:rPr>
              <a:t>nvestigations</a:t>
            </a:r>
            <a:endParaRPr lang="en-GB" dirty="0">
              <a:latin typeface="Pooh" panose="00000400000000000000" pitchFamily="2" charset="0"/>
            </a:endParaRPr>
          </a:p>
          <a:p>
            <a:r>
              <a:rPr lang="en-GB" dirty="0" smtClean="0">
                <a:latin typeface="Pooh" panose="00000400000000000000" pitchFamily="2" charset="0"/>
              </a:rPr>
              <a:t>Spelling tests/ homework</a:t>
            </a:r>
          </a:p>
          <a:p>
            <a:endParaRPr lang="en-GB" dirty="0">
              <a:latin typeface="Pooh" panose="00000400000000000000" pitchFamily="2" charset="0"/>
            </a:endParaRPr>
          </a:p>
          <a:p>
            <a:r>
              <a:rPr lang="en-GB" dirty="0" smtClean="0">
                <a:latin typeface="Pooh" panose="00000400000000000000" pitchFamily="2" charset="0"/>
              </a:rPr>
              <a:t>Access to </a:t>
            </a:r>
            <a:r>
              <a:rPr lang="en-GB" dirty="0" err="1" smtClean="0">
                <a:latin typeface="Pooh" panose="00000400000000000000" pitchFamily="2" charset="0"/>
              </a:rPr>
              <a:t>Nessy</a:t>
            </a:r>
            <a:r>
              <a:rPr lang="en-GB" dirty="0" smtClean="0">
                <a:latin typeface="Pooh" panose="00000400000000000000" pitchFamily="2" charset="0"/>
              </a:rPr>
              <a:t> Spelling in school &amp; home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789040"/>
            <a:ext cx="2298576" cy="1532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85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6401"/>
            <a:ext cx="7772400" cy="1041399"/>
          </a:xfrm>
        </p:spPr>
        <p:txBody>
          <a:bodyPr/>
          <a:lstStyle/>
          <a:p>
            <a:r>
              <a:rPr lang="en-US" sz="4000" b="1" u="sng" dirty="0" smtClean="0">
                <a:latin typeface="Pooh" panose="00000400000000000000" pitchFamily="2" charset="0"/>
              </a:rPr>
              <a:t>Phonics teaching in KS1</a:t>
            </a:r>
            <a:endParaRPr lang="en-US" sz="4000" b="1" u="sng" dirty="0">
              <a:latin typeface="Pooh" panose="000004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0900" y="1447800"/>
            <a:ext cx="7607300" cy="41910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Pooh" panose="00000400000000000000" pitchFamily="2" charset="0"/>
              </a:rPr>
              <a:t>Phonics in KS1 teaches early reading and spelling skills</a:t>
            </a:r>
          </a:p>
          <a:p>
            <a:endParaRPr lang="en-US" sz="1100" dirty="0" smtClean="0">
              <a:solidFill>
                <a:schemeClr val="tx1"/>
              </a:solidFill>
              <a:latin typeface="Pooh" panose="00000400000000000000" pitchFamily="2" charset="0"/>
            </a:endParaRPr>
          </a:p>
          <a:p>
            <a:pPr marL="457200" indent="-457200" algn="l">
              <a:buFont typeface="Arial"/>
              <a:buChar char="•"/>
            </a:pPr>
            <a:r>
              <a:rPr lang="en-GB" sz="2800" dirty="0" smtClean="0">
                <a:solidFill>
                  <a:schemeClr val="tx1"/>
                </a:solidFill>
                <a:latin typeface="Pooh" panose="00000400000000000000" pitchFamily="2" charset="0"/>
              </a:rPr>
              <a:t>Children learn letter sounds (phonemes), letter shapes (graphemes) and letter names</a:t>
            </a:r>
          </a:p>
          <a:p>
            <a:pPr marL="457200" indent="-457200" algn="l">
              <a:buFont typeface="Arial"/>
              <a:buChar char="•"/>
            </a:pPr>
            <a:r>
              <a:rPr lang="en-GB" sz="2800" dirty="0" smtClean="0">
                <a:solidFill>
                  <a:schemeClr val="tx1"/>
                </a:solidFill>
                <a:latin typeface="Pooh" panose="00000400000000000000" pitchFamily="2" charset="0"/>
              </a:rPr>
              <a:t>They learn digraphs (</a:t>
            </a:r>
            <a:r>
              <a:rPr lang="en-GB" sz="2800" dirty="0" err="1" smtClean="0">
                <a:solidFill>
                  <a:schemeClr val="tx1"/>
                </a:solidFill>
                <a:latin typeface="Pooh" panose="00000400000000000000" pitchFamily="2" charset="0"/>
              </a:rPr>
              <a:t>eg</a:t>
            </a:r>
            <a:r>
              <a:rPr lang="en-GB" sz="2800" dirty="0" smtClean="0">
                <a:solidFill>
                  <a:schemeClr val="tx1"/>
                </a:solidFill>
                <a:latin typeface="Pooh" panose="00000400000000000000" pitchFamily="2" charset="0"/>
              </a:rPr>
              <a:t>. </a:t>
            </a:r>
            <a:r>
              <a:rPr lang="en-GB" sz="2800" dirty="0" err="1" smtClean="0">
                <a:solidFill>
                  <a:schemeClr val="tx1"/>
                </a:solidFill>
                <a:latin typeface="Pooh" panose="00000400000000000000" pitchFamily="2" charset="0"/>
              </a:rPr>
              <a:t>sh</a:t>
            </a:r>
            <a:r>
              <a:rPr lang="en-GB" sz="2800" dirty="0" smtClean="0">
                <a:solidFill>
                  <a:schemeClr val="tx1"/>
                </a:solidFill>
                <a:latin typeface="Pooh" panose="00000400000000000000" pitchFamily="2" charset="0"/>
              </a:rPr>
              <a:t>, </a:t>
            </a:r>
            <a:r>
              <a:rPr lang="en-GB" sz="2800" dirty="0" err="1" smtClean="0">
                <a:solidFill>
                  <a:schemeClr val="tx1"/>
                </a:solidFill>
                <a:latin typeface="Pooh" panose="00000400000000000000" pitchFamily="2" charset="0"/>
              </a:rPr>
              <a:t>ea</a:t>
            </a:r>
            <a:r>
              <a:rPr lang="en-GB" sz="2800" dirty="0" smtClean="0">
                <a:solidFill>
                  <a:schemeClr val="tx1"/>
                </a:solidFill>
                <a:latin typeface="Pooh" panose="00000400000000000000" pitchFamily="2" charset="0"/>
              </a:rPr>
              <a:t>) and </a:t>
            </a:r>
            <a:r>
              <a:rPr lang="en-GB" sz="2800" dirty="0" err="1" smtClean="0">
                <a:solidFill>
                  <a:schemeClr val="tx1"/>
                </a:solidFill>
                <a:latin typeface="Pooh" panose="00000400000000000000" pitchFamily="2" charset="0"/>
              </a:rPr>
              <a:t>trigraphs</a:t>
            </a:r>
            <a:r>
              <a:rPr lang="en-GB" sz="2800" dirty="0" smtClean="0">
                <a:solidFill>
                  <a:schemeClr val="tx1"/>
                </a:solidFill>
                <a:latin typeface="Pooh" panose="00000400000000000000" pitchFamily="2" charset="0"/>
              </a:rPr>
              <a:t> (</a:t>
            </a:r>
            <a:r>
              <a:rPr lang="en-GB" sz="2800" dirty="0" err="1" smtClean="0">
                <a:solidFill>
                  <a:schemeClr val="tx1"/>
                </a:solidFill>
                <a:latin typeface="Pooh" panose="00000400000000000000" pitchFamily="2" charset="0"/>
              </a:rPr>
              <a:t>eg</a:t>
            </a:r>
            <a:r>
              <a:rPr lang="en-GB" sz="2800" dirty="0" smtClean="0">
                <a:solidFill>
                  <a:schemeClr val="tx1"/>
                </a:solidFill>
                <a:latin typeface="Pooh" panose="00000400000000000000" pitchFamily="2" charset="0"/>
              </a:rPr>
              <a:t>. </a:t>
            </a:r>
            <a:r>
              <a:rPr lang="en-GB" sz="2800" dirty="0" err="1">
                <a:solidFill>
                  <a:schemeClr val="tx1"/>
                </a:solidFill>
                <a:latin typeface="Pooh" panose="00000400000000000000" pitchFamily="2" charset="0"/>
              </a:rPr>
              <a:t>i</a:t>
            </a:r>
            <a:r>
              <a:rPr lang="en-GB" sz="2800" dirty="0" err="1" smtClean="0">
                <a:solidFill>
                  <a:schemeClr val="tx1"/>
                </a:solidFill>
                <a:latin typeface="Pooh" panose="00000400000000000000" pitchFamily="2" charset="0"/>
              </a:rPr>
              <a:t>gh</a:t>
            </a:r>
            <a:r>
              <a:rPr lang="en-GB" sz="2800" dirty="0" smtClean="0">
                <a:solidFill>
                  <a:schemeClr val="tx1"/>
                </a:solidFill>
                <a:latin typeface="Pooh" panose="00000400000000000000" pitchFamily="2" charset="0"/>
              </a:rPr>
              <a:t>), and alternative spelling of phonemes (</a:t>
            </a:r>
            <a:r>
              <a:rPr lang="en-GB" sz="2800" dirty="0" err="1" smtClean="0">
                <a:solidFill>
                  <a:schemeClr val="tx1"/>
                </a:solidFill>
                <a:latin typeface="Pooh" panose="00000400000000000000" pitchFamily="2" charset="0"/>
              </a:rPr>
              <a:t>eg</a:t>
            </a:r>
            <a:r>
              <a:rPr lang="en-GB" sz="2800" dirty="0" smtClean="0">
                <a:solidFill>
                  <a:schemeClr val="tx1"/>
                </a:solidFill>
                <a:latin typeface="Pooh" panose="00000400000000000000" pitchFamily="2" charset="0"/>
              </a:rPr>
              <a:t>. ay, </a:t>
            </a:r>
            <a:r>
              <a:rPr lang="en-GB" sz="2800" dirty="0" err="1" smtClean="0">
                <a:solidFill>
                  <a:schemeClr val="tx1"/>
                </a:solidFill>
                <a:latin typeface="Pooh" panose="00000400000000000000" pitchFamily="2" charset="0"/>
              </a:rPr>
              <a:t>ai</a:t>
            </a:r>
            <a:r>
              <a:rPr lang="en-GB" sz="2800" dirty="0" smtClean="0">
                <a:solidFill>
                  <a:schemeClr val="tx1"/>
                </a:solidFill>
                <a:latin typeface="Pooh" panose="00000400000000000000" pitchFamily="2" charset="0"/>
              </a:rPr>
              <a:t>, </a:t>
            </a:r>
            <a:r>
              <a:rPr lang="en-GB" sz="2800" dirty="0" err="1" smtClean="0">
                <a:solidFill>
                  <a:schemeClr val="tx1"/>
                </a:solidFill>
                <a:latin typeface="Pooh" panose="00000400000000000000" pitchFamily="2" charset="0"/>
              </a:rPr>
              <a:t>a_e</a:t>
            </a:r>
            <a:r>
              <a:rPr lang="en-GB" sz="2800" dirty="0" smtClean="0">
                <a:solidFill>
                  <a:schemeClr val="tx1"/>
                </a:solidFill>
                <a:latin typeface="Pooh" panose="00000400000000000000" pitchFamily="2" charset="0"/>
              </a:rPr>
              <a:t>)</a:t>
            </a:r>
          </a:p>
          <a:p>
            <a:pPr marL="457200" indent="-457200" algn="l">
              <a:buFont typeface="Arial"/>
              <a:buChar char="•"/>
            </a:pPr>
            <a:endParaRPr lang="en-US" sz="2800" dirty="0">
              <a:solidFill>
                <a:schemeClr val="tx1"/>
              </a:solidFill>
              <a:latin typeface="Pooh" panose="00000400000000000000" pitchFamily="2" charset="0"/>
            </a:endParaRP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131" y="5229794"/>
            <a:ext cx="1583356" cy="137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372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 err="1" smtClean="0">
                <a:solidFill>
                  <a:schemeClr val="tx1"/>
                </a:solidFill>
                <a:latin typeface="Pooh" panose="00000400000000000000" pitchFamily="2" charset="0"/>
              </a:rPr>
              <a:t>Soundtalk</a:t>
            </a:r>
            <a:r>
              <a:rPr lang="en-GB" sz="4000" b="1" dirty="0" smtClean="0">
                <a:solidFill>
                  <a:schemeClr val="tx1"/>
                </a:solidFill>
                <a:latin typeface="Pooh" panose="00000400000000000000" pitchFamily="2" charset="0"/>
              </a:rPr>
              <a:t> </a:t>
            </a:r>
            <a:r>
              <a:rPr lang="en-GB" sz="2800" b="1" dirty="0" smtClean="0">
                <a:solidFill>
                  <a:schemeClr val="tx1"/>
                </a:solidFill>
                <a:latin typeface="Pooh" panose="00000400000000000000" pitchFamily="2" charset="0"/>
              </a:rPr>
              <a:t>(blending)</a:t>
            </a:r>
            <a:endParaRPr lang="en-US" sz="4000" dirty="0">
              <a:latin typeface="Pooh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latin typeface="Pooh" panose="00000400000000000000" pitchFamily="2" charset="0"/>
              </a:rPr>
              <a:t>A vital skill for reading</a:t>
            </a:r>
          </a:p>
          <a:p>
            <a:r>
              <a:rPr lang="en-GB" sz="2800" dirty="0" smtClean="0">
                <a:latin typeface="Pooh" panose="00000400000000000000" pitchFamily="2" charset="0"/>
              </a:rPr>
              <a:t>Separate sounds (phonemes) are spoken aloud, throughout each word, then they are merged together to say the whole word </a:t>
            </a:r>
          </a:p>
          <a:p>
            <a:r>
              <a:rPr lang="en-GB" sz="2800" dirty="0" smtClean="0">
                <a:latin typeface="Pooh" panose="00000400000000000000" pitchFamily="2" charset="0"/>
              </a:rPr>
              <a:t>Merging the sounds is called </a:t>
            </a:r>
            <a:r>
              <a:rPr lang="en-GB" sz="2800" b="1" i="1" dirty="0" smtClean="0">
                <a:latin typeface="Pooh" panose="00000400000000000000" pitchFamily="2" charset="0"/>
              </a:rPr>
              <a:t>‘blending’ </a:t>
            </a:r>
          </a:p>
          <a:p>
            <a:pPr marL="0" indent="0">
              <a:buNone/>
            </a:pPr>
            <a:r>
              <a:rPr lang="en-GB" sz="4800" dirty="0" smtClean="0">
                <a:latin typeface="Pooh" panose="00000400000000000000" pitchFamily="2" charset="0"/>
              </a:rPr>
              <a:t>E.g</a:t>
            </a:r>
            <a:r>
              <a:rPr lang="en-GB" sz="4800" b="1" i="1" dirty="0" smtClean="0">
                <a:latin typeface="Pooh" panose="00000400000000000000" pitchFamily="2" charset="0"/>
              </a:rPr>
              <a:t>.  c-a-t = cat</a:t>
            </a:r>
          </a:p>
          <a:p>
            <a:pPr marL="0" indent="0">
              <a:buNone/>
            </a:pPr>
            <a:endParaRPr lang="en-GB" sz="4800" b="1" i="1" dirty="0" smtClean="0">
              <a:latin typeface="Pooh" panose="00000400000000000000" pitchFamily="2" charset="0"/>
            </a:endParaRPr>
          </a:p>
          <a:p>
            <a:endParaRPr lang="en-US" sz="2800" dirty="0">
              <a:latin typeface="Pooh" panose="00000400000000000000" pitchFamily="2" charset="0"/>
            </a:endParaRPr>
          </a:p>
        </p:txBody>
      </p:sp>
      <p:pic>
        <p:nvPicPr>
          <p:cNvPr id="4" name="Picture 3" descr="Unknow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182" y="171450"/>
            <a:ext cx="1929618" cy="192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939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err="1" smtClean="0">
                <a:solidFill>
                  <a:schemeClr val="tx1"/>
                </a:solidFill>
                <a:latin typeface="Pooh" panose="00000400000000000000" pitchFamily="2" charset="0"/>
              </a:rPr>
              <a:t>Soundtalk</a:t>
            </a:r>
            <a:r>
              <a:rPr lang="en-GB" sz="4000" b="1" dirty="0" smtClean="0">
                <a:solidFill>
                  <a:schemeClr val="tx1"/>
                </a:solidFill>
                <a:latin typeface="Pooh" panose="00000400000000000000" pitchFamily="2" charset="0"/>
              </a:rPr>
              <a:t> </a:t>
            </a:r>
            <a:r>
              <a:rPr lang="en-GB" sz="4000" b="1" dirty="0">
                <a:latin typeface="Pooh" panose="00000400000000000000" pitchFamily="2" charset="0"/>
              </a:rPr>
              <a:t>(segmenting)</a:t>
            </a:r>
            <a:endParaRPr lang="en-US" sz="4000" dirty="0">
              <a:latin typeface="Pooh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latin typeface="Pooh" panose="00000400000000000000" pitchFamily="2" charset="0"/>
              </a:rPr>
              <a:t>A vital skill for spelling</a:t>
            </a:r>
          </a:p>
          <a:p>
            <a:r>
              <a:rPr lang="en-GB" sz="2800" dirty="0" smtClean="0">
                <a:latin typeface="Pooh" panose="00000400000000000000" pitchFamily="2" charset="0"/>
              </a:rPr>
              <a:t>Whole words are spoken aloud, then broken into sounds</a:t>
            </a:r>
          </a:p>
          <a:p>
            <a:r>
              <a:rPr lang="en-GB" sz="2800" dirty="0" smtClean="0">
                <a:latin typeface="Pooh" panose="00000400000000000000" pitchFamily="2" charset="0"/>
              </a:rPr>
              <a:t>Saying the sounds clearly is important for spelling</a:t>
            </a:r>
          </a:p>
          <a:p>
            <a:pPr marL="0" indent="0">
              <a:buNone/>
            </a:pPr>
            <a:r>
              <a:rPr lang="en-GB" sz="4800" dirty="0" smtClean="0">
                <a:latin typeface="Pooh" panose="00000400000000000000" pitchFamily="2" charset="0"/>
              </a:rPr>
              <a:t>E.g</a:t>
            </a:r>
            <a:r>
              <a:rPr lang="en-GB" sz="4800" b="1" i="1" dirty="0" smtClean="0">
                <a:latin typeface="Pooh" panose="00000400000000000000" pitchFamily="2" charset="0"/>
              </a:rPr>
              <a:t>. </a:t>
            </a:r>
            <a:r>
              <a:rPr lang="en-GB" sz="4800" b="1" i="1" dirty="0">
                <a:latin typeface="Pooh" panose="00000400000000000000" pitchFamily="2" charset="0"/>
              </a:rPr>
              <a:t>c</a:t>
            </a:r>
            <a:r>
              <a:rPr lang="en-GB" sz="4800" b="1" i="1" dirty="0" smtClean="0">
                <a:latin typeface="Pooh" panose="00000400000000000000" pitchFamily="2" charset="0"/>
              </a:rPr>
              <a:t>at = c-a-t, boat=b-</a:t>
            </a:r>
            <a:r>
              <a:rPr lang="en-GB" sz="4800" b="1" i="1" dirty="0" err="1" smtClean="0">
                <a:latin typeface="Pooh" panose="00000400000000000000" pitchFamily="2" charset="0"/>
              </a:rPr>
              <a:t>oa</a:t>
            </a:r>
            <a:r>
              <a:rPr lang="en-GB" sz="4800" b="1" i="1" dirty="0" smtClean="0">
                <a:latin typeface="Pooh" panose="00000400000000000000" pitchFamily="2" charset="0"/>
              </a:rPr>
              <a:t>-t</a:t>
            </a:r>
          </a:p>
          <a:p>
            <a:endParaRPr lang="en-US" sz="2800" dirty="0">
              <a:latin typeface="Pooh" panose="00000400000000000000" pitchFamily="2" charset="0"/>
            </a:endParaRPr>
          </a:p>
        </p:txBody>
      </p:sp>
      <p:pic>
        <p:nvPicPr>
          <p:cNvPr id="4" name="Picture 3" descr="Unknow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578" y="5242049"/>
            <a:ext cx="1615951" cy="161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18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 smtClean="0">
                <a:solidFill>
                  <a:schemeClr val="tx1"/>
                </a:solidFill>
                <a:latin typeface="Pooh" panose="00000400000000000000" pitchFamily="2" charset="0"/>
              </a:rPr>
              <a:t>Tricky Words</a:t>
            </a:r>
            <a:endParaRPr lang="en-US" sz="4000" dirty="0">
              <a:latin typeface="Pooh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latin typeface="Pooh" panose="00000400000000000000" pitchFamily="2" charset="0"/>
              </a:rPr>
              <a:t>‘Tricky’ words – spellings have to be learnt because they cannot be ‘sounded out’</a:t>
            </a:r>
          </a:p>
          <a:p>
            <a:pPr marL="0" indent="0">
              <a:buNone/>
            </a:pPr>
            <a:endParaRPr lang="en-GB" sz="2800" dirty="0" smtClean="0">
              <a:latin typeface="Pooh" panose="00000400000000000000" pitchFamily="2" charset="0"/>
            </a:endParaRPr>
          </a:p>
          <a:p>
            <a:pPr marL="0" indent="0">
              <a:buNone/>
            </a:pPr>
            <a:r>
              <a:rPr lang="en-GB" sz="4800" b="1" i="1" dirty="0" smtClean="0">
                <a:latin typeface="Pooh" panose="00000400000000000000" pitchFamily="2" charset="0"/>
              </a:rPr>
              <a:t>E.g.   they    to     are    no</a:t>
            </a:r>
          </a:p>
          <a:p>
            <a:pPr marL="0" indent="0">
              <a:buNone/>
            </a:pPr>
            <a:endParaRPr lang="en-GB" sz="4800" b="1" i="1" dirty="0" smtClean="0">
              <a:latin typeface="Pooh" panose="00000400000000000000" pitchFamily="2" charset="0"/>
            </a:endParaRPr>
          </a:p>
          <a:p>
            <a:endParaRPr lang="en-US" sz="2800" dirty="0">
              <a:latin typeface="Pooh" panose="00000400000000000000" pitchFamily="2" charset="0"/>
            </a:endParaRPr>
          </a:p>
        </p:txBody>
      </p:sp>
      <p:pic>
        <p:nvPicPr>
          <p:cNvPr id="4" name="Picture 3" descr="maxresdefaul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12" y="4553664"/>
            <a:ext cx="2558094" cy="14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618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>
                <a:latin typeface="Pooh" panose="00000400000000000000" pitchFamily="2" charset="0"/>
              </a:rPr>
              <a:t>Rules</a:t>
            </a:r>
            <a:endParaRPr lang="en-GB" sz="4000" dirty="0">
              <a:latin typeface="Pooh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 smtClean="0">
                <a:latin typeface="Pooh" panose="00000400000000000000" pitchFamily="2" charset="0"/>
              </a:rPr>
              <a:t>‘</a:t>
            </a:r>
            <a:r>
              <a:rPr lang="en-GB" sz="2800" dirty="0" err="1" smtClean="0">
                <a:latin typeface="Pooh" panose="00000400000000000000" pitchFamily="2" charset="0"/>
              </a:rPr>
              <a:t>i</a:t>
            </a:r>
            <a:r>
              <a:rPr lang="en-GB" sz="2800" dirty="0" smtClean="0">
                <a:latin typeface="Pooh" panose="00000400000000000000" pitchFamily="2" charset="0"/>
              </a:rPr>
              <a:t> before e except after c’ </a:t>
            </a:r>
          </a:p>
          <a:p>
            <a:pPr marL="0" indent="0">
              <a:buNone/>
            </a:pPr>
            <a:r>
              <a:rPr lang="en-GB" sz="2800" dirty="0" smtClean="0">
                <a:latin typeface="Pooh" panose="00000400000000000000" pitchFamily="2" charset="0"/>
              </a:rPr>
              <a:t>Believe / receive</a:t>
            </a:r>
          </a:p>
          <a:p>
            <a:pPr marL="0" indent="0">
              <a:buNone/>
            </a:pPr>
            <a:endParaRPr lang="en-GB" sz="2800" dirty="0" smtClean="0">
              <a:latin typeface="Pooh" panose="00000400000000000000" pitchFamily="2" charset="0"/>
            </a:endParaRPr>
          </a:p>
          <a:p>
            <a:pPr marL="0" indent="0">
              <a:buNone/>
            </a:pPr>
            <a:r>
              <a:rPr lang="en-GB" sz="2800" dirty="0">
                <a:latin typeface="Pooh" panose="00000400000000000000" pitchFamily="2" charset="0"/>
              </a:rPr>
              <a:t>Changing "y" to "</a:t>
            </a:r>
            <a:r>
              <a:rPr lang="en-GB" sz="2800" dirty="0" err="1" smtClean="0">
                <a:latin typeface="Pooh" panose="00000400000000000000" pitchFamily="2" charset="0"/>
              </a:rPr>
              <a:t>ies</a:t>
            </a:r>
            <a:r>
              <a:rPr lang="en-GB" sz="2800" dirty="0" smtClean="0">
                <a:latin typeface="Pooh" panose="00000400000000000000" pitchFamily="2" charset="0"/>
              </a:rPr>
              <a:t>“  </a:t>
            </a:r>
          </a:p>
          <a:p>
            <a:pPr marL="0" indent="0">
              <a:buNone/>
            </a:pPr>
            <a:r>
              <a:rPr lang="en-GB" sz="2800" dirty="0" smtClean="0">
                <a:latin typeface="Pooh" panose="00000400000000000000" pitchFamily="2" charset="0"/>
              </a:rPr>
              <a:t>Key – keys</a:t>
            </a:r>
          </a:p>
          <a:p>
            <a:pPr marL="0" indent="0">
              <a:buNone/>
            </a:pPr>
            <a:r>
              <a:rPr lang="en-GB" sz="2800" i="1" dirty="0" smtClean="0">
                <a:solidFill>
                  <a:srgbClr val="FF0000"/>
                </a:solidFill>
                <a:latin typeface="Pooh" panose="00000400000000000000" pitchFamily="2" charset="0"/>
              </a:rPr>
              <a:t>(if the letter before ‘y’ is vowel, just add ‘s’)</a:t>
            </a:r>
          </a:p>
          <a:p>
            <a:pPr marL="0" indent="0">
              <a:buNone/>
            </a:pPr>
            <a:endParaRPr lang="en-GB" sz="2800" dirty="0">
              <a:latin typeface="Pooh" panose="00000400000000000000" pitchFamily="2" charset="0"/>
            </a:endParaRPr>
          </a:p>
          <a:p>
            <a:pPr marL="0" indent="0">
              <a:buNone/>
            </a:pPr>
            <a:r>
              <a:rPr lang="en-GB" sz="2800" dirty="0" smtClean="0">
                <a:latin typeface="Pooh" panose="00000400000000000000" pitchFamily="2" charset="0"/>
              </a:rPr>
              <a:t>baby – babies </a:t>
            </a:r>
          </a:p>
          <a:p>
            <a:pPr marL="0" indent="0">
              <a:buNone/>
            </a:pPr>
            <a:r>
              <a:rPr lang="en-GB" sz="2800" i="1" dirty="0" smtClean="0">
                <a:solidFill>
                  <a:srgbClr val="00B050"/>
                </a:solidFill>
                <a:latin typeface="Pooh" panose="00000400000000000000" pitchFamily="2" charset="0"/>
              </a:rPr>
              <a:t>(if the letter before ‘y’ is consonant, change to ‘</a:t>
            </a:r>
            <a:r>
              <a:rPr lang="en-GB" sz="2800" i="1" dirty="0" err="1" smtClean="0">
                <a:solidFill>
                  <a:srgbClr val="00B050"/>
                </a:solidFill>
                <a:latin typeface="Pooh" panose="00000400000000000000" pitchFamily="2" charset="0"/>
              </a:rPr>
              <a:t>ies</a:t>
            </a:r>
            <a:r>
              <a:rPr lang="en-GB" sz="2800" i="1" dirty="0" smtClean="0">
                <a:solidFill>
                  <a:srgbClr val="00B050"/>
                </a:solidFill>
                <a:latin typeface="Pooh" panose="00000400000000000000" pitchFamily="2" charset="0"/>
              </a:rPr>
              <a:t>’)</a:t>
            </a:r>
          </a:p>
          <a:p>
            <a:pPr marL="0" indent="0">
              <a:buNone/>
            </a:pPr>
            <a:endParaRPr lang="en-GB" sz="2800" dirty="0" smtClean="0">
              <a:latin typeface="Pooh" panose="00000400000000000000" pitchFamily="2" charset="0"/>
            </a:endParaRPr>
          </a:p>
          <a:p>
            <a:pPr marL="0" indent="0">
              <a:buNone/>
            </a:pPr>
            <a:endParaRPr lang="en-GB" sz="2800" dirty="0">
              <a:latin typeface="Pooh" panose="00000400000000000000" pitchFamily="2" charset="0"/>
            </a:endParaRPr>
          </a:p>
          <a:p>
            <a:pPr marL="0" indent="0">
              <a:buNone/>
            </a:pPr>
            <a:endParaRPr lang="en-GB" sz="2800" dirty="0">
              <a:latin typeface="Pooh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48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Pooh" panose="00000400000000000000" pitchFamily="2" charset="0"/>
              </a:rPr>
              <a:t>Strategies</a:t>
            </a:r>
            <a:endParaRPr lang="en-GB" dirty="0">
              <a:latin typeface="Pooh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4000" b="1" u="sng" dirty="0" smtClean="0">
                <a:solidFill>
                  <a:srgbClr val="7030A0"/>
                </a:solidFill>
                <a:latin typeface="Pooh" panose="00000400000000000000" pitchFamily="2" charset="0"/>
              </a:rPr>
              <a:t>Chunking </a:t>
            </a:r>
          </a:p>
          <a:p>
            <a:r>
              <a:rPr lang="en-GB" dirty="0" smtClean="0">
                <a:latin typeface="Pooh" panose="00000400000000000000" pitchFamily="2" charset="0"/>
              </a:rPr>
              <a:t>breaking the word up /clap the syllables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  <a:latin typeface="Pooh" panose="00000400000000000000" pitchFamily="2" charset="0"/>
              </a:rPr>
              <a:t>No-</a:t>
            </a:r>
            <a:r>
              <a:rPr lang="en-GB" dirty="0" err="1" smtClean="0">
                <a:solidFill>
                  <a:srgbClr val="FF0000"/>
                </a:solidFill>
                <a:latin typeface="Pooh" panose="00000400000000000000" pitchFamily="2" charset="0"/>
              </a:rPr>
              <a:t>vem</a:t>
            </a:r>
            <a:r>
              <a:rPr lang="en-GB" dirty="0" smtClean="0">
                <a:solidFill>
                  <a:srgbClr val="FF0000"/>
                </a:solidFill>
                <a:latin typeface="Pooh" panose="00000400000000000000" pitchFamily="2" charset="0"/>
              </a:rPr>
              <a:t>-</a:t>
            </a:r>
            <a:r>
              <a:rPr lang="en-GB" dirty="0" err="1" smtClean="0">
                <a:solidFill>
                  <a:srgbClr val="FF0000"/>
                </a:solidFill>
                <a:latin typeface="Pooh" panose="00000400000000000000" pitchFamily="2" charset="0"/>
              </a:rPr>
              <a:t>ber</a:t>
            </a:r>
            <a:endParaRPr lang="en-GB" dirty="0" smtClean="0">
              <a:solidFill>
                <a:srgbClr val="FF0000"/>
              </a:solidFill>
              <a:latin typeface="Pooh" panose="00000400000000000000" pitchFamily="2" charset="0"/>
            </a:endParaRP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  <a:latin typeface="Pooh" panose="00000400000000000000" pitchFamily="2" charset="0"/>
            </a:endParaRPr>
          </a:p>
          <a:p>
            <a:pPr marL="0" indent="0">
              <a:buNone/>
            </a:pPr>
            <a:r>
              <a:rPr lang="en-GB" sz="3600" b="1" u="sng" dirty="0" smtClean="0">
                <a:solidFill>
                  <a:srgbClr val="7030A0"/>
                </a:solidFill>
                <a:latin typeface="Pooh" panose="00000400000000000000" pitchFamily="2" charset="0"/>
              </a:rPr>
              <a:t>Use words I already know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  <a:latin typeface="Pooh" panose="00000400000000000000" pitchFamily="2" charset="0"/>
              </a:rPr>
              <a:t>Could, would and should</a:t>
            </a:r>
            <a:endParaRPr lang="en-GB" dirty="0">
              <a:solidFill>
                <a:srgbClr val="FF0000"/>
              </a:solidFill>
              <a:latin typeface="Pooh" panose="00000400000000000000" pitchFamily="2" charset="0"/>
            </a:endParaRPr>
          </a:p>
          <a:p>
            <a:pPr marL="0" indent="0">
              <a:buNone/>
            </a:pPr>
            <a:endParaRPr lang="en-GB" dirty="0" smtClean="0">
              <a:solidFill>
                <a:srgbClr val="FF0000"/>
              </a:solidFill>
              <a:latin typeface="Pooh" panose="00000400000000000000" pitchFamily="2" charset="0"/>
            </a:endParaRP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  <a:latin typeface="Pooh" panose="00000400000000000000" pitchFamily="2" charset="0"/>
            </a:endParaRPr>
          </a:p>
          <a:p>
            <a:pPr marL="0" indent="0">
              <a:buNone/>
            </a:pPr>
            <a:endParaRPr lang="en-GB" dirty="0" smtClean="0">
              <a:solidFill>
                <a:srgbClr val="FF0000"/>
              </a:solidFill>
              <a:latin typeface="Pooh" panose="00000400000000000000" pitchFamily="2" charset="0"/>
            </a:endParaRPr>
          </a:p>
          <a:p>
            <a:pPr marL="0" indent="0">
              <a:buNone/>
            </a:pPr>
            <a:endParaRPr lang="en-GB" dirty="0">
              <a:latin typeface="Pooh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33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8856984" cy="547260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3900" b="1" dirty="0" smtClean="0">
                <a:latin typeface="Pooh" panose="00000400000000000000" pitchFamily="2" charset="0"/>
              </a:rPr>
              <a:t>Mnemonics  - make a sentence to help remember</a:t>
            </a:r>
          </a:p>
          <a:p>
            <a:pPr marL="0" indent="0">
              <a:buNone/>
            </a:pPr>
            <a:endParaRPr lang="en-GB" sz="3900" b="1" dirty="0" smtClean="0">
              <a:latin typeface="Pooh" panose="00000400000000000000" pitchFamily="2" charset="0"/>
            </a:endParaRPr>
          </a:p>
          <a:p>
            <a:pPr marL="0" indent="0">
              <a:buNone/>
            </a:pPr>
            <a:r>
              <a:rPr lang="en-GB" dirty="0" err="1" smtClean="0">
                <a:latin typeface="Pooh" panose="00000400000000000000" pitchFamily="2" charset="0"/>
              </a:rPr>
              <a:t>ould</a:t>
            </a:r>
            <a:r>
              <a:rPr lang="en-GB" dirty="0" smtClean="0">
                <a:latin typeface="Pooh" panose="00000400000000000000" pitchFamily="2" charset="0"/>
              </a:rPr>
              <a:t> (would, could)     </a:t>
            </a:r>
            <a:r>
              <a:rPr lang="en-GB" b="1" u="sng" dirty="0" smtClean="0">
                <a:solidFill>
                  <a:srgbClr val="FF0000"/>
                </a:solidFill>
                <a:latin typeface="Pooh" panose="00000400000000000000" pitchFamily="2" charset="0"/>
              </a:rPr>
              <a:t>O</a:t>
            </a:r>
            <a:r>
              <a:rPr lang="en-GB" b="1" dirty="0" smtClean="0">
                <a:solidFill>
                  <a:srgbClr val="FF0000"/>
                </a:solidFill>
                <a:latin typeface="Pooh" panose="00000400000000000000" pitchFamily="2" charset="0"/>
              </a:rPr>
              <a:t> </a:t>
            </a:r>
            <a:r>
              <a:rPr lang="en-GB" b="1" u="sng" dirty="0" smtClean="0">
                <a:solidFill>
                  <a:srgbClr val="FF0000"/>
                </a:solidFill>
                <a:latin typeface="Pooh" panose="00000400000000000000" pitchFamily="2" charset="0"/>
              </a:rPr>
              <a:t>U</a:t>
            </a:r>
            <a:r>
              <a:rPr lang="en-GB" b="1" dirty="0" smtClean="0">
                <a:solidFill>
                  <a:srgbClr val="FF0000"/>
                </a:solidFill>
                <a:latin typeface="Pooh" panose="00000400000000000000" pitchFamily="2" charset="0"/>
              </a:rPr>
              <a:t> </a:t>
            </a:r>
            <a:r>
              <a:rPr lang="en-GB" b="1" u="sng" dirty="0" smtClean="0">
                <a:solidFill>
                  <a:srgbClr val="FF0000"/>
                </a:solidFill>
                <a:latin typeface="Pooh" panose="00000400000000000000" pitchFamily="2" charset="0"/>
              </a:rPr>
              <a:t>l</a:t>
            </a:r>
            <a:r>
              <a:rPr lang="en-GB" b="1" dirty="0" smtClean="0">
                <a:solidFill>
                  <a:srgbClr val="FF0000"/>
                </a:solidFill>
                <a:latin typeface="Pooh" panose="00000400000000000000" pitchFamily="2" charset="0"/>
              </a:rPr>
              <a:t>ucky </a:t>
            </a:r>
            <a:r>
              <a:rPr lang="en-GB" b="1" u="sng" dirty="0" smtClean="0">
                <a:solidFill>
                  <a:srgbClr val="FF0000"/>
                </a:solidFill>
                <a:latin typeface="Pooh" panose="00000400000000000000" pitchFamily="2" charset="0"/>
              </a:rPr>
              <a:t>d</a:t>
            </a:r>
            <a:r>
              <a:rPr lang="en-GB" b="1" dirty="0" smtClean="0">
                <a:solidFill>
                  <a:srgbClr val="FF0000"/>
                </a:solidFill>
                <a:latin typeface="Pooh" panose="00000400000000000000" pitchFamily="2" charset="0"/>
              </a:rPr>
              <a:t>uck</a:t>
            </a:r>
          </a:p>
          <a:p>
            <a:pPr marL="0" indent="0">
              <a:buNone/>
            </a:pPr>
            <a:endParaRPr lang="en-GB" dirty="0">
              <a:latin typeface="Pooh" panose="00000400000000000000" pitchFamily="2" charset="0"/>
            </a:endParaRPr>
          </a:p>
          <a:p>
            <a:pPr marL="0" indent="0">
              <a:buNone/>
            </a:pPr>
            <a:r>
              <a:rPr lang="en-GB" dirty="0" err="1" smtClean="0">
                <a:latin typeface="Pooh" panose="00000400000000000000" pitchFamily="2" charset="0"/>
              </a:rPr>
              <a:t>ough</a:t>
            </a:r>
            <a:r>
              <a:rPr lang="en-GB" dirty="0" smtClean="0">
                <a:latin typeface="Pooh" panose="00000400000000000000" pitchFamily="2" charset="0"/>
              </a:rPr>
              <a:t>  (ought, brought, thought) </a:t>
            </a:r>
            <a:r>
              <a:rPr lang="en-GB" b="1" u="sng" dirty="0" smtClean="0">
                <a:solidFill>
                  <a:srgbClr val="FF0000"/>
                </a:solidFill>
                <a:latin typeface="Pooh" panose="00000400000000000000" pitchFamily="2" charset="0"/>
              </a:rPr>
              <a:t>O</a:t>
            </a:r>
            <a:r>
              <a:rPr lang="en-GB" b="1" dirty="0" smtClean="0">
                <a:solidFill>
                  <a:srgbClr val="FF0000"/>
                </a:solidFill>
                <a:latin typeface="Pooh" panose="00000400000000000000" pitchFamily="2" charset="0"/>
              </a:rPr>
              <a:t> </a:t>
            </a:r>
            <a:r>
              <a:rPr lang="en-GB" b="1" u="sng" dirty="0" smtClean="0">
                <a:solidFill>
                  <a:srgbClr val="FF0000"/>
                </a:solidFill>
                <a:latin typeface="Pooh" panose="00000400000000000000" pitchFamily="2" charset="0"/>
              </a:rPr>
              <a:t>U</a:t>
            </a:r>
            <a:r>
              <a:rPr lang="en-GB" b="1" dirty="0" smtClean="0">
                <a:solidFill>
                  <a:srgbClr val="FF0000"/>
                </a:solidFill>
                <a:latin typeface="Pooh" panose="00000400000000000000" pitchFamily="2" charset="0"/>
              </a:rPr>
              <a:t> </a:t>
            </a:r>
            <a:r>
              <a:rPr lang="en-GB" b="1" u="sng" dirty="0" smtClean="0">
                <a:solidFill>
                  <a:srgbClr val="FF0000"/>
                </a:solidFill>
                <a:latin typeface="Pooh" panose="00000400000000000000" pitchFamily="2" charset="0"/>
              </a:rPr>
              <a:t>g</a:t>
            </a:r>
            <a:r>
              <a:rPr lang="en-GB" b="1" dirty="0" smtClean="0">
                <a:solidFill>
                  <a:srgbClr val="FF0000"/>
                </a:solidFill>
                <a:latin typeface="Pooh" panose="00000400000000000000" pitchFamily="2" charset="0"/>
              </a:rPr>
              <a:t>reedy </a:t>
            </a:r>
            <a:r>
              <a:rPr lang="en-GB" b="1" u="sng" dirty="0" smtClean="0">
                <a:solidFill>
                  <a:srgbClr val="FF0000"/>
                </a:solidFill>
                <a:latin typeface="Pooh" panose="00000400000000000000" pitchFamily="2" charset="0"/>
              </a:rPr>
              <a:t>h</a:t>
            </a:r>
            <a:r>
              <a:rPr lang="en-GB" b="1" dirty="0" smtClean="0">
                <a:solidFill>
                  <a:srgbClr val="FF0000"/>
                </a:solidFill>
                <a:latin typeface="Pooh" panose="00000400000000000000" pitchFamily="2" charset="0"/>
              </a:rPr>
              <a:t>og</a:t>
            </a:r>
          </a:p>
          <a:p>
            <a:pPr marL="0" indent="0">
              <a:buNone/>
            </a:pPr>
            <a:endParaRPr lang="en-GB" b="1" dirty="0">
              <a:solidFill>
                <a:srgbClr val="FF0000"/>
              </a:solidFill>
              <a:latin typeface="Pooh" panose="00000400000000000000" pitchFamily="2" charset="0"/>
            </a:endParaRPr>
          </a:p>
          <a:p>
            <a:pPr marL="0" indent="0">
              <a:buNone/>
            </a:pPr>
            <a:r>
              <a:rPr lang="en-GB" dirty="0" smtClean="0">
                <a:latin typeface="Pooh" panose="00000400000000000000" pitchFamily="2" charset="0"/>
              </a:rPr>
              <a:t>Necessary </a:t>
            </a:r>
          </a:p>
          <a:p>
            <a:pPr marL="0" indent="0">
              <a:buNone/>
            </a:pPr>
            <a:r>
              <a:rPr lang="en-GB" b="1" u="sng" dirty="0" smtClean="0">
                <a:solidFill>
                  <a:srgbClr val="FF0000"/>
                </a:solidFill>
                <a:latin typeface="Pooh" panose="00000400000000000000" pitchFamily="2" charset="0"/>
              </a:rPr>
              <a:t>N</a:t>
            </a:r>
            <a:r>
              <a:rPr lang="en-GB" b="1" dirty="0" smtClean="0">
                <a:solidFill>
                  <a:srgbClr val="FF0000"/>
                </a:solidFill>
                <a:latin typeface="Pooh" panose="00000400000000000000" pitchFamily="2" charset="0"/>
              </a:rPr>
              <a:t>ever </a:t>
            </a:r>
            <a:r>
              <a:rPr lang="en-GB" b="1" u="sng" dirty="0" smtClean="0">
                <a:solidFill>
                  <a:srgbClr val="FF0000"/>
                </a:solidFill>
                <a:latin typeface="Pooh" panose="00000400000000000000" pitchFamily="2" charset="0"/>
              </a:rPr>
              <a:t>e</a:t>
            </a:r>
            <a:r>
              <a:rPr lang="en-GB" b="1" dirty="0" smtClean="0">
                <a:solidFill>
                  <a:srgbClr val="FF0000"/>
                </a:solidFill>
                <a:latin typeface="Pooh" panose="00000400000000000000" pitchFamily="2" charset="0"/>
              </a:rPr>
              <a:t>at </a:t>
            </a:r>
            <a:r>
              <a:rPr lang="en-GB" b="1" u="sng" dirty="0" smtClean="0">
                <a:solidFill>
                  <a:srgbClr val="FF0000"/>
                </a:solidFill>
                <a:latin typeface="Pooh" panose="00000400000000000000" pitchFamily="2" charset="0"/>
              </a:rPr>
              <a:t>c</a:t>
            </a:r>
            <a:r>
              <a:rPr lang="en-GB" b="1" dirty="0" smtClean="0">
                <a:solidFill>
                  <a:srgbClr val="FF0000"/>
                </a:solidFill>
                <a:latin typeface="Pooh" panose="00000400000000000000" pitchFamily="2" charset="0"/>
              </a:rPr>
              <a:t>ake </a:t>
            </a:r>
            <a:r>
              <a:rPr lang="en-GB" b="1" u="sng" dirty="0" smtClean="0">
                <a:solidFill>
                  <a:srgbClr val="FF0000"/>
                </a:solidFill>
                <a:latin typeface="Pooh" panose="00000400000000000000" pitchFamily="2" charset="0"/>
              </a:rPr>
              <a:t>e</a:t>
            </a:r>
            <a:r>
              <a:rPr lang="en-GB" b="1" dirty="0" smtClean="0">
                <a:solidFill>
                  <a:srgbClr val="FF0000"/>
                </a:solidFill>
                <a:latin typeface="Pooh" panose="00000400000000000000" pitchFamily="2" charset="0"/>
              </a:rPr>
              <a:t>at </a:t>
            </a:r>
            <a:r>
              <a:rPr lang="en-GB" b="1" u="sng" dirty="0" smtClean="0">
                <a:solidFill>
                  <a:srgbClr val="FF0000"/>
                </a:solidFill>
                <a:latin typeface="Pooh" panose="00000400000000000000" pitchFamily="2" charset="0"/>
              </a:rPr>
              <a:t>s</a:t>
            </a:r>
            <a:r>
              <a:rPr lang="en-GB" b="1" dirty="0" smtClean="0">
                <a:solidFill>
                  <a:srgbClr val="FF0000"/>
                </a:solidFill>
                <a:latin typeface="Pooh" panose="00000400000000000000" pitchFamily="2" charset="0"/>
              </a:rPr>
              <a:t>alad </a:t>
            </a:r>
            <a:r>
              <a:rPr lang="en-GB" b="1" u="sng" dirty="0" smtClean="0">
                <a:solidFill>
                  <a:srgbClr val="FF0000"/>
                </a:solidFill>
                <a:latin typeface="Pooh" panose="00000400000000000000" pitchFamily="2" charset="0"/>
              </a:rPr>
              <a:t>s</a:t>
            </a:r>
            <a:r>
              <a:rPr lang="en-GB" b="1" dirty="0" smtClean="0">
                <a:solidFill>
                  <a:srgbClr val="FF0000"/>
                </a:solidFill>
                <a:latin typeface="Pooh" panose="00000400000000000000" pitchFamily="2" charset="0"/>
              </a:rPr>
              <a:t>andwiches </a:t>
            </a:r>
            <a:r>
              <a:rPr lang="en-GB" b="1" u="sng" dirty="0" smtClean="0">
                <a:solidFill>
                  <a:srgbClr val="FF0000"/>
                </a:solidFill>
                <a:latin typeface="Pooh" panose="00000400000000000000" pitchFamily="2" charset="0"/>
              </a:rPr>
              <a:t>a</a:t>
            </a:r>
            <a:r>
              <a:rPr lang="en-GB" b="1" dirty="0" smtClean="0">
                <a:solidFill>
                  <a:srgbClr val="FF0000"/>
                </a:solidFill>
                <a:latin typeface="Pooh" panose="00000400000000000000" pitchFamily="2" charset="0"/>
              </a:rPr>
              <a:t>nd </a:t>
            </a:r>
            <a:r>
              <a:rPr lang="en-GB" b="1" u="sng" dirty="0" smtClean="0">
                <a:solidFill>
                  <a:srgbClr val="FF0000"/>
                </a:solidFill>
                <a:latin typeface="Pooh" panose="00000400000000000000" pitchFamily="2" charset="0"/>
              </a:rPr>
              <a:t>r</a:t>
            </a:r>
            <a:r>
              <a:rPr lang="en-GB" b="1" dirty="0" smtClean="0">
                <a:solidFill>
                  <a:srgbClr val="FF0000"/>
                </a:solidFill>
                <a:latin typeface="Pooh" panose="00000400000000000000" pitchFamily="2" charset="0"/>
              </a:rPr>
              <a:t>emain </a:t>
            </a:r>
            <a:r>
              <a:rPr lang="en-GB" b="1" u="sng" dirty="0" smtClean="0">
                <a:solidFill>
                  <a:srgbClr val="FF0000"/>
                </a:solidFill>
                <a:latin typeface="Pooh" panose="00000400000000000000" pitchFamily="2" charset="0"/>
              </a:rPr>
              <a:t>y</a:t>
            </a:r>
            <a:r>
              <a:rPr lang="en-GB" b="1" dirty="0" smtClean="0">
                <a:solidFill>
                  <a:srgbClr val="FF0000"/>
                </a:solidFill>
                <a:latin typeface="Pooh" panose="00000400000000000000" pitchFamily="2" charset="0"/>
              </a:rPr>
              <a:t>oung</a:t>
            </a:r>
          </a:p>
          <a:p>
            <a:pPr marL="0" indent="0">
              <a:buNone/>
            </a:pPr>
            <a:endParaRPr lang="en-GB" b="1" dirty="0" smtClean="0">
              <a:solidFill>
                <a:srgbClr val="FF0000"/>
              </a:solidFill>
              <a:latin typeface="Pooh" panose="00000400000000000000" pitchFamily="2" charset="0"/>
            </a:endParaRPr>
          </a:p>
          <a:p>
            <a:pPr marL="0" indent="0">
              <a:buNone/>
            </a:pPr>
            <a:r>
              <a:rPr lang="en-GB" dirty="0" smtClean="0">
                <a:latin typeface="Pooh" panose="00000400000000000000" pitchFamily="2" charset="0"/>
              </a:rPr>
              <a:t>Island 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  <a:latin typeface="Pooh" panose="00000400000000000000" pitchFamily="2" charset="0"/>
              </a:rPr>
              <a:t>An island </a:t>
            </a:r>
            <a:r>
              <a:rPr lang="en-GB" b="1" u="sng" dirty="0" smtClean="0">
                <a:solidFill>
                  <a:srgbClr val="FF0000"/>
                </a:solidFill>
                <a:latin typeface="Pooh" panose="00000400000000000000" pitchFamily="2" charset="0"/>
              </a:rPr>
              <a:t>is land </a:t>
            </a:r>
            <a:r>
              <a:rPr lang="en-GB" b="1" dirty="0" smtClean="0">
                <a:solidFill>
                  <a:srgbClr val="FF0000"/>
                </a:solidFill>
                <a:latin typeface="Pooh" panose="00000400000000000000" pitchFamily="2" charset="0"/>
              </a:rPr>
              <a:t>surrounded by water</a:t>
            </a:r>
          </a:p>
          <a:p>
            <a:pPr marL="0" indent="0">
              <a:buNone/>
            </a:pPr>
            <a:r>
              <a:rPr lang="en-GB" dirty="0" smtClean="0">
                <a:latin typeface="Pooh" panose="00000400000000000000" pitchFamily="2" charset="0"/>
              </a:rPr>
              <a:t> </a:t>
            </a:r>
            <a:endParaRPr lang="en-GB" dirty="0">
              <a:latin typeface="Pooh" panose="000004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7043" y="252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Pooh" panose="00000400000000000000" pitchFamily="2" charset="0"/>
              </a:rPr>
              <a:t>Strategies</a:t>
            </a:r>
            <a:endParaRPr lang="en-GB" dirty="0">
              <a:latin typeface="Pooh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32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7488832" cy="4957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16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Pooh" panose="00000400000000000000" pitchFamily="2" charset="0"/>
              </a:rPr>
              <a:t>Tricky parts – visual representations</a:t>
            </a:r>
          </a:p>
          <a:p>
            <a:endParaRPr lang="en-GB" dirty="0" smtClean="0">
              <a:latin typeface="Pooh" panose="000004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Pooh" panose="00000400000000000000" pitchFamily="2" charset="0"/>
              </a:rPr>
              <a:t>Strategies</a:t>
            </a:r>
            <a:endParaRPr lang="en-GB" dirty="0">
              <a:latin typeface="Pooh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86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Pooh" panose="00000400000000000000" pitchFamily="2" charset="0"/>
              </a:rPr>
              <a:t>Looking for words in words</a:t>
            </a:r>
            <a:endParaRPr lang="en-GB" dirty="0">
              <a:latin typeface="Pooh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852936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>
                <a:latin typeface="Pooh" panose="00000400000000000000" pitchFamily="2" charset="0"/>
              </a:rPr>
              <a:t>Teacher</a:t>
            </a:r>
          </a:p>
          <a:p>
            <a:pPr marL="0" indent="0" algn="ctr">
              <a:buNone/>
            </a:pPr>
            <a:endParaRPr lang="en-GB" dirty="0">
              <a:latin typeface="Pooh" panose="00000400000000000000" pitchFamily="2" charset="0"/>
            </a:endParaRPr>
          </a:p>
          <a:p>
            <a:pPr marL="0" indent="0" algn="ctr">
              <a:buNone/>
            </a:pPr>
            <a:r>
              <a:rPr lang="en-GB" dirty="0" smtClean="0">
                <a:latin typeface="Pooh" panose="00000400000000000000" pitchFamily="2" charset="0"/>
              </a:rPr>
              <a:t>Brother</a:t>
            </a:r>
          </a:p>
          <a:p>
            <a:pPr marL="0" indent="0" algn="ctr">
              <a:buNone/>
            </a:pPr>
            <a:endParaRPr lang="en-GB" dirty="0">
              <a:latin typeface="Pooh" panose="00000400000000000000" pitchFamily="2" charset="0"/>
            </a:endParaRPr>
          </a:p>
          <a:p>
            <a:pPr marL="0" indent="0" algn="ctr">
              <a:buNone/>
            </a:pPr>
            <a:r>
              <a:rPr lang="en-GB" dirty="0" smtClean="0">
                <a:latin typeface="Pooh" panose="00000400000000000000" pitchFamily="2" charset="0"/>
              </a:rPr>
              <a:t>How can this help?</a:t>
            </a:r>
            <a:endParaRPr lang="en-GB" dirty="0">
              <a:latin typeface="Pooh" panose="000004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Pooh" panose="00000400000000000000" pitchFamily="2" charset="0"/>
              </a:rPr>
              <a:t>Strategies</a:t>
            </a:r>
            <a:endParaRPr lang="en-GB" dirty="0">
              <a:latin typeface="Pooh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20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Pooh" panose="00000400000000000000" pitchFamily="2" charset="0"/>
              </a:rPr>
              <a:t>Spelling pyramids</a:t>
            </a:r>
            <a:endParaRPr lang="en-GB" dirty="0">
              <a:latin typeface="Pooh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99695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>
                <a:latin typeface="Pooh" panose="00000400000000000000" pitchFamily="2" charset="0"/>
              </a:rPr>
              <a:t>B</a:t>
            </a:r>
          </a:p>
          <a:p>
            <a:pPr marL="0" indent="0" algn="ctr">
              <a:buNone/>
            </a:pPr>
            <a:r>
              <a:rPr lang="en-GB" dirty="0" smtClean="0">
                <a:latin typeface="Pooh" panose="00000400000000000000" pitchFamily="2" charset="0"/>
              </a:rPr>
              <a:t>Be</a:t>
            </a:r>
          </a:p>
          <a:p>
            <a:pPr marL="0" indent="0" algn="ctr">
              <a:buNone/>
            </a:pPr>
            <a:r>
              <a:rPr lang="en-GB" dirty="0" err="1" smtClean="0">
                <a:latin typeface="Pooh" panose="00000400000000000000" pitchFamily="2" charset="0"/>
              </a:rPr>
              <a:t>Bec</a:t>
            </a:r>
            <a:endParaRPr lang="en-GB" dirty="0" smtClean="0">
              <a:latin typeface="Pooh" panose="00000400000000000000" pitchFamily="2" charset="0"/>
            </a:endParaRPr>
          </a:p>
          <a:p>
            <a:pPr marL="0" indent="0" algn="ctr">
              <a:buNone/>
            </a:pPr>
            <a:r>
              <a:rPr lang="en-GB" dirty="0" err="1" smtClean="0">
                <a:latin typeface="Pooh" panose="00000400000000000000" pitchFamily="2" charset="0"/>
              </a:rPr>
              <a:t>Beca</a:t>
            </a:r>
            <a:endParaRPr lang="en-GB" dirty="0" smtClean="0">
              <a:latin typeface="Pooh" panose="00000400000000000000" pitchFamily="2" charset="0"/>
            </a:endParaRPr>
          </a:p>
          <a:p>
            <a:pPr marL="0" indent="0" algn="ctr">
              <a:buNone/>
            </a:pPr>
            <a:r>
              <a:rPr lang="en-GB" dirty="0" err="1" smtClean="0">
                <a:latin typeface="Pooh" panose="00000400000000000000" pitchFamily="2" charset="0"/>
              </a:rPr>
              <a:t>Becau</a:t>
            </a:r>
            <a:endParaRPr lang="en-GB" dirty="0" smtClean="0">
              <a:latin typeface="Pooh" panose="00000400000000000000" pitchFamily="2" charset="0"/>
            </a:endParaRPr>
          </a:p>
          <a:p>
            <a:pPr marL="0" indent="0" algn="ctr">
              <a:buNone/>
            </a:pPr>
            <a:r>
              <a:rPr lang="en-GB" dirty="0" smtClean="0">
                <a:latin typeface="Pooh" panose="00000400000000000000" pitchFamily="2" charset="0"/>
              </a:rPr>
              <a:t>Because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Pooh" panose="00000400000000000000" pitchFamily="2" charset="0"/>
              </a:rPr>
              <a:t>Strategies</a:t>
            </a:r>
            <a:endParaRPr lang="en-GB" dirty="0">
              <a:latin typeface="Pooh" panose="00000400000000000000" pitchFamily="2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717032"/>
            <a:ext cx="25527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404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Pooh" panose="00000400000000000000" pitchFamily="2" charset="0"/>
              </a:rPr>
              <a:t>Homophones</a:t>
            </a:r>
            <a:endParaRPr lang="en-GB" dirty="0">
              <a:latin typeface="Pooh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>
              <a:latin typeface="Pooh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2831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1143000"/>
          </a:xfrm>
        </p:spPr>
        <p:txBody>
          <a:bodyPr/>
          <a:lstStyle/>
          <a:p>
            <a:endParaRPr lang="en-GB" sz="4000" dirty="0">
              <a:latin typeface="Pooh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4525963"/>
          </a:xfrm>
        </p:spPr>
        <p:txBody>
          <a:bodyPr/>
          <a:lstStyle/>
          <a:p>
            <a:r>
              <a:rPr lang="en-GB" sz="2800" dirty="0" smtClean="0">
                <a:latin typeface="Pooh" panose="00000400000000000000" pitchFamily="2" charset="0"/>
              </a:rPr>
              <a:t>Stare at the word for 30 seconds. </a:t>
            </a:r>
          </a:p>
          <a:p>
            <a:endParaRPr lang="en-GB" sz="2800" dirty="0" smtClean="0">
              <a:latin typeface="Pooh" panose="00000400000000000000" pitchFamily="2" charset="0"/>
            </a:endParaRPr>
          </a:p>
          <a:p>
            <a:r>
              <a:rPr lang="en-GB" sz="2800" dirty="0" smtClean="0">
                <a:latin typeface="Pooh" panose="00000400000000000000" pitchFamily="2" charset="0"/>
              </a:rPr>
              <a:t>How many times can you write the word in 20 seconds?</a:t>
            </a:r>
          </a:p>
          <a:p>
            <a:pPr marL="0" indent="0">
              <a:buNone/>
            </a:pPr>
            <a:endParaRPr lang="en-GB" sz="2800" dirty="0" smtClean="0">
              <a:latin typeface="Pooh" panose="00000400000000000000" pitchFamily="2" charset="0"/>
            </a:endParaRPr>
          </a:p>
          <a:p>
            <a:r>
              <a:rPr lang="en-GB" sz="2800" dirty="0" smtClean="0">
                <a:latin typeface="Pooh" panose="00000400000000000000" pitchFamily="2" charset="0"/>
              </a:rPr>
              <a:t>Check your spellings</a:t>
            </a:r>
            <a:endParaRPr lang="en-GB" sz="2800" dirty="0">
              <a:latin typeface="Pooh" panose="000004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 smtClean="0">
                <a:latin typeface="Pooh" panose="00000400000000000000" pitchFamily="2" charset="0"/>
              </a:rPr>
              <a:t>Strategies</a:t>
            </a:r>
            <a:endParaRPr lang="en-GB" sz="4000" dirty="0">
              <a:latin typeface="Pooh" panose="00000400000000000000" pitchFamily="2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780" y="836712"/>
            <a:ext cx="13811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22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 smtClean="0">
                <a:latin typeface="Pooh" panose="00000400000000000000" pitchFamily="2" charset="0"/>
              </a:rPr>
              <a:t>Dictation</a:t>
            </a:r>
            <a:br>
              <a:rPr lang="en-GB" sz="3600" dirty="0" smtClean="0">
                <a:latin typeface="Pooh" panose="00000400000000000000" pitchFamily="2" charset="0"/>
              </a:rPr>
            </a:br>
            <a:r>
              <a:rPr lang="en-GB" sz="3600" dirty="0" smtClean="0">
                <a:latin typeface="Pooh" panose="00000400000000000000" pitchFamily="2" charset="0"/>
              </a:rPr>
              <a:t>Use the word / rule in sentences</a:t>
            </a:r>
            <a:endParaRPr lang="en-GB" sz="3600" dirty="0">
              <a:latin typeface="Pooh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800" dirty="0">
              <a:latin typeface="Pooh" panose="00000400000000000000" pitchFamily="2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08762"/>
            <a:ext cx="7113439" cy="5332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97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Pooh" panose="00000400000000000000" pitchFamily="2" charset="0"/>
              </a:rPr>
              <a:t>Summary</a:t>
            </a:r>
            <a:endParaRPr lang="en-GB" dirty="0">
              <a:latin typeface="Pooh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GB" dirty="0" smtClean="0">
              <a:latin typeface="Pooh" panose="00000400000000000000" pitchFamily="2" charset="0"/>
            </a:endParaRPr>
          </a:p>
          <a:p>
            <a:r>
              <a:rPr lang="en-GB" dirty="0" smtClean="0">
                <a:latin typeface="Pooh" panose="00000400000000000000" pitchFamily="2" charset="0"/>
              </a:rPr>
              <a:t>Learn rules and practise strategies</a:t>
            </a:r>
          </a:p>
          <a:p>
            <a:r>
              <a:rPr lang="en-GB" dirty="0" smtClean="0">
                <a:latin typeface="Pooh" panose="00000400000000000000" pitchFamily="2" charset="0"/>
              </a:rPr>
              <a:t>Apply it into writing – this is the real test</a:t>
            </a:r>
          </a:p>
          <a:p>
            <a:r>
              <a:rPr lang="en-GB" dirty="0" smtClean="0">
                <a:latin typeface="Pooh" panose="00000400000000000000" pitchFamily="2" charset="0"/>
              </a:rPr>
              <a:t>Daily practice </a:t>
            </a:r>
          </a:p>
          <a:p>
            <a:r>
              <a:rPr lang="en-GB" dirty="0">
                <a:latin typeface="Pooh" panose="00000400000000000000" pitchFamily="2" charset="0"/>
              </a:rPr>
              <a:t>Learn more ABOUT words</a:t>
            </a:r>
          </a:p>
          <a:p>
            <a:endParaRPr lang="en-GB" dirty="0" smtClean="0">
              <a:latin typeface="Pooh" panose="00000400000000000000" pitchFamily="2" charset="0"/>
            </a:endParaRPr>
          </a:p>
          <a:p>
            <a:endParaRPr lang="en-GB" dirty="0">
              <a:latin typeface="Pooh" panose="00000400000000000000" pitchFamily="2" charset="0"/>
            </a:endParaRPr>
          </a:p>
          <a:p>
            <a:endParaRPr lang="en-GB" dirty="0" smtClean="0">
              <a:latin typeface="Pooh" panose="00000400000000000000" pitchFamily="2" charset="0"/>
            </a:endParaRPr>
          </a:p>
          <a:p>
            <a:pPr marL="0" indent="0" algn="ctr">
              <a:buNone/>
            </a:pPr>
            <a:endParaRPr lang="en-GB" sz="4000" dirty="0">
              <a:solidFill>
                <a:srgbClr val="FF0000"/>
              </a:solidFill>
              <a:latin typeface="Pooh" panose="00000400000000000000" pitchFamily="2" charset="0"/>
            </a:endParaRPr>
          </a:p>
          <a:p>
            <a:pPr marL="0" indent="0" algn="ctr">
              <a:buNone/>
            </a:pPr>
            <a:r>
              <a:rPr lang="en-GB" sz="4000" dirty="0" smtClean="0">
                <a:solidFill>
                  <a:srgbClr val="FF0000"/>
                </a:solidFill>
                <a:latin typeface="Pooh" panose="00000400000000000000" pitchFamily="2" charset="0"/>
              </a:rPr>
              <a:t>Practice makes permanence </a:t>
            </a:r>
          </a:p>
          <a:p>
            <a:endParaRPr lang="en-GB" dirty="0">
              <a:latin typeface="Pooh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56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97152"/>
            <a:ext cx="2514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25804" y="5805264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Pooh" panose="00000400000000000000" pitchFamily="2" charset="0"/>
              </a:rPr>
              <a:t>Google search - </a:t>
            </a:r>
            <a:r>
              <a:rPr lang="en-GB" sz="2800" dirty="0" err="1" smtClean="0">
                <a:latin typeface="Pooh" panose="00000400000000000000" pitchFamily="2" charset="0"/>
              </a:rPr>
              <a:t>Nessy</a:t>
            </a:r>
            <a:endParaRPr lang="en-GB" sz="2800" dirty="0">
              <a:latin typeface="Pooh" panose="000004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Pooh" panose="00000400000000000000" pitchFamily="2" charset="0"/>
                <a:hlinkClick r:id="rId4"/>
              </a:rPr>
              <a:t>School website</a:t>
            </a:r>
            <a:endParaRPr lang="en-GB" dirty="0">
              <a:latin typeface="Pooh" panose="00000400000000000000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mtClean="0">
                <a:latin typeface="Pooh" panose="00000400000000000000" pitchFamily="2" charset="0"/>
              </a:rPr>
              <a:t>All the information and ideas from tonight’s meeting are on our school VLE in School Information – Spelling section. </a:t>
            </a:r>
            <a:endParaRPr lang="en-GB" dirty="0">
              <a:latin typeface="Pooh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0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515" y="476672"/>
            <a:ext cx="6048672" cy="5431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573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Pooh" panose="00000400000000000000" pitchFamily="2" charset="0"/>
              </a:rPr>
              <a:t>School website</a:t>
            </a:r>
            <a:endParaRPr lang="en-GB" dirty="0">
              <a:latin typeface="Pooh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Pooh" panose="00000400000000000000" pitchFamily="2" charset="0"/>
              </a:rPr>
              <a:t>All the information and ideas from tonight’s meeting are on our school VLE in School Information – Spelling section. </a:t>
            </a:r>
            <a:endParaRPr lang="en-GB" dirty="0">
              <a:latin typeface="Pooh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30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Pooh" panose="00000400000000000000" pitchFamily="2" charset="0"/>
              </a:rPr>
              <a:t>Put yourself in your child’s shoes</a:t>
            </a:r>
            <a:endParaRPr lang="en-GB" dirty="0">
              <a:latin typeface="Pooh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>
                <a:latin typeface="Pooh" panose="00000400000000000000" pitchFamily="2" charset="0"/>
              </a:rPr>
              <a:t>Beautiful</a:t>
            </a:r>
          </a:p>
          <a:p>
            <a:r>
              <a:rPr lang="en-GB" dirty="0">
                <a:latin typeface="Pooh" panose="00000400000000000000" pitchFamily="2" charset="0"/>
              </a:rPr>
              <a:t>E</a:t>
            </a:r>
            <a:r>
              <a:rPr lang="en-GB" dirty="0" smtClean="0">
                <a:latin typeface="Pooh" panose="00000400000000000000" pitchFamily="2" charset="0"/>
              </a:rPr>
              <a:t>verybody</a:t>
            </a:r>
          </a:p>
          <a:p>
            <a:r>
              <a:rPr lang="en-GB" dirty="0" smtClean="0">
                <a:latin typeface="Pooh" panose="00000400000000000000" pitchFamily="2" charset="0"/>
              </a:rPr>
              <a:t>Straight</a:t>
            </a:r>
          </a:p>
          <a:p>
            <a:r>
              <a:rPr lang="en-GB" dirty="0" smtClean="0">
                <a:latin typeface="Pooh" panose="00000400000000000000" pitchFamily="2" charset="0"/>
              </a:rPr>
              <a:t>Possession</a:t>
            </a:r>
          </a:p>
          <a:p>
            <a:r>
              <a:rPr lang="en-GB" dirty="0" smtClean="0">
                <a:latin typeface="Pooh" panose="00000400000000000000" pitchFamily="2" charset="0"/>
              </a:rPr>
              <a:t>Occasionally</a:t>
            </a:r>
          </a:p>
          <a:p>
            <a:r>
              <a:rPr lang="en-GB" dirty="0" smtClean="0">
                <a:latin typeface="Pooh" panose="00000400000000000000" pitchFamily="2" charset="0"/>
              </a:rPr>
              <a:t>Calendar</a:t>
            </a:r>
          </a:p>
          <a:p>
            <a:r>
              <a:rPr lang="en-GB" dirty="0" smtClean="0">
                <a:latin typeface="Pooh" panose="00000400000000000000" pitchFamily="2" charset="0"/>
              </a:rPr>
              <a:t>Environment</a:t>
            </a:r>
          </a:p>
          <a:p>
            <a:r>
              <a:rPr lang="en-GB" dirty="0" smtClean="0">
                <a:latin typeface="Pooh" panose="00000400000000000000" pitchFamily="2" charset="0"/>
              </a:rPr>
              <a:t>Necessary</a:t>
            </a:r>
          </a:p>
          <a:p>
            <a:r>
              <a:rPr lang="en-GB" dirty="0" smtClean="0">
                <a:latin typeface="Pooh" panose="00000400000000000000" pitchFamily="2" charset="0"/>
              </a:rPr>
              <a:t>Parliament</a:t>
            </a:r>
          </a:p>
          <a:p>
            <a:r>
              <a:rPr lang="en-GB" dirty="0" smtClean="0">
                <a:latin typeface="Pooh" panose="00000400000000000000" pitchFamily="2" charset="0"/>
              </a:rPr>
              <a:t>Ferociously</a:t>
            </a:r>
          </a:p>
          <a:p>
            <a:endParaRPr lang="en-GB" dirty="0" smtClean="0">
              <a:latin typeface="Pooh" panose="00000400000000000000" pitchFamily="2" charset="0"/>
            </a:endParaRPr>
          </a:p>
          <a:p>
            <a:endParaRPr lang="en-GB" dirty="0" smtClean="0">
              <a:latin typeface="Pooh" panose="00000400000000000000" pitchFamily="2" charset="0"/>
            </a:endParaRPr>
          </a:p>
          <a:p>
            <a:endParaRPr lang="en-GB" dirty="0" smtClean="0">
              <a:latin typeface="Pooh" panose="00000400000000000000" pitchFamily="2" charset="0"/>
            </a:endParaRPr>
          </a:p>
          <a:p>
            <a:endParaRPr lang="en-GB" dirty="0" smtClean="0">
              <a:latin typeface="Pooh" panose="00000400000000000000" pitchFamily="2" charset="0"/>
            </a:endParaRPr>
          </a:p>
          <a:p>
            <a:endParaRPr lang="en-GB" dirty="0">
              <a:latin typeface="Pooh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01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en-GB" sz="5400" dirty="0" smtClean="0">
                <a:latin typeface="Pooh" panose="00000400000000000000" pitchFamily="2" charset="0"/>
              </a:rPr>
              <a:t>National Curriculum</a:t>
            </a:r>
            <a:r>
              <a:rPr lang="en-GB" dirty="0" smtClean="0"/>
              <a:t>	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938376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212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3" y="404664"/>
            <a:ext cx="8643002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090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5028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628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7353" y="0"/>
            <a:ext cx="8229600" cy="692696"/>
          </a:xfrm>
        </p:spPr>
        <p:txBody>
          <a:bodyPr>
            <a:noAutofit/>
          </a:bodyPr>
          <a:lstStyle/>
          <a:p>
            <a:r>
              <a:rPr lang="en-GB" sz="3000" dirty="0" smtClean="0">
                <a:latin typeface="Pooh" panose="00000400000000000000" pitchFamily="2" charset="0"/>
              </a:rPr>
              <a:t>What does this means for your child in KS1?</a:t>
            </a:r>
            <a:endParaRPr lang="en-GB" sz="3000" dirty="0">
              <a:latin typeface="Pooh" panose="00000400000000000000" pitchFamily="2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92696"/>
            <a:ext cx="5285969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92696"/>
            <a:ext cx="4994241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7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513</Words>
  <Application>Microsoft Office PowerPoint</Application>
  <PresentationFormat>On-screen Show (4:3)</PresentationFormat>
  <Paragraphs>122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Welcome to the spelling workshop    </vt:lpstr>
      <vt:lpstr>PowerPoint Presentation</vt:lpstr>
      <vt:lpstr>PowerPoint Presentation</vt:lpstr>
      <vt:lpstr>School website</vt:lpstr>
      <vt:lpstr>Put yourself in your child’s shoes</vt:lpstr>
      <vt:lpstr>National Curriculum </vt:lpstr>
      <vt:lpstr>PowerPoint Presentation</vt:lpstr>
      <vt:lpstr>PowerPoint Presentation</vt:lpstr>
      <vt:lpstr>What does this means for your child in KS1?</vt:lpstr>
      <vt:lpstr>What does this means for your child in KS2?</vt:lpstr>
      <vt:lpstr>PowerPoint Presentation</vt:lpstr>
      <vt:lpstr>So, how do we help?</vt:lpstr>
      <vt:lpstr>Phonics teaching in KS1</vt:lpstr>
      <vt:lpstr>Soundtalk (blending)</vt:lpstr>
      <vt:lpstr>Soundtalk (segmenting)</vt:lpstr>
      <vt:lpstr>Tricky Words</vt:lpstr>
      <vt:lpstr>Rules</vt:lpstr>
      <vt:lpstr>Strategies</vt:lpstr>
      <vt:lpstr>PowerPoint Presentation</vt:lpstr>
      <vt:lpstr>PowerPoint Presentation</vt:lpstr>
      <vt:lpstr>Looking for words in words</vt:lpstr>
      <vt:lpstr>Spelling pyramids</vt:lpstr>
      <vt:lpstr>Homophones</vt:lpstr>
      <vt:lpstr>PowerPoint Presentation</vt:lpstr>
      <vt:lpstr>Dictation Use the word / rule in sentences</vt:lpstr>
      <vt:lpstr>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spelling workshop </dc:title>
  <dc:creator>Teacher</dc:creator>
  <cp:lastModifiedBy>jwootton</cp:lastModifiedBy>
  <cp:revision>15</cp:revision>
  <cp:lastPrinted>2016-10-10T16:27:00Z</cp:lastPrinted>
  <dcterms:created xsi:type="dcterms:W3CDTF">2016-09-28T19:13:35Z</dcterms:created>
  <dcterms:modified xsi:type="dcterms:W3CDTF">2016-10-10T16:27:43Z</dcterms:modified>
</cp:coreProperties>
</file>