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8"/>
  </p:notesMasterIdLst>
  <p:sldIdLst>
    <p:sldId id="256" r:id="rId2"/>
    <p:sldId id="257" r:id="rId3"/>
    <p:sldId id="290" r:id="rId4"/>
    <p:sldId id="282" r:id="rId5"/>
    <p:sldId id="276" r:id="rId6"/>
    <p:sldId id="277" r:id="rId7"/>
    <p:sldId id="284" r:id="rId8"/>
    <p:sldId id="288" r:id="rId9"/>
    <p:sldId id="301" r:id="rId10"/>
    <p:sldId id="263" r:id="rId11"/>
    <p:sldId id="280" r:id="rId12"/>
    <p:sldId id="286" r:id="rId13"/>
    <p:sldId id="271" r:id="rId14"/>
    <p:sldId id="295" r:id="rId15"/>
    <p:sldId id="278" r:id="rId16"/>
    <p:sldId id="299" r:id="rId17"/>
    <p:sldId id="300" r:id="rId18"/>
    <p:sldId id="258" r:id="rId19"/>
    <p:sldId id="259" r:id="rId20"/>
    <p:sldId id="287" r:id="rId21"/>
    <p:sldId id="289" r:id="rId22"/>
    <p:sldId id="310" r:id="rId23"/>
    <p:sldId id="261" r:id="rId24"/>
    <p:sldId id="272" r:id="rId25"/>
    <p:sldId id="262" r:id="rId26"/>
    <p:sldId id="281" r:id="rId27"/>
    <p:sldId id="303" r:id="rId28"/>
    <p:sldId id="306" r:id="rId29"/>
    <p:sldId id="302" r:id="rId30"/>
    <p:sldId id="307" r:id="rId31"/>
    <p:sldId id="308" r:id="rId32"/>
    <p:sldId id="304" r:id="rId33"/>
    <p:sldId id="305" r:id="rId34"/>
    <p:sldId id="309" r:id="rId35"/>
    <p:sldId id="285" r:id="rId36"/>
    <p:sldId id="31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83" d="100"/>
          <a:sy n="83" d="100"/>
        </p:scale>
        <p:origin x="68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4344B-19E3-412C-9E02-74AD6FDDF89E}"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1C460C-9C27-49BD-BDAF-9E72398865CE}" type="slidenum">
              <a:rPr lang="en-GB" smtClean="0"/>
              <a:t>‹#›</a:t>
            </a:fld>
            <a:endParaRPr lang="en-GB"/>
          </a:p>
        </p:txBody>
      </p:sp>
    </p:spTree>
    <p:extLst>
      <p:ext uri="{BB962C8B-B14F-4D97-AF65-F5344CB8AC3E}">
        <p14:creationId xmlns:p14="http://schemas.microsoft.com/office/powerpoint/2010/main" val="1296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9/9/2026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9/9/2026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admin@holmeschapelprimary.Cheshire.sch.uk"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headofschool@holmeschapelprimary.cheshire.sch.uk" TargetMode="External"/><Relationship Id="rId2" Type="http://schemas.openxmlformats.org/officeDocument/2006/relationships/hyperlink" Target="mailto:principal@holmeschapelprimary.cheshire.sch.uk"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Learningmentor@holmeschapelprimary.cheshire.sch.uk"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Welcome to Year 5</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6198703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4751" y="1114724"/>
            <a:ext cx="9603275" cy="1049235"/>
          </a:xfrm>
        </p:spPr>
        <p:txBody>
          <a:bodyPr/>
          <a:lstStyle/>
          <a:p>
            <a:r>
              <a:rPr lang="en-GB" dirty="0" err="1" smtClean="0"/>
              <a:t>ADults</a:t>
            </a:r>
            <a:r>
              <a:rPr lang="en-GB" dirty="0" smtClean="0"/>
              <a:t> in Year 5</a:t>
            </a:r>
            <a:endParaRPr lang="en-GB" dirty="0"/>
          </a:p>
        </p:txBody>
      </p:sp>
      <p:sp>
        <p:nvSpPr>
          <p:cNvPr id="4" name="Content Placeholder 2"/>
          <p:cNvSpPr txBox="1">
            <a:spLocks/>
          </p:cNvSpPr>
          <p:nvPr/>
        </p:nvSpPr>
        <p:spPr>
          <a:xfrm>
            <a:off x="1734008" y="2057772"/>
            <a:ext cx="5146294"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GB" sz="2400" b="1" dirty="0" smtClean="0"/>
              <a:t>Class 5a</a:t>
            </a:r>
          </a:p>
          <a:p>
            <a:pPr marL="0" indent="0">
              <a:buFont typeface="Arial" panose="020B0604020202020204" pitchFamily="34" charset="0"/>
              <a:buNone/>
            </a:pPr>
            <a:r>
              <a:rPr lang="en-GB" sz="2400" dirty="0" smtClean="0"/>
              <a:t>Teacher- Mrs Wall and Mrs Waddington</a:t>
            </a:r>
          </a:p>
          <a:p>
            <a:pPr marL="0" indent="0">
              <a:buFont typeface="Arial" panose="020B0604020202020204" pitchFamily="34" charset="0"/>
              <a:buNone/>
            </a:pPr>
            <a:endParaRPr lang="en-GB" sz="2400" dirty="0" smtClean="0"/>
          </a:p>
          <a:p>
            <a:pPr marL="0" indent="0">
              <a:buFont typeface="Arial" panose="020B0604020202020204" pitchFamily="34" charset="0"/>
              <a:buNone/>
            </a:pPr>
            <a:r>
              <a:rPr lang="en-GB" sz="2400" dirty="0" smtClean="0"/>
              <a:t>Teaching assistants- </a:t>
            </a:r>
          </a:p>
          <a:p>
            <a:pPr marL="0" indent="0">
              <a:buFont typeface="Arial" panose="020B0604020202020204" pitchFamily="34" charset="0"/>
              <a:buNone/>
            </a:pPr>
            <a:r>
              <a:rPr lang="en-GB" sz="2400" dirty="0" smtClean="0"/>
              <a:t>Mrs Jackson</a:t>
            </a:r>
          </a:p>
          <a:p>
            <a:pPr marL="0" indent="0">
              <a:buFont typeface="Arial" panose="020B0604020202020204" pitchFamily="34" charset="0"/>
              <a:buNone/>
            </a:pPr>
            <a:endParaRPr lang="en-GB" sz="2400" dirty="0"/>
          </a:p>
        </p:txBody>
      </p:sp>
      <p:sp>
        <p:nvSpPr>
          <p:cNvPr id="5" name="Content Placeholder 2"/>
          <p:cNvSpPr txBox="1">
            <a:spLocks/>
          </p:cNvSpPr>
          <p:nvPr/>
        </p:nvSpPr>
        <p:spPr>
          <a:xfrm>
            <a:off x="6386017" y="2110866"/>
            <a:ext cx="4753278"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endParaRPr lang="en-GB" sz="2400" dirty="0" smtClean="0"/>
          </a:p>
        </p:txBody>
      </p:sp>
      <p:pic>
        <p:nvPicPr>
          <p:cNvPr id="6" name="Picture 5"/>
          <p:cNvPicPr>
            <a:picLocks noChangeAspect="1"/>
          </p:cNvPicPr>
          <p:nvPr/>
        </p:nvPicPr>
        <p:blipFill>
          <a:blip r:embed="rId2"/>
          <a:stretch>
            <a:fillRect/>
          </a:stretch>
        </p:blipFill>
        <p:spPr>
          <a:xfrm>
            <a:off x="3492205" y="4473365"/>
            <a:ext cx="985912" cy="1313826"/>
          </a:xfrm>
          <a:prstGeom prst="rect">
            <a:avLst/>
          </a:prstGeom>
        </p:spPr>
      </p:pic>
    </p:spTree>
    <p:extLst>
      <p:ext uri="{BB962C8B-B14F-4D97-AF65-F5344CB8AC3E}">
        <p14:creationId xmlns:p14="http://schemas.microsoft.com/office/powerpoint/2010/main" val="711681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220" y="1083193"/>
            <a:ext cx="9603275" cy="1049235"/>
          </a:xfrm>
        </p:spPr>
        <p:txBody>
          <a:bodyPr/>
          <a:lstStyle/>
          <a:p>
            <a:r>
              <a:rPr lang="en-GB" dirty="0" err="1" smtClean="0"/>
              <a:t>ADults</a:t>
            </a:r>
            <a:r>
              <a:rPr lang="en-GB" dirty="0" smtClean="0"/>
              <a:t> in Year 5</a:t>
            </a:r>
            <a:endParaRPr lang="en-GB" dirty="0"/>
          </a:p>
        </p:txBody>
      </p:sp>
      <p:sp>
        <p:nvSpPr>
          <p:cNvPr id="3" name="Content Placeholder 2"/>
          <p:cNvSpPr>
            <a:spLocks noGrp="1"/>
          </p:cNvSpPr>
          <p:nvPr>
            <p:ph idx="1"/>
          </p:nvPr>
        </p:nvSpPr>
        <p:spPr>
          <a:xfrm>
            <a:off x="1451580" y="2015732"/>
            <a:ext cx="4753278" cy="3450613"/>
          </a:xfrm>
        </p:spPr>
        <p:txBody>
          <a:bodyPr>
            <a:normAutofit/>
          </a:bodyPr>
          <a:lstStyle/>
          <a:p>
            <a:pPr marL="0" indent="0" algn="ctr">
              <a:buNone/>
            </a:pPr>
            <a:r>
              <a:rPr lang="en-GB" sz="2400" b="1" dirty="0" smtClean="0"/>
              <a:t>Class 5</a:t>
            </a:r>
          </a:p>
          <a:p>
            <a:pPr marL="0" indent="0">
              <a:buNone/>
            </a:pPr>
            <a:r>
              <a:rPr lang="en-GB" sz="2400" dirty="0" smtClean="0"/>
              <a:t>Teacher- Mrs May</a:t>
            </a:r>
          </a:p>
          <a:p>
            <a:pPr marL="0" indent="0">
              <a:buNone/>
            </a:pPr>
            <a:endParaRPr lang="en-GB" sz="2400" dirty="0" smtClean="0"/>
          </a:p>
          <a:p>
            <a:pPr marL="0" indent="0">
              <a:buNone/>
            </a:pPr>
            <a:r>
              <a:rPr lang="en-GB" sz="2400" dirty="0" smtClean="0"/>
              <a:t>Teaching assistants – </a:t>
            </a:r>
          </a:p>
          <a:p>
            <a:pPr marL="0" indent="0">
              <a:buNone/>
            </a:pPr>
            <a:r>
              <a:rPr lang="en-GB" sz="2400" dirty="0"/>
              <a:t>Mrs Jones </a:t>
            </a:r>
          </a:p>
          <a:p>
            <a:pPr marL="0" indent="0">
              <a:buNone/>
            </a:pPr>
            <a:endParaRPr lang="en-GB" sz="2400" dirty="0"/>
          </a:p>
          <a:p>
            <a:pPr marL="0" indent="0">
              <a:buNone/>
            </a:pPr>
            <a:endParaRPr lang="en-GB" sz="2400" dirty="0" smtClean="0"/>
          </a:p>
          <a:p>
            <a:pPr marL="0" indent="0">
              <a:buNone/>
            </a:pPr>
            <a:endParaRPr lang="en-GB" sz="2400" b="1" dirty="0" smtClean="0">
              <a:solidFill>
                <a:srgbClr val="FF0000"/>
              </a:solidFill>
            </a:endParaRPr>
          </a:p>
        </p:txBody>
      </p:sp>
      <p:sp>
        <p:nvSpPr>
          <p:cNvPr id="4" name="Content Placeholder 2"/>
          <p:cNvSpPr txBox="1">
            <a:spLocks/>
          </p:cNvSpPr>
          <p:nvPr/>
        </p:nvSpPr>
        <p:spPr>
          <a:xfrm>
            <a:off x="6411111" y="2015731"/>
            <a:ext cx="4753278" cy="3450613"/>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endParaRPr lang="en-GB" sz="2400" dirty="0" smtClean="0"/>
          </a:p>
        </p:txBody>
      </p:sp>
      <p:pic>
        <p:nvPicPr>
          <p:cNvPr id="7" name="Picture 6"/>
          <p:cNvPicPr>
            <a:picLocks noChangeAspect="1"/>
          </p:cNvPicPr>
          <p:nvPr/>
        </p:nvPicPr>
        <p:blipFill rotWithShape="1">
          <a:blip r:embed="rId2"/>
          <a:srcRect t="14223"/>
          <a:stretch/>
        </p:blipFill>
        <p:spPr>
          <a:xfrm>
            <a:off x="3434369" y="4259538"/>
            <a:ext cx="1168094" cy="1335932"/>
          </a:xfrm>
          <a:prstGeom prst="rect">
            <a:avLst/>
          </a:prstGeom>
        </p:spPr>
      </p:pic>
    </p:spTree>
    <p:extLst>
      <p:ext uri="{BB962C8B-B14F-4D97-AF65-F5344CB8AC3E}">
        <p14:creationId xmlns:p14="http://schemas.microsoft.com/office/powerpoint/2010/main" val="12586295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Other Adults in school</a:t>
            </a:r>
            <a:endParaRPr lang="en-GB" dirty="0"/>
          </a:p>
        </p:txBody>
      </p:sp>
      <p:sp>
        <p:nvSpPr>
          <p:cNvPr id="3" name="Content Placeholder 2"/>
          <p:cNvSpPr>
            <a:spLocks noGrp="1"/>
          </p:cNvSpPr>
          <p:nvPr>
            <p:ph idx="1"/>
          </p:nvPr>
        </p:nvSpPr>
        <p:spPr/>
        <p:txBody>
          <a:bodyPr/>
          <a:lstStyle/>
          <a:p>
            <a:r>
              <a:rPr lang="en-GB" dirty="0" smtClean="0"/>
              <a:t>Mrs </a:t>
            </a:r>
            <a:r>
              <a:rPr lang="en-GB" dirty="0" err="1" smtClean="0"/>
              <a:t>Gresty</a:t>
            </a:r>
            <a:r>
              <a:rPr lang="en-GB" dirty="0" smtClean="0"/>
              <a:t> – Principal</a:t>
            </a:r>
          </a:p>
          <a:p>
            <a:r>
              <a:rPr lang="en-GB" dirty="0" smtClean="0"/>
              <a:t>Mrs Bradford – Head of School and SENCO</a:t>
            </a:r>
          </a:p>
          <a:p>
            <a:r>
              <a:rPr lang="en-GB" dirty="0" smtClean="0"/>
              <a:t>Mrs Woods– Head of KS2</a:t>
            </a:r>
          </a:p>
          <a:p>
            <a:r>
              <a:rPr lang="en-GB" dirty="0" smtClean="0"/>
              <a:t>Mrs Williams – Head of KS1</a:t>
            </a:r>
          </a:p>
          <a:p>
            <a:r>
              <a:rPr lang="en-GB" dirty="0" smtClean="0"/>
              <a:t>Mrs Lavin – Learning Mentor</a:t>
            </a:r>
          </a:p>
        </p:txBody>
      </p:sp>
    </p:spTree>
    <p:extLst>
      <p:ext uri="{BB962C8B-B14F-4D97-AF65-F5344CB8AC3E}">
        <p14:creationId xmlns:p14="http://schemas.microsoft.com/office/powerpoint/2010/main" val="1467313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 Year 5 team</a:t>
            </a:r>
            <a:endParaRPr lang="en-GB" dirty="0"/>
          </a:p>
        </p:txBody>
      </p:sp>
      <p:sp>
        <p:nvSpPr>
          <p:cNvPr id="3" name="Content Placeholder 2"/>
          <p:cNvSpPr>
            <a:spLocks noGrp="1"/>
          </p:cNvSpPr>
          <p:nvPr>
            <p:ph idx="1"/>
          </p:nvPr>
        </p:nvSpPr>
        <p:spPr>
          <a:xfrm>
            <a:off x="1362369" y="2038034"/>
            <a:ext cx="9603275" cy="3450613"/>
          </a:xfrm>
        </p:spPr>
        <p:txBody>
          <a:bodyPr>
            <a:normAutofit fontScale="85000" lnSpcReduction="20000"/>
          </a:bodyPr>
          <a:lstStyle/>
          <a:p>
            <a:pPr marL="0" indent="0">
              <a:buNone/>
            </a:pPr>
            <a:r>
              <a:rPr lang="en-GB" b="1" dirty="0"/>
              <a:t>What is the best way to contact us at school?</a:t>
            </a:r>
            <a:r>
              <a:rPr lang="en-GB" dirty="0"/>
              <a:t> </a:t>
            </a:r>
            <a:endParaRPr lang="en-GB" dirty="0" smtClean="0"/>
          </a:p>
          <a:p>
            <a:r>
              <a:rPr lang="en-GB" dirty="0" smtClean="0"/>
              <a:t>For anything urgent, please contact the school office. </a:t>
            </a:r>
            <a:r>
              <a:rPr lang="en-GB" dirty="0" smtClean="0">
                <a:hlinkClick r:id="rId2"/>
              </a:rPr>
              <a:t>admin@holmeschapelprimary.cheshire.sch.uk</a:t>
            </a:r>
            <a:r>
              <a:rPr lang="en-GB" dirty="0" smtClean="0"/>
              <a:t> </a:t>
            </a:r>
          </a:p>
          <a:p>
            <a:pPr marL="0" indent="0">
              <a:buNone/>
            </a:pPr>
            <a:endParaRPr lang="en-GB" dirty="0" smtClean="0"/>
          </a:p>
          <a:p>
            <a:pPr marL="0" indent="0">
              <a:buNone/>
            </a:pPr>
            <a:r>
              <a:rPr lang="en-GB" dirty="0" smtClean="0"/>
              <a:t>We no longer have a class email</a:t>
            </a:r>
            <a:r>
              <a:rPr lang="en-GB" dirty="0"/>
              <a:t>. </a:t>
            </a:r>
            <a:r>
              <a:rPr lang="en-GB" dirty="0" smtClean="0"/>
              <a:t>Please use the in </a:t>
            </a:r>
            <a:r>
              <a:rPr lang="en-GB" dirty="0"/>
              <a:t>app message/email via ARBOR and/or contact the school </a:t>
            </a:r>
            <a:r>
              <a:rPr lang="en-GB" dirty="0" smtClean="0"/>
              <a:t>office.</a:t>
            </a:r>
          </a:p>
          <a:p>
            <a:pPr marL="0" indent="0">
              <a:buNone/>
            </a:pPr>
            <a:endParaRPr lang="en-GB" dirty="0" smtClean="0"/>
          </a:p>
          <a:p>
            <a:pPr marL="0" indent="0">
              <a:buNone/>
            </a:pPr>
            <a:r>
              <a:rPr lang="en-GB" dirty="0" smtClean="0"/>
              <a:t>School </a:t>
            </a:r>
            <a:r>
              <a:rPr lang="en-GB" dirty="0"/>
              <a:t>will contact </a:t>
            </a:r>
            <a:r>
              <a:rPr lang="en-GB" dirty="0" smtClean="0"/>
              <a:t>parents through the </a:t>
            </a:r>
            <a:r>
              <a:rPr lang="en-GB" dirty="0"/>
              <a:t>email via </a:t>
            </a:r>
            <a:r>
              <a:rPr lang="en-GB" dirty="0" err="1"/>
              <a:t>Arbor</a:t>
            </a:r>
            <a:r>
              <a:rPr lang="en-GB" dirty="0"/>
              <a:t> or </a:t>
            </a:r>
            <a:r>
              <a:rPr lang="en-GB"/>
              <a:t>school </a:t>
            </a:r>
            <a:r>
              <a:rPr lang="en-GB" smtClean="0"/>
              <a:t>office.</a:t>
            </a:r>
            <a:endParaRPr lang="en-GB" dirty="0"/>
          </a:p>
          <a:p>
            <a:pPr marL="0" indent="0">
              <a:buNone/>
            </a:pPr>
            <a:endParaRPr lang="en-GB" dirty="0" smtClean="0"/>
          </a:p>
          <a:p>
            <a:pPr marL="0" indent="0">
              <a:buNone/>
            </a:pPr>
            <a:r>
              <a:rPr lang="en-GB" dirty="0" smtClean="0"/>
              <a:t>Any </a:t>
            </a:r>
            <a:r>
              <a:rPr lang="en-GB" dirty="0"/>
              <a:t>questions you have please just ask – we are more reliable than Facebook!</a:t>
            </a:r>
          </a:p>
          <a:p>
            <a:endParaRPr lang="en-GB" dirty="0"/>
          </a:p>
          <a:p>
            <a:pPr marL="0" indent="0">
              <a:buNone/>
            </a:pPr>
            <a:endParaRPr lang="en-GB" dirty="0"/>
          </a:p>
        </p:txBody>
      </p:sp>
    </p:spTree>
    <p:extLst>
      <p:ext uri="{BB962C8B-B14F-4D97-AF65-F5344CB8AC3E}">
        <p14:creationId xmlns:p14="http://schemas.microsoft.com/office/powerpoint/2010/main" val="32655853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 senior leadership</a:t>
            </a:r>
            <a:endParaRPr lang="en-GB" dirty="0"/>
          </a:p>
        </p:txBody>
      </p:sp>
      <p:sp>
        <p:nvSpPr>
          <p:cNvPr id="3" name="Content Placeholder 2"/>
          <p:cNvSpPr>
            <a:spLocks noGrp="1"/>
          </p:cNvSpPr>
          <p:nvPr>
            <p:ph idx="1"/>
          </p:nvPr>
        </p:nvSpPr>
        <p:spPr>
          <a:xfrm>
            <a:off x="354299" y="1985555"/>
            <a:ext cx="11837701" cy="3984171"/>
          </a:xfrm>
        </p:spPr>
        <p:txBody>
          <a:bodyPr>
            <a:normAutofit/>
          </a:bodyPr>
          <a:lstStyle/>
          <a:p>
            <a:r>
              <a:rPr lang="en-GB" dirty="0"/>
              <a:t>If you would like to speak to our </a:t>
            </a:r>
            <a:r>
              <a:rPr lang="en-GB" dirty="0" smtClean="0"/>
              <a:t>Principal, Mrs </a:t>
            </a:r>
            <a:r>
              <a:rPr lang="en-GB" dirty="0" err="1" smtClean="0"/>
              <a:t>Gresty</a:t>
            </a:r>
            <a:r>
              <a:rPr lang="en-GB" dirty="0" smtClean="0"/>
              <a:t>, </a:t>
            </a:r>
            <a:r>
              <a:rPr lang="en-GB" dirty="0"/>
              <a:t>please call the school office or email</a:t>
            </a:r>
          </a:p>
          <a:p>
            <a:pPr marL="0" indent="0">
              <a:buNone/>
            </a:pPr>
            <a:r>
              <a:rPr lang="en-GB" u="sng" dirty="0" smtClean="0">
                <a:hlinkClick r:id="rId2"/>
              </a:rPr>
              <a:t>principal@holmeschapelprimary.cheshire.sch.uk</a:t>
            </a:r>
            <a:endParaRPr lang="en-GB" dirty="0"/>
          </a:p>
          <a:p>
            <a:r>
              <a:rPr lang="en-GB" dirty="0" smtClean="0"/>
              <a:t>If </a:t>
            </a:r>
            <a:r>
              <a:rPr lang="en-GB" dirty="0"/>
              <a:t>you would like to speak to our </a:t>
            </a:r>
            <a:r>
              <a:rPr lang="en-GB" dirty="0" smtClean="0"/>
              <a:t>Head </a:t>
            </a:r>
            <a:r>
              <a:rPr lang="en-GB" dirty="0"/>
              <a:t>and </a:t>
            </a:r>
            <a:r>
              <a:rPr lang="en-GB" dirty="0" smtClean="0"/>
              <a:t>SENCO, </a:t>
            </a:r>
            <a:r>
              <a:rPr lang="en-GB" dirty="0"/>
              <a:t>Mrs </a:t>
            </a:r>
            <a:r>
              <a:rPr lang="en-GB" dirty="0" smtClean="0"/>
              <a:t>Bradford, </a:t>
            </a:r>
            <a:r>
              <a:rPr lang="en-GB" dirty="0"/>
              <a:t>please call the school office or email</a:t>
            </a:r>
          </a:p>
          <a:p>
            <a:pPr marL="0" indent="0">
              <a:buNone/>
            </a:pPr>
            <a:r>
              <a:rPr lang="en-GB" u="sng" dirty="0" smtClean="0">
                <a:hlinkClick r:id="rId3"/>
              </a:rPr>
              <a:t>headofschool@holmeschapelprimary.cheshire.sch.uk</a:t>
            </a:r>
            <a:endParaRPr lang="en-GB" dirty="0"/>
          </a:p>
        </p:txBody>
      </p:sp>
    </p:spTree>
    <p:extLst>
      <p:ext uri="{BB962C8B-B14F-4D97-AF65-F5344CB8AC3E}">
        <p14:creationId xmlns:p14="http://schemas.microsoft.com/office/powerpoint/2010/main" val="3658685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 Learning mentors</a:t>
            </a:r>
            <a:endParaRPr lang="en-GB" dirty="0"/>
          </a:p>
        </p:txBody>
      </p:sp>
      <p:sp>
        <p:nvSpPr>
          <p:cNvPr id="3" name="Content Placeholder 2"/>
          <p:cNvSpPr>
            <a:spLocks noGrp="1"/>
          </p:cNvSpPr>
          <p:nvPr>
            <p:ph idx="1"/>
          </p:nvPr>
        </p:nvSpPr>
        <p:spPr/>
        <p:txBody>
          <a:bodyPr>
            <a:normAutofit/>
          </a:bodyPr>
          <a:lstStyle/>
          <a:p>
            <a:pPr marL="0" indent="0">
              <a:buNone/>
            </a:pPr>
            <a:r>
              <a:rPr lang="en-GB" dirty="0"/>
              <a:t>If you would like to speak to our Learning Mentor (Mrs </a:t>
            </a:r>
            <a:r>
              <a:rPr lang="en-GB" dirty="0" smtClean="0"/>
              <a:t>Lavin). </a:t>
            </a:r>
            <a:r>
              <a:rPr lang="en-GB" dirty="0"/>
              <a:t>P</a:t>
            </a:r>
            <a:r>
              <a:rPr lang="en-GB" dirty="0" smtClean="0"/>
              <a:t>lease </a:t>
            </a:r>
            <a:r>
              <a:rPr lang="en-GB" dirty="0"/>
              <a:t>call the school office or </a:t>
            </a:r>
            <a:r>
              <a:rPr lang="en-GB" dirty="0" smtClean="0"/>
              <a:t>email…</a:t>
            </a:r>
            <a:endParaRPr lang="en-GB" dirty="0"/>
          </a:p>
          <a:p>
            <a:pPr marL="0" indent="0">
              <a:buNone/>
            </a:pPr>
            <a:r>
              <a:rPr lang="en-GB" u="sng" dirty="0">
                <a:hlinkClick r:id="rId2"/>
              </a:rPr>
              <a:t>Learningmentor@holmeschapelprimary.cheshire.sch.uk</a:t>
            </a:r>
            <a:r>
              <a:rPr lang="en-GB" dirty="0"/>
              <a:t> </a:t>
            </a:r>
          </a:p>
          <a:p>
            <a:pPr marL="0" indent="0">
              <a:buNone/>
            </a:pPr>
            <a:r>
              <a:rPr lang="en-GB" dirty="0" smtClean="0"/>
              <a:t>Learning mentors help </a:t>
            </a:r>
            <a:r>
              <a:rPr lang="en-GB" dirty="0"/>
              <a:t>children and parents deal with emotional needs, social needs and overall wellbeing of everyone within the HCPS community.</a:t>
            </a:r>
          </a:p>
          <a:p>
            <a:endParaRPr lang="en-GB" dirty="0"/>
          </a:p>
        </p:txBody>
      </p:sp>
    </p:spTree>
    <p:extLst>
      <p:ext uri="{BB962C8B-B14F-4D97-AF65-F5344CB8AC3E}">
        <p14:creationId xmlns:p14="http://schemas.microsoft.com/office/powerpoint/2010/main" val="3032115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Year 5 information</a:t>
            </a:r>
            <a:endParaRPr lang="en-GB" dirty="0"/>
          </a:p>
        </p:txBody>
      </p:sp>
      <p:sp>
        <p:nvSpPr>
          <p:cNvPr id="3" name="Content Placeholder 2"/>
          <p:cNvSpPr>
            <a:spLocks noGrp="1"/>
          </p:cNvSpPr>
          <p:nvPr>
            <p:ph idx="1"/>
          </p:nvPr>
        </p:nvSpPr>
        <p:spPr/>
        <p:txBody>
          <a:bodyPr/>
          <a:lstStyle/>
          <a:p>
            <a:pPr marL="0" indent="0">
              <a:buNone/>
            </a:pPr>
            <a:r>
              <a:rPr lang="en-GB" dirty="0" smtClean="0"/>
              <a:t>On our school website, you can find information about the school, the curriculum and what is happening in the following week in Year 5. We also put any messages on for the following week. </a:t>
            </a:r>
          </a:p>
          <a:p>
            <a:pPr marL="0" indent="0">
              <a:buNone/>
            </a:pPr>
            <a:endParaRPr lang="en-GB" dirty="0"/>
          </a:p>
          <a:p>
            <a:pPr marL="0" indent="0">
              <a:buNone/>
            </a:pPr>
            <a:r>
              <a:rPr lang="en-GB" dirty="0" smtClean="0"/>
              <a:t>Any urgent/important messages will be sent out via </a:t>
            </a:r>
            <a:r>
              <a:rPr lang="en-GB" dirty="0" err="1" smtClean="0"/>
              <a:t>Arbor</a:t>
            </a:r>
            <a:r>
              <a:rPr lang="en-GB" dirty="0" smtClean="0"/>
              <a:t>. </a:t>
            </a:r>
            <a:endParaRPr lang="en-GB" dirty="0"/>
          </a:p>
        </p:txBody>
      </p:sp>
    </p:spTree>
    <p:extLst>
      <p:ext uri="{BB962C8B-B14F-4D97-AF65-F5344CB8AC3E}">
        <p14:creationId xmlns:p14="http://schemas.microsoft.com/office/powerpoint/2010/main" val="38862983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Year 5 timetable</a:t>
            </a:r>
            <a:endParaRPr lang="en-GB" dirty="0"/>
          </a:p>
        </p:txBody>
      </p:sp>
      <p:pic>
        <p:nvPicPr>
          <p:cNvPr id="5" name="Content Placeholder 4"/>
          <p:cNvPicPr>
            <a:picLocks noGrp="1" noChangeAspect="1"/>
          </p:cNvPicPr>
          <p:nvPr>
            <p:ph idx="1"/>
          </p:nvPr>
        </p:nvPicPr>
        <p:blipFill>
          <a:blip r:embed="rId2"/>
          <a:stretch>
            <a:fillRect/>
          </a:stretch>
        </p:blipFill>
        <p:spPr>
          <a:xfrm>
            <a:off x="115104" y="1460811"/>
            <a:ext cx="11897082" cy="5262172"/>
          </a:xfrm>
          <a:prstGeom prst="rect">
            <a:avLst/>
          </a:prstGeom>
        </p:spPr>
      </p:pic>
    </p:spTree>
    <p:extLst>
      <p:ext uri="{BB962C8B-B14F-4D97-AF65-F5344CB8AC3E}">
        <p14:creationId xmlns:p14="http://schemas.microsoft.com/office/powerpoint/2010/main" val="8248423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Entering and leaving school</a:t>
            </a:r>
            <a:endParaRPr lang="en-GB" dirty="0"/>
          </a:p>
        </p:txBody>
      </p:sp>
      <p:sp>
        <p:nvSpPr>
          <p:cNvPr id="3" name="Content Placeholder 2"/>
          <p:cNvSpPr>
            <a:spLocks noGrp="1"/>
          </p:cNvSpPr>
          <p:nvPr>
            <p:ph idx="1"/>
          </p:nvPr>
        </p:nvSpPr>
        <p:spPr/>
        <p:txBody>
          <a:bodyPr/>
          <a:lstStyle/>
          <a:p>
            <a:r>
              <a:rPr lang="en-GB" dirty="0" smtClean="0"/>
              <a:t>The gates open at 8.40 and school will start at 8.50.</a:t>
            </a:r>
          </a:p>
          <a:p>
            <a:r>
              <a:rPr lang="en-GB" dirty="0" smtClean="0"/>
              <a:t>Children will enter through the main playground and go up the stairs to the classroom. </a:t>
            </a:r>
          </a:p>
          <a:p>
            <a:r>
              <a:rPr lang="en-GB" dirty="0" smtClean="0"/>
              <a:t>The children will exit through the same doors and go to find their adult on the playground. If their adult is not there, they need to come back to the door.</a:t>
            </a:r>
          </a:p>
        </p:txBody>
      </p:sp>
    </p:spTree>
    <p:extLst>
      <p:ext uri="{BB962C8B-B14F-4D97-AF65-F5344CB8AC3E}">
        <p14:creationId xmlns:p14="http://schemas.microsoft.com/office/powerpoint/2010/main" val="805784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Whole school reminders</a:t>
            </a:r>
            <a:endParaRPr lang="en-GB" dirty="0"/>
          </a:p>
        </p:txBody>
      </p:sp>
      <p:sp>
        <p:nvSpPr>
          <p:cNvPr id="3" name="Content Placeholder 2"/>
          <p:cNvSpPr>
            <a:spLocks noGrp="1"/>
          </p:cNvSpPr>
          <p:nvPr>
            <p:ph idx="1"/>
          </p:nvPr>
        </p:nvSpPr>
        <p:spPr/>
        <p:txBody>
          <a:bodyPr/>
          <a:lstStyle/>
          <a:p>
            <a:pPr lvl="0"/>
            <a:r>
              <a:rPr lang="en-GB" dirty="0" smtClean="0"/>
              <a:t>We have children </a:t>
            </a:r>
            <a:r>
              <a:rPr lang="en-GB" dirty="0"/>
              <a:t>in school with severe </a:t>
            </a:r>
            <a:r>
              <a:rPr lang="en-GB" dirty="0" smtClean="0"/>
              <a:t>allergies. Therefore, we are a </a:t>
            </a:r>
            <a:r>
              <a:rPr lang="en-GB" b="1" dirty="0" smtClean="0"/>
              <a:t>nut </a:t>
            </a:r>
            <a:r>
              <a:rPr lang="en-GB" b="1" dirty="0"/>
              <a:t>free </a:t>
            </a:r>
            <a:r>
              <a:rPr lang="en-GB" dirty="0" smtClean="0"/>
              <a:t>school. Please do not send any food with nuts into school.  This includes Nutella products.</a:t>
            </a:r>
            <a:endParaRPr lang="en-GB" dirty="0"/>
          </a:p>
          <a:p>
            <a:pPr lvl="0"/>
            <a:r>
              <a:rPr lang="en-GB" dirty="0" smtClean="0"/>
              <a:t>Please </a:t>
            </a:r>
            <a:r>
              <a:rPr lang="en-GB" dirty="0"/>
              <a:t>remember no bikes or scooters </a:t>
            </a:r>
            <a:r>
              <a:rPr lang="en-GB" dirty="0" smtClean="0"/>
              <a:t>are to </a:t>
            </a:r>
            <a:r>
              <a:rPr lang="en-GB" dirty="0"/>
              <a:t>be ridden </a:t>
            </a:r>
            <a:r>
              <a:rPr lang="en-GB" dirty="0" smtClean="0"/>
              <a:t>on </a:t>
            </a:r>
            <a:r>
              <a:rPr lang="en-GB" dirty="0"/>
              <a:t>the </a:t>
            </a:r>
            <a:r>
              <a:rPr lang="en-GB" dirty="0" smtClean="0"/>
              <a:t>playground and no dogs.</a:t>
            </a:r>
          </a:p>
          <a:p>
            <a:pPr lvl="0"/>
            <a:r>
              <a:rPr lang="en-GB" dirty="0" smtClean="0"/>
              <a:t>If they need to bring a mobile phone to school, they must be given to the class teacher at the beginning of the day (turned off) so they can be locked away safe. They will be returned at the end of the day. </a:t>
            </a:r>
          </a:p>
          <a:p>
            <a:pPr lvl="0"/>
            <a:r>
              <a:rPr lang="en-GB" dirty="0"/>
              <a:t>Parents’ </a:t>
            </a:r>
            <a:r>
              <a:rPr lang="en-GB" dirty="0" smtClean="0"/>
              <a:t>evenings are planned for the autumn term (Wednesday 21st and Thursday 22nd Oct) and spring term</a:t>
            </a:r>
            <a:r>
              <a:rPr lang="en-GB" dirty="0"/>
              <a:t> </a:t>
            </a:r>
            <a:r>
              <a:rPr lang="en-GB" dirty="0" smtClean="0"/>
              <a:t>(Wednesday 10</a:t>
            </a:r>
            <a:r>
              <a:rPr lang="en-GB" baseline="30000" dirty="0" smtClean="0"/>
              <a:t>th</a:t>
            </a:r>
            <a:r>
              <a:rPr lang="en-GB" dirty="0" smtClean="0"/>
              <a:t> and Thursday 11</a:t>
            </a:r>
            <a:r>
              <a:rPr lang="en-GB" baseline="30000" dirty="0" smtClean="0"/>
              <a:t>th</a:t>
            </a:r>
            <a:r>
              <a:rPr lang="en-GB" dirty="0" smtClean="0"/>
              <a:t> Feb)</a:t>
            </a:r>
            <a:endParaRPr lang="en-GB" dirty="0"/>
          </a:p>
        </p:txBody>
      </p:sp>
    </p:spTree>
    <p:extLst>
      <p:ext uri="{BB962C8B-B14F-4D97-AF65-F5344CB8AC3E}">
        <p14:creationId xmlns:p14="http://schemas.microsoft.com/office/powerpoint/2010/main" val="7967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a:t>
            </a:r>
            <a:endParaRPr lang="en-GB" dirty="0"/>
          </a:p>
        </p:txBody>
      </p:sp>
      <p:sp>
        <p:nvSpPr>
          <p:cNvPr id="3" name="Content Placeholder 2"/>
          <p:cNvSpPr>
            <a:spLocks noGrp="1"/>
          </p:cNvSpPr>
          <p:nvPr>
            <p:ph idx="1"/>
          </p:nvPr>
        </p:nvSpPr>
        <p:spPr/>
        <p:txBody>
          <a:bodyPr/>
          <a:lstStyle/>
          <a:p>
            <a:r>
              <a:rPr lang="en-GB" dirty="0" smtClean="0"/>
              <a:t>Please bring a water bottle every day</a:t>
            </a:r>
          </a:p>
          <a:p>
            <a:r>
              <a:rPr lang="en-GB" dirty="0" smtClean="0"/>
              <a:t>Please provide your children with healthy snacks </a:t>
            </a:r>
          </a:p>
          <a:p>
            <a:r>
              <a:rPr lang="en-GB" dirty="0" smtClean="0"/>
              <a:t>Toast will be available </a:t>
            </a:r>
          </a:p>
          <a:p>
            <a:r>
              <a:rPr lang="en-GB" dirty="0" smtClean="0"/>
              <a:t>You are able to pre-book toast and bacon butties (Friday only) via </a:t>
            </a:r>
            <a:r>
              <a:rPr lang="en-GB" dirty="0" err="1" smtClean="0"/>
              <a:t>Arbor</a:t>
            </a:r>
            <a:r>
              <a:rPr lang="en-GB" dirty="0" smtClean="0"/>
              <a:t> </a:t>
            </a:r>
          </a:p>
        </p:txBody>
      </p:sp>
    </p:spTree>
    <p:extLst>
      <p:ext uri="{BB962C8B-B14F-4D97-AF65-F5344CB8AC3E}">
        <p14:creationId xmlns:p14="http://schemas.microsoft.com/office/powerpoint/2010/main" val="31002752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school rules</a:t>
            </a:r>
            <a:endParaRPr lang="en-GB" dirty="0"/>
          </a:p>
        </p:txBody>
      </p:sp>
      <p:pic>
        <p:nvPicPr>
          <p:cNvPr id="5" name="Picture 4"/>
          <p:cNvPicPr>
            <a:picLocks noChangeAspect="1"/>
          </p:cNvPicPr>
          <p:nvPr/>
        </p:nvPicPr>
        <p:blipFill>
          <a:blip r:embed="rId2"/>
          <a:stretch>
            <a:fillRect/>
          </a:stretch>
        </p:blipFill>
        <p:spPr>
          <a:xfrm>
            <a:off x="2870474" y="1493696"/>
            <a:ext cx="6315568" cy="4989380"/>
          </a:xfrm>
          <a:prstGeom prst="rect">
            <a:avLst/>
          </a:prstGeom>
        </p:spPr>
      </p:pic>
      <p:sp>
        <p:nvSpPr>
          <p:cNvPr id="6" name="TextBox 5"/>
          <p:cNvSpPr txBox="1"/>
          <p:nvPr/>
        </p:nvSpPr>
        <p:spPr>
          <a:xfrm>
            <a:off x="5653019" y="1484422"/>
            <a:ext cx="1200393" cy="369332"/>
          </a:xfrm>
          <a:prstGeom prst="rect">
            <a:avLst/>
          </a:prstGeom>
          <a:noFill/>
        </p:spPr>
        <p:txBody>
          <a:bodyPr wrap="none" rtlCol="0">
            <a:spAutoFit/>
          </a:bodyPr>
          <a:lstStyle/>
          <a:p>
            <a:r>
              <a:rPr lang="en-GB" u="sng" dirty="0" smtClean="0"/>
              <a:t>Playground</a:t>
            </a:r>
            <a:endParaRPr lang="en-GB" u="sng" dirty="0"/>
          </a:p>
        </p:txBody>
      </p:sp>
      <p:sp>
        <p:nvSpPr>
          <p:cNvPr id="7" name="TextBox 6"/>
          <p:cNvSpPr txBox="1"/>
          <p:nvPr/>
        </p:nvSpPr>
        <p:spPr>
          <a:xfrm>
            <a:off x="7709492" y="1464862"/>
            <a:ext cx="1125629" cy="369332"/>
          </a:xfrm>
          <a:prstGeom prst="rect">
            <a:avLst/>
          </a:prstGeom>
          <a:noFill/>
        </p:spPr>
        <p:txBody>
          <a:bodyPr wrap="none" rtlCol="0">
            <a:spAutoFit/>
          </a:bodyPr>
          <a:lstStyle/>
          <a:p>
            <a:r>
              <a:rPr lang="en-GB" u="sng" dirty="0" smtClean="0"/>
              <a:t>Lunch hall</a:t>
            </a:r>
            <a:endParaRPr lang="en-GB" u="sng" dirty="0"/>
          </a:p>
        </p:txBody>
      </p:sp>
    </p:spTree>
    <p:extLst>
      <p:ext uri="{BB962C8B-B14F-4D97-AF65-F5344CB8AC3E}">
        <p14:creationId xmlns:p14="http://schemas.microsoft.com/office/powerpoint/2010/main" val="2407599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Rewards</a:t>
            </a:r>
            <a:endParaRPr lang="en-GB" dirty="0"/>
          </a:p>
        </p:txBody>
      </p:sp>
      <p:sp>
        <p:nvSpPr>
          <p:cNvPr id="3" name="Content Placeholder 2"/>
          <p:cNvSpPr>
            <a:spLocks noGrp="1"/>
          </p:cNvSpPr>
          <p:nvPr>
            <p:ph idx="1"/>
          </p:nvPr>
        </p:nvSpPr>
        <p:spPr>
          <a:xfrm>
            <a:off x="702527" y="4656401"/>
            <a:ext cx="9603275" cy="3450613"/>
          </a:xfrm>
        </p:spPr>
        <p:txBody>
          <a:bodyPr/>
          <a:lstStyle/>
          <a:p>
            <a:pPr marL="0" indent="0">
              <a:buNone/>
            </a:pPr>
            <a:r>
              <a:rPr lang="en-GB" dirty="0" smtClean="0"/>
              <a:t>Behaviour charter will be distributed.</a:t>
            </a:r>
            <a:endParaRPr lang="en-GB" dirty="0"/>
          </a:p>
        </p:txBody>
      </p:sp>
      <p:pic>
        <p:nvPicPr>
          <p:cNvPr id="4" name="Picture 3"/>
          <p:cNvPicPr>
            <a:picLocks noChangeAspect="1"/>
          </p:cNvPicPr>
          <p:nvPr/>
        </p:nvPicPr>
        <p:blipFill>
          <a:blip r:embed="rId2"/>
          <a:stretch>
            <a:fillRect/>
          </a:stretch>
        </p:blipFill>
        <p:spPr>
          <a:xfrm>
            <a:off x="1601185" y="2253147"/>
            <a:ext cx="2003863" cy="2003863"/>
          </a:xfrm>
          <a:prstGeom prst="rect">
            <a:avLst/>
          </a:prstGeom>
        </p:spPr>
      </p:pic>
      <p:pic>
        <p:nvPicPr>
          <p:cNvPr id="5" name="Picture 4"/>
          <p:cNvPicPr>
            <a:picLocks noChangeAspect="1"/>
          </p:cNvPicPr>
          <p:nvPr/>
        </p:nvPicPr>
        <p:blipFill>
          <a:blip r:embed="rId3"/>
          <a:stretch>
            <a:fillRect/>
          </a:stretch>
        </p:blipFill>
        <p:spPr>
          <a:xfrm>
            <a:off x="4364063" y="2195832"/>
            <a:ext cx="2965888" cy="2118491"/>
          </a:xfrm>
          <a:prstGeom prst="rect">
            <a:avLst/>
          </a:prstGeom>
        </p:spPr>
      </p:pic>
      <p:pic>
        <p:nvPicPr>
          <p:cNvPr id="6" name="Picture 5"/>
          <p:cNvPicPr>
            <a:picLocks noChangeAspect="1"/>
          </p:cNvPicPr>
          <p:nvPr/>
        </p:nvPicPr>
        <p:blipFill>
          <a:blip r:embed="rId4"/>
          <a:stretch>
            <a:fillRect/>
          </a:stretch>
        </p:blipFill>
        <p:spPr>
          <a:xfrm>
            <a:off x="8088966" y="1666373"/>
            <a:ext cx="3990975" cy="2647950"/>
          </a:xfrm>
          <a:prstGeom prst="rect">
            <a:avLst/>
          </a:prstGeom>
        </p:spPr>
      </p:pic>
    </p:spTree>
    <p:extLst>
      <p:ext uri="{BB962C8B-B14F-4D97-AF65-F5344CB8AC3E}">
        <p14:creationId xmlns:p14="http://schemas.microsoft.com/office/powerpoint/2010/main" val="2467659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Reading books</a:t>
            </a:r>
            <a:endParaRPr lang="en-GB" dirty="0"/>
          </a:p>
        </p:txBody>
      </p:sp>
      <p:sp>
        <p:nvSpPr>
          <p:cNvPr id="3" name="Content Placeholder 2"/>
          <p:cNvSpPr>
            <a:spLocks noGrp="1"/>
          </p:cNvSpPr>
          <p:nvPr>
            <p:ph idx="1"/>
          </p:nvPr>
        </p:nvSpPr>
        <p:spPr/>
        <p:txBody>
          <a:bodyPr>
            <a:normAutofit/>
          </a:bodyPr>
          <a:lstStyle/>
          <a:p>
            <a:pPr lvl="0"/>
            <a:r>
              <a:rPr lang="en-GB" dirty="0" smtClean="0"/>
              <a:t>In </a:t>
            </a:r>
            <a:r>
              <a:rPr lang="en-GB" dirty="0"/>
              <a:t>Year </a:t>
            </a:r>
            <a:r>
              <a:rPr lang="en-GB" dirty="0" smtClean="0"/>
              <a:t>5, </a:t>
            </a:r>
            <a:r>
              <a:rPr lang="en-GB" dirty="0"/>
              <a:t>we promote reading for pleasure and will be sharing lots of books linked to our topics.</a:t>
            </a:r>
            <a:endParaRPr lang="en-GB" sz="2800" dirty="0"/>
          </a:p>
          <a:p>
            <a:pPr lvl="0"/>
            <a:r>
              <a:rPr lang="en-GB" dirty="0"/>
              <a:t>Children are allowed to bring in reading books from home that they wish to read in school.</a:t>
            </a:r>
            <a:endParaRPr lang="en-GB" sz="2800" dirty="0"/>
          </a:p>
          <a:p>
            <a:pPr lvl="0"/>
            <a:r>
              <a:rPr lang="en-GB" dirty="0" smtClean="0"/>
              <a:t>If </a:t>
            </a:r>
            <a:r>
              <a:rPr lang="en-GB" dirty="0"/>
              <a:t>children are on colour book band books, these will be sent </a:t>
            </a:r>
            <a:r>
              <a:rPr lang="en-GB" dirty="0" smtClean="0"/>
              <a:t>out on a regular basis. To be read three times.</a:t>
            </a:r>
          </a:p>
          <a:p>
            <a:pPr lvl="0"/>
            <a:r>
              <a:rPr lang="en-GB" dirty="0" smtClean="0"/>
              <a:t>We expect children to be reading at home at least 4 times a week. </a:t>
            </a:r>
          </a:p>
        </p:txBody>
      </p:sp>
    </p:spTree>
    <p:extLst>
      <p:ext uri="{BB962C8B-B14F-4D97-AF65-F5344CB8AC3E}">
        <p14:creationId xmlns:p14="http://schemas.microsoft.com/office/powerpoint/2010/main" val="60746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Class readers and Take one book</a:t>
            </a:r>
            <a:endParaRPr lang="en-GB" dirty="0"/>
          </a:p>
        </p:txBody>
      </p:sp>
      <p:pic>
        <p:nvPicPr>
          <p:cNvPr id="3" name="Picture 2"/>
          <p:cNvPicPr>
            <a:picLocks noChangeAspect="1"/>
          </p:cNvPicPr>
          <p:nvPr/>
        </p:nvPicPr>
        <p:blipFill>
          <a:blip r:embed="rId2"/>
          <a:stretch>
            <a:fillRect/>
          </a:stretch>
        </p:blipFill>
        <p:spPr>
          <a:xfrm>
            <a:off x="6164998" y="1939628"/>
            <a:ext cx="4324513" cy="4527678"/>
          </a:xfrm>
          <a:prstGeom prst="rect">
            <a:avLst/>
          </a:prstGeom>
        </p:spPr>
      </p:pic>
      <p:pic>
        <p:nvPicPr>
          <p:cNvPr id="6" name="Picture 5"/>
          <p:cNvPicPr>
            <a:picLocks noChangeAspect="1"/>
          </p:cNvPicPr>
          <p:nvPr/>
        </p:nvPicPr>
        <p:blipFill>
          <a:blip r:embed="rId3"/>
          <a:stretch>
            <a:fillRect/>
          </a:stretch>
        </p:blipFill>
        <p:spPr>
          <a:xfrm>
            <a:off x="1544327" y="1939628"/>
            <a:ext cx="2938463" cy="4527678"/>
          </a:xfrm>
          <a:prstGeom prst="rect">
            <a:avLst/>
          </a:prstGeom>
        </p:spPr>
      </p:pic>
    </p:spTree>
    <p:extLst>
      <p:ext uri="{BB962C8B-B14F-4D97-AF65-F5344CB8AC3E}">
        <p14:creationId xmlns:p14="http://schemas.microsoft.com/office/powerpoint/2010/main" val="28419239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Read with a year 5!!!</a:t>
            </a:r>
            <a:endParaRPr lang="en-GB" dirty="0"/>
          </a:p>
        </p:txBody>
      </p:sp>
      <p:sp>
        <p:nvSpPr>
          <p:cNvPr id="3" name="Content Placeholder 2"/>
          <p:cNvSpPr>
            <a:spLocks noGrp="1"/>
          </p:cNvSpPr>
          <p:nvPr>
            <p:ph idx="1"/>
          </p:nvPr>
        </p:nvSpPr>
        <p:spPr>
          <a:xfrm>
            <a:off x="1451579" y="2015732"/>
            <a:ext cx="9603275" cy="3916717"/>
          </a:xfrm>
        </p:spPr>
        <p:txBody>
          <a:bodyPr>
            <a:normAutofit/>
          </a:bodyPr>
          <a:lstStyle/>
          <a:p>
            <a:pPr lvl="0"/>
            <a:r>
              <a:rPr lang="en-GB" dirty="0" smtClean="0"/>
              <a:t>Read </a:t>
            </a:r>
            <a:r>
              <a:rPr lang="en-GB" dirty="0"/>
              <a:t>aloud regularly, even for older children, to expose them to higher-level language and story </a:t>
            </a:r>
            <a:r>
              <a:rPr lang="en-GB" dirty="0" smtClean="0"/>
              <a:t>structures</a:t>
            </a:r>
          </a:p>
          <a:p>
            <a:pPr lvl="0"/>
            <a:r>
              <a:rPr lang="en-GB" dirty="0"/>
              <a:t>Encourage choice by letting your child select books that genuinely interest </a:t>
            </a:r>
            <a:r>
              <a:rPr lang="en-GB" dirty="0" smtClean="0"/>
              <a:t>them</a:t>
            </a:r>
          </a:p>
          <a:p>
            <a:pPr lvl="0"/>
            <a:r>
              <a:rPr lang="en-GB" dirty="0" smtClean="0"/>
              <a:t>Make </a:t>
            </a:r>
            <a:r>
              <a:rPr lang="en-GB" dirty="0"/>
              <a:t>reading a shared experience through discussions about the plot, characters, and their favourite parts</a:t>
            </a:r>
            <a:r>
              <a:rPr lang="en-GB" dirty="0" smtClean="0"/>
              <a:t>.</a:t>
            </a:r>
          </a:p>
          <a:p>
            <a:pPr lvl="0"/>
            <a:r>
              <a:rPr lang="en-GB" dirty="0" smtClean="0"/>
              <a:t>Create </a:t>
            </a:r>
            <a:r>
              <a:rPr lang="en-GB" dirty="0"/>
              <a:t>a comfortable reading environment, be a reading role model by reading </a:t>
            </a:r>
            <a:r>
              <a:rPr lang="en-GB" dirty="0" smtClean="0"/>
              <a:t>yourself</a:t>
            </a:r>
          </a:p>
          <a:p>
            <a:pPr lvl="0"/>
            <a:r>
              <a:rPr lang="en-GB" dirty="0" smtClean="0"/>
              <a:t>Use </a:t>
            </a:r>
            <a:r>
              <a:rPr lang="en-GB" dirty="0"/>
              <a:t>the local library to access a wide variety of texts for free.</a:t>
            </a:r>
            <a:endParaRPr lang="en-GB" dirty="0" smtClean="0"/>
          </a:p>
          <a:p>
            <a:pPr lvl="0"/>
            <a:endParaRPr lang="en-GB" dirty="0" smtClean="0"/>
          </a:p>
        </p:txBody>
      </p:sp>
    </p:spTree>
    <p:extLst>
      <p:ext uri="{BB962C8B-B14F-4D97-AF65-F5344CB8AC3E}">
        <p14:creationId xmlns:p14="http://schemas.microsoft.com/office/powerpoint/2010/main" val="194461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will we be learning this year?</a:t>
            </a:r>
            <a:endParaRPr lang="en-GB" dirty="0"/>
          </a:p>
        </p:txBody>
      </p:sp>
      <p:sp>
        <p:nvSpPr>
          <p:cNvPr id="3" name="Content Placeholder 2"/>
          <p:cNvSpPr>
            <a:spLocks noGrp="1"/>
          </p:cNvSpPr>
          <p:nvPr>
            <p:ph idx="1"/>
          </p:nvPr>
        </p:nvSpPr>
        <p:spPr/>
        <p:txBody>
          <a:bodyPr/>
          <a:lstStyle/>
          <a:p>
            <a:r>
              <a:rPr lang="en-US" b="1" dirty="0"/>
              <a:t>History:</a:t>
            </a:r>
            <a:r>
              <a:rPr lang="en-US" dirty="0"/>
              <a:t> Vikings and </a:t>
            </a:r>
            <a:r>
              <a:rPr lang="en-US" dirty="0" smtClean="0"/>
              <a:t>The Golden Age of Islam: Baghdad</a:t>
            </a:r>
            <a:r>
              <a:rPr lang="en-US" dirty="0"/>
              <a:t> </a:t>
            </a:r>
            <a:r>
              <a:rPr lang="en-US" dirty="0" smtClean="0"/>
              <a:t>AD900.</a:t>
            </a:r>
            <a:endParaRPr lang="en-GB" dirty="0"/>
          </a:p>
          <a:p>
            <a:r>
              <a:rPr lang="en-US" b="1" dirty="0"/>
              <a:t>Geography</a:t>
            </a:r>
            <a:r>
              <a:rPr lang="en-US" dirty="0"/>
              <a:t>: Mountains.</a:t>
            </a:r>
            <a:endParaRPr lang="en-GB" dirty="0"/>
          </a:p>
          <a:p>
            <a:r>
              <a:rPr lang="en-US" b="1" dirty="0"/>
              <a:t>Computing:</a:t>
            </a:r>
            <a:r>
              <a:rPr lang="en-US" dirty="0"/>
              <a:t> Coding, Online Safety, Spreadsheets, </a:t>
            </a:r>
            <a:r>
              <a:rPr lang="en-US" dirty="0" smtClean="0"/>
              <a:t>Databases</a:t>
            </a:r>
            <a:r>
              <a:rPr lang="en-US" dirty="0"/>
              <a:t>.</a:t>
            </a:r>
          </a:p>
          <a:p>
            <a:r>
              <a:rPr lang="en-US" b="1" dirty="0" smtClean="0"/>
              <a:t>PE</a:t>
            </a:r>
            <a:r>
              <a:rPr lang="en-US" b="1" dirty="0"/>
              <a:t>:</a:t>
            </a:r>
            <a:r>
              <a:rPr lang="en-US" dirty="0"/>
              <a:t> </a:t>
            </a:r>
            <a:r>
              <a:rPr lang="en-US" dirty="0" smtClean="0"/>
              <a:t> Football, Netball, Basketball, </a:t>
            </a:r>
            <a:r>
              <a:rPr lang="en-US" dirty="0" err="1" smtClean="0"/>
              <a:t>Rounders</a:t>
            </a:r>
            <a:r>
              <a:rPr lang="en-US" dirty="0" smtClean="0"/>
              <a:t>, Tag Rugby,  Athletics, Dance, Gymnastics, Health Related Fitness, Dodgeball, Curling, </a:t>
            </a:r>
            <a:r>
              <a:rPr lang="en-US" dirty="0" err="1" smtClean="0"/>
              <a:t>Boccia</a:t>
            </a:r>
            <a:r>
              <a:rPr lang="en-US" dirty="0" smtClean="0"/>
              <a:t>. </a:t>
            </a:r>
          </a:p>
        </p:txBody>
      </p:sp>
    </p:spTree>
    <p:extLst>
      <p:ext uri="{BB962C8B-B14F-4D97-AF65-F5344CB8AC3E}">
        <p14:creationId xmlns:p14="http://schemas.microsoft.com/office/powerpoint/2010/main" val="4067211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will we be learning this year?</a:t>
            </a:r>
            <a:endParaRPr lang="en-GB" dirty="0"/>
          </a:p>
        </p:txBody>
      </p:sp>
      <p:sp>
        <p:nvSpPr>
          <p:cNvPr id="3" name="Content Placeholder 2"/>
          <p:cNvSpPr>
            <a:spLocks noGrp="1"/>
          </p:cNvSpPr>
          <p:nvPr>
            <p:ph idx="1"/>
          </p:nvPr>
        </p:nvSpPr>
        <p:spPr/>
        <p:txBody>
          <a:bodyPr/>
          <a:lstStyle/>
          <a:p>
            <a:r>
              <a:rPr lang="en-US" b="1" dirty="0"/>
              <a:t>RE:</a:t>
            </a:r>
            <a:r>
              <a:rPr lang="en-US" dirty="0"/>
              <a:t> Hinduism and Christianity.</a:t>
            </a:r>
            <a:endParaRPr lang="en-GB" dirty="0"/>
          </a:p>
          <a:p>
            <a:r>
              <a:rPr lang="en-US" b="1" dirty="0"/>
              <a:t>Science:</a:t>
            </a:r>
            <a:r>
              <a:rPr lang="en-US" dirty="0"/>
              <a:t> Living Things, </a:t>
            </a:r>
            <a:r>
              <a:rPr lang="en-US" dirty="0" smtClean="0"/>
              <a:t> Animals </a:t>
            </a:r>
            <a:r>
              <a:rPr lang="en-US" dirty="0"/>
              <a:t>including Humans, Space, </a:t>
            </a:r>
            <a:r>
              <a:rPr lang="en-US" dirty="0" smtClean="0"/>
              <a:t>Materials </a:t>
            </a:r>
            <a:r>
              <a:rPr lang="en-US" dirty="0"/>
              <a:t>and Forces.</a:t>
            </a:r>
            <a:endParaRPr lang="en-GB" dirty="0"/>
          </a:p>
          <a:p>
            <a:r>
              <a:rPr lang="en-US" b="1" dirty="0"/>
              <a:t>DT</a:t>
            </a:r>
            <a:r>
              <a:rPr lang="en-US" dirty="0"/>
              <a:t>: </a:t>
            </a:r>
            <a:r>
              <a:rPr lang="en-US" dirty="0" smtClean="0"/>
              <a:t>Cooking,  Alarm systems &amp; circuits </a:t>
            </a:r>
            <a:r>
              <a:rPr lang="en-US" dirty="0"/>
              <a:t>and </a:t>
            </a:r>
            <a:r>
              <a:rPr lang="en-US" dirty="0" smtClean="0"/>
              <a:t>Structures</a:t>
            </a:r>
          </a:p>
          <a:p>
            <a:r>
              <a:rPr lang="en-US" b="1" dirty="0" smtClean="0"/>
              <a:t>French</a:t>
            </a:r>
            <a:r>
              <a:rPr lang="en-US" dirty="0" smtClean="0"/>
              <a:t>:  Weather, Clothing and My Home.</a:t>
            </a:r>
            <a:endParaRPr lang="en-GB" dirty="0"/>
          </a:p>
        </p:txBody>
      </p:sp>
    </p:spTree>
    <p:extLst>
      <p:ext uri="{BB962C8B-B14F-4D97-AF65-F5344CB8AC3E}">
        <p14:creationId xmlns:p14="http://schemas.microsoft.com/office/powerpoint/2010/main" val="26335705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a:t>
            </a:r>
            <a:endParaRPr lang="en-GB" dirty="0"/>
          </a:p>
        </p:txBody>
      </p:sp>
      <p:sp>
        <p:nvSpPr>
          <p:cNvPr id="3" name="Content Placeholder 2"/>
          <p:cNvSpPr>
            <a:spLocks noGrp="1"/>
          </p:cNvSpPr>
          <p:nvPr>
            <p:ph idx="1"/>
          </p:nvPr>
        </p:nvSpPr>
        <p:spPr/>
        <p:txBody>
          <a:bodyPr/>
          <a:lstStyle/>
          <a:p>
            <a:r>
              <a:rPr lang="en-GB" dirty="0" smtClean="0"/>
              <a:t>Our P.E days are Monday (outdoor),  Wednesday 5a (indoor) and Friday 5 (indoor)</a:t>
            </a:r>
          </a:p>
          <a:p>
            <a:r>
              <a:rPr lang="en-GB" dirty="0" smtClean="0"/>
              <a:t>Swimming Monday afternoon in the summer term.</a:t>
            </a:r>
            <a:endParaRPr lang="en-GB" dirty="0"/>
          </a:p>
        </p:txBody>
      </p:sp>
    </p:spTree>
    <p:extLst>
      <p:ext uri="{BB962C8B-B14F-4D97-AF65-F5344CB8AC3E}">
        <p14:creationId xmlns:p14="http://schemas.microsoft.com/office/powerpoint/2010/main" val="35521875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E-safety</a:t>
            </a:r>
            <a:endParaRPr lang="en-GB" dirty="0"/>
          </a:p>
        </p:txBody>
      </p:sp>
      <p:sp>
        <p:nvSpPr>
          <p:cNvPr id="3" name="Content Placeholder 2"/>
          <p:cNvSpPr>
            <a:spLocks noGrp="1"/>
          </p:cNvSpPr>
          <p:nvPr>
            <p:ph idx="1"/>
          </p:nvPr>
        </p:nvSpPr>
        <p:spPr/>
        <p:txBody>
          <a:bodyPr/>
          <a:lstStyle/>
          <a:p>
            <a:r>
              <a:rPr lang="en-GB" dirty="0" smtClean="0"/>
              <a:t>As part of our PSHE curriculum, they will be learning about how to stay safe on the internet.  The unit support children in staying safe and manage risks if socialising online.  It touches on cybercrime.</a:t>
            </a:r>
          </a:p>
          <a:p>
            <a:r>
              <a:rPr lang="en-GB" dirty="0" smtClean="0"/>
              <a:t>CEOP – Play, Like, Share</a:t>
            </a:r>
          </a:p>
          <a:p>
            <a:r>
              <a:rPr lang="en-GB" dirty="0" smtClean="0"/>
              <a:t>CEOP – Connect</a:t>
            </a:r>
          </a:p>
          <a:p>
            <a:r>
              <a:rPr lang="en-GB" dirty="0" smtClean="0"/>
              <a:t>NCA – Making the right cyber choices</a:t>
            </a:r>
            <a:endParaRPr lang="en-GB" dirty="0"/>
          </a:p>
        </p:txBody>
      </p:sp>
      <p:pic>
        <p:nvPicPr>
          <p:cNvPr id="4" name="Picture 3"/>
          <p:cNvPicPr>
            <a:picLocks noChangeAspect="1"/>
          </p:cNvPicPr>
          <p:nvPr/>
        </p:nvPicPr>
        <p:blipFill>
          <a:blip r:embed="rId2"/>
          <a:stretch>
            <a:fillRect/>
          </a:stretch>
        </p:blipFill>
        <p:spPr>
          <a:xfrm>
            <a:off x="6175426" y="2921622"/>
            <a:ext cx="5694659" cy="3200398"/>
          </a:xfrm>
          <a:prstGeom prst="rect">
            <a:avLst/>
          </a:prstGeom>
        </p:spPr>
      </p:pic>
    </p:spTree>
    <p:extLst>
      <p:ext uri="{BB962C8B-B14F-4D97-AF65-F5344CB8AC3E}">
        <p14:creationId xmlns:p14="http://schemas.microsoft.com/office/powerpoint/2010/main" val="9448599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Oracy - High View Primary Learning Cent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4542" y="82440"/>
            <a:ext cx="7719249" cy="26025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racy - St Mary's Church of England School St Mary's Church of England  School"/>
          <p:cNvPicPr>
            <a:picLocks noChangeAspect="1" noChangeArrowheads="1"/>
          </p:cNvPicPr>
          <p:nvPr/>
        </p:nvPicPr>
        <p:blipFill rotWithShape="1">
          <a:blip r:embed="rId3">
            <a:extLst>
              <a:ext uri="{28A0092B-C50C-407E-A947-70E740481C1C}">
                <a14:useLocalDpi xmlns:a14="http://schemas.microsoft.com/office/drawing/2010/main" val="0"/>
              </a:ext>
            </a:extLst>
          </a:blip>
          <a:srcRect l="5320" r="4907"/>
          <a:stretch/>
        </p:blipFill>
        <p:spPr bwMode="auto">
          <a:xfrm>
            <a:off x="259387" y="93530"/>
            <a:ext cx="3898061" cy="39145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 George's Primary School - Oracy"/>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273" t="14650" r="16359" b="46772"/>
          <a:stretch/>
        </p:blipFill>
        <p:spPr bwMode="auto">
          <a:xfrm>
            <a:off x="6553060" y="2742617"/>
            <a:ext cx="3142212" cy="88784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5">
            <a:extLst>
              <a:ext uri="{FF2B5EF4-FFF2-40B4-BE49-F238E27FC236}">
                <a16:creationId xmlns:a16="http://schemas.microsoft.com/office/drawing/2014/main" id="{3F262C07-ADF3-9C8D-885A-947CC0C93925}"/>
              </a:ext>
            </a:extLst>
          </p:cNvPr>
          <p:cNvSpPr/>
          <p:nvPr/>
        </p:nvSpPr>
        <p:spPr>
          <a:xfrm>
            <a:off x="2841602" y="3701923"/>
            <a:ext cx="2978239" cy="2992473"/>
          </a:xfrm>
          <a:prstGeom prst="roundRect">
            <a:avLst/>
          </a:prstGeom>
          <a:ln w="28575">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sz="1400" b="1" u="sng" dirty="0">
                <a:latin typeface="Comic Sans MS" panose="030F0702030302020204" pitchFamily="66" charset="0"/>
              </a:rPr>
              <a:t>Instigate</a:t>
            </a: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r>
              <a:rPr lang="en-GB" sz="1400" dirty="0">
                <a:latin typeface="Comic Sans MS" panose="030F0702030302020204" pitchFamily="66" charset="0"/>
              </a:rPr>
              <a:t>I would like to start by saying…</a:t>
            </a:r>
          </a:p>
          <a:p>
            <a:endParaRPr lang="en-GB" sz="1400" dirty="0">
              <a:latin typeface="Comic Sans MS" panose="030F0702030302020204" pitchFamily="66" charset="0"/>
            </a:endParaRPr>
          </a:p>
          <a:p>
            <a:r>
              <a:rPr lang="en-GB" sz="1400" dirty="0">
                <a:latin typeface="Comic Sans MS" panose="030F0702030302020204" pitchFamily="66" charset="0"/>
              </a:rPr>
              <a:t>I think…</a:t>
            </a:r>
          </a:p>
          <a:p>
            <a:endParaRPr lang="en-GB" sz="1400" dirty="0">
              <a:latin typeface="Comic Sans MS" panose="030F0702030302020204" pitchFamily="66" charset="0"/>
            </a:endParaRPr>
          </a:p>
          <a:p>
            <a:r>
              <a:rPr lang="en-GB" sz="1400" dirty="0">
                <a:latin typeface="Comic Sans MS" panose="030F0702030302020204" pitchFamily="66" charset="0"/>
              </a:rPr>
              <a:t>We haven’t yet talked about…</a:t>
            </a:r>
          </a:p>
          <a:p>
            <a:pPr algn="ctr"/>
            <a:endParaRPr lang="en-GB" sz="1400" dirty="0">
              <a:latin typeface="Comic Sans MS" panose="030F0702030302020204" pitchFamily="66" charset="0"/>
            </a:endParaRPr>
          </a:p>
        </p:txBody>
      </p:sp>
      <p:sp>
        <p:nvSpPr>
          <p:cNvPr id="10" name="Rectangle: Rounded Corners 6">
            <a:extLst>
              <a:ext uri="{FF2B5EF4-FFF2-40B4-BE49-F238E27FC236}">
                <a16:creationId xmlns:a16="http://schemas.microsoft.com/office/drawing/2014/main" id="{10262F2F-0FA3-92AE-409F-6C15F352553E}"/>
              </a:ext>
            </a:extLst>
          </p:cNvPr>
          <p:cNvSpPr/>
          <p:nvPr/>
        </p:nvSpPr>
        <p:spPr>
          <a:xfrm>
            <a:off x="9005552" y="3688074"/>
            <a:ext cx="2978239" cy="2992473"/>
          </a:xfrm>
          <a:prstGeom prst="roundRect">
            <a:avLst/>
          </a:prstGeom>
          <a:ln w="28575">
            <a:solidFill>
              <a:srgbClr val="FF00FF"/>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sz="1400" b="1" u="sng" dirty="0">
                <a:latin typeface="Comic Sans MS" panose="030F0702030302020204" pitchFamily="66" charset="0"/>
              </a:rPr>
              <a:t>Challenge</a:t>
            </a: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endParaRPr lang="en-GB" sz="1400" dirty="0">
              <a:latin typeface="Comic Sans MS" panose="030F0702030302020204" pitchFamily="66" charset="0"/>
            </a:endParaRPr>
          </a:p>
          <a:p>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p:txBody>
      </p:sp>
      <p:sp>
        <p:nvSpPr>
          <p:cNvPr id="11" name="Rectangle: Rounded Corners 7">
            <a:extLst>
              <a:ext uri="{FF2B5EF4-FFF2-40B4-BE49-F238E27FC236}">
                <a16:creationId xmlns:a16="http://schemas.microsoft.com/office/drawing/2014/main" id="{08803E07-CC85-12BB-8987-33EE17CF3F60}"/>
              </a:ext>
            </a:extLst>
          </p:cNvPr>
          <p:cNvSpPr/>
          <p:nvPr/>
        </p:nvSpPr>
        <p:spPr>
          <a:xfrm>
            <a:off x="5916432" y="3701923"/>
            <a:ext cx="2978239" cy="2992473"/>
          </a:xfrm>
          <a:prstGeom prst="roundRect">
            <a:avLst/>
          </a:prstGeom>
          <a:ln w="28575">
            <a:solidFill>
              <a:srgbClr val="7030A0"/>
            </a:solidFill>
          </a:ln>
        </p:spPr>
        <p:style>
          <a:lnRef idx="2">
            <a:schemeClr val="dk1"/>
          </a:lnRef>
          <a:fillRef idx="1">
            <a:schemeClr val="lt1"/>
          </a:fillRef>
          <a:effectRef idx="0">
            <a:schemeClr val="dk1"/>
          </a:effectRef>
          <a:fontRef idx="minor">
            <a:schemeClr val="dk1"/>
          </a:fontRef>
        </p:style>
        <p:txBody>
          <a:bodyPr rtlCol="0" anchor="ctr"/>
          <a:lstStyle/>
          <a:p>
            <a:pPr algn="ctr"/>
            <a:r>
              <a:rPr lang="en-GB" sz="1400" b="1" u="sng" dirty="0">
                <a:latin typeface="Comic Sans MS" panose="030F0702030302020204" pitchFamily="66" charset="0"/>
              </a:rPr>
              <a:t>Build</a:t>
            </a: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endParaRPr lang="en-GB" sz="1400" dirty="0">
              <a:latin typeface="Comic Sans MS" panose="030F0702030302020204" pitchFamily="66" charset="0"/>
            </a:endParaRPr>
          </a:p>
          <a:p>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a:p>
            <a:pPr algn="ctr"/>
            <a:endParaRPr lang="en-GB" sz="1400" dirty="0">
              <a:latin typeface="Comic Sans MS" panose="030F0702030302020204" pitchFamily="66" charset="0"/>
            </a:endParaRPr>
          </a:p>
        </p:txBody>
      </p:sp>
      <p:pic>
        <p:nvPicPr>
          <p:cNvPr id="12" name="Picture 11">
            <a:extLst>
              <a:ext uri="{FF2B5EF4-FFF2-40B4-BE49-F238E27FC236}">
                <a16:creationId xmlns:a16="http://schemas.microsoft.com/office/drawing/2014/main" id="{A15BC7F3-830E-0738-CC8B-04917CEC9FDA}"/>
              </a:ext>
            </a:extLst>
          </p:cNvPr>
          <p:cNvPicPr>
            <a:picLocks noChangeAspect="1"/>
          </p:cNvPicPr>
          <p:nvPr/>
        </p:nvPicPr>
        <p:blipFill>
          <a:blip r:embed="rId5"/>
          <a:stretch>
            <a:fillRect/>
          </a:stretch>
        </p:blipFill>
        <p:spPr>
          <a:xfrm rot="10800000">
            <a:off x="3069389" y="4029202"/>
            <a:ext cx="763887" cy="865488"/>
          </a:xfrm>
          <a:prstGeom prst="rect">
            <a:avLst/>
          </a:prstGeom>
        </p:spPr>
      </p:pic>
      <p:sp>
        <p:nvSpPr>
          <p:cNvPr id="13" name="Rectangle: Rounded Corners 12">
            <a:extLst>
              <a:ext uri="{FF2B5EF4-FFF2-40B4-BE49-F238E27FC236}">
                <a16:creationId xmlns:a16="http://schemas.microsoft.com/office/drawing/2014/main" id="{C1D4E1C7-71C1-7963-6CBF-5E3CDF21C2B5}"/>
              </a:ext>
            </a:extLst>
          </p:cNvPr>
          <p:cNvSpPr/>
          <p:nvPr/>
        </p:nvSpPr>
        <p:spPr>
          <a:xfrm>
            <a:off x="4055436" y="4088697"/>
            <a:ext cx="1542245" cy="724973"/>
          </a:xfrm>
          <a:prstGeom prst="round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latin typeface="Comic Sans MS" panose="030F0702030302020204" pitchFamily="66" charset="0"/>
              </a:rPr>
              <a:t>Present an idea or open up a new line of inquiry</a:t>
            </a:r>
          </a:p>
        </p:txBody>
      </p:sp>
      <p:pic>
        <p:nvPicPr>
          <p:cNvPr id="14" name="Picture 13">
            <a:extLst>
              <a:ext uri="{FF2B5EF4-FFF2-40B4-BE49-F238E27FC236}">
                <a16:creationId xmlns:a16="http://schemas.microsoft.com/office/drawing/2014/main" id="{F5B1AF8A-6215-A0B2-85A6-B2EC30944F49}"/>
              </a:ext>
            </a:extLst>
          </p:cNvPr>
          <p:cNvPicPr>
            <a:picLocks noChangeAspect="1"/>
          </p:cNvPicPr>
          <p:nvPr/>
        </p:nvPicPr>
        <p:blipFill>
          <a:blip r:embed="rId6"/>
          <a:stretch>
            <a:fillRect/>
          </a:stretch>
        </p:blipFill>
        <p:spPr>
          <a:xfrm>
            <a:off x="9272788" y="4015354"/>
            <a:ext cx="800099" cy="975386"/>
          </a:xfrm>
          <a:prstGeom prst="rect">
            <a:avLst/>
          </a:prstGeom>
        </p:spPr>
      </p:pic>
      <p:sp>
        <p:nvSpPr>
          <p:cNvPr id="15" name="Rectangle: Rounded Corners 14">
            <a:extLst>
              <a:ext uri="{FF2B5EF4-FFF2-40B4-BE49-F238E27FC236}">
                <a16:creationId xmlns:a16="http://schemas.microsoft.com/office/drawing/2014/main" id="{70240F0B-9CEB-AB7E-9C2E-E104A98C31DB}"/>
              </a:ext>
            </a:extLst>
          </p:cNvPr>
          <p:cNvSpPr/>
          <p:nvPr/>
        </p:nvSpPr>
        <p:spPr>
          <a:xfrm>
            <a:off x="10239518" y="4216797"/>
            <a:ext cx="1610654" cy="623831"/>
          </a:xfrm>
          <a:prstGeom prst="roundRect">
            <a:avLst/>
          </a:prstGeom>
          <a:solidFill>
            <a:srgbClr val="FF00FF"/>
          </a:solidFill>
          <a:ln>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100" dirty="0">
                <a:latin typeface="Comic Sans MS" panose="030F0702030302020204" pitchFamily="66" charset="0"/>
              </a:rPr>
              <a:t>Disagree or present an alternative argument</a:t>
            </a:r>
          </a:p>
        </p:txBody>
      </p:sp>
      <p:sp>
        <p:nvSpPr>
          <p:cNvPr id="16" name="TextBox 15">
            <a:extLst>
              <a:ext uri="{FF2B5EF4-FFF2-40B4-BE49-F238E27FC236}">
                <a16:creationId xmlns:a16="http://schemas.microsoft.com/office/drawing/2014/main" id="{6EAB0DC1-8101-B799-2C55-CCE1A74183FA}"/>
              </a:ext>
            </a:extLst>
          </p:cNvPr>
          <p:cNvSpPr txBox="1"/>
          <p:nvPr/>
        </p:nvSpPr>
        <p:spPr>
          <a:xfrm>
            <a:off x="9139169" y="4990536"/>
            <a:ext cx="2711003" cy="1492716"/>
          </a:xfrm>
          <a:prstGeom prst="rect">
            <a:avLst/>
          </a:prstGeom>
          <a:noFill/>
        </p:spPr>
        <p:txBody>
          <a:bodyPr wrap="square" rtlCol="0">
            <a:spAutoFit/>
          </a:bodyPr>
          <a:lstStyle/>
          <a:p>
            <a:r>
              <a:rPr lang="en-GB" sz="1300" dirty="0">
                <a:latin typeface="Comic Sans MS" panose="030F0702030302020204" pitchFamily="66" charset="0"/>
              </a:rPr>
              <a:t>I disagree because…</a:t>
            </a:r>
          </a:p>
          <a:p>
            <a:endParaRPr lang="en-GB" sz="1300" dirty="0">
              <a:latin typeface="Comic Sans MS" panose="030F0702030302020204" pitchFamily="66" charset="0"/>
            </a:endParaRPr>
          </a:p>
          <a:p>
            <a:r>
              <a:rPr lang="en-GB" sz="1300" dirty="0">
                <a:latin typeface="Comic Sans MS" panose="030F0702030302020204" pitchFamily="66" charset="0"/>
              </a:rPr>
              <a:t>To </a:t>
            </a:r>
            <a:r>
              <a:rPr lang="en-GB" sz="1300" dirty="0" smtClean="0">
                <a:latin typeface="Comic Sans MS" panose="030F0702030302020204" pitchFamily="66" charset="0"/>
              </a:rPr>
              <a:t>politely challenge </a:t>
            </a:r>
            <a:r>
              <a:rPr lang="en-GB" sz="1300" dirty="0">
                <a:latin typeface="Comic Sans MS" panose="030F0702030302020204" pitchFamily="66" charset="0"/>
              </a:rPr>
              <a:t>you X, I think…</a:t>
            </a:r>
          </a:p>
          <a:p>
            <a:endParaRPr lang="en-GB" sz="1300" dirty="0">
              <a:latin typeface="Comic Sans MS" panose="030F0702030302020204" pitchFamily="66" charset="0"/>
            </a:endParaRPr>
          </a:p>
          <a:p>
            <a:r>
              <a:rPr lang="en-GB" sz="1300" dirty="0">
                <a:latin typeface="Comic Sans MS" panose="030F0702030302020204" pitchFamily="66" charset="0"/>
              </a:rPr>
              <a:t>I understand your point of view, but have you thought about…?</a:t>
            </a:r>
          </a:p>
        </p:txBody>
      </p:sp>
      <p:pic>
        <p:nvPicPr>
          <p:cNvPr id="17" name="Picture 16">
            <a:extLst>
              <a:ext uri="{FF2B5EF4-FFF2-40B4-BE49-F238E27FC236}">
                <a16:creationId xmlns:a16="http://schemas.microsoft.com/office/drawing/2014/main" id="{32957007-D589-7500-190B-270A6FA76547}"/>
              </a:ext>
            </a:extLst>
          </p:cNvPr>
          <p:cNvPicPr>
            <a:picLocks noChangeAspect="1"/>
          </p:cNvPicPr>
          <p:nvPr/>
        </p:nvPicPr>
        <p:blipFill>
          <a:blip r:embed="rId7"/>
          <a:stretch>
            <a:fillRect/>
          </a:stretch>
        </p:blipFill>
        <p:spPr>
          <a:xfrm>
            <a:off x="6182323" y="4008033"/>
            <a:ext cx="883548" cy="870926"/>
          </a:xfrm>
          <a:prstGeom prst="rect">
            <a:avLst/>
          </a:prstGeom>
        </p:spPr>
      </p:pic>
      <p:sp>
        <p:nvSpPr>
          <p:cNvPr id="18" name="Rectangle: Rounded Corners 18">
            <a:extLst>
              <a:ext uri="{FF2B5EF4-FFF2-40B4-BE49-F238E27FC236}">
                <a16:creationId xmlns:a16="http://schemas.microsoft.com/office/drawing/2014/main" id="{D29171BC-DF27-C844-49EC-09ABDD0EE230}"/>
              </a:ext>
            </a:extLst>
          </p:cNvPr>
          <p:cNvSpPr/>
          <p:nvPr/>
        </p:nvSpPr>
        <p:spPr>
          <a:xfrm>
            <a:off x="7255835" y="4153986"/>
            <a:ext cx="1542245" cy="724973"/>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latin typeface="Comic Sans MS" panose="030F0702030302020204" pitchFamily="66" charset="0"/>
              </a:rPr>
              <a:t>Develop, add to or elaborate on an idea</a:t>
            </a:r>
          </a:p>
        </p:txBody>
      </p:sp>
      <p:sp>
        <p:nvSpPr>
          <p:cNvPr id="19" name="TextBox 18">
            <a:extLst>
              <a:ext uri="{FF2B5EF4-FFF2-40B4-BE49-F238E27FC236}">
                <a16:creationId xmlns:a16="http://schemas.microsoft.com/office/drawing/2014/main" id="{61E06265-8887-B70A-99A2-07677DED8F26}"/>
              </a:ext>
            </a:extLst>
          </p:cNvPr>
          <p:cNvSpPr txBox="1"/>
          <p:nvPr/>
        </p:nvSpPr>
        <p:spPr>
          <a:xfrm>
            <a:off x="6087077" y="5185069"/>
            <a:ext cx="2711003" cy="1169551"/>
          </a:xfrm>
          <a:prstGeom prst="rect">
            <a:avLst/>
          </a:prstGeom>
          <a:noFill/>
        </p:spPr>
        <p:txBody>
          <a:bodyPr wrap="square" rtlCol="0">
            <a:spAutoFit/>
          </a:bodyPr>
          <a:lstStyle/>
          <a:p>
            <a:r>
              <a:rPr lang="en-GB" sz="1400" dirty="0">
                <a:latin typeface="Comic Sans MS" panose="030F0702030302020204" pitchFamily="66" charset="0"/>
              </a:rPr>
              <a:t>Building on X’s idea…</a:t>
            </a:r>
          </a:p>
          <a:p>
            <a:endParaRPr lang="en-GB" sz="1400" dirty="0">
              <a:latin typeface="Comic Sans MS" panose="030F0702030302020204" pitchFamily="66" charset="0"/>
            </a:endParaRPr>
          </a:p>
          <a:p>
            <a:r>
              <a:rPr lang="en-GB" sz="1400" dirty="0">
                <a:latin typeface="Comic Sans MS" panose="030F0702030302020204" pitchFamily="66" charset="0"/>
              </a:rPr>
              <a:t>I agree and would like to add…</a:t>
            </a:r>
          </a:p>
          <a:p>
            <a:endParaRPr lang="en-GB" sz="1400" dirty="0">
              <a:latin typeface="Comic Sans MS" panose="030F0702030302020204" pitchFamily="66" charset="0"/>
            </a:endParaRPr>
          </a:p>
          <a:p>
            <a:r>
              <a:rPr lang="en-GB" sz="1400" dirty="0">
                <a:latin typeface="Comic Sans MS" panose="030F0702030302020204" pitchFamily="66" charset="0"/>
              </a:rPr>
              <a:t>X’s idea made me think…</a:t>
            </a:r>
          </a:p>
        </p:txBody>
      </p:sp>
      <p:pic>
        <p:nvPicPr>
          <p:cNvPr id="20" name="Picture 2" descr="275 Best Would You Rather Questions for All Kinds of Friends | Teen Vogu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3885" y="3924036"/>
            <a:ext cx="2118246" cy="107581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21" name="Picture 20" descr="A white circle with black text&#10;&#10;AI-generated content may be incorrect.">
            <a:extLst>
              <a:ext uri="{FF2B5EF4-FFF2-40B4-BE49-F238E27FC236}">
                <a16:creationId xmlns:a16="http://schemas.microsoft.com/office/drawing/2014/main" id="{54DF2792-CF65-C441-7D63-73F69693B49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7831" y="5226682"/>
            <a:ext cx="2332365" cy="1488883"/>
          </a:xfrm>
          <a:prstGeom prst="rect">
            <a:avLst/>
          </a:prstGeom>
        </p:spPr>
      </p:pic>
    </p:spTree>
    <p:extLst>
      <p:ext uri="{BB962C8B-B14F-4D97-AF65-F5344CB8AC3E}">
        <p14:creationId xmlns:p14="http://schemas.microsoft.com/office/powerpoint/2010/main" val="120623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567081"/>
          </a:xfrm>
        </p:spPr>
        <p:txBody>
          <a:bodyPr>
            <a:normAutofit/>
          </a:bodyPr>
          <a:lstStyle/>
          <a:p>
            <a:r>
              <a:rPr lang="en-GB" dirty="0" smtClean="0"/>
              <a:t>PE Kit</a:t>
            </a:r>
            <a:endParaRPr lang="en-GB" dirty="0"/>
          </a:p>
        </p:txBody>
      </p:sp>
      <p:sp>
        <p:nvSpPr>
          <p:cNvPr id="3" name="Content Placeholder 2"/>
          <p:cNvSpPr>
            <a:spLocks noGrp="1"/>
          </p:cNvSpPr>
          <p:nvPr>
            <p:ph idx="1"/>
          </p:nvPr>
        </p:nvSpPr>
        <p:spPr>
          <a:xfrm>
            <a:off x="1451578" y="1845228"/>
            <a:ext cx="9603275" cy="3980119"/>
          </a:xfrm>
        </p:spPr>
        <p:txBody>
          <a:bodyPr>
            <a:noAutofit/>
          </a:bodyPr>
          <a:lstStyle/>
          <a:p>
            <a:pPr marL="0" indent="0">
              <a:buNone/>
            </a:pPr>
            <a:r>
              <a:rPr lang="en-US" sz="1400" dirty="0" smtClean="0"/>
              <a:t>We </a:t>
            </a:r>
            <a:r>
              <a:rPr lang="en-US" sz="1400" dirty="0"/>
              <a:t>expect children to </a:t>
            </a:r>
            <a:r>
              <a:rPr lang="en-US" sz="1400" b="1" u="sng" dirty="0"/>
              <a:t>wear HCPS PE kit </a:t>
            </a:r>
            <a:r>
              <a:rPr lang="en-US" sz="1400" dirty="0"/>
              <a:t>and </a:t>
            </a:r>
            <a:r>
              <a:rPr lang="en-US" sz="1400" b="1" dirty="0"/>
              <a:t>take</a:t>
            </a:r>
            <a:r>
              <a:rPr lang="en-US" sz="1400" dirty="0"/>
              <a:t> </a:t>
            </a:r>
            <a:r>
              <a:rPr lang="en-US" sz="1400" b="1" dirty="0"/>
              <a:t>Fitbits and </a:t>
            </a:r>
            <a:r>
              <a:rPr lang="en-US" sz="1400" b="1" dirty="0" smtClean="0"/>
              <a:t>earrings </a:t>
            </a:r>
            <a:r>
              <a:rPr lang="en-US" sz="1400" b="1" dirty="0"/>
              <a:t>out for PE</a:t>
            </a:r>
            <a:r>
              <a:rPr lang="en-US" sz="1400" dirty="0"/>
              <a:t>. </a:t>
            </a:r>
            <a:r>
              <a:rPr lang="en-US" sz="1400" dirty="0" smtClean="0"/>
              <a:t>They should come to school in their PE </a:t>
            </a:r>
            <a:r>
              <a:rPr lang="en-US" sz="1400" dirty="0"/>
              <a:t>kits on </a:t>
            </a:r>
            <a:r>
              <a:rPr lang="en-US" sz="1400" dirty="0" smtClean="0"/>
              <a:t>a </a:t>
            </a:r>
            <a:r>
              <a:rPr lang="en-US" sz="1400" b="1" dirty="0" smtClean="0"/>
              <a:t>Monday and Wednesday.</a:t>
            </a:r>
            <a:endParaRPr lang="en-GB" sz="1400" b="1" dirty="0"/>
          </a:p>
          <a:p>
            <a:pPr marL="0" indent="0">
              <a:buNone/>
            </a:pPr>
            <a:r>
              <a:rPr lang="en-GB" sz="1400" dirty="0" smtClean="0"/>
              <a:t>HCPS PE kit-</a:t>
            </a:r>
          </a:p>
          <a:p>
            <a:r>
              <a:rPr lang="en-GB" sz="1400" dirty="0" smtClean="0"/>
              <a:t>Plain </a:t>
            </a:r>
            <a:r>
              <a:rPr lang="en-GB" sz="1400" dirty="0"/>
              <a:t>t-shirt in their house colour or plain white (with or without logo</a:t>
            </a:r>
            <a:r>
              <a:rPr lang="en-GB" sz="1400" dirty="0" smtClean="0"/>
              <a:t>)</a:t>
            </a:r>
          </a:p>
          <a:p>
            <a:r>
              <a:rPr lang="en-GB" sz="1400" dirty="0" smtClean="0"/>
              <a:t> Navy </a:t>
            </a:r>
            <a:r>
              <a:rPr lang="en-GB" sz="1400" dirty="0"/>
              <a:t>or black plain shorts/</a:t>
            </a:r>
            <a:r>
              <a:rPr lang="en-GB" sz="1400" dirty="0" err="1"/>
              <a:t>skort</a:t>
            </a:r>
            <a:r>
              <a:rPr lang="en-GB" sz="1400" dirty="0"/>
              <a:t>, plain dark leggings or jogging bottoms (to wear over shorts if the weather is cold</a:t>
            </a:r>
            <a:r>
              <a:rPr lang="en-GB" sz="1400" dirty="0" smtClean="0"/>
              <a:t>)</a:t>
            </a:r>
          </a:p>
          <a:p>
            <a:r>
              <a:rPr lang="en-GB" sz="1400" dirty="0" smtClean="0"/>
              <a:t> </a:t>
            </a:r>
            <a:r>
              <a:rPr lang="en-GB" sz="1400" dirty="0"/>
              <a:t>Trainers (</a:t>
            </a:r>
            <a:r>
              <a:rPr lang="en-GB" sz="1400" dirty="0" smtClean="0"/>
              <a:t>preferably </a:t>
            </a:r>
            <a:r>
              <a:rPr lang="en-GB" sz="1400" dirty="0"/>
              <a:t>with Velcro fastening </a:t>
            </a:r>
            <a:r>
              <a:rPr lang="en-GB" sz="1400" dirty="0" smtClean="0"/>
              <a:t>if they are unable to tie laces)</a:t>
            </a:r>
          </a:p>
          <a:p>
            <a:r>
              <a:rPr lang="en-GB" sz="1400" dirty="0" smtClean="0"/>
              <a:t>School </a:t>
            </a:r>
            <a:r>
              <a:rPr lang="en-GB" sz="1400" dirty="0"/>
              <a:t>royal blue sweatshirt (plus a plain blue/grey/black hoodie to go over the top during cold weather) </a:t>
            </a:r>
            <a:endParaRPr lang="en-GB" sz="1400" dirty="0" smtClean="0"/>
          </a:p>
          <a:p>
            <a:r>
              <a:rPr lang="en-GB" sz="1400" dirty="0" smtClean="0"/>
              <a:t>Children </a:t>
            </a:r>
            <a:r>
              <a:rPr lang="en-GB" sz="1400" dirty="0"/>
              <a:t>will also need a pair of plain black pumps to keep in school (these are particularly useful for gymnastics lessons in the hall, and to provide alternative footwear if their outdoor shoes get very muddy). These need to be clearly named and preferably kept in a </a:t>
            </a:r>
            <a:r>
              <a:rPr lang="en-GB" sz="1400" dirty="0" smtClean="0"/>
              <a:t>named bag.</a:t>
            </a:r>
          </a:p>
          <a:p>
            <a:r>
              <a:rPr lang="en-GB" sz="1400" b="1" dirty="0" smtClean="0"/>
              <a:t>Please </a:t>
            </a:r>
            <a:r>
              <a:rPr lang="en-GB" sz="1400" b="1" dirty="0"/>
              <a:t>avoid ‘fashion’ items of PE kit such as crop tops and brightly printed leggings. Football kits are also not acceptable for PE lessons in school.</a:t>
            </a:r>
          </a:p>
        </p:txBody>
      </p:sp>
    </p:spTree>
    <p:extLst>
      <p:ext uri="{BB962C8B-B14F-4D97-AF65-F5344CB8AC3E}">
        <p14:creationId xmlns:p14="http://schemas.microsoft.com/office/powerpoint/2010/main" val="4961938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UNiform</a:t>
            </a:r>
            <a:endParaRPr lang="en-GB" dirty="0"/>
          </a:p>
        </p:txBody>
      </p:sp>
      <p:sp>
        <p:nvSpPr>
          <p:cNvPr id="3" name="Content Placeholder 2"/>
          <p:cNvSpPr>
            <a:spLocks noGrp="1"/>
          </p:cNvSpPr>
          <p:nvPr>
            <p:ph idx="1"/>
          </p:nvPr>
        </p:nvSpPr>
        <p:spPr/>
        <p:txBody>
          <a:bodyPr/>
          <a:lstStyle/>
          <a:p>
            <a:r>
              <a:rPr lang="en-GB" dirty="0" smtClean="0"/>
              <a:t>White </a:t>
            </a:r>
            <a:r>
              <a:rPr lang="en-GB" dirty="0"/>
              <a:t>or blue polo shirt (with or without </a:t>
            </a:r>
            <a:r>
              <a:rPr lang="en-GB" dirty="0" smtClean="0"/>
              <a:t>logo)</a:t>
            </a:r>
          </a:p>
          <a:p>
            <a:r>
              <a:rPr lang="en-GB" dirty="0" smtClean="0"/>
              <a:t>Royal </a:t>
            </a:r>
            <a:r>
              <a:rPr lang="en-GB" dirty="0"/>
              <a:t>blue sweatshirt, jumper or cardigan (with or without logo</a:t>
            </a:r>
            <a:r>
              <a:rPr lang="en-GB" dirty="0" smtClean="0"/>
              <a:t>)</a:t>
            </a:r>
          </a:p>
          <a:p>
            <a:r>
              <a:rPr lang="en-GB" dirty="0" smtClean="0"/>
              <a:t>Royal </a:t>
            </a:r>
            <a:r>
              <a:rPr lang="en-GB" dirty="0"/>
              <a:t>blue school fleece (</a:t>
            </a:r>
            <a:r>
              <a:rPr lang="en-GB" dirty="0" smtClean="0"/>
              <a:t>optional)</a:t>
            </a:r>
          </a:p>
          <a:p>
            <a:r>
              <a:rPr lang="en-GB" dirty="0" smtClean="0"/>
              <a:t>Grey </a:t>
            </a:r>
            <a:r>
              <a:rPr lang="en-GB" dirty="0"/>
              <a:t>trousers, shorts, skirt or pinafore (or blue and white checked summer </a:t>
            </a:r>
            <a:r>
              <a:rPr lang="en-GB" dirty="0" smtClean="0"/>
              <a:t>dress)</a:t>
            </a:r>
          </a:p>
          <a:p>
            <a:r>
              <a:rPr lang="en-GB" dirty="0" smtClean="0"/>
              <a:t>Plain </a:t>
            </a:r>
            <a:r>
              <a:rPr lang="en-GB" dirty="0"/>
              <a:t>grey, black or white </a:t>
            </a:r>
            <a:r>
              <a:rPr lang="en-GB" dirty="0" smtClean="0"/>
              <a:t>socks</a:t>
            </a:r>
          </a:p>
          <a:p>
            <a:r>
              <a:rPr lang="en-GB" dirty="0" smtClean="0"/>
              <a:t>Plain </a:t>
            </a:r>
            <a:r>
              <a:rPr lang="en-GB" dirty="0"/>
              <a:t>black </a:t>
            </a:r>
            <a:r>
              <a:rPr lang="en-GB" dirty="0" smtClean="0"/>
              <a:t>sensible shoes </a:t>
            </a:r>
            <a:r>
              <a:rPr lang="en-GB" dirty="0"/>
              <a:t>or plain black </a:t>
            </a:r>
            <a:r>
              <a:rPr lang="en-GB" dirty="0" smtClean="0"/>
              <a:t>trainers</a:t>
            </a:r>
          </a:p>
          <a:p>
            <a:r>
              <a:rPr lang="en-GB" dirty="0" smtClean="0"/>
              <a:t>Stud </a:t>
            </a:r>
            <a:r>
              <a:rPr lang="en-GB" smtClean="0"/>
              <a:t>earings</a:t>
            </a:r>
            <a:endParaRPr lang="en-GB" dirty="0"/>
          </a:p>
        </p:txBody>
      </p:sp>
    </p:spTree>
    <p:extLst>
      <p:ext uri="{BB962C8B-B14F-4D97-AF65-F5344CB8AC3E}">
        <p14:creationId xmlns:p14="http://schemas.microsoft.com/office/powerpoint/2010/main" val="19480727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Homework In year 5</a:t>
            </a:r>
            <a:endParaRPr lang="en-GB" dirty="0"/>
          </a:p>
        </p:txBody>
      </p:sp>
      <p:sp>
        <p:nvSpPr>
          <p:cNvPr id="3" name="Content Placeholder 2"/>
          <p:cNvSpPr>
            <a:spLocks noGrp="1"/>
          </p:cNvSpPr>
          <p:nvPr>
            <p:ph idx="1"/>
          </p:nvPr>
        </p:nvSpPr>
        <p:spPr/>
        <p:txBody>
          <a:bodyPr>
            <a:normAutofit/>
          </a:bodyPr>
          <a:lstStyle/>
          <a:p>
            <a:r>
              <a:rPr lang="en-GB" dirty="0" smtClean="0"/>
              <a:t>Spelling homework will be set weekly on Spelling Shed </a:t>
            </a:r>
            <a:endParaRPr lang="en-GB" dirty="0"/>
          </a:p>
          <a:p>
            <a:r>
              <a:rPr lang="en-US" dirty="0" smtClean="0"/>
              <a:t>Times table </a:t>
            </a:r>
            <a:r>
              <a:rPr lang="en-GB" dirty="0" smtClean="0"/>
              <a:t>challenges will be set on </a:t>
            </a:r>
            <a:r>
              <a:rPr lang="en-GB" dirty="0" err="1" smtClean="0"/>
              <a:t>TTRockstars</a:t>
            </a:r>
            <a:endParaRPr lang="en-GB" dirty="0"/>
          </a:p>
          <a:p>
            <a:r>
              <a:rPr lang="en-US" dirty="0" smtClean="0"/>
              <a:t>Each </a:t>
            </a:r>
            <a:r>
              <a:rPr lang="en-US" dirty="0"/>
              <a:t>half term we will set a Topic based homework grid. </a:t>
            </a:r>
            <a:r>
              <a:rPr lang="en-US" dirty="0" smtClean="0"/>
              <a:t> They can pick</a:t>
            </a:r>
            <a:r>
              <a:rPr lang="en-US" b="1" dirty="0" smtClean="0"/>
              <a:t> </a:t>
            </a:r>
            <a:r>
              <a:rPr lang="en-US" b="1" dirty="0"/>
              <a:t>1</a:t>
            </a:r>
            <a:r>
              <a:rPr lang="en-US" dirty="0"/>
              <a:t> or </a:t>
            </a:r>
            <a:r>
              <a:rPr lang="en-US" b="1" dirty="0" smtClean="0"/>
              <a:t>2 </a:t>
            </a:r>
            <a:r>
              <a:rPr lang="en-US" dirty="0" smtClean="0"/>
              <a:t>(or more!) </a:t>
            </a:r>
            <a:r>
              <a:rPr lang="en-US" dirty="0"/>
              <a:t>tasks to </a:t>
            </a:r>
            <a:r>
              <a:rPr lang="en-US" dirty="0" smtClean="0"/>
              <a:t>complete (just like in Year 4).  We sent these home last week.</a:t>
            </a:r>
            <a:endParaRPr lang="en-US" dirty="0"/>
          </a:p>
          <a:p>
            <a:r>
              <a:rPr lang="en-US" dirty="0" smtClean="0"/>
              <a:t>We expect children to read </a:t>
            </a:r>
            <a:r>
              <a:rPr lang="en-US" b="1" dirty="0" smtClean="0"/>
              <a:t>at least </a:t>
            </a:r>
            <a:r>
              <a:rPr lang="en-US" dirty="0" smtClean="0"/>
              <a:t>4 times a week at home</a:t>
            </a:r>
          </a:p>
          <a:p>
            <a:pPr marL="0" indent="0">
              <a:buNone/>
            </a:pPr>
            <a:endParaRPr lang="en-GB" dirty="0"/>
          </a:p>
        </p:txBody>
      </p:sp>
    </p:spTree>
    <p:extLst>
      <p:ext uri="{BB962C8B-B14F-4D97-AF65-F5344CB8AC3E}">
        <p14:creationId xmlns:p14="http://schemas.microsoft.com/office/powerpoint/2010/main" val="42490697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TRIPS and Residential</a:t>
            </a:r>
            <a:endParaRPr lang="en-GB" dirty="0"/>
          </a:p>
        </p:txBody>
      </p:sp>
      <p:sp>
        <p:nvSpPr>
          <p:cNvPr id="3" name="Content Placeholder 2"/>
          <p:cNvSpPr>
            <a:spLocks noGrp="1"/>
          </p:cNvSpPr>
          <p:nvPr>
            <p:ph idx="1"/>
          </p:nvPr>
        </p:nvSpPr>
        <p:spPr/>
        <p:txBody>
          <a:bodyPr>
            <a:normAutofit lnSpcReduction="10000"/>
          </a:bodyPr>
          <a:lstStyle/>
          <a:p>
            <a:r>
              <a:rPr lang="en-US" b="1" dirty="0" smtClean="0"/>
              <a:t>Safety Central - </a:t>
            </a:r>
            <a:r>
              <a:rPr lang="en-GB" dirty="0"/>
              <a:t>Cheshire Fire and Rescue Service's award-winning education centre at </a:t>
            </a:r>
            <a:r>
              <a:rPr lang="en-GB" dirty="0" err="1"/>
              <a:t>Lymm</a:t>
            </a:r>
            <a:r>
              <a:rPr lang="en-GB" dirty="0"/>
              <a:t> near Warrington</a:t>
            </a:r>
            <a:endParaRPr lang="en-US" dirty="0" smtClean="0"/>
          </a:p>
          <a:p>
            <a:r>
              <a:rPr lang="en-US" b="1" dirty="0" smtClean="0"/>
              <a:t>Residential </a:t>
            </a:r>
            <a:r>
              <a:rPr lang="en-US" b="1" dirty="0"/>
              <a:t>Trip: </a:t>
            </a:r>
            <a:r>
              <a:rPr lang="en-US" dirty="0"/>
              <a:t>The Conway Centre in Anglesey. </a:t>
            </a:r>
            <a:endParaRPr lang="en-US" dirty="0" smtClean="0"/>
          </a:p>
          <a:p>
            <a:r>
              <a:rPr lang="en-GB" dirty="0" smtClean="0"/>
              <a:t>22</a:t>
            </a:r>
            <a:r>
              <a:rPr lang="en-GB" baseline="30000" dirty="0" smtClean="0"/>
              <a:t>nd</a:t>
            </a:r>
            <a:r>
              <a:rPr lang="en-GB" dirty="0" smtClean="0"/>
              <a:t> – 24</a:t>
            </a:r>
            <a:r>
              <a:rPr lang="en-GB" baseline="30000" dirty="0" smtClean="0"/>
              <a:t>th</a:t>
            </a:r>
            <a:r>
              <a:rPr lang="en-GB" dirty="0" smtClean="0"/>
              <a:t> March 2027</a:t>
            </a:r>
            <a:endParaRPr lang="en-GB" dirty="0"/>
          </a:p>
          <a:p>
            <a:r>
              <a:rPr lang="en-US" dirty="0"/>
              <a:t>While we are there, we will take part in some fantastic activities, such as canoeing, hiking, climbing and a zip wire! </a:t>
            </a:r>
            <a:endParaRPr lang="en-US" dirty="0" smtClean="0"/>
          </a:p>
          <a:p>
            <a:r>
              <a:rPr lang="en-US" dirty="0" smtClean="0"/>
              <a:t>More information to follow.</a:t>
            </a:r>
          </a:p>
          <a:p>
            <a:r>
              <a:rPr lang="en-US" dirty="0" smtClean="0"/>
              <a:t>Cost TBC – will be able to pay in installments.  Around £200.</a:t>
            </a:r>
            <a:endParaRPr lang="en-GB" dirty="0"/>
          </a:p>
          <a:p>
            <a:endParaRPr lang="en-GB" dirty="0"/>
          </a:p>
        </p:txBody>
      </p:sp>
    </p:spTree>
    <p:extLst>
      <p:ext uri="{BB962C8B-B14F-4D97-AF65-F5344CB8AC3E}">
        <p14:creationId xmlns:p14="http://schemas.microsoft.com/office/powerpoint/2010/main" val="17237576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981199" y="200721"/>
            <a:ext cx="8251903" cy="6188927"/>
          </a:xfrm>
          <a:prstGeom prst="rect">
            <a:avLst/>
          </a:prstGeom>
        </p:spPr>
      </p:pic>
    </p:spTree>
    <p:extLst>
      <p:ext uri="{BB962C8B-B14F-4D97-AF65-F5344CB8AC3E}">
        <p14:creationId xmlns:p14="http://schemas.microsoft.com/office/powerpoint/2010/main" val="934169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8536" y="133814"/>
            <a:ext cx="8712820" cy="6534615"/>
          </a:xfrm>
          <a:prstGeom prst="rect">
            <a:avLst/>
          </a:prstGeom>
        </p:spPr>
      </p:pic>
    </p:spTree>
    <p:extLst>
      <p:ext uri="{BB962C8B-B14F-4D97-AF65-F5344CB8AC3E}">
        <p14:creationId xmlns:p14="http://schemas.microsoft.com/office/powerpoint/2010/main" val="1556253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51882" y="931127"/>
            <a:ext cx="6556917" cy="491768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4624" y="758283"/>
            <a:ext cx="6616389" cy="4962292"/>
          </a:xfrm>
          <a:prstGeom prst="rect">
            <a:avLst/>
          </a:prstGeom>
        </p:spPr>
      </p:pic>
    </p:spTree>
    <p:extLst>
      <p:ext uri="{BB962C8B-B14F-4D97-AF65-F5344CB8AC3E}">
        <p14:creationId xmlns:p14="http://schemas.microsoft.com/office/powerpoint/2010/main" val="3464176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22663"/>
            <a:ext cx="8370848" cy="6278136"/>
          </a:xfrm>
          <a:prstGeom prst="rect">
            <a:avLst/>
          </a:prstGeom>
        </p:spPr>
      </p:pic>
    </p:spTree>
    <p:extLst>
      <p:ext uri="{BB962C8B-B14F-4D97-AF65-F5344CB8AC3E}">
        <p14:creationId xmlns:p14="http://schemas.microsoft.com/office/powerpoint/2010/main" val="33495201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6596" y="167268"/>
            <a:ext cx="8073483" cy="6055112"/>
          </a:xfrm>
          <a:prstGeom prst="rect">
            <a:avLst/>
          </a:prstGeom>
        </p:spPr>
      </p:pic>
    </p:spTree>
    <p:extLst>
      <p:ext uri="{BB962C8B-B14F-4D97-AF65-F5344CB8AC3E}">
        <p14:creationId xmlns:p14="http://schemas.microsoft.com/office/powerpoint/2010/main" val="3680876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107" y="211874"/>
            <a:ext cx="8233317" cy="6174988"/>
          </a:xfrm>
          <a:prstGeom prst="rect">
            <a:avLst/>
          </a:prstGeom>
        </p:spPr>
      </p:pic>
    </p:spTree>
    <p:extLst>
      <p:ext uri="{BB962C8B-B14F-4D97-AF65-F5344CB8AC3E}">
        <p14:creationId xmlns:p14="http://schemas.microsoft.com/office/powerpoint/2010/main" val="2470011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3931" y="156116"/>
            <a:ext cx="8601308" cy="6450981"/>
          </a:xfrm>
          <a:prstGeom prst="rect">
            <a:avLst/>
          </a:prstGeom>
        </p:spPr>
      </p:pic>
    </p:spTree>
    <p:extLst>
      <p:ext uri="{BB962C8B-B14F-4D97-AF65-F5344CB8AC3E}">
        <p14:creationId xmlns:p14="http://schemas.microsoft.com/office/powerpoint/2010/main" val="572319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1561" y="178419"/>
            <a:ext cx="8251903" cy="6188927"/>
          </a:xfrm>
          <a:prstGeom prst="rect">
            <a:avLst/>
          </a:prstGeom>
        </p:spPr>
      </p:pic>
    </p:spTree>
    <p:extLst>
      <p:ext uri="{BB962C8B-B14F-4D97-AF65-F5344CB8AC3E}">
        <p14:creationId xmlns:p14="http://schemas.microsoft.com/office/powerpoint/2010/main" val="41864023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Any questions?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val="35152233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PARENTS EVENINGS</a:t>
            </a:r>
            <a:endParaRPr lang="en-GB" dirty="0"/>
          </a:p>
        </p:txBody>
      </p:sp>
      <p:sp>
        <p:nvSpPr>
          <p:cNvPr id="3" name="Content Placeholder 2"/>
          <p:cNvSpPr>
            <a:spLocks noGrp="1"/>
          </p:cNvSpPr>
          <p:nvPr>
            <p:ph idx="1"/>
          </p:nvPr>
        </p:nvSpPr>
        <p:spPr/>
        <p:txBody>
          <a:bodyPr/>
          <a:lstStyle/>
          <a:p>
            <a:r>
              <a:rPr lang="en-GB" dirty="0" smtClean="0"/>
              <a:t>21</a:t>
            </a:r>
            <a:r>
              <a:rPr lang="en-GB" baseline="30000" dirty="0" smtClean="0"/>
              <a:t>st</a:t>
            </a:r>
            <a:r>
              <a:rPr lang="en-GB" dirty="0" smtClean="0"/>
              <a:t> / 22</a:t>
            </a:r>
            <a:r>
              <a:rPr lang="en-GB" baseline="30000" dirty="0" smtClean="0"/>
              <a:t>nd</a:t>
            </a:r>
            <a:r>
              <a:rPr lang="en-GB" dirty="0" smtClean="0"/>
              <a:t> October 2026 and 10</a:t>
            </a:r>
            <a:r>
              <a:rPr lang="en-GB" baseline="30000" dirty="0" smtClean="0"/>
              <a:t>th</a:t>
            </a:r>
            <a:r>
              <a:rPr lang="en-GB" dirty="0" smtClean="0"/>
              <a:t> / </a:t>
            </a:r>
            <a:r>
              <a:rPr lang="en-GB" smtClean="0"/>
              <a:t>11</a:t>
            </a:r>
            <a:r>
              <a:rPr lang="en-GB" baseline="30000" smtClean="0"/>
              <a:t>th</a:t>
            </a:r>
            <a:r>
              <a:rPr lang="en-GB" smtClean="0"/>
              <a:t> February 2027</a:t>
            </a:r>
            <a:endParaRPr lang="en-GB"/>
          </a:p>
        </p:txBody>
      </p:sp>
    </p:spTree>
    <p:extLst>
      <p:ext uri="{BB962C8B-B14F-4D97-AF65-F5344CB8AC3E}">
        <p14:creationId xmlns:p14="http://schemas.microsoft.com/office/powerpoint/2010/main" val="3642098783"/>
      </p:ext>
    </p:extLst>
  </p:cSld>
  <p:clrMapOvr>
    <a:masterClrMapping/>
  </p:clrMapOvr>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TM10001114[[fn=Gallery]]</Template>
  <TotalTime>3640</TotalTime>
  <Words>1421</Words>
  <Application>Microsoft Office PowerPoint</Application>
  <PresentationFormat>Widescreen</PresentationFormat>
  <Paragraphs>170</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Comic Sans MS</vt:lpstr>
      <vt:lpstr>Gill Sans MT</vt:lpstr>
      <vt:lpstr>Gallery</vt:lpstr>
      <vt:lpstr>Welcome to Year 5</vt:lpstr>
      <vt:lpstr>ADults in Year 5</vt:lpstr>
      <vt:lpstr>ADults in Year 5</vt:lpstr>
      <vt:lpstr>Other Adults in school</vt:lpstr>
      <vt:lpstr>CONTACT- Year 5 team</vt:lpstr>
      <vt:lpstr>Contact- senior leadership</vt:lpstr>
      <vt:lpstr>CONTACT- Learning mentors</vt:lpstr>
      <vt:lpstr>Year 5 information</vt:lpstr>
      <vt:lpstr>Year 5 timetable</vt:lpstr>
      <vt:lpstr>Entering and leaving school</vt:lpstr>
      <vt:lpstr>Whole school reminders</vt:lpstr>
      <vt:lpstr>Food</vt:lpstr>
      <vt:lpstr>school rules</vt:lpstr>
      <vt:lpstr>Rewards</vt:lpstr>
      <vt:lpstr>Reading books</vt:lpstr>
      <vt:lpstr>Class readers and Take one book</vt:lpstr>
      <vt:lpstr>How to Read with a year 5!!!</vt:lpstr>
      <vt:lpstr>What will we be learning this year?</vt:lpstr>
      <vt:lpstr>What will we be learning this year?</vt:lpstr>
      <vt:lpstr>PE</vt:lpstr>
      <vt:lpstr>E-safety</vt:lpstr>
      <vt:lpstr>PowerPoint Presentation</vt:lpstr>
      <vt:lpstr>PE Kit</vt:lpstr>
      <vt:lpstr>UNiform</vt:lpstr>
      <vt:lpstr>Homework In year 5</vt:lpstr>
      <vt:lpstr>TRIPS and Residential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lpstr>PARENTS EVENINGS</vt:lpstr>
    </vt:vector>
  </TitlesOfParts>
  <Company>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5</dc:title>
  <dc:creator>Ffion.Griffiths</dc:creator>
  <cp:lastModifiedBy>Louise.May</cp:lastModifiedBy>
  <cp:revision>87</cp:revision>
  <dcterms:created xsi:type="dcterms:W3CDTF">2021-09-02T08:10:33Z</dcterms:created>
  <dcterms:modified xsi:type="dcterms:W3CDTF">2026-09-09T12:39:08Z</dcterms:modified>
</cp:coreProperties>
</file>