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2" r:id="rId4"/>
  </p:sldMasterIdLst>
  <p:notesMasterIdLst>
    <p:notesMasterId r:id="rId36"/>
  </p:notesMasterIdLst>
  <p:sldIdLst>
    <p:sldId id="256" r:id="rId5"/>
    <p:sldId id="279" r:id="rId6"/>
    <p:sldId id="258" r:id="rId7"/>
    <p:sldId id="259" r:id="rId8"/>
    <p:sldId id="265" r:id="rId9"/>
    <p:sldId id="260" r:id="rId10"/>
    <p:sldId id="281" r:id="rId11"/>
    <p:sldId id="262" r:id="rId12"/>
    <p:sldId id="261" r:id="rId13"/>
    <p:sldId id="287" r:id="rId14"/>
    <p:sldId id="283" r:id="rId15"/>
    <p:sldId id="282" r:id="rId16"/>
    <p:sldId id="263" r:id="rId17"/>
    <p:sldId id="264" r:id="rId18"/>
    <p:sldId id="289" r:id="rId19"/>
    <p:sldId id="291" r:id="rId20"/>
    <p:sldId id="270" r:id="rId21"/>
    <p:sldId id="290" r:id="rId22"/>
    <p:sldId id="269" r:id="rId23"/>
    <p:sldId id="267" r:id="rId24"/>
    <p:sldId id="268" r:id="rId25"/>
    <p:sldId id="288" r:id="rId26"/>
    <p:sldId id="280" r:id="rId27"/>
    <p:sldId id="278" r:id="rId28"/>
    <p:sldId id="266" r:id="rId29"/>
    <p:sldId id="271" r:id="rId30"/>
    <p:sldId id="273" r:id="rId31"/>
    <p:sldId id="284" r:id="rId32"/>
    <p:sldId id="272" r:id="rId33"/>
    <p:sldId id="274" r:id="rId34"/>
    <p:sldId id="275"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Grid="0">
      <p:cViewPr varScale="1">
        <p:scale>
          <a:sx n="83" d="100"/>
          <a:sy n="83" d="100"/>
        </p:scale>
        <p:origin x="67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AA4883-9AC6-4339-8D45-BB71C6FCB3EC}"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F6DC9E05-868D-4670-AEEE-6C928E339849}" type="pres">
      <dgm:prSet presAssocID="{EAAA4883-9AC6-4339-8D45-BB71C6FCB3EC}" presName="list" presStyleCnt="0">
        <dgm:presLayoutVars>
          <dgm:dir/>
          <dgm:animLvl val="lvl"/>
        </dgm:presLayoutVars>
      </dgm:prSet>
      <dgm:spPr/>
      <dgm:t>
        <a:bodyPr/>
        <a:lstStyle/>
        <a:p>
          <a:endParaRPr lang="en-US"/>
        </a:p>
      </dgm:t>
    </dgm:pt>
  </dgm:ptLst>
  <dgm:cxnLst>
    <dgm:cxn modelId="{93C52A1A-F033-43AA-BA22-06D03E5C5018}" type="presOf" srcId="{EAAA4883-9AC6-4339-8D45-BB71C6FCB3EC}" destId="{F6DC9E05-868D-4670-AEEE-6C928E339849}" srcOrd="0"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0F5C23-3C21-4211-A474-82F14476EF60}" type="datetimeFigureOut">
              <a:rPr lang="en-GB" smtClean="0"/>
              <a:t>08/09/2026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6D7A8-2560-4B1A-A2C1-49BB5C065CA5}" type="slidenum">
              <a:rPr lang="en-GB" smtClean="0"/>
              <a:t>‹#›</a:t>
            </a:fld>
            <a:endParaRPr lang="en-GB" dirty="0"/>
          </a:p>
        </p:txBody>
      </p:sp>
    </p:spTree>
    <p:extLst>
      <p:ext uri="{BB962C8B-B14F-4D97-AF65-F5344CB8AC3E}">
        <p14:creationId xmlns:p14="http://schemas.microsoft.com/office/powerpoint/2010/main" val="366686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a:t>
            </a:r>
            <a:r>
              <a:rPr lang="en-GB" baseline="0" dirty="0" smtClean="0"/>
              <a:t> order to raise the profile of sport even more, w</a:t>
            </a:r>
            <a:r>
              <a:rPr lang="en-GB" dirty="0" smtClean="0"/>
              <a:t>e will</a:t>
            </a:r>
            <a:r>
              <a:rPr lang="en-GB" baseline="0" dirty="0" smtClean="0"/>
              <a:t> be </a:t>
            </a:r>
            <a:r>
              <a:rPr lang="en-GB" dirty="0" smtClean="0"/>
              <a:t>introducing events throughout</a:t>
            </a:r>
            <a:r>
              <a:rPr lang="en-GB" baseline="0" dirty="0" smtClean="0"/>
              <a:t> the year to enable </a:t>
            </a:r>
            <a:r>
              <a:rPr lang="en-GB" dirty="0" smtClean="0"/>
              <a:t>more </a:t>
            </a:r>
            <a:r>
              <a:rPr lang="en-GB" dirty="0"/>
              <a:t>children to </a:t>
            </a:r>
            <a:r>
              <a:rPr lang="en-GB" dirty="0" smtClean="0"/>
              <a:t>access</a:t>
            </a:r>
            <a:r>
              <a:rPr lang="en-GB" baseline="0" dirty="0" smtClean="0"/>
              <a:t> sporting competition</a:t>
            </a:r>
            <a:r>
              <a:rPr lang="en-GB" dirty="0" smtClean="0"/>
              <a:t>.</a:t>
            </a:r>
            <a:endParaRPr lang="en-GB" dirty="0"/>
          </a:p>
          <a:p>
            <a:r>
              <a:rPr lang="en-GB" dirty="0"/>
              <a:t>Starts with a cross country event on Friday 13</a:t>
            </a:r>
            <a:r>
              <a:rPr lang="en-GB" baseline="30000" dirty="0"/>
              <a:t>th</a:t>
            </a:r>
            <a:r>
              <a:rPr lang="en-GB" dirty="0"/>
              <a:t> September. Children will compete for their house and the trophy will be awarded to the winning team in assembly</a:t>
            </a:r>
            <a:r>
              <a:rPr lang="en-GB" dirty="0" smtClean="0"/>
              <a:t>.</a:t>
            </a:r>
            <a:endParaRPr lang="en-GB" dirty="0"/>
          </a:p>
        </p:txBody>
      </p:sp>
      <p:sp>
        <p:nvSpPr>
          <p:cNvPr id="4" name="Slide Number Placeholder 3"/>
          <p:cNvSpPr>
            <a:spLocks noGrp="1"/>
          </p:cNvSpPr>
          <p:nvPr>
            <p:ph type="sldNum" sz="quarter" idx="5"/>
          </p:nvPr>
        </p:nvSpPr>
        <p:spPr/>
        <p:txBody>
          <a:bodyPr/>
          <a:lstStyle/>
          <a:p>
            <a:fld id="{4CCFA2B2-D131-401D-B117-CB5A46EC428A}" type="slidenum">
              <a:rPr lang="en-GB" smtClean="0"/>
              <a:t>28</a:t>
            </a:fld>
            <a:endParaRPr lang="en-GB" dirty="0"/>
          </a:p>
        </p:txBody>
      </p:sp>
    </p:spTree>
    <p:extLst>
      <p:ext uri="{BB962C8B-B14F-4D97-AF65-F5344CB8AC3E}">
        <p14:creationId xmlns:p14="http://schemas.microsoft.com/office/powerpoint/2010/main" val="15751280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3185856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710849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1362138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10543561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2776844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1347565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24779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2754185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3885810" y="6041362"/>
            <a:ext cx="976879" cy="365125"/>
          </a:xfrm>
        </p:spPr>
        <p:txBody>
          <a:bodyPr/>
          <a:lstStyle/>
          <a:p>
            <a:fld id="{C391C374-F38A-4EA7-9EE0-242A0CB1096F}" type="datetimeFigureOut">
              <a:rPr lang="en-GB" smtClean="0"/>
              <a:t>08/09/2026</a:t>
            </a:fld>
            <a:endParaRPr lang="en-GB" dirty="0"/>
          </a:p>
        </p:txBody>
      </p:sp>
      <p:sp>
        <p:nvSpPr>
          <p:cNvPr id="6" name="Footer Placeholder 5"/>
          <p:cNvSpPr>
            <a:spLocks noGrp="1"/>
          </p:cNvSpPr>
          <p:nvPr>
            <p:ph type="ftr" sz="quarter" idx="11"/>
          </p:nvPr>
        </p:nvSpPr>
        <p:spPr>
          <a:xfrm>
            <a:off x="590396" y="6041362"/>
            <a:ext cx="3295413" cy="365125"/>
          </a:xfrm>
        </p:spPr>
        <p:txBody>
          <a:bodyPr/>
          <a:lstStyle/>
          <a:p>
            <a:endParaRPr lang="en-GB" dirty="0"/>
          </a:p>
        </p:txBody>
      </p:sp>
      <p:sp>
        <p:nvSpPr>
          <p:cNvPr id="7" name="Slide Number Placeholder 6"/>
          <p:cNvSpPr>
            <a:spLocks noGrp="1"/>
          </p:cNvSpPr>
          <p:nvPr>
            <p:ph type="sldNum" sz="quarter" idx="12"/>
          </p:nvPr>
        </p:nvSpPr>
        <p:spPr>
          <a:xfrm>
            <a:off x="4862689" y="5915888"/>
            <a:ext cx="1062155" cy="490599"/>
          </a:xfrm>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683204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453766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Edit Master text styles</a:t>
            </a:r>
          </a:p>
        </p:txBody>
      </p:sp>
      <p:sp>
        <p:nvSpPr>
          <p:cNvPr id="4" name="Date Placeholder 3"/>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166864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Edit Master text styles</a:t>
            </a:r>
          </a:p>
        </p:txBody>
      </p:sp>
      <p:sp>
        <p:nvSpPr>
          <p:cNvPr id="2" name="Date Placeholder 1"/>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26740368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2439626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391C374-F38A-4EA7-9EE0-242A0CB1096F}"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3115971-CC7A-4540-85B6-C64CC1E4738D}" type="slidenum">
              <a:rPr lang="en-GB" smtClean="0"/>
              <a:t>‹#›</a:t>
            </a:fld>
            <a:endParaRPr lang="en-GB" dirty="0"/>
          </a:p>
        </p:txBody>
      </p:sp>
    </p:spTree>
    <p:extLst>
      <p:ext uri="{BB962C8B-B14F-4D97-AF65-F5344CB8AC3E}">
        <p14:creationId xmlns:p14="http://schemas.microsoft.com/office/powerpoint/2010/main" val="1750284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GB"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C391C374-F38A-4EA7-9EE0-242A0CB1096F}" type="datetimeFigureOut">
              <a:rPr lang="en-GB" smtClean="0"/>
              <a:t>08/09/2026</a:t>
            </a:fld>
            <a:endParaRPr lang="en-GB"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3115971-CC7A-4540-85B6-C64CC1E4738D}" type="slidenum">
              <a:rPr lang="en-GB" smtClean="0"/>
              <a:t>‹#›</a:t>
            </a:fld>
            <a:endParaRPr lang="en-GB" dirty="0"/>
          </a:p>
        </p:txBody>
      </p:sp>
    </p:spTree>
    <p:extLst>
      <p:ext uri="{BB962C8B-B14F-4D97-AF65-F5344CB8AC3E}">
        <p14:creationId xmlns:p14="http://schemas.microsoft.com/office/powerpoint/2010/main" val="3036361432"/>
      </p:ext>
    </p:extLst>
  </p:cSld>
  <p:clrMap bg1="dk1" tx1="lt1" bg2="dk2" tx2="lt2" accent1="accent1" accent2="accent2" accent3="accent3" accent4="accent4" accent5="accent5" accent6="accent6" hlink="hlink" folHlink="folHlink"/>
  <p:sldLayoutIdLst>
    <p:sldLayoutId id="2147483983" r:id="rId1"/>
    <p:sldLayoutId id="2147483984" r:id="rId2"/>
    <p:sldLayoutId id="2147483985" r:id="rId3"/>
    <p:sldLayoutId id="2147483986" r:id="rId4"/>
    <p:sldLayoutId id="2147483987" r:id="rId5"/>
    <p:sldLayoutId id="2147483988" r:id="rId6"/>
    <p:sldLayoutId id="2147483989" r:id="rId7"/>
    <p:sldLayoutId id="2147483990" r:id="rId8"/>
    <p:sldLayoutId id="2147483991" r:id="rId9"/>
    <p:sldLayoutId id="2147483992" r:id="rId10"/>
    <p:sldLayoutId id="2147483993" r:id="rId11"/>
    <p:sldLayoutId id="2147483994" r:id="rId12"/>
    <p:sldLayoutId id="2147483995" r:id="rId13"/>
    <p:sldLayoutId id="2147483996"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8.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image" Target="../media/image7.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4.png"/><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littlewandlelettersandsounds.org.uk/resources/for-parents/" TargetMode="External"/><Relationship Id="rId1" Type="http://schemas.openxmlformats.org/officeDocument/2006/relationships/slideLayout" Target="../slideLayouts/slideLayout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2" Type="http://schemas.openxmlformats.org/officeDocument/2006/relationships/hyperlink" Target="http://www.holmeschapelprimary.org.uk/"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6938" y="2886892"/>
            <a:ext cx="10572000" cy="1219798"/>
          </a:xfrm>
        </p:spPr>
        <p:txBody>
          <a:bodyPr/>
          <a:lstStyle/>
          <a:p>
            <a:r>
              <a:rPr lang="en-GB" sz="6000" dirty="0" smtClean="0">
                <a:solidFill>
                  <a:schemeClr val="bg1"/>
                </a:solidFill>
              </a:rPr>
              <a:t>Welcome to Year 2!</a:t>
            </a:r>
            <a:endParaRPr lang="en-GB" sz="6000" dirty="0">
              <a:solidFill>
                <a:schemeClr val="bg1"/>
              </a:solidFill>
            </a:endParaRPr>
          </a:p>
        </p:txBody>
      </p:sp>
    </p:spTree>
    <p:extLst>
      <p:ext uri="{BB962C8B-B14F-4D97-AF65-F5344CB8AC3E}">
        <p14:creationId xmlns:p14="http://schemas.microsoft.com/office/powerpoint/2010/main" val="30802403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09999" y="447188"/>
            <a:ext cx="10855131" cy="970450"/>
          </a:xfrm>
        </p:spPr>
        <p:txBody>
          <a:bodyPr/>
          <a:lstStyle/>
          <a:p>
            <a:r>
              <a:rPr lang="en-US" dirty="0">
                <a:solidFill>
                  <a:schemeClr val="bg1"/>
                </a:solidFill>
              </a:rPr>
              <a:t>Teachers and Teaching assistants in Year 2</a:t>
            </a:r>
            <a:endParaRPr lang="en-GB" dirty="0">
              <a:solidFill>
                <a:schemeClr val="bg1"/>
              </a:solidFill>
            </a:endParaRPr>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279024889"/>
              </p:ext>
            </p:extLst>
          </p:nvPr>
        </p:nvGraphicFramePr>
        <p:xfrm>
          <a:off x="819150" y="2222500"/>
          <a:ext cx="5184775" cy="3638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 Placeholder 10"/>
          <p:cNvSpPr>
            <a:spLocks noGrp="1"/>
          </p:cNvSpPr>
          <p:nvPr>
            <p:ph type="body" sz="quarter" idx="4294967295"/>
          </p:nvPr>
        </p:nvSpPr>
        <p:spPr>
          <a:xfrm>
            <a:off x="711620" y="2212093"/>
            <a:ext cx="2795451" cy="576262"/>
          </a:xfrm>
        </p:spPr>
        <p:txBody>
          <a:bodyPr>
            <a:normAutofit fontScale="92500" lnSpcReduction="10000"/>
          </a:bodyPr>
          <a:lstStyle/>
          <a:p>
            <a:pPr marL="0" indent="0" algn="l">
              <a:buNone/>
            </a:pPr>
            <a:r>
              <a:rPr lang="en-GB" sz="3600" b="1" dirty="0" smtClean="0">
                <a:solidFill>
                  <a:schemeClr val="bg1"/>
                </a:solidFill>
              </a:rPr>
              <a:t>Class 2a</a:t>
            </a:r>
            <a:endParaRPr lang="en-GB" sz="3600" b="1" dirty="0">
              <a:solidFill>
                <a:schemeClr val="bg1"/>
              </a:solidFill>
            </a:endParaRPr>
          </a:p>
        </p:txBody>
      </p:sp>
      <p:sp>
        <p:nvSpPr>
          <p:cNvPr id="12" name="Content Placeholder 11"/>
          <p:cNvSpPr>
            <a:spLocks noGrp="1"/>
          </p:cNvSpPr>
          <p:nvPr>
            <p:ph sz="quarter" idx="4294967295"/>
          </p:nvPr>
        </p:nvSpPr>
        <p:spPr>
          <a:xfrm>
            <a:off x="470263" y="3220488"/>
            <a:ext cx="5533662" cy="3109912"/>
          </a:xfrm>
        </p:spPr>
        <p:txBody>
          <a:bodyPr>
            <a:normAutofit fontScale="92500" lnSpcReduction="20000"/>
          </a:bodyPr>
          <a:lstStyle/>
          <a:p>
            <a:r>
              <a:rPr lang="en-GB" sz="2800" dirty="0" smtClean="0">
                <a:solidFill>
                  <a:schemeClr val="bg1"/>
                </a:solidFill>
              </a:rPr>
              <a:t>Miss Brett</a:t>
            </a:r>
          </a:p>
          <a:p>
            <a:r>
              <a:rPr lang="en-GB" sz="2800" dirty="0" smtClean="0">
                <a:solidFill>
                  <a:schemeClr val="bg1"/>
                </a:solidFill>
              </a:rPr>
              <a:t>Mrs Ventre</a:t>
            </a:r>
          </a:p>
          <a:p>
            <a:endParaRPr lang="en-GB" sz="2800" dirty="0">
              <a:solidFill>
                <a:schemeClr val="bg1"/>
              </a:solidFill>
            </a:endParaRPr>
          </a:p>
          <a:p>
            <a:r>
              <a:rPr lang="en-GB" sz="2800" dirty="0" smtClean="0">
                <a:solidFill>
                  <a:schemeClr val="bg1"/>
                </a:solidFill>
              </a:rPr>
              <a:t>Mrs Whalley across the year (Mon-Thurs PM)</a:t>
            </a:r>
          </a:p>
          <a:p>
            <a:r>
              <a:rPr lang="en-GB" sz="2800" dirty="0" smtClean="0">
                <a:solidFill>
                  <a:schemeClr val="bg1"/>
                </a:solidFill>
              </a:rPr>
              <a:t>Miss Beechener and Mrs Jones on Tuesdays for PPA</a:t>
            </a:r>
          </a:p>
        </p:txBody>
      </p:sp>
      <p:sp>
        <p:nvSpPr>
          <p:cNvPr id="9" name="Text Placeholder 8"/>
          <p:cNvSpPr txBox="1">
            <a:spLocks/>
          </p:cNvSpPr>
          <p:nvPr/>
        </p:nvSpPr>
        <p:spPr>
          <a:xfrm>
            <a:off x="7002143" y="2212093"/>
            <a:ext cx="5189857" cy="576262"/>
          </a:xfrm>
          <a:prstGeom prst="rect">
            <a:avLst/>
          </a:prstGeom>
          <a:effectLst>
            <a:outerShdw blurRad="50800" dir="14400000">
              <a:srgbClr val="000000">
                <a:alpha val="40000"/>
              </a:srgbClr>
            </a:outerShdw>
          </a:effectLst>
        </p:spPr>
        <p:txBody>
          <a:bodyPr vert="horz" lIns="91440" tIns="45720" rIns="91440" bIns="45720" rtlCol="0" anchor="ctr">
            <a:normAutofit fontScale="92500" lnSpcReduction="10000"/>
          </a:bodyPr>
          <a:lst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pPr marL="0" indent="0">
              <a:buNone/>
            </a:pPr>
            <a:r>
              <a:rPr lang="en-GB" sz="3600" b="1" dirty="0" smtClean="0">
                <a:solidFill>
                  <a:schemeClr val="bg1"/>
                </a:solidFill>
              </a:rPr>
              <a:t>Class 2</a:t>
            </a:r>
            <a:endParaRPr lang="en-GB" sz="3600" b="1" dirty="0">
              <a:solidFill>
                <a:schemeClr val="bg1"/>
              </a:solidFill>
            </a:endParaRPr>
          </a:p>
        </p:txBody>
      </p:sp>
      <p:sp>
        <p:nvSpPr>
          <p:cNvPr id="10" name="Content Placeholder 9"/>
          <p:cNvSpPr>
            <a:spLocks noGrp="1"/>
          </p:cNvSpPr>
          <p:nvPr>
            <p:ph sz="half" idx="2"/>
          </p:nvPr>
        </p:nvSpPr>
        <p:spPr>
          <a:xfrm>
            <a:off x="6865705" y="2666082"/>
            <a:ext cx="4940012" cy="2544642"/>
          </a:xfrm>
        </p:spPr>
        <p:txBody>
          <a:bodyPr>
            <a:noAutofit/>
          </a:bodyPr>
          <a:lstStyle/>
          <a:p>
            <a:r>
              <a:rPr lang="en-GB" sz="2800" dirty="0" smtClean="0">
                <a:solidFill>
                  <a:schemeClr val="bg1"/>
                </a:solidFill>
              </a:rPr>
              <a:t>Ms Lackford</a:t>
            </a:r>
          </a:p>
          <a:p>
            <a:r>
              <a:rPr lang="en-GB" sz="2800" dirty="0" smtClean="0">
                <a:solidFill>
                  <a:schemeClr val="bg1"/>
                </a:solidFill>
              </a:rPr>
              <a:t>Mrs Lal (Mon-Thurs)</a:t>
            </a:r>
          </a:p>
          <a:p>
            <a:r>
              <a:rPr lang="en-GB" sz="2800" dirty="0" smtClean="0">
                <a:solidFill>
                  <a:schemeClr val="bg1"/>
                </a:solidFill>
              </a:rPr>
              <a:t>Mrs Parker (Friday)</a:t>
            </a:r>
            <a:endParaRPr lang="en-GB" sz="2800" dirty="0">
              <a:solidFill>
                <a:schemeClr val="bg1"/>
              </a:solidFill>
            </a:endParaRPr>
          </a:p>
        </p:txBody>
      </p:sp>
      <p:pic>
        <p:nvPicPr>
          <p:cNvPr id="1026" name="Picture 2" descr="Info panel pictur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77816" y="2624623"/>
            <a:ext cx="940094" cy="94009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nfo panel pictur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65386" y="2418564"/>
            <a:ext cx="866815" cy="8668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nfo panel pictur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77816" y="3627034"/>
            <a:ext cx="894589" cy="89458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nfo panel pictur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796958" y="3394813"/>
            <a:ext cx="868172" cy="86817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nfo panel pictur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716748" y="4533823"/>
            <a:ext cx="948382" cy="94838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nfo panel pictur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70034" y="4465765"/>
            <a:ext cx="955084" cy="955084"/>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Info panel pictur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31237" y="5564214"/>
            <a:ext cx="892004" cy="892004"/>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nfo panel pictur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029409" y="5564214"/>
            <a:ext cx="887285" cy="887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672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635" y="447188"/>
            <a:ext cx="11625942" cy="970450"/>
          </a:xfrm>
        </p:spPr>
        <p:txBody>
          <a:bodyPr/>
          <a:lstStyle/>
          <a:p>
            <a:r>
              <a:rPr lang="en-GB" dirty="0">
                <a:solidFill>
                  <a:schemeClr val="bg1"/>
                </a:solidFill>
              </a:rPr>
              <a:t>What is the best way to contact us at school? </a:t>
            </a:r>
          </a:p>
        </p:txBody>
      </p:sp>
      <p:sp>
        <p:nvSpPr>
          <p:cNvPr id="3" name="Content Placeholder 2"/>
          <p:cNvSpPr>
            <a:spLocks noGrp="1"/>
          </p:cNvSpPr>
          <p:nvPr>
            <p:ph idx="1"/>
          </p:nvPr>
        </p:nvSpPr>
        <p:spPr>
          <a:xfrm>
            <a:off x="464847" y="1876600"/>
            <a:ext cx="11168743" cy="4413644"/>
          </a:xfrm>
        </p:spPr>
        <p:txBody>
          <a:bodyPr>
            <a:noAutofit/>
          </a:bodyPr>
          <a:lstStyle/>
          <a:p>
            <a:pPr marL="0" indent="0">
              <a:buNone/>
            </a:pPr>
            <a:r>
              <a:rPr lang="en-GB" sz="2400" b="1" dirty="0">
                <a:solidFill>
                  <a:schemeClr val="bg1"/>
                </a:solidFill>
              </a:rPr>
              <a:t>If there is anything you need to tell us, please either -</a:t>
            </a:r>
          </a:p>
          <a:p>
            <a:pPr lvl="0"/>
            <a:r>
              <a:rPr lang="en-GB" sz="2200" dirty="0" smtClean="0">
                <a:solidFill>
                  <a:schemeClr val="bg1"/>
                </a:solidFill>
              </a:rPr>
              <a:t>Email through </a:t>
            </a:r>
            <a:r>
              <a:rPr lang="en-GB" sz="2200" dirty="0" err="1" smtClean="0">
                <a:solidFill>
                  <a:schemeClr val="bg1"/>
                </a:solidFill>
              </a:rPr>
              <a:t>Arbor</a:t>
            </a:r>
            <a:r>
              <a:rPr lang="en-GB" sz="2200" dirty="0" smtClean="0">
                <a:solidFill>
                  <a:schemeClr val="bg1"/>
                </a:solidFill>
              </a:rPr>
              <a:t> or via the school office </a:t>
            </a:r>
            <a:r>
              <a:rPr lang="en-GB" sz="2200" dirty="0">
                <a:solidFill>
                  <a:schemeClr val="bg1"/>
                </a:solidFill>
              </a:rPr>
              <a:t>- it will be brought to our </a:t>
            </a:r>
            <a:r>
              <a:rPr lang="en-GB" sz="2200" dirty="0" smtClean="0">
                <a:solidFill>
                  <a:schemeClr val="bg1"/>
                </a:solidFill>
              </a:rPr>
              <a:t>attention;</a:t>
            </a:r>
            <a:endParaRPr lang="en-GB" sz="2200" dirty="0">
              <a:solidFill>
                <a:schemeClr val="bg1"/>
              </a:solidFill>
            </a:endParaRPr>
          </a:p>
          <a:p>
            <a:pPr lvl="0"/>
            <a:r>
              <a:rPr lang="en-GB" sz="2200" dirty="0" smtClean="0">
                <a:solidFill>
                  <a:schemeClr val="bg1"/>
                </a:solidFill>
              </a:rPr>
              <a:t>School </a:t>
            </a:r>
            <a:r>
              <a:rPr lang="en-GB" sz="2200" dirty="0">
                <a:solidFill>
                  <a:schemeClr val="bg1"/>
                </a:solidFill>
              </a:rPr>
              <a:t>will only call home in the event of a serious incident</a:t>
            </a:r>
            <a:r>
              <a:rPr lang="en-GB" sz="2200" dirty="0" smtClean="0">
                <a:solidFill>
                  <a:schemeClr val="bg1"/>
                </a:solidFill>
              </a:rPr>
              <a:t>.</a:t>
            </a:r>
          </a:p>
          <a:p>
            <a:pPr lvl="0"/>
            <a:r>
              <a:rPr lang="en-GB" sz="2200" dirty="0" smtClean="0">
                <a:solidFill>
                  <a:schemeClr val="bg1"/>
                </a:solidFill>
              </a:rPr>
              <a:t>We may email via Arbor if there are incidents we need to inform you about</a:t>
            </a:r>
            <a:r>
              <a:rPr lang="en-GB" sz="2200" dirty="0" smtClean="0">
                <a:solidFill>
                  <a:schemeClr val="bg1"/>
                </a:solidFill>
              </a:rPr>
              <a:t>.</a:t>
            </a:r>
          </a:p>
          <a:p>
            <a:pPr lvl="0"/>
            <a:endParaRPr lang="en-GB" sz="2200" dirty="0">
              <a:solidFill>
                <a:schemeClr val="bg1"/>
              </a:solidFill>
            </a:endParaRPr>
          </a:p>
          <a:p>
            <a:pPr lvl="0"/>
            <a:endParaRPr lang="en-GB" sz="2200" dirty="0" smtClean="0">
              <a:solidFill>
                <a:schemeClr val="bg1"/>
              </a:solidFill>
            </a:endParaRPr>
          </a:p>
          <a:p>
            <a:pPr lvl="0"/>
            <a:r>
              <a:rPr lang="en-GB" sz="2200" dirty="0" smtClean="0">
                <a:solidFill>
                  <a:schemeClr val="bg1"/>
                </a:solidFill>
              </a:rPr>
              <a:t>Please note that we are no longer using class emails</a:t>
            </a:r>
            <a:endParaRPr lang="en-GB" sz="2200" dirty="0">
              <a:solidFill>
                <a:schemeClr val="bg1"/>
              </a:solidFill>
            </a:endParaRPr>
          </a:p>
        </p:txBody>
      </p:sp>
    </p:spTree>
    <p:extLst>
      <p:ext uri="{BB962C8B-B14F-4D97-AF65-F5344CB8AC3E}">
        <p14:creationId xmlns:p14="http://schemas.microsoft.com/office/powerpoint/2010/main" val="30363199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451" y="447187"/>
            <a:ext cx="11194869" cy="1159543"/>
          </a:xfrm>
        </p:spPr>
        <p:txBody>
          <a:bodyPr/>
          <a:lstStyle/>
          <a:p>
            <a:r>
              <a:rPr lang="en-GB" dirty="0">
                <a:solidFill>
                  <a:schemeClr val="bg1"/>
                </a:solidFill>
              </a:rPr>
              <a:t>If you have any concerns or worries and you can’t find </a:t>
            </a:r>
            <a:r>
              <a:rPr lang="en-GB" dirty="0" smtClean="0">
                <a:solidFill>
                  <a:schemeClr val="bg1"/>
                </a:solidFill>
              </a:rPr>
              <a:t>us</a:t>
            </a:r>
            <a:endParaRPr lang="en-GB" dirty="0">
              <a:solidFill>
                <a:schemeClr val="bg1"/>
              </a:solidFill>
            </a:endParaRPr>
          </a:p>
        </p:txBody>
      </p:sp>
      <p:sp>
        <p:nvSpPr>
          <p:cNvPr id="3" name="Content Placeholder 2"/>
          <p:cNvSpPr>
            <a:spLocks noGrp="1"/>
          </p:cNvSpPr>
          <p:nvPr>
            <p:ph idx="1"/>
          </p:nvPr>
        </p:nvSpPr>
        <p:spPr>
          <a:xfrm>
            <a:off x="829598" y="2365978"/>
            <a:ext cx="10554574" cy="4269953"/>
          </a:xfrm>
        </p:spPr>
        <p:txBody>
          <a:bodyPr>
            <a:normAutofit/>
          </a:bodyPr>
          <a:lstStyle/>
          <a:p>
            <a:pPr marL="0" lvl="0" indent="0">
              <a:buNone/>
            </a:pPr>
            <a:r>
              <a:rPr lang="en-GB" sz="2400" b="1" dirty="0" smtClean="0">
                <a:solidFill>
                  <a:schemeClr val="bg1"/>
                </a:solidFill>
              </a:rPr>
              <a:t>Other  points of contact:</a:t>
            </a:r>
            <a:endParaRPr lang="en-GB" sz="1000" b="1" dirty="0" smtClean="0">
              <a:solidFill>
                <a:schemeClr val="bg1"/>
              </a:solidFill>
            </a:endParaRPr>
          </a:p>
          <a:p>
            <a:r>
              <a:rPr lang="en-GB" sz="2200" dirty="0">
                <a:solidFill>
                  <a:schemeClr val="bg1"/>
                </a:solidFill>
              </a:rPr>
              <a:t>Mrs Gresty </a:t>
            </a:r>
            <a:r>
              <a:rPr lang="en-GB" sz="2200" dirty="0" smtClean="0">
                <a:solidFill>
                  <a:schemeClr val="bg1"/>
                </a:solidFill>
              </a:rPr>
              <a:t>- Principal</a:t>
            </a:r>
            <a:endParaRPr lang="en-GB" sz="2200" dirty="0">
              <a:solidFill>
                <a:schemeClr val="bg1"/>
              </a:solidFill>
            </a:endParaRPr>
          </a:p>
          <a:p>
            <a:r>
              <a:rPr lang="en-GB" sz="2200" dirty="0">
                <a:solidFill>
                  <a:schemeClr val="bg1"/>
                </a:solidFill>
              </a:rPr>
              <a:t>Mrs </a:t>
            </a:r>
            <a:r>
              <a:rPr lang="en-GB" sz="2200" dirty="0" smtClean="0">
                <a:solidFill>
                  <a:schemeClr val="bg1"/>
                </a:solidFill>
              </a:rPr>
              <a:t>Bradford – Head of School</a:t>
            </a:r>
            <a:endParaRPr lang="en-GB" sz="2200" dirty="0">
              <a:solidFill>
                <a:schemeClr val="bg1"/>
              </a:solidFill>
            </a:endParaRPr>
          </a:p>
          <a:p>
            <a:pPr lvl="0"/>
            <a:r>
              <a:rPr lang="en-GB" sz="2200" dirty="0" smtClean="0">
                <a:solidFill>
                  <a:schemeClr val="bg1"/>
                </a:solidFill>
              </a:rPr>
              <a:t>Mrs Williams - </a:t>
            </a:r>
            <a:r>
              <a:rPr lang="en-GB" sz="2200" dirty="0">
                <a:solidFill>
                  <a:schemeClr val="bg1"/>
                </a:solidFill>
              </a:rPr>
              <a:t>KS1 Assistant Head </a:t>
            </a:r>
            <a:r>
              <a:rPr lang="en-GB" sz="2200" dirty="0" smtClean="0">
                <a:solidFill>
                  <a:schemeClr val="bg1"/>
                </a:solidFill>
              </a:rPr>
              <a:t>&amp; Y1 teacher</a:t>
            </a:r>
            <a:endParaRPr lang="en-GB" sz="2200" dirty="0">
              <a:solidFill>
                <a:schemeClr val="bg1"/>
              </a:solidFill>
            </a:endParaRPr>
          </a:p>
          <a:p>
            <a:pPr marL="0" lvl="0" indent="0">
              <a:buNone/>
            </a:pPr>
            <a:endParaRPr lang="en-GB" dirty="0" smtClean="0">
              <a:solidFill>
                <a:schemeClr val="bg1"/>
              </a:solidFill>
            </a:endParaRPr>
          </a:p>
          <a:p>
            <a:pPr marL="0" indent="0">
              <a:buNone/>
            </a:pPr>
            <a:r>
              <a:rPr lang="en-GB" sz="2400" b="1" dirty="0">
                <a:solidFill>
                  <a:schemeClr val="bg1"/>
                </a:solidFill>
              </a:rPr>
              <a:t>Further Support</a:t>
            </a:r>
            <a:r>
              <a:rPr lang="en-GB" sz="2400" dirty="0">
                <a:solidFill>
                  <a:schemeClr val="bg1"/>
                </a:solidFill>
              </a:rPr>
              <a:t> </a:t>
            </a:r>
            <a:r>
              <a:rPr lang="en-GB" sz="2400" dirty="0" smtClean="0">
                <a:solidFill>
                  <a:schemeClr val="bg1"/>
                </a:solidFill>
              </a:rPr>
              <a:t>-                                                </a:t>
            </a:r>
            <a:endParaRPr lang="en-GB" sz="2400" b="1" dirty="0">
              <a:solidFill>
                <a:schemeClr val="bg1"/>
              </a:solidFill>
            </a:endParaRPr>
          </a:p>
          <a:p>
            <a:r>
              <a:rPr lang="en-GB" sz="2000" dirty="0">
                <a:solidFill>
                  <a:schemeClr val="bg1"/>
                </a:solidFill>
              </a:rPr>
              <a:t>Mrs Lavin (Learning </a:t>
            </a:r>
            <a:r>
              <a:rPr lang="en-GB" sz="2000" dirty="0" smtClean="0">
                <a:solidFill>
                  <a:schemeClr val="bg1"/>
                </a:solidFill>
              </a:rPr>
              <a:t>mentor)</a:t>
            </a:r>
          </a:p>
          <a:p>
            <a:r>
              <a:rPr lang="en-GB" sz="2000" dirty="0" smtClean="0">
                <a:solidFill>
                  <a:schemeClr val="bg1"/>
                </a:solidFill>
              </a:rPr>
              <a:t>Mrs Bradford </a:t>
            </a:r>
            <a:r>
              <a:rPr lang="en-GB" sz="2000" dirty="0">
                <a:solidFill>
                  <a:schemeClr val="bg1"/>
                </a:solidFill>
              </a:rPr>
              <a:t>(</a:t>
            </a:r>
            <a:r>
              <a:rPr lang="en-GB" sz="2000" dirty="0" smtClean="0">
                <a:solidFill>
                  <a:schemeClr val="bg1"/>
                </a:solidFill>
              </a:rPr>
              <a:t>SENDCo</a:t>
            </a:r>
            <a:r>
              <a:rPr lang="en-GB" sz="2000" dirty="0">
                <a:solidFill>
                  <a:schemeClr val="bg1"/>
                </a:solidFill>
              </a:rPr>
              <a:t>)</a:t>
            </a:r>
          </a:p>
          <a:p>
            <a:pPr lvl="0"/>
            <a:endParaRPr lang="en-GB" sz="2200" dirty="0"/>
          </a:p>
        </p:txBody>
      </p:sp>
    </p:spTree>
    <p:extLst>
      <p:ext uri="{BB962C8B-B14F-4D97-AF65-F5344CB8AC3E}">
        <p14:creationId xmlns:p14="http://schemas.microsoft.com/office/powerpoint/2010/main" val="42358919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Daily routine in Year 2</a:t>
            </a:r>
            <a:endParaRPr lang="en-GB" dirty="0">
              <a:solidFill>
                <a:schemeClr val="bg1"/>
              </a:solidFill>
            </a:endParaRPr>
          </a:p>
        </p:txBody>
      </p:sp>
      <p:sp>
        <p:nvSpPr>
          <p:cNvPr id="3" name="Content Placeholder 2"/>
          <p:cNvSpPr>
            <a:spLocks noGrp="1"/>
          </p:cNvSpPr>
          <p:nvPr>
            <p:ph idx="1"/>
          </p:nvPr>
        </p:nvSpPr>
        <p:spPr>
          <a:xfrm>
            <a:off x="616130" y="2438400"/>
            <a:ext cx="10959737" cy="4249783"/>
          </a:xfrm>
        </p:spPr>
        <p:txBody>
          <a:bodyPr>
            <a:normAutofit lnSpcReduction="10000"/>
          </a:bodyPr>
          <a:lstStyle/>
          <a:p>
            <a:pPr lvl="0"/>
            <a:r>
              <a:rPr lang="en-GB" sz="2400" b="1" dirty="0" smtClean="0">
                <a:solidFill>
                  <a:schemeClr val="bg1"/>
                </a:solidFill>
              </a:rPr>
              <a:t>8:40 – 8.50 </a:t>
            </a:r>
            <a:r>
              <a:rPr lang="en-GB" sz="2400" b="1" dirty="0">
                <a:solidFill>
                  <a:schemeClr val="bg1"/>
                </a:solidFill>
              </a:rPr>
              <a:t>Start of the day </a:t>
            </a:r>
            <a:r>
              <a:rPr lang="en-GB" sz="2400" dirty="0">
                <a:solidFill>
                  <a:schemeClr val="bg1"/>
                </a:solidFill>
              </a:rPr>
              <a:t>- Please enter from </a:t>
            </a:r>
            <a:r>
              <a:rPr lang="en-GB" sz="2400" dirty="0" smtClean="0">
                <a:solidFill>
                  <a:schemeClr val="bg1"/>
                </a:solidFill>
              </a:rPr>
              <a:t>either Middlewich Road or Jubilee Walk gates, and </a:t>
            </a:r>
            <a:r>
              <a:rPr lang="en-GB" sz="2400" dirty="0">
                <a:solidFill>
                  <a:schemeClr val="bg1"/>
                </a:solidFill>
              </a:rPr>
              <a:t>send your child </a:t>
            </a:r>
            <a:r>
              <a:rPr lang="en-GB" sz="2400" dirty="0" smtClean="0">
                <a:solidFill>
                  <a:schemeClr val="bg1"/>
                </a:solidFill>
              </a:rPr>
              <a:t>straight in through the doors at the end of the corridor. </a:t>
            </a:r>
            <a:r>
              <a:rPr lang="en-GB" sz="2400" b="1" u="sng" dirty="0" smtClean="0">
                <a:solidFill>
                  <a:schemeClr val="bg1"/>
                </a:solidFill>
              </a:rPr>
              <a:t>Register is taken at 8.50am and gates will be locked at 8.50am.</a:t>
            </a:r>
          </a:p>
          <a:p>
            <a:pPr marL="0" lvl="0" indent="0">
              <a:buNone/>
            </a:pPr>
            <a:endParaRPr lang="en-GB" sz="1200" b="1" dirty="0">
              <a:solidFill>
                <a:schemeClr val="bg1"/>
              </a:solidFill>
            </a:endParaRPr>
          </a:p>
          <a:p>
            <a:pPr lvl="0"/>
            <a:r>
              <a:rPr lang="en-GB" sz="2400" b="1" dirty="0" smtClean="0">
                <a:solidFill>
                  <a:schemeClr val="bg1"/>
                </a:solidFill>
              </a:rPr>
              <a:t>3:20 </a:t>
            </a:r>
            <a:r>
              <a:rPr lang="en-GB" sz="2400" b="1" dirty="0">
                <a:solidFill>
                  <a:schemeClr val="bg1"/>
                </a:solidFill>
              </a:rPr>
              <a:t>Home time </a:t>
            </a:r>
            <a:r>
              <a:rPr lang="en-GB" sz="2400" b="1" dirty="0" smtClean="0">
                <a:solidFill>
                  <a:schemeClr val="bg1"/>
                </a:solidFill>
              </a:rPr>
              <a:t>– </a:t>
            </a:r>
            <a:r>
              <a:rPr lang="en-GB" sz="2400" dirty="0" smtClean="0">
                <a:solidFill>
                  <a:schemeClr val="bg1"/>
                </a:solidFill>
              </a:rPr>
              <a:t>Children will be brought out through the end doors and taken to the area behind the cordon. Please let your child know where you will be standing so they can find you easily.</a:t>
            </a:r>
          </a:p>
          <a:p>
            <a:pPr marL="0" lvl="0" indent="0">
              <a:buNone/>
            </a:pPr>
            <a:endParaRPr lang="en-GB" dirty="0">
              <a:solidFill>
                <a:schemeClr val="bg1"/>
              </a:solidFill>
            </a:endParaRPr>
          </a:p>
          <a:p>
            <a:pPr marL="0" indent="0" algn="ctr">
              <a:buNone/>
            </a:pPr>
            <a:r>
              <a:rPr lang="en-GB" sz="2200" b="1" dirty="0" smtClean="0">
                <a:solidFill>
                  <a:schemeClr val="bg1"/>
                </a:solidFill>
              </a:rPr>
              <a:t>Children </a:t>
            </a:r>
            <a:r>
              <a:rPr lang="en-GB" sz="2200" b="1" dirty="0">
                <a:solidFill>
                  <a:schemeClr val="bg1"/>
                </a:solidFill>
              </a:rPr>
              <a:t>are </a:t>
            </a:r>
            <a:r>
              <a:rPr lang="en-GB" sz="2200" b="1" dirty="0" smtClean="0">
                <a:solidFill>
                  <a:schemeClr val="bg1"/>
                </a:solidFill>
              </a:rPr>
              <a:t>not permitted </a:t>
            </a:r>
            <a:r>
              <a:rPr lang="en-GB" sz="2200" b="1" dirty="0">
                <a:solidFill>
                  <a:schemeClr val="bg1"/>
                </a:solidFill>
              </a:rPr>
              <a:t>to ride bikes </a:t>
            </a:r>
            <a:r>
              <a:rPr lang="en-GB" sz="2200" b="1" dirty="0" smtClean="0">
                <a:solidFill>
                  <a:schemeClr val="bg1"/>
                </a:solidFill>
              </a:rPr>
              <a:t>and </a:t>
            </a:r>
            <a:r>
              <a:rPr lang="en-GB" sz="2200" b="1" dirty="0">
                <a:solidFill>
                  <a:schemeClr val="bg1"/>
                </a:solidFill>
              </a:rPr>
              <a:t>scooters on the </a:t>
            </a:r>
            <a:r>
              <a:rPr lang="en-GB" sz="2200" b="1" dirty="0" smtClean="0">
                <a:solidFill>
                  <a:schemeClr val="bg1"/>
                </a:solidFill>
              </a:rPr>
              <a:t>playground, </a:t>
            </a:r>
            <a:r>
              <a:rPr lang="en-GB" sz="2200" b="1" dirty="0">
                <a:solidFill>
                  <a:schemeClr val="bg1"/>
                </a:solidFill>
              </a:rPr>
              <a:t>nor play on the play equipment before or after school</a:t>
            </a:r>
            <a:r>
              <a:rPr lang="en-GB" sz="2200" b="1" dirty="0" smtClean="0">
                <a:solidFill>
                  <a:schemeClr val="bg1"/>
                </a:solidFill>
              </a:rPr>
              <a:t>. </a:t>
            </a:r>
            <a:r>
              <a:rPr lang="en-GB" sz="2200" b="1" dirty="0" smtClean="0">
                <a:solidFill>
                  <a:schemeClr val="bg1"/>
                </a:solidFill>
              </a:rPr>
              <a:t>Dogs are not permitted on site.</a:t>
            </a:r>
            <a:endParaRPr lang="en-GB" sz="2200" dirty="0">
              <a:solidFill>
                <a:schemeClr val="bg1"/>
              </a:solidFill>
            </a:endParaRPr>
          </a:p>
        </p:txBody>
      </p:sp>
    </p:spTree>
    <p:extLst>
      <p:ext uri="{BB962C8B-B14F-4D97-AF65-F5344CB8AC3E}">
        <p14:creationId xmlns:p14="http://schemas.microsoft.com/office/powerpoint/2010/main" val="3424613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949" y="447188"/>
            <a:ext cx="11377747" cy="970450"/>
          </a:xfrm>
        </p:spPr>
        <p:txBody>
          <a:bodyPr/>
          <a:lstStyle/>
          <a:p>
            <a:r>
              <a:rPr lang="en-GB" dirty="0">
                <a:solidFill>
                  <a:schemeClr val="bg1"/>
                </a:solidFill>
              </a:rPr>
              <a:t>What is covered in the curriculum in Year 2</a:t>
            </a:r>
            <a:r>
              <a:rPr lang="en-GB" dirty="0" smtClean="0">
                <a:solidFill>
                  <a:schemeClr val="bg1"/>
                </a:solidFill>
              </a:rPr>
              <a:t>?</a:t>
            </a:r>
            <a:endParaRPr lang="en-GB" dirty="0">
              <a:solidFill>
                <a:schemeClr val="bg1"/>
              </a:solidFill>
            </a:endParaRPr>
          </a:p>
        </p:txBody>
      </p:sp>
      <p:sp>
        <p:nvSpPr>
          <p:cNvPr id="3" name="Content Placeholder 2"/>
          <p:cNvSpPr>
            <a:spLocks noGrp="1"/>
          </p:cNvSpPr>
          <p:nvPr>
            <p:ph idx="1"/>
          </p:nvPr>
        </p:nvSpPr>
        <p:spPr>
          <a:xfrm>
            <a:off x="627017" y="2421984"/>
            <a:ext cx="10998926" cy="3636511"/>
          </a:xfrm>
        </p:spPr>
        <p:txBody>
          <a:bodyPr/>
          <a:lstStyle/>
          <a:p>
            <a:pPr marL="0" indent="0">
              <a:buNone/>
            </a:pPr>
            <a:r>
              <a:rPr lang="en-GB" sz="2800" b="1" dirty="0">
                <a:solidFill>
                  <a:schemeClr val="bg1"/>
                </a:solidFill>
              </a:rPr>
              <a:t>Main topics in Year </a:t>
            </a:r>
            <a:r>
              <a:rPr lang="en-GB" sz="2800" b="1" dirty="0" smtClean="0">
                <a:solidFill>
                  <a:schemeClr val="bg1"/>
                </a:solidFill>
              </a:rPr>
              <a:t>2</a:t>
            </a:r>
          </a:p>
          <a:p>
            <a:pPr marL="0" indent="0">
              <a:buNone/>
            </a:pPr>
            <a:endParaRPr lang="en-GB" sz="1200" dirty="0">
              <a:solidFill>
                <a:schemeClr val="bg1"/>
              </a:solidFill>
            </a:endParaRPr>
          </a:p>
          <a:p>
            <a:pPr lvl="0"/>
            <a:r>
              <a:rPr lang="en-GB" sz="2800" dirty="0" smtClean="0">
                <a:solidFill>
                  <a:schemeClr val="bg1"/>
                </a:solidFill>
              </a:rPr>
              <a:t> Autumn </a:t>
            </a:r>
            <a:r>
              <a:rPr lang="en-GB" sz="2800" dirty="0">
                <a:solidFill>
                  <a:schemeClr val="bg1"/>
                </a:solidFill>
              </a:rPr>
              <a:t>– </a:t>
            </a:r>
            <a:r>
              <a:rPr lang="en-GB" sz="2800" dirty="0" smtClean="0">
                <a:solidFill>
                  <a:schemeClr val="bg1"/>
                </a:solidFill>
              </a:rPr>
              <a:t>India (Geography)</a:t>
            </a:r>
            <a:endParaRPr lang="en-GB" sz="2800" dirty="0">
              <a:solidFill>
                <a:schemeClr val="bg1"/>
              </a:solidFill>
            </a:endParaRPr>
          </a:p>
          <a:p>
            <a:pPr lvl="0"/>
            <a:r>
              <a:rPr lang="en-GB" sz="2800" dirty="0" smtClean="0">
                <a:solidFill>
                  <a:schemeClr val="bg1"/>
                </a:solidFill>
              </a:rPr>
              <a:t> Spring </a:t>
            </a:r>
            <a:r>
              <a:rPr lang="en-GB" sz="2800" dirty="0">
                <a:solidFill>
                  <a:schemeClr val="bg1"/>
                </a:solidFill>
              </a:rPr>
              <a:t>– </a:t>
            </a:r>
            <a:r>
              <a:rPr lang="en-GB" sz="2800" dirty="0" smtClean="0">
                <a:solidFill>
                  <a:schemeClr val="bg1"/>
                </a:solidFill>
              </a:rPr>
              <a:t>Local Study: Jodrell Bank (History)</a:t>
            </a:r>
            <a:endParaRPr lang="en-GB" sz="2800" dirty="0">
              <a:solidFill>
                <a:schemeClr val="bg1"/>
              </a:solidFill>
            </a:endParaRPr>
          </a:p>
          <a:p>
            <a:pPr lvl="0"/>
            <a:r>
              <a:rPr lang="en-GB" sz="2800" dirty="0" smtClean="0">
                <a:solidFill>
                  <a:schemeClr val="bg1"/>
                </a:solidFill>
              </a:rPr>
              <a:t> Summer </a:t>
            </a:r>
            <a:r>
              <a:rPr lang="en-GB" sz="2800" dirty="0">
                <a:solidFill>
                  <a:schemeClr val="bg1"/>
                </a:solidFill>
              </a:rPr>
              <a:t>– </a:t>
            </a:r>
            <a:r>
              <a:rPr lang="en-GB" sz="2800" dirty="0" smtClean="0">
                <a:solidFill>
                  <a:schemeClr val="bg1"/>
                </a:solidFill>
              </a:rPr>
              <a:t>The Lives of Children during World </a:t>
            </a:r>
            <a:r>
              <a:rPr lang="en-GB" sz="2800" dirty="0">
                <a:solidFill>
                  <a:schemeClr val="bg1"/>
                </a:solidFill>
              </a:rPr>
              <a:t>War </a:t>
            </a:r>
            <a:r>
              <a:rPr lang="en-GB" sz="2800" dirty="0" smtClean="0">
                <a:solidFill>
                  <a:schemeClr val="bg1"/>
                </a:solidFill>
              </a:rPr>
              <a:t>2 (History)</a:t>
            </a:r>
            <a:endParaRPr lang="en-GB" sz="2800" dirty="0">
              <a:solidFill>
                <a:schemeClr val="bg1"/>
              </a:solidFill>
            </a:endParaRPr>
          </a:p>
          <a:p>
            <a:endParaRPr lang="en-GB" dirty="0"/>
          </a:p>
        </p:txBody>
      </p:sp>
    </p:spTree>
    <p:extLst>
      <p:ext uri="{BB962C8B-B14F-4D97-AF65-F5344CB8AC3E}">
        <p14:creationId xmlns:p14="http://schemas.microsoft.com/office/powerpoint/2010/main" val="19385484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949" y="447188"/>
            <a:ext cx="11377747" cy="970450"/>
          </a:xfrm>
        </p:spPr>
        <p:txBody>
          <a:bodyPr/>
          <a:lstStyle/>
          <a:p>
            <a:r>
              <a:rPr lang="en-GB" dirty="0" smtClean="0">
                <a:solidFill>
                  <a:schemeClr val="bg1"/>
                </a:solidFill>
              </a:rPr>
              <a:t>Trips</a:t>
            </a:r>
            <a:endParaRPr lang="en-GB" dirty="0">
              <a:solidFill>
                <a:schemeClr val="bg1"/>
              </a:solidFill>
            </a:endParaRPr>
          </a:p>
        </p:txBody>
      </p:sp>
      <p:sp>
        <p:nvSpPr>
          <p:cNvPr id="3" name="Content Placeholder 2"/>
          <p:cNvSpPr>
            <a:spLocks noGrp="1"/>
          </p:cNvSpPr>
          <p:nvPr>
            <p:ph idx="1"/>
          </p:nvPr>
        </p:nvSpPr>
        <p:spPr>
          <a:xfrm>
            <a:off x="816535" y="2449923"/>
            <a:ext cx="10554574" cy="3147655"/>
          </a:xfrm>
        </p:spPr>
        <p:txBody>
          <a:bodyPr>
            <a:normAutofit fontScale="92500" lnSpcReduction="20000"/>
          </a:bodyPr>
          <a:lstStyle/>
          <a:p>
            <a:pPr marL="0" indent="0">
              <a:buNone/>
            </a:pPr>
            <a:r>
              <a:rPr lang="en-GB" sz="2800" b="1" dirty="0" smtClean="0">
                <a:solidFill>
                  <a:schemeClr val="bg1"/>
                </a:solidFill>
              </a:rPr>
              <a:t>Trips in </a:t>
            </a:r>
            <a:r>
              <a:rPr lang="en-GB" sz="2800" b="1" dirty="0">
                <a:solidFill>
                  <a:schemeClr val="bg1"/>
                </a:solidFill>
              </a:rPr>
              <a:t>Year </a:t>
            </a:r>
            <a:r>
              <a:rPr lang="en-GB" sz="2800" b="1" dirty="0" smtClean="0">
                <a:solidFill>
                  <a:schemeClr val="bg1"/>
                </a:solidFill>
              </a:rPr>
              <a:t>2</a:t>
            </a:r>
          </a:p>
          <a:p>
            <a:pPr marL="0" indent="0">
              <a:buNone/>
            </a:pPr>
            <a:endParaRPr lang="en-GB" sz="1200" dirty="0">
              <a:solidFill>
                <a:schemeClr val="bg1"/>
              </a:solidFill>
            </a:endParaRPr>
          </a:p>
          <a:p>
            <a:pPr lvl="0"/>
            <a:r>
              <a:rPr lang="en-GB" sz="2800" dirty="0" smtClean="0">
                <a:solidFill>
                  <a:schemeClr val="bg1"/>
                </a:solidFill>
              </a:rPr>
              <a:t> Village Walk (October date tbc)</a:t>
            </a:r>
          </a:p>
          <a:p>
            <a:pPr lvl="0"/>
            <a:r>
              <a:rPr lang="en-GB" sz="2800" dirty="0">
                <a:solidFill>
                  <a:schemeClr val="bg1"/>
                </a:solidFill>
              </a:rPr>
              <a:t> </a:t>
            </a:r>
            <a:r>
              <a:rPr lang="en-GB" sz="2800" dirty="0" smtClean="0">
                <a:solidFill>
                  <a:schemeClr val="bg1"/>
                </a:solidFill>
              </a:rPr>
              <a:t>Stockport Air Raid Shelter – </a:t>
            </a:r>
            <a:r>
              <a:rPr lang="en-GB" sz="2400" dirty="0">
                <a:solidFill>
                  <a:schemeClr val="bg1"/>
                </a:solidFill>
              </a:rPr>
              <a:t>Wednesday 14</a:t>
            </a:r>
            <a:r>
              <a:rPr lang="en-GB" sz="2400" baseline="30000" dirty="0">
                <a:solidFill>
                  <a:schemeClr val="bg1"/>
                </a:solidFill>
              </a:rPr>
              <a:t>th</a:t>
            </a:r>
            <a:r>
              <a:rPr lang="en-GB" sz="2400" dirty="0">
                <a:solidFill>
                  <a:schemeClr val="bg1"/>
                </a:solidFill>
              </a:rPr>
              <a:t> July </a:t>
            </a:r>
            <a:r>
              <a:rPr lang="en-GB" sz="2400" dirty="0" smtClean="0">
                <a:solidFill>
                  <a:schemeClr val="bg1"/>
                </a:solidFill>
              </a:rPr>
              <a:t>2027 (approximate cost £17) </a:t>
            </a:r>
          </a:p>
          <a:p>
            <a:pPr lvl="0"/>
            <a:r>
              <a:rPr lang="en-GB" sz="2400" dirty="0" smtClean="0">
                <a:solidFill>
                  <a:schemeClr val="bg1"/>
                </a:solidFill>
              </a:rPr>
              <a:t>Other </a:t>
            </a:r>
            <a:r>
              <a:rPr lang="en-GB" sz="2400" dirty="0" smtClean="0">
                <a:solidFill>
                  <a:schemeClr val="bg1"/>
                </a:solidFill>
              </a:rPr>
              <a:t>trips e.g. library or church visits may arise.</a:t>
            </a:r>
            <a:endParaRPr lang="en-GB" sz="2400" dirty="0">
              <a:solidFill>
                <a:schemeClr val="bg1"/>
              </a:solidFill>
            </a:endParaRPr>
          </a:p>
          <a:p>
            <a:pPr marL="0" lvl="0" indent="0">
              <a:buNone/>
            </a:pPr>
            <a:endParaRPr lang="en-GB" sz="2400" b="1" dirty="0" smtClean="0">
              <a:solidFill>
                <a:schemeClr val="bg1"/>
              </a:solidFill>
            </a:endParaRPr>
          </a:p>
          <a:p>
            <a:pPr marL="0" lvl="0" indent="0">
              <a:buNone/>
            </a:pPr>
            <a:r>
              <a:rPr lang="en-GB" sz="2400" b="1" dirty="0" smtClean="0">
                <a:solidFill>
                  <a:schemeClr val="bg1"/>
                </a:solidFill>
              </a:rPr>
              <a:t>We will need volunteers for our trips and will ask nearer the time!</a:t>
            </a:r>
            <a:endParaRPr lang="en-GB" sz="2400" b="1" dirty="0">
              <a:solidFill>
                <a:schemeClr val="bg1"/>
              </a:solidFill>
            </a:endParaRPr>
          </a:p>
        </p:txBody>
      </p:sp>
    </p:spTree>
    <p:extLst>
      <p:ext uri="{BB962C8B-B14F-4D97-AF65-F5344CB8AC3E}">
        <p14:creationId xmlns:p14="http://schemas.microsoft.com/office/powerpoint/2010/main" val="12243988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Phonics &amp; Reading – Little Wandle</a:t>
            </a:r>
            <a:endParaRPr lang="en-GB" dirty="0">
              <a:solidFill>
                <a:schemeClr val="bg1"/>
              </a:solidFill>
            </a:endParaRPr>
          </a:p>
        </p:txBody>
      </p:sp>
      <p:sp>
        <p:nvSpPr>
          <p:cNvPr id="3" name="Content Placeholder 2"/>
          <p:cNvSpPr>
            <a:spLocks noGrp="1"/>
          </p:cNvSpPr>
          <p:nvPr>
            <p:ph idx="1"/>
          </p:nvPr>
        </p:nvSpPr>
        <p:spPr>
          <a:xfrm>
            <a:off x="640080" y="2574985"/>
            <a:ext cx="10881360" cy="3636511"/>
          </a:xfrm>
        </p:spPr>
        <p:txBody>
          <a:bodyPr/>
          <a:lstStyle/>
          <a:p>
            <a:pPr marL="0" lvl="0" indent="0">
              <a:buNone/>
            </a:pPr>
            <a:r>
              <a:rPr lang="en-GB" sz="2400" dirty="0" smtClean="0">
                <a:solidFill>
                  <a:schemeClr val="bg1"/>
                </a:solidFill>
              </a:rPr>
              <a:t>The phonics scheme we follow in school is called </a:t>
            </a:r>
            <a:r>
              <a:rPr lang="en-GB" sz="2400" b="1" dirty="0" smtClean="0">
                <a:solidFill>
                  <a:schemeClr val="bg1"/>
                </a:solidFill>
              </a:rPr>
              <a:t>Little Wandle Letters and Sounds</a:t>
            </a:r>
            <a:r>
              <a:rPr lang="en-GB" sz="2400" dirty="0" smtClean="0">
                <a:solidFill>
                  <a:schemeClr val="bg1"/>
                </a:solidFill>
              </a:rPr>
              <a:t> which the children followed last year.</a:t>
            </a:r>
          </a:p>
          <a:p>
            <a:pPr marL="0" lvl="0" indent="0">
              <a:buNone/>
            </a:pPr>
            <a:endParaRPr lang="en-GB" sz="2200" dirty="0" smtClean="0">
              <a:solidFill>
                <a:schemeClr val="bg1"/>
              </a:solidFill>
            </a:endParaRPr>
          </a:p>
          <a:p>
            <a:pPr lvl="0"/>
            <a:r>
              <a:rPr lang="en-GB" sz="2200" dirty="0" smtClean="0">
                <a:solidFill>
                  <a:schemeClr val="bg1"/>
                </a:solidFill>
              </a:rPr>
              <a:t>Year 2 &gt; Phase 5 review &gt; Bridge to Spelling &gt;Spelling units</a:t>
            </a:r>
          </a:p>
          <a:p>
            <a:pPr lvl="0"/>
            <a:r>
              <a:rPr lang="en-GB" sz="2200" dirty="0" smtClean="0">
                <a:solidFill>
                  <a:schemeClr val="bg1"/>
                </a:solidFill>
              </a:rPr>
              <a:t>Children will be assessed regularly and this will inform reading book bands.</a:t>
            </a:r>
            <a:endParaRPr lang="en-GB" sz="2200" dirty="0">
              <a:solidFill>
                <a:schemeClr val="bg1"/>
              </a:solidFill>
            </a:endParaRPr>
          </a:p>
          <a:p>
            <a:pPr marL="0" lvl="0" indent="0">
              <a:buNone/>
            </a:pPr>
            <a:endParaRPr lang="en-GB" sz="2200" dirty="0">
              <a:solidFill>
                <a:schemeClr val="bg1"/>
              </a:solidFill>
            </a:endParaRPr>
          </a:p>
          <a:p>
            <a:pPr marL="0" indent="0">
              <a:buNone/>
            </a:pPr>
            <a:r>
              <a:rPr lang="en-GB" dirty="0">
                <a:solidFill>
                  <a:schemeClr val="bg1"/>
                </a:solidFill>
              </a:rPr>
              <a:t>Further </a:t>
            </a:r>
            <a:r>
              <a:rPr lang="en-GB" dirty="0" smtClean="0">
                <a:solidFill>
                  <a:schemeClr val="bg1"/>
                </a:solidFill>
              </a:rPr>
              <a:t>information </a:t>
            </a:r>
            <a:r>
              <a:rPr lang="en-GB" dirty="0">
                <a:solidFill>
                  <a:schemeClr val="bg1"/>
                </a:solidFill>
              </a:rPr>
              <a:t>can be found via this link:  </a:t>
            </a:r>
            <a:r>
              <a:rPr lang="en-GB" u="sng" dirty="0">
                <a:solidFill>
                  <a:schemeClr val="bg1"/>
                </a:solidFill>
                <a:hlinkClick r:id="rId2"/>
              </a:rPr>
              <a:t>https://www.littlewandlelettersandsounds.org.uk/resources/for-parents</a:t>
            </a:r>
            <a:r>
              <a:rPr lang="en-GB" u="sng" dirty="0" smtClean="0">
                <a:solidFill>
                  <a:schemeClr val="bg1"/>
                </a:solidFill>
                <a:hlinkClick r:id="rId2"/>
              </a:rPr>
              <a:t>/</a:t>
            </a:r>
            <a:endParaRPr lang="en-GB" dirty="0">
              <a:solidFill>
                <a:schemeClr val="bg1"/>
              </a:solidFill>
            </a:endParaRPr>
          </a:p>
        </p:txBody>
      </p:sp>
      <p:pic>
        <p:nvPicPr>
          <p:cNvPr id="1026" name="Picture 2" descr="Phonics - Teynham School"/>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27697" r="72303">
                        <a14:foregroundMark x1="61224" y1="63014" x2="61224" y2="63014"/>
                        <a14:foregroundMark x1="55685" y1="40411" x2="53936" y2="59589"/>
                        <a14:foregroundMark x1="53061" y1="83562" x2="53061" y2="83562"/>
                        <a14:foregroundMark x1="45190" y1="86986" x2="57143" y2="87671"/>
                        <a14:foregroundMark x1="53644" y1="70548" x2="53644" y2="70548"/>
                      </a14:backgroundRemoval>
                    </a14:imgEffect>
                  </a14:imgLayer>
                </a14:imgProps>
              </a:ext>
              <a:ext uri="{28A0092B-C50C-407E-A947-70E740481C1C}">
                <a14:useLocalDpi xmlns:a14="http://schemas.microsoft.com/office/drawing/2010/main" val="0"/>
              </a:ext>
            </a:extLst>
          </a:blip>
          <a:srcRect l="26298" r="21821"/>
          <a:stretch/>
        </p:blipFill>
        <p:spPr bwMode="auto">
          <a:xfrm>
            <a:off x="10318595" y="5187622"/>
            <a:ext cx="1694985" cy="139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3207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bg1"/>
                </a:solidFill>
              </a:rPr>
              <a:t>Reading – Little Wandle</a:t>
            </a:r>
          </a:p>
        </p:txBody>
      </p:sp>
      <p:sp>
        <p:nvSpPr>
          <p:cNvPr id="3" name="Content Placeholder 2"/>
          <p:cNvSpPr>
            <a:spLocks noGrp="1"/>
          </p:cNvSpPr>
          <p:nvPr>
            <p:ph idx="1"/>
          </p:nvPr>
        </p:nvSpPr>
        <p:spPr>
          <a:xfrm>
            <a:off x="126124" y="2207172"/>
            <a:ext cx="11950262" cy="4546325"/>
          </a:xfrm>
        </p:spPr>
        <p:txBody>
          <a:bodyPr>
            <a:normAutofit/>
          </a:bodyPr>
          <a:lstStyle/>
          <a:p>
            <a:pPr marL="0" lvl="0" indent="0">
              <a:buNone/>
            </a:pPr>
            <a:r>
              <a:rPr lang="en-GB" sz="2600" dirty="0">
                <a:solidFill>
                  <a:schemeClr val="bg1"/>
                </a:solidFill>
              </a:rPr>
              <a:t>All children will read as part of a guided reading group </a:t>
            </a:r>
            <a:r>
              <a:rPr lang="en-GB" sz="2600" dirty="0" smtClean="0">
                <a:solidFill>
                  <a:schemeClr val="bg1"/>
                </a:solidFill>
              </a:rPr>
              <a:t>three times </a:t>
            </a:r>
            <a:r>
              <a:rPr lang="en-GB" sz="2600" dirty="0">
                <a:solidFill>
                  <a:schemeClr val="bg1"/>
                </a:solidFill>
              </a:rPr>
              <a:t>per </a:t>
            </a:r>
            <a:r>
              <a:rPr lang="en-GB" sz="2600" dirty="0" smtClean="0">
                <a:solidFill>
                  <a:schemeClr val="bg1"/>
                </a:solidFill>
              </a:rPr>
              <a:t>week</a:t>
            </a:r>
            <a:endParaRPr lang="en-GB" sz="800" dirty="0">
              <a:solidFill>
                <a:schemeClr val="bg1"/>
              </a:solidFill>
            </a:endParaRPr>
          </a:p>
          <a:p>
            <a:pPr marL="0" lvl="0" indent="0">
              <a:buNone/>
            </a:pPr>
            <a:r>
              <a:rPr lang="en-GB" sz="2200" b="1" dirty="0" smtClean="0">
                <a:solidFill>
                  <a:schemeClr val="bg1"/>
                </a:solidFill>
              </a:rPr>
              <a:t>Books to be sent home</a:t>
            </a:r>
            <a:r>
              <a:rPr lang="en-GB" sz="2200" dirty="0" smtClean="0">
                <a:solidFill>
                  <a:schemeClr val="bg1"/>
                </a:solidFill>
              </a:rPr>
              <a:t>:</a:t>
            </a:r>
          </a:p>
          <a:p>
            <a:pPr lvl="0"/>
            <a:r>
              <a:rPr lang="en-GB" sz="2200" dirty="0" smtClean="0">
                <a:solidFill>
                  <a:schemeClr val="bg1"/>
                </a:solidFill>
              </a:rPr>
              <a:t>Reading Practice Books </a:t>
            </a:r>
          </a:p>
          <a:p>
            <a:r>
              <a:rPr lang="en-GB" sz="2200" dirty="0" smtClean="0">
                <a:solidFill>
                  <a:schemeClr val="bg1"/>
                </a:solidFill>
              </a:rPr>
              <a:t>Sharing </a:t>
            </a:r>
            <a:r>
              <a:rPr lang="en-GB" sz="2200" dirty="0">
                <a:solidFill>
                  <a:schemeClr val="bg1"/>
                </a:solidFill>
              </a:rPr>
              <a:t>books </a:t>
            </a:r>
            <a:r>
              <a:rPr lang="en-GB" sz="2200" dirty="0" smtClean="0">
                <a:solidFill>
                  <a:schemeClr val="bg1"/>
                </a:solidFill>
              </a:rPr>
              <a:t>– 1 Reading </a:t>
            </a:r>
            <a:r>
              <a:rPr lang="en-GB" sz="2200" dirty="0">
                <a:solidFill>
                  <a:schemeClr val="bg1"/>
                </a:solidFill>
              </a:rPr>
              <a:t>for </a:t>
            </a:r>
            <a:r>
              <a:rPr lang="en-GB" sz="2200" dirty="0" smtClean="0">
                <a:solidFill>
                  <a:schemeClr val="bg1"/>
                </a:solidFill>
              </a:rPr>
              <a:t>Pleasure book </a:t>
            </a:r>
          </a:p>
          <a:p>
            <a:pPr marL="0" indent="0">
              <a:buNone/>
            </a:pPr>
            <a:r>
              <a:rPr lang="en-GB" sz="2400" dirty="0" smtClean="0">
                <a:solidFill>
                  <a:schemeClr val="bg1"/>
                </a:solidFill>
              </a:rPr>
              <a:t>Books will </a:t>
            </a:r>
            <a:r>
              <a:rPr lang="en-GB" sz="2400" dirty="0">
                <a:solidFill>
                  <a:schemeClr val="bg1"/>
                </a:solidFill>
              </a:rPr>
              <a:t>be </a:t>
            </a:r>
            <a:r>
              <a:rPr lang="en-GB" sz="2400" dirty="0" smtClean="0">
                <a:solidFill>
                  <a:schemeClr val="bg1"/>
                </a:solidFill>
              </a:rPr>
              <a:t>collected on Tuesdays and a new one sent home each Thursday. The expectation is that children read at home for a minimum of 10 </a:t>
            </a:r>
            <a:r>
              <a:rPr lang="en-GB" sz="2400" dirty="0">
                <a:solidFill>
                  <a:schemeClr val="bg1"/>
                </a:solidFill>
              </a:rPr>
              <a:t>minutes </a:t>
            </a:r>
            <a:r>
              <a:rPr lang="en-GB" sz="2400" dirty="0" smtClean="0">
                <a:solidFill>
                  <a:schemeClr val="bg1"/>
                </a:solidFill>
              </a:rPr>
              <a:t>each day). </a:t>
            </a:r>
          </a:p>
          <a:p>
            <a:pPr marL="0" indent="0">
              <a:buNone/>
            </a:pPr>
            <a:r>
              <a:rPr lang="en-GB" sz="2400" dirty="0" smtClean="0">
                <a:solidFill>
                  <a:schemeClr val="bg1"/>
                </a:solidFill>
              </a:rPr>
              <a:t>Re-reading </a:t>
            </a:r>
            <a:r>
              <a:rPr lang="en-GB" sz="2400" dirty="0">
                <a:solidFill>
                  <a:schemeClr val="bg1"/>
                </a:solidFill>
              </a:rPr>
              <a:t>a book is excellent for developing comprehension and </a:t>
            </a:r>
            <a:r>
              <a:rPr lang="en-GB" sz="2400" dirty="0" smtClean="0">
                <a:solidFill>
                  <a:schemeClr val="bg1"/>
                </a:solidFill>
              </a:rPr>
              <a:t>fluency</a:t>
            </a:r>
            <a:r>
              <a:rPr lang="en-GB" sz="2400" dirty="0">
                <a:solidFill>
                  <a:schemeClr val="bg1"/>
                </a:solidFill>
              </a:rPr>
              <a:t>. </a:t>
            </a:r>
            <a:endParaRPr lang="en-GB" sz="2400" dirty="0" smtClean="0">
              <a:solidFill>
                <a:schemeClr val="bg1"/>
              </a:solidFill>
            </a:endParaRPr>
          </a:p>
          <a:p>
            <a:pPr marL="0" indent="0" algn="ctr">
              <a:buNone/>
            </a:pPr>
            <a:endParaRPr lang="en-GB" sz="400" b="1" dirty="0" smtClean="0">
              <a:solidFill>
                <a:schemeClr val="accent1">
                  <a:lumMod val="40000"/>
                  <a:lumOff val="60000"/>
                </a:schemeClr>
              </a:solidFill>
            </a:endParaRPr>
          </a:p>
        </p:txBody>
      </p:sp>
      <p:pic>
        <p:nvPicPr>
          <p:cNvPr id="4" name="Picture 2" descr="Phonics - Teynham School"/>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27697" r="72303">
                        <a14:foregroundMark x1="61224" y1="63014" x2="61224" y2="63014"/>
                        <a14:foregroundMark x1="55685" y1="40411" x2="53936" y2="59589"/>
                        <a14:foregroundMark x1="53061" y1="83562" x2="53061" y2="83562"/>
                        <a14:foregroundMark x1="45190" y1="86986" x2="57143" y2="87671"/>
                        <a14:foregroundMark x1="53644" y1="70548" x2="53644" y2="70548"/>
                      </a14:backgroundRemoval>
                    </a14:imgEffect>
                  </a14:imgLayer>
                </a14:imgProps>
              </a:ext>
              <a:ext uri="{28A0092B-C50C-407E-A947-70E740481C1C}">
                <a14:useLocalDpi xmlns:a14="http://schemas.microsoft.com/office/drawing/2010/main" val="0"/>
              </a:ext>
            </a:extLst>
          </a:blip>
          <a:srcRect l="26298" r="21821"/>
          <a:stretch/>
        </p:blipFill>
        <p:spPr bwMode="auto">
          <a:xfrm>
            <a:off x="10381401" y="237087"/>
            <a:ext cx="1694985" cy="139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6612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Reading folders</a:t>
            </a:r>
            <a:endParaRPr lang="en-GB" dirty="0">
              <a:solidFill>
                <a:schemeClr val="bg1"/>
              </a:solidFill>
            </a:endParaRPr>
          </a:p>
        </p:txBody>
      </p:sp>
      <p:sp>
        <p:nvSpPr>
          <p:cNvPr id="3" name="Content Placeholder 2"/>
          <p:cNvSpPr>
            <a:spLocks noGrp="1"/>
          </p:cNvSpPr>
          <p:nvPr>
            <p:ph idx="1"/>
          </p:nvPr>
        </p:nvSpPr>
        <p:spPr>
          <a:xfrm>
            <a:off x="120868" y="1972997"/>
            <a:ext cx="11950262" cy="4546325"/>
          </a:xfrm>
        </p:spPr>
        <p:txBody>
          <a:bodyPr>
            <a:normAutofit/>
          </a:bodyPr>
          <a:lstStyle/>
          <a:p>
            <a:pPr marL="0" lvl="0" indent="0" algn="ctr">
              <a:buNone/>
            </a:pPr>
            <a:r>
              <a:rPr lang="en-GB" sz="2800" b="1" dirty="0" smtClean="0">
                <a:solidFill>
                  <a:schemeClr val="bg1"/>
                </a:solidFill>
              </a:rPr>
              <a:t>Reading folders will go home on Thursdays. Please send them back on Tuesdays.</a:t>
            </a:r>
          </a:p>
          <a:p>
            <a:pPr marL="0" lvl="0" indent="0" algn="ctr">
              <a:buNone/>
            </a:pPr>
            <a:r>
              <a:rPr lang="en-GB" sz="2800" b="1" dirty="0" smtClean="0">
                <a:solidFill>
                  <a:schemeClr val="bg1"/>
                </a:solidFill>
              </a:rPr>
              <a:t>Please check them every week.</a:t>
            </a:r>
          </a:p>
          <a:p>
            <a:pPr marL="0" lvl="0" indent="0" algn="ctr">
              <a:buNone/>
            </a:pPr>
            <a:r>
              <a:rPr lang="en-GB" sz="2000" dirty="0" smtClean="0">
                <a:solidFill>
                  <a:schemeClr val="bg1"/>
                </a:solidFill>
              </a:rPr>
              <a:t>They may contain: Notes and letters.</a:t>
            </a:r>
          </a:p>
          <a:p>
            <a:pPr marL="0" lvl="0" indent="0" algn="ctr">
              <a:buNone/>
            </a:pPr>
            <a:r>
              <a:rPr lang="en-GB" sz="2000" dirty="0" smtClean="0">
                <a:solidFill>
                  <a:schemeClr val="bg1"/>
                </a:solidFill>
              </a:rPr>
              <a:t>Homework and support materials.</a:t>
            </a:r>
          </a:p>
          <a:p>
            <a:pPr marL="0" lvl="0" indent="0" algn="ctr">
              <a:buNone/>
            </a:pPr>
            <a:r>
              <a:rPr lang="en-GB" sz="2000" dirty="0" smtClean="0">
                <a:solidFill>
                  <a:schemeClr val="bg1"/>
                </a:solidFill>
              </a:rPr>
              <a:t>Things your child has made (Easter cards, pieces of work  that are important to them).</a:t>
            </a:r>
            <a:endParaRPr lang="en-GB" sz="2000" dirty="0">
              <a:solidFill>
                <a:schemeClr val="bg1"/>
              </a:solidFill>
            </a:endParaRPr>
          </a:p>
          <a:p>
            <a:pPr marL="0" indent="0" algn="ctr">
              <a:buNone/>
            </a:pPr>
            <a:endParaRPr lang="en-GB" sz="400" b="1" dirty="0" smtClean="0">
              <a:solidFill>
                <a:schemeClr val="accent1">
                  <a:lumMod val="40000"/>
                  <a:lumOff val="60000"/>
                </a:schemeClr>
              </a:solidFill>
            </a:endParaRPr>
          </a:p>
        </p:txBody>
      </p:sp>
    </p:spTree>
    <p:extLst>
      <p:ext uri="{BB962C8B-B14F-4D97-AF65-F5344CB8AC3E}">
        <p14:creationId xmlns:p14="http://schemas.microsoft.com/office/powerpoint/2010/main" val="33420162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School Library</a:t>
            </a:r>
            <a:endParaRPr lang="en-GB" dirty="0">
              <a:solidFill>
                <a:schemeClr val="bg1"/>
              </a:solidFill>
            </a:endParaRPr>
          </a:p>
        </p:txBody>
      </p:sp>
      <p:sp>
        <p:nvSpPr>
          <p:cNvPr id="3" name="Content Placeholder 2"/>
          <p:cNvSpPr>
            <a:spLocks noGrp="1"/>
          </p:cNvSpPr>
          <p:nvPr>
            <p:ph idx="1"/>
          </p:nvPr>
        </p:nvSpPr>
        <p:spPr/>
        <p:txBody>
          <a:bodyPr>
            <a:normAutofit fontScale="92500" lnSpcReduction="20000"/>
          </a:bodyPr>
          <a:lstStyle/>
          <a:p>
            <a:endParaRPr lang="en-GB" sz="2600" dirty="0" smtClean="0">
              <a:solidFill>
                <a:schemeClr val="bg1"/>
              </a:solidFill>
            </a:endParaRPr>
          </a:p>
          <a:p>
            <a:r>
              <a:rPr lang="en-GB" sz="2600" dirty="0" smtClean="0">
                <a:solidFill>
                  <a:schemeClr val="bg1"/>
                </a:solidFill>
              </a:rPr>
              <a:t>The </a:t>
            </a:r>
            <a:r>
              <a:rPr lang="en-GB" sz="2600" dirty="0" smtClean="0">
                <a:solidFill>
                  <a:schemeClr val="bg1"/>
                </a:solidFill>
              </a:rPr>
              <a:t>children are encouraged to read for pleasure and each class intends to visit the school library weekly (they can keep books </a:t>
            </a:r>
            <a:r>
              <a:rPr lang="en-GB" sz="2600" dirty="0" smtClean="0">
                <a:solidFill>
                  <a:schemeClr val="bg1"/>
                </a:solidFill>
              </a:rPr>
              <a:t>for longer </a:t>
            </a:r>
            <a:r>
              <a:rPr lang="en-GB" sz="2600" dirty="0" smtClean="0">
                <a:solidFill>
                  <a:schemeClr val="bg1"/>
                </a:solidFill>
              </a:rPr>
              <a:t>than</a:t>
            </a:r>
            <a:r>
              <a:rPr lang="en-GB" sz="2600" dirty="0" smtClean="0">
                <a:solidFill>
                  <a:schemeClr val="bg1"/>
                </a:solidFill>
              </a:rPr>
              <a:t> </a:t>
            </a:r>
            <a:r>
              <a:rPr lang="en-GB" sz="2600" dirty="0" smtClean="0">
                <a:solidFill>
                  <a:schemeClr val="bg1"/>
                </a:solidFill>
              </a:rPr>
              <a:t>a week).</a:t>
            </a:r>
          </a:p>
          <a:p>
            <a:r>
              <a:rPr lang="en-GB" sz="2600" dirty="0" smtClean="0">
                <a:solidFill>
                  <a:schemeClr val="bg1"/>
                </a:solidFill>
              </a:rPr>
              <a:t>Please keep the books safe and return them once your child has finished reading it. </a:t>
            </a:r>
            <a:endParaRPr lang="en-GB" sz="2600" dirty="0" smtClean="0">
              <a:solidFill>
                <a:schemeClr val="bg1"/>
              </a:solidFill>
            </a:endParaRPr>
          </a:p>
          <a:p>
            <a:r>
              <a:rPr lang="en-GB" sz="2600" dirty="0" smtClean="0">
                <a:solidFill>
                  <a:schemeClr val="bg1"/>
                </a:solidFill>
              </a:rPr>
              <a:t>Class 2a will go to the library on Wednesdays and Class 2      will go on Thursdays (staff permitting). </a:t>
            </a:r>
          </a:p>
          <a:p>
            <a:r>
              <a:rPr lang="en-GB" sz="2600" dirty="0" smtClean="0">
                <a:solidFill>
                  <a:schemeClr val="bg1"/>
                </a:solidFill>
              </a:rPr>
              <a:t>This will be starting w/b 21.09.26.</a:t>
            </a:r>
            <a:endParaRPr lang="en-GB" sz="2600" dirty="0" smtClean="0">
              <a:solidFill>
                <a:schemeClr val="bg1"/>
              </a:solidFill>
            </a:endParaRP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Lst>
          </a:blip>
          <a:stretch>
            <a:fillRect/>
          </a:stretch>
        </p:blipFill>
        <p:spPr>
          <a:xfrm>
            <a:off x="10345660" y="5039961"/>
            <a:ext cx="1496936" cy="1637674"/>
          </a:xfrm>
          <a:prstGeom prst="rect">
            <a:avLst/>
          </a:prstGeom>
        </p:spPr>
      </p:pic>
    </p:spTree>
    <p:extLst>
      <p:ext uri="{BB962C8B-B14F-4D97-AF65-F5344CB8AC3E}">
        <p14:creationId xmlns:p14="http://schemas.microsoft.com/office/powerpoint/2010/main" val="17370899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Spelling</a:t>
            </a:r>
            <a:endParaRPr lang="en-GB" dirty="0">
              <a:solidFill>
                <a:schemeClr val="bg1"/>
              </a:solidFill>
            </a:endParaRPr>
          </a:p>
        </p:txBody>
      </p:sp>
      <p:sp>
        <p:nvSpPr>
          <p:cNvPr id="3" name="Content Placeholder 2"/>
          <p:cNvSpPr>
            <a:spLocks noGrp="1"/>
          </p:cNvSpPr>
          <p:nvPr>
            <p:ph idx="1"/>
          </p:nvPr>
        </p:nvSpPr>
        <p:spPr>
          <a:xfrm>
            <a:off x="827424" y="2823178"/>
            <a:ext cx="10554574" cy="3486181"/>
          </a:xfrm>
        </p:spPr>
        <p:txBody>
          <a:bodyPr>
            <a:normAutofit/>
          </a:bodyPr>
          <a:lstStyle/>
          <a:p>
            <a:pPr marL="0" indent="0">
              <a:buNone/>
            </a:pPr>
            <a:r>
              <a:rPr lang="en-GB" sz="2600" dirty="0" smtClean="0">
                <a:solidFill>
                  <a:schemeClr val="bg1"/>
                </a:solidFill>
              </a:rPr>
              <a:t>Year 2 spelling rules will be taught each week using the Little Wandle scheme which builds on Phonics teaching.</a:t>
            </a:r>
          </a:p>
          <a:p>
            <a:pPr marL="0" indent="0">
              <a:buNone/>
            </a:pPr>
            <a:r>
              <a:rPr lang="en-GB" sz="2600" dirty="0" smtClean="0">
                <a:solidFill>
                  <a:schemeClr val="bg1"/>
                </a:solidFill>
              </a:rPr>
              <a:t>We have a 5 word assessment each Friday.</a:t>
            </a:r>
            <a:endParaRPr lang="en-GB" sz="2600" dirty="0">
              <a:solidFill>
                <a:schemeClr val="bg1"/>
              </a:solidFill>
            </a:endParaRPr>
          </a:p>
          <a:p>
            <a:pPr marL="0" indent="0">
              <a:buNone/>
            </a:pPr>
            <a:r>
              <a:rPr lang="en-GB" sz="2600" dirty="0" smtClean="0">
                <a:solidFill>
                  <a:schemeClr val="bg1"/>
                </a:solidFill>
              </a:rPr>
              <a:t>In the first half term we will send home tricky words.</a:t>
            </a:r>
          </a:p>
          <a:p>
            <a:pPr marL="0" indent="0">
              <a:buNone/>
            </a:pPr>
            <a:r>
              <a:rPr lang="en-GB" sz="2600" dirty="0" smtClean="0">
                <a:solidFill>
                  <a:schemeClr val="bg1"/>
                </a:solidFill>
              </a:rPr>
              <a:t>After half term we will send home rules to learn with example words.</a:t>
            </a:r>
          </a:p>
          <a:p>
            <a:pPr marL="0" indent="0">
              <a:buNone/>
            </a:pPr>
            <a:endParaRPr lang="en-GB" dirty="0"/>
          </a:p>
        </p:txBody>
      </p:sp>
      <p:pic>
        <p:nvPicPr>
          <p:cNvPr id="4" name="Picture 2" descr="Phonics - Teynham School"/>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0" b="100000" l="27697" r="72303">
                        <a14:foregroundMark x1="61224" y1="63014" x2="61224" y2="63014"/>
                        <a14:foregroundMark x1="55685" y1="40411" x2="53936" y2="59589"/>
                        <a14:foregroundMark x1="53061" y1="83562" x2="53061" y2="83562"/>
                        <a14:foregroundMark x1="45190" y1="86986" x2="57143" y2="87671"/>
                        <a14:foregroundMark x1="53644" y1="70548" x2="53644" y2="70548"/>
                      </a14:backgroundRemoval>
                    </a14:imgEffect>
                  </a14:imgLayer>
                </a14:imgProps>
              </a:ext>
              <a:ext uri="{28A0092B-C50C-407E-A947-70E740481C1C}">
                <a14:useLocalDpi xmlns:a14="http://schemas.microsoft.com/office/drawing/2010/main" val="0"/>
              </a:ext>
            </a:extLst>
          </a:blip>
          <a:srcRect l="26298" r="21821"/>
          <a:stretch/>
        </p:blipFill>
        <p:spPr bwMode="auto">
          <a:xfrm>
            <a:off x="10218234" y="237087"/>
            <a:ext cx="1694985" cy="139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22238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Feedback</a:t>
            </a:r>
            <a:endParaRPr lang="en-GB" dirty="0">
              <a:solidFill>
                <a:schemeClr val="bg1"/>
              </a:solidFill>
            </a:endParaRPr>
          </a:p>
        </p:txBody>
      </p:sp>
      <p:sp>
        <p:nvSpPr>
          <p:cNvPr id="3" name="Content Placeholder 2"/>
          <p:cNvSpPr>
            <a:spLocks noGrp="1"/>
          </p:cNvSpPr>
          <p:nvPr>
            <p:ph idx="1"/>
          </p:nvPr>
        </p:nvSpPr>
        <p:spPr>
          <a:xfrm>
            <a:off x="810000" y="2418230"/>
            <a:ext cx="10554574" cy="3636511"/>
          </a:xfrm>
        </p:spPr>
        <p:txBody>
          <a:bodyPr/>
          <a:lstStyle/>
          <a:p>
            <a:pPr marL="0" indent="0">
              <a:buNone/>
            </a:pPr>
            <a:r>
              <a:rPr lang="en-GB" sz="2400" dirty="0">
                <a:solidFill>
                  <a:schemeClr val="bg1"/>
                </a:solidFill>
              </a:rPr>
              <a:t>We are eager to ensure that feedback for work completed is as effective as possible.  </a:t>
            </a:r>
            <a:endParaRPr lang="en-GB" sz="2400" dirty="0" smtClean="0">
              <a:solidFill>
                <a:schemeClr val="bg1"/>
              </a:solidFill>
            </a:endParaRPr>
          </a:p>
          <a:p>
            <a:pPr marL="0" indent="0">
              <a:buNone/>
            </a:pPr>
            <a:endParaRPr lang="en-GB" sz="1200" dirty="0" smtClean="0">
              <a:solidFill>
                <a:schemeClr val="bg1"/>
              </a:solidFill>
            </a:endParaRPr>
          </a:p>
          <a:p>
            <a:r>
              <a:rPr lang="en-GB" sz="2200" dirty="0" smtClean="0">
                <a:solidFill>
                  <a:schemeClr val="bg1"/>
                </a:solidFill>
              </a:rPr>
              <a:t>Written </a:t>
            </a:r>
            <a:r>
              <a:rPr lang="en-GB" sz="2200" dirty="0">
                <a:solidFill>
                  <a:schemeClr val="bg1"/>
                </a:solidFill>
              </a:rPr>
              <a:t>feedback will be used where it is </a:t>
            </a:r>
            <a:r>
              <a:rPr lang="en-GB" sz="2200" dirty="0" smtClean="0">
                <a:solidFill>
                  <a:schemeClr val="bg1"/>
                </a:solidFill>
              </a:rPr>
              <a:t>appropriate;</a:t>
            </a:r>
          </a:p>
          <a:p>
            <a:r>
              <a:rPr lang="en-GB" sz="2200" dirty="0">
                <a:solidFill>
                  <a:schemeClr val="bg1"/>
                </a:solidFill>
              </a:rPr>
              <a:t>S</a:t>
            </a:r>
            <a:r>
              <a:rPr lang="en-GB" sz="2200" dirty="0" smtClean="0">
                <a:solidFill>
                  <a:schemeClr val="bg1"/>
                </a:solidFill>
              </a:rPr>
              <a:t>ome </a:t>
            </a:r>
            <a:r>
              <a:rPr lang="en-GB" sz="2200" dirty="0">
                <a:solidFill>
                  <a:schemeClr val="bg1"/>
                </a:solidFill>
              </a:rPr>
              <a:t>feedback will be verbal (whole class, group or individual</a:t>
            </a:r>
            <a:r>
              <a:rPr lang="en-GB" sz="2200" dirty="0" smtClean="0">
                <a:solidFill>
                  <a:schemeClr val="bg1"/>
                </a:solidFill>
              </a:rPr>
              <a:t>);</a:t>
            </a:r>
          </a:p>
          <a:p>
            <a:r>
              <a:rPr lang="en-GB" sz="2200" dirty="0" smtClean="0">
                <a:solidFill>
                  <a:schemeClr val="bg1"/>
                </a:solidFill>
              </a:rPr>
              <a:t>This </a:t>
            </a:r>
            <a:r>
              <a:rPr lang="en-GB" sz="2200" dirty="0">
                <a:solidFill>
                  <a:schemeClr val="bg1"/>
                </a:solidFill>
              </a:rPr>
              <a:t>means that there will not always be green pen on every piece of child’s </a:t>
            </a:r>
            <a:r>
              <a:rPr lang="en-GB" sz="2200" dirty="0" smtClean="0">
                <a:solidFill>
                  <a:schemeClr val="bg1"/>
                </a:solidFill>
              </a:rPr>
              <a:t>work.</a:t>
            </a:r>
            <a:endParaRPr lang="en-GB" sz="2200" dirty="0">
              <a:solidFill>
                <a:schemeClr val="bg1"/>
              </a:solidFill>
            </a:endParaRPr>
          </a:p>
          <a:p>
            <a:endParaRPr lang="en-GB" dirty="0"/>
          </a:p>
        </p:txBody>
      </p:sp>
    </p:spTree>
    <p:extLst>
      <p:ext uri="{BB962C8B-B14F-4D97-AF65-F5344CB8AC3E}">
        <p14:creationId xmlns:p14="http://schemas.microsoft.com/office/powerpoint/2010/main" val="532039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E-Safety</a:t>
            </a:r>
            <a:endParaRPr lang="en-GB" dirty="0">
              <a:solidFill>
                <a:schemeClr val="bg1"/>
              </a:solidFill>
            </a:endParaRPr>
          </a:p>
        </p:txBody>
      </p:sp>
      <p:sp>
        <p:nvSpPr>
          <p:cNvPr id="3" name="Content Placeholder 2"/>
          <p:cNvSpPr>
            <a:spLocks noGrp="1"/>
          </p:cNvSpPr>
          <p:nvPr>
            <p:ph idx="1"/>
          </p:nvPr>
        </p:nvSpPr>
        <p:spPr>
          <a:xfrm>
            <a:off x="810000" y="2447489"/>
            <a:ext cx="10554574" cy="3636511"/>
          </a:xfrm>
        </p:spPr>
        <p:txBody>
          <a:bodyPr>
            <a:normAutofit fontScale="92500" lnSpcReduction="10000"/>
          </a:bodyPr>
          <a:lstStyle/>
          <a:p>
            <a:pPr marL="0" indent="0">
              <a:buNone/>
            </a:pPr>
            <a:r>
              <a:rPr lang="en-GB" sz="2400" b="1" dirty="0">
                <a:solidFill>
                  <a:schemeClr val="bg1"/>
                </a:solidFill>
              </a:rPr>
              <a:t>Through e-safety, the children are taught about </a:t>
            </a:r>
            <a:r>
              <a:rPr lang="en-GB" sz="2400" b="1" dirty="0" smtClean="0">
                <a:solidFill>
                  <a:schemeClr val="bg1"/>
                </a:solidFill>
              </a:rPr>
              <a:t>many aspects:</a:t>
            </a:r>
          </a:p>
          <a:p>
            <a:pPr marL="0" indent="0">
              <a:buNone/>
            </a:pPr>
            <a:endParaRPr lang="en-GB" sz="1200" dirty="0">
              <a:solidFill>
                <a:schemeClr val="bg1"/>
              </a:solidFill>
            </a:endParaRPr>
          </a:p>
          <a:p>
            <a:pPr lvl="0"/>
            <a:r>
              <a:rPr lang="en-GB" sz="2200" dirty="0">
                <a:solidFill>
                  <a:schemeClr val="bg1"/>
                </a:solidFill>
              </a:rPr>
              <a:t>Staying safe online</a:t>
            </a:r>
          </a:p>
          <a:p>
            <a:pPr lvl="0"/>
            <a:r>
              <a:rPr lang="en-GB" sz="2200" dirty="0">
                <a:solidFill>
                  <a:schemeClr val="bg1"/>
                </a:solidFill>
              </a:rPr>
              <a:t>Digital trails</a:t>
            </a:r>
          </a:p>
          <a:p>
            <a:pPr lvl="0"/>
            <a:r>
              <a:rPr lang="en-GB" sz="2200" dirty="0">
                <a:solidFill>
                  <a:schemeClr val="bg1"/>
                </a:solidFill>
              </a:rPr>
              <a:t>Cyber bullying</a:t>
            </a:r>
          </a:p>
          <a:p>
            <a:pPr lvl="0"/>
            <a:r>
              <a:rPr lang="en-GB" sz="2200" dirty="0">
                <a:solidFill>
                  <a:schemeClr val="bg1"/>
                </a:solidFill>
              </a:rPr>
              <a:t>Effective internet searching using key words</a:t>
            </a:r>
          </a:p>
          <a:p>
            <a:pPr lvl="0"/>
            <a:r>
              <a:rPr lang="en-GB" sz="2200" dirty="0">
                <a:solidFill>
                  <a:schemeClr val="bg1"/>
                </a:solidFill>
              </a:rPr>
              <a:t>Evaluating and choosing websites they </a:t>
            </a:r>
            <a:r>
              <a:rPr lang="en-GB" sz="2200" dirty="0" smtClean="0">
                <a:solidFill>
                  <a:schemeClr val="bg1"/>
                </a:solidFill>
              </a:rPr>
              <a:t>like</a:t>
            </a:r>
          </a:p>
          <a:p>
            <a:pPr lvl="0"/>
            <a:r>
              <a:rPr lang="en-GB" sz="2200" dirty="0" smtClean="0">
                <a:solidFill>
                  <a:schemeClr val="bg1"/>
                </a:solidFill>
              </a:rPr>
              <a:t>Please support us in this by choosing age appropriate games, films and apps for your child. Guidance to age ratings can be found online.</a:t>
            </a:r>
            <a:endParaRPr lang="en-GB" sz="2200" dirty="0">
              <a:solidFill>
                <a:schemeClr val="bg1"/>
              </a:solidFill>
            </a:endParaRPr>
          </a:p>
          <a:p>
            <a:endParaRPr lang="en-GB" dirty="0"/>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backgroundRemoval t="3185" b="96178" l="2817" r="93427">
                        <a14:foregroundMark x1="12676" y1="47134" x2="24413" y2="76433"/>
                        <a14:foregroundMark x1="31455" y1="50955" x2="29108" y2="84713"/>
                        <a14:foregroundMark x1="17371" y1="77707" x2="23474" y2="52229"/>
                      </a14:backgroundRemoval>
                    </a14:imgEffect>
                  </a14:imgLayer>
                </a14:imgProps>
              </a:ext>
            </a:extLst>
          </a:blip>
          <a:stretch>
            <a:fillRect/>
          </a:stretch>
        </p:blipFill>
        <p:spPr>
          <a:xfrm>
            <a:off x="9832006" y="184700"/>
            <a:ext cx="2028825" cy="1495425"/>
          </a:xfrm>
          <a:prstGeom prst="rect">
            <a:avLst/>
          </a:prstGeom>
        </p:spPr>
      </p:pic>
    </p:spTree>
    <p:extLst>
      <p:ext uri="{BB962C8B-B14F-4D97-AF65-F5344CB8AC3E}">
        <p14:creationId xmlns:p14="http://schemas.microsoft.com/office/powerpoint/2010/main" val="566090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Online behaviour</a:t>
            </a:r>
            <a:endParaRPr lang="en-GB" dirty="0">
              <a:solidFill>
                <a:schemeClr val="bg1"/>
              </a:solidFill>
            </a:endParaRPr>
          </a:p>
        </p:txBody>
      </p:sp>
      <p:sp>
        <p:nvSpPr>
          <p:cNvPr id="3" name="Content Placeholder 2"/>
          <p:cNvSpPr>
            <a:spLocks noGrp="1"/>
          </p:cNvSpPr>
          <p:nvPr>
            <p:ph idx="1"/>
          </p:nvPr>
        </p:nvSpPr>
        <p:spPr>
          <a:xfrm>
            <a:off x="810000" y="2224464"/>
            <a:ext cx="10554574" cy="3636511"/>
          </a:xfrm>
        </p:spPr>
        <p:txBody>
          <a:bodyPr>
            <a:normAutofit/>
          </a:bodyPr>
          <a:lstStyle/>
          <a:p>
            <a:pPr marL="0" indent="0">
              <a:buNone/>
            </a:pPr>
            <a:r>
              <a:rPr lang="en-GB" sz="2400" dirty="0">
                <a:solidFill>
                  <a:schemeClr val="bg1"/>
                </a:solidFill>
              </a:rPr>
              <a:t>The UK government recommends avoiding solo or passive screen time for children under two, limiting screen time to one hour a day for children aged two to five, and plans to implement a social media ban for under-16s by spring </a:t>
            </a:r>
            <a:r>
              <a:rPr lang="en-GB" sz="2400" dirty="0" smtClean="0">
                <a:solidFill>
                  <a:schemeClr val="bg1"/>
                </a:solidFill>
              </a:rPr>
              <a:t>2027.</a:t>
            </a:r>
          </a:p>
          <a:p>
            <a:pPr marL="0" indent="0">
              <a:buNone/>
            </a:pPr>
            <a:endParaRPr lang="en-GB" sz="2400" dirty="0">
              <a:solidFill>
                <a:schemeClr val="bg1"/>
              </a:solidFill>
            </a:endParaRPr>
          </a:p>
          <a:p>
            <a:pPr marL="0" indent="0">
              <a:buNone/>
            </a:pPr>
            <a:r>
              <a:rPr lang="en-GB" sz="2400" dirty="0" smtClean="0">
                <a:solidFill>
                  <a:schemeClr val="bg1"/>
                </a:solidFill>
              </a:rPr>
              <a:t>We have our acceptable use policy which is shared with the      children on a regular basis.</a:t>
            </a:r>
            <a:endParaRPr lang="en-GB" dirty="0">
              <a:solidFill>
                <a:schemeClr val="bg1"/>
              </a:solidFill>
            </a:endParaRPr>
          </a:p>
        </p:txBody>
      </p:sp>
      <p:pic>
        <p:nvPicPr>
          <p:cNvPr id="4" name="Picture 3"/>
          <p:cNvPicPr>
            <a:picLocks noChangeAspect="1"/>
          </p:cNvPicPr>
          <p:nvPr/>
        </p:nvPicPr>
        <p:blipFill>
          <a:blip r:embed="rId2"/>
          <a:stretch>
            <a:fillRect/>
          </a:stretch>
        </p:blipFill>
        <p:spPr>
          <a:xfrm>
            <a:off x="9971420" y="4145455"/>
            <a:ext cx="2038443" cy="2522346"/>
          </a:xfrm>
          <a:prstGeom prst="rect">
            <a:avLst/>
          </a:prstGeom>
        </p:spPr>
      </p:pic>
    </p:spTree>
    <p:extLst>
      <p:ext uri="{BB962C8B-B14F-4D97-AF65-F5344CB8AC3E}">
        <p14:creationId xmlns:p14="http://schemas.microsoft.com/office/powerpoint/2010/main" val="17778389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Oracy at HCPS</a:t>
            </a:r>
            <a:endParaRPr lang="en-GB" dirty="0">
              <a:solidFill>
                <a:schemeClr val="bg1"/>
              </a:solidFill>
            </a:endParaRPr>
          </a:p>
        </p:txBody>
      </p:sp>
      <p:sp>
        <p:nvSpPr>
          <p:cNvPr id="3" name="Content Placeholder 2"/>
          <p:cNvSpPr>
            <a:spLocks noGrp="1"/>
          </p:cNvSpPr>
          <p:nvPr>
            <p:ph idx="1"/>
          </p:nvPr>
        </p:nvSpPr>
        <p:spPr>
          <a:xfrm>
            <a:off x="484175" y="2590277"/>
            <a:ext cx="10554574" cy="3636511"/>
          </a:xfrm>
        </p:spPr>
        <p:txBody>
          <a:bodyPr>
            <a:normAutofit lnSpcReduction="10000"/>
          </a:bodyPr>
          <a:lstStyle/>
          <a:p>
            <a:r>
              <a:rPr lang="en-GB" dirty="0">
                <a:solidFill>
                  <a:schemeClr val="bg1"/>
                </a:solidFill>
              </a:rPr>
              <a:t>At our school, we believe that talk is central to learning. Oracy </a:t>
            </a:r>
            <a:r>
              <a:rPr lang="en-GB" dirty="0" smtClean="0">
                <a:solidFill>
                  <a:schemeClr val="bg1"/>
                </a:solidFill>
              </a:rPr>
              <a:t>is </a:t>
            </a:r>
            <a:r>
              <a:rPr lang="en-GB" dirty="0">
                <a:solidFill>
                  <a:schemeClr val="bg1"/>
                </a:solidFill>
              </a:rPr>
              <a:t>about developing children’s ability to express their ideas, listen to others, explain their thinking, ask questions, build on what others say and communicate confidently in different </a:t>
            </a:r>
            <a:r>
              <a:rPr lang="en-GB" dirty="0" smtClean="0">
                <a:solidFill>
                  <a:schemeClr val="bg1"/>
                </a:solidFill>
              </a:rPr>
              <a:t>situations.</a:t>
            </a:r>
          </a:p>
          <a:p>
            <a:pPr marL="0" indent="0">
              <a:buNone/>
            </a:pPr>
            <a:endParaRPr lang="en-GB" dirty="0" smtClean="0">
              <a:solidFill>
                <a:schemeClr val="bg1"/>
              </a:solidFill>
            </a:endParaRPr>
          </a:p>
          <a:p>
            <a:r>
              <a:rPr lang="en-GB" dirty="0">
                <a:solidFill>
                  <a:schemeClr val="bg1"/>
                </a:solidFill>
              </a:rPr>
              <a:t>We use talk in three important ways across our curriculum</a:t>
            </a:r>
            <a:r>
              <a:rPr lang="en-GB" dirty="0" smtClean="0">
                <a:solidFill>
                  <a:schemeClr val="bg1"/>
                </a:solidFill>
              </a:rPr>
              <a:t>: </a:t>
            </a:r>
          </a:p>
          <a:p>
            <a:r>
              <a:rPr lang="en-GB" dirty="0">
                <a:solidFill>
                  <a:schemeClr val="bg1"/>
                </a:solidFill>
              </a:rPr>
              <a:t>We teach through </a:t>
            </a:r>
            <a:r>
              <a:rPr lang="en-GB" dirty="0" smtClean="0">
                <a:solidFill>
                  <a:schemeClr val="bg1"/>
                </a:solidFill>
              </a:rPr>
              <a:t>talk</a:t>
            </a:r>
            <a:r>
              <a:rPr lang="en-GB" dirty="0">
                <a:solidFill>
                  <a:schemeClr val="bg1"/>
                </a:solidFill>
              </a:rPr>
              <a:t> </a:t>
            </a:r>
            <a:r>
              <a:rPr lang="en-GB" dirty="0" smtClean="0">
                <a:solidFill>
                  <a:schemeClr val="bg1"/>
                </a:solidFill>
              </a:rPr>
              <a:t>– we have purposeful discussions to help children think, explore ideas and organise their thoughts.</a:t>
            </a:r>
          </a:p>
          <a:p>
            <a:r>
              <a:rPr lang="en-GB" dirty="0">
                <a:solidFill>
                  <a:schemeClr val="bg1"/>
                </a:solidFill>
              </a:rPr>
              <a:t>We teach about </a:t>
            </a:r>
            <a:r>
              <a:rPr lang="en-GB" dirty="0" smtClean="0">
                <a:solidFill>
                  <a:schemeClr val="bg1"/>
                </a:solidFill>
              </a:rPr>
              <a:t>talk</a:t>
            </a:r>
            <a:r>
              <a:rPr lang="en-GB" dirty="0">
                <a:solidFill>
                  <a:schemeClr val="bg1"/>
                </a:solidFill>
              </a:rPr>
              <a:t> </a:t>
            </a:r>
            <a:r>
              <a:rPr lang="en-GB" dirty="0" smtClean="0">
                <a:solidFill>
                  <a:schemeClr val="bg1"/>
                </a:solidFill>
              </a:rPr>
              <a:t>– we explicitly </a:t>
            </a:r>
            <a:r>
              <a:rPr lang="en-GB" dirty="0">
                <a:solidFill>
                  <a:schemeClr val="bg1"/>
                </a:solidFill>
              </a:rPr>
              <a:t>teach children the skills they need to become effective communicators.</a:t>
            </a:r>
            <a:endParaRPr lang="en-GB" dirty="0" smtClean="0">
              <a:solidFill>
                <a:schemeClr val="bg1"/>
              </a:solidFill>
            </a:endParaRPr>
          </a:p>
          <a:p>
            <a:r>
              <a:rPr lang="en-GB" dirty="0">
                <a:solidFill>
                  <a:schemeClr val="bg1"/>
                </a:solidFill>
              </a:rPr>
              <a:t>We teach to </a:t>
            </a:r>
            <a:r>
              <a:rPr lang="en-GB" dirty="0" smtClean="0">
                <a:solidFill>
                  <a:schemeClr val="bg1"/>
                </a:solidFill>
              </a:rPr>
              <a:t>talk – we give </a:t>
            </a:r>
            <a:r>
              <a:rPr lang="en-GB" dirty="0">
                <a:solidFill>
                  <a:schemeClr val="bg1"/>
                </a:solidFill>
              </a:rPr>
              <a:t>children opportunities to practise speaking for different purposes and </a:t>
            </a:r>
            <a:r>
              <a:rPr lang="en-GB" dirty="0" smtClean="0">
                <a:solidFill>
                  <a:schemeClr val="bg1"/>
                </a:solidFill>
              </a:rPr>
              <a:t>audiences.</a:t>
            </a:r>
            <a:endParaRPr lang="en-GB" dirty="0">
              <a:solidFill>
                <a:schemeClr val="bg1"/>
              </a:solidFill>
            </a:endParaRPr>
          </a:p>
        </p:txBody>
      </p:sp>
      <p:pic>
        <p:nvPicPr>
          <p:cNvPr id="4" name="Picture 3"/>
          <p:cNvPicPr>
            <a:picLocks noChangeAspect="1"/>
          </p:cNvPicPr>
          <p:nvPr/>
        </p:nvPicPr>
        <p:blipFill>
          <a:blip r:embed="rId2"/>
          <a:stretch>
            <a:fillRect/>
          </a:stretch>
        </p:blipFill>
        <p:spPr>
          <a:xfrm>
            <a:off x="6185094" y="313373"/>
            <a:ext cx="5724409" cy="1910139"/>
          </a:xfrm>
          <a:prstGeom prst="rect">
            <a:avLst/>
          </a:prstGeom>
        </p:spPr>
      </p:pic>
    </p:spTree>
    <p:extLst>
      <p:ext uri="{BB962C8B-B14F-4D97-AF65-F5344CB8AC3E}">
        <p14:creationId xmlns:p14="http://schemas.microsoft.com/office/powerpoint/2010/main" val="1445665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37" y="447188"/>
            <a:ext cx="10937861" cy="970450"/>
          </a:xfrm>
        </p:spPr>
        <p:txBody>
          <a:bodyPr/>
          <a:lstStyle/>
          <a:p>
            <a:r>
              <a:rPr lang="en-GB" dirty="0">
                <a:solidFill>
                  <a:schemeClr val="bg1"/>
                </a:solidFill>
              </a:rPr>
              <a:t>What homework can we expect in Year 2</a:t>
            </a:r>
            <a:r>
              <a:rPr lang="en-GB" dirty="0" smtClean="0">
                <a:solidFill>
                  <a:schemeClr val="bg1"/>
                </a:solidFill>
              </a:rPr>
              <a:t>?</a:t>
            </a:r>
            <a:endParaRPr lang="en-GB" dirty="0">
              <a:solidFill>
                <a:schemeClr val="bg1"/>
              </a:solidFill>
            </a:endParaRPr>
          </a:p>
        </p:txBody>
      </p:sp>
      <p:sp>
        <p:nvSpPr>
          <p:cNvPr id="3" name="Content Placeholder 2"/>
          <p:cNvSpPr>
            <a:spLocks noGrp="1"/>
          </p:cNvSpPr>
          <p:nvPr>
            <p:ph idx="1"/>
          </p:nvPr>
        </p:nvSpPr>
        <p:spPr>
          <a:xfrm>
            <a:off x="444137" y="1809207"/>
            <a:ext cx="11422042" cy="4323804"/>
          </a:xfrm>
        </p:spPr>
        <p:txBody>
          <a:bodyPr>
            <a:normAutofit/>
          </a:bodyPr>
          <a:lstStyle/>
          <a:p>
            <a:r>
              <a:rPr lang="en-GB" sz="2200" dirty="0" smtClean="0">
                <a:solidFill>
                  <a:schemeClr val="bg1"/>
                </a:solidFill>
              </a:rPr>
              <a:t>‘</a:t>
            </a:r>
            <a:r>
              <a:rPr lang="en-GB" sz="2200" dirty="0">
                <a:solidFill>
                  <a:schemeClr val="bg1"/>
                </a:solidFill>
              </a:rPr>
              <a:t>Homework Menu’ where </a:t>
            </a:r>
            <a:r>
              <a:rPr lang="en-GB" sz="2200" dirty="0" smtClean="0">
                <a:solidFill>
                  <a:schemeClr val="bg1"/>
                </a:solidFill>
              </a:rPr>
              <a:t>the children choose </a:t>
            </a:r>
            <a:r>
              <a:rPr lang="en-GB" sz="2200" dirty="0">
                <a:solidFill>
                  <a:schemeClr val="bg1"/>
                </a:solidFill>
              </a:rPr>
              <a:t>at least </a:t>
            </a:r>
            <a:r>
              <a:rPr lang="en-GB" sz="2200" dirty="0" smtClean="0">
                <a:solidFill>
                  <a:schemeClr val="bg1"/>
                </a:solidFill>
              </a:rPr>
              <a:t>one </a:t>
            </a:r>
            <a:r>
              <a:rPr lang="en-GB" sz="2200" dirty="0">
                <a:solidFill>
                  <a:schemeClr val="bg1"/>
                </a:solidFill>
              </a:rPr>
              <a:t>piece of homework to complete each half term; however, </a:t>
            </a:r>
            <a:r>
              <a:rPr lang="en-GB" sz="2200" dirty="0" smtClean="0">
                <a:solidFill>
                  <a:schemeClr val="bg1"/>
                </a:solidFill>
              </a:rPr>
              <a:t>they </a:t>
            </a:r>
            <a:r>
              <a:rPr lang="en-GB" sz="2200" dirty="0">
                <a:solidFill>
                  <a:schemeClr val="bg1"/>
                </a:solidFill>
              </a:rPr>
              <a:t>can complete as many as </a:t>
            </a:r>
            <a:r>
              <a:rPr lang="en-GB" sz="2200" dirty="0" smtClean="0">
                <a:solidFill>
                  <a:schemeClr val="bg1"/>
                </a:solidFill>
              </a:rPr>
              <a:t>they </a:t>
            </a:r>
            <a:r>
              <a:rPr lang="en-GB" sz="2200" dirty="0">
                <a:solidFill>
                  <a:schemeClr val="bg1"/>
                </a:solidFill>
              </a:rPr>
              <a:t>want! There will be a date when the homework is due in then the children will share it with their class. </a:t>
            </a:r>
            <a:r>
              <a:rPr lang="en-GB" sz="2200" dirty="0" smtClean="0">
                <a:solidFill>
                  <a:schemeClr val="bg1"/>
                </a:solidFill>
              </a:rPr>
              <a:t>Please don’t send it before that as we don’t have time to share it!</a:t>
            </a:r>
          </a:p>
          <a:p>
            <a:r>
              <a:rPr lang="en-GB" sz="2200" dirty="0" smtClean="0">
                <a:solidFill>
                  <a:schemeClr val="bg1"/>
                </a:solidFill>
              </a:rPr>
              <a:t>Times tables (TTRockstars) – The children will receive login details for this at the Spring Parents Evening. By the </a:t>
            </a:r>
            <a:r>
              <a:rPr lang="en-GB" sz="2200" dirty="0">
                <a:solidFill>
                  <a:schemeClr val="bg1"/>
                </a:solidFill>
              </a:rPr>
              <a:t>end of Year </a:t>
            </a:r>
            <a:r>
              <a:rPr lang="en-GB" sz="2200" dirty="0" smtClean="0">
                <a:solidFill>
                  <a:schemeClr val="bg1"/>
                </a:solidFill>
              </a:rPr>
              <a:t>2, the children </a:t>
            </a:r>
            <a:r>
              <a:rPr lang="en-GB" sz="2200" dirty="0">
                <a:solidFill>
                  <a:schemeClr val="bg1"/>
                </a:solidFill>
              </a:rPr>
              <a:t>need to know </a:t>
            </a:r>
            <a:r>
              <a:rPr lang="en-GB" sz="2200" dirty="0" smtClean="0">
                <a:solidFill>
                  <a:schemeClr val="bg1"/>
                </a:solidFill>
              </a:rPr>
              <a:t>their </a:t>
            </a:r>
            <a:r>
              <a:rPr lang="en-GB" sz="2200" dirty="0">
                <a:solidFill>
                  <a:schemeClr val="bg1"/>
                </a:solidFill>
              </a:rPr>
              <a:t>10x, 2x and 5x tables. </a:t>
            </a:r>
          </a:p>
        </p:txBody>
      </p:sp>
    </p:spTree>
    <p:extLst>
      <p:ext uri="{BB962C8B-B14F-4D97-AF65-F5344CB8AC3E}">
        <p14:creationId xmlns:p14="http://schemas.microsoft.com/office/powerpoint/2010/main" val="1215573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4137" y="447188"/>
            <a:ext cx="10937861" cy="970450"/>
          </a:xfrm>
        </p:spPr>
        <p:txBody>
          <a:bodyPr/>
          <a:lstStyle/>
          <a:p>
            <a:r>
              <a:rPr lang="en-GB" dirty="0">
                <a:solidFill>
                  <a:schemeClr val="bg1"/>
                </a:solidFill>
              </a:rPr>
              <a:t>What homework can we expect in Year 2</a:t>
            </a:r>
            <a:r>
              <a:rPr lang="en-GB" dirty="0" smtClean="0">
                <a:solidFill>
                  <a:schemeClr val="bg1"/>
                </a:solidFill>
              </a:rPr>
              <a:t>?</a:t>
            </a:r>
            <a:endParaRPr lang="en-GB" dirty="0">
              <a:solidFill>
                <a:schemeClr val="bg1"/>
              </a:solidFill>
            </a:endParaRPr>
          </a:p>
        </p:txBody>
      </p:sp>
      <p:sp>
        <p:nvSpPr>
          <p:cNvPr id="3" name="Content Placeholder 2"/>
          <p:cNvSpPr>
            <a:spLocks noGrp="1"/>
          </p:cNvSpPr>
          <p:nvPr>
            <p:ph idx="1"/>
          </p:nvPr>
        </p:nvSpPr>
        <p:spPr>
          <a:xfrm>
            <a:off x="444137" y="1809207"/>
            <a:ext cx="11422042" cy="1878873"/>
          </a:xfrm>
        </p:spPr>
        <p:txBody>
          <a:bodyPr>
            <a:normAutofit/>
          </a:bodyPr>
          <a:lstStyle/>
          <a:p>
            <a:pPr marL="0" indent="0">
              <a:buNone/>
            </a:pPr>
            <a:r>
              <a:rPr lang="en-GB" sz="2200" dirty="0">
                <a:solidFill>
                  <a:schemeClr val="bg1"/>
                </a:solidFill>
              </a:rPr>
              <a:t>‘Reading – It is important for an adult to read at home with your child daily</a:t>
            </a:r>
            <a:r>
              <a:rPr lang="en-GB" sz="2200" dirty="0" smtClean="0">
                <a:solidFill>
                  <a:schemeClr val="bg1"/>
                </a:solidFill>
              </a:rPr>
              <a:t>.</a:t>
            </a:r>
          </a:p>
          <a:p>
            <a:pPr marL="0" indent="0">
              <a:buNone/>
            </a:pPr>
            <a:endParaRPr lang="en-GB" sz="2200" dirty="0">
              <a:solidFill>
                <a:schemeClr val="bg1"/>
              </a:solidFill>
            </a:endParaRPr>
          </a:p>
          <a:p>
            <a:pPr marL="0" indent="0">
              <a:buNone/>
            </a:pPr>
            <a:endParaRPr lang="en-GB" sz="2200" dirty="0">
              <a:solidFill>
                <a:schemeClr val="bg1"/>
              </a:solidFill>
            </a:endParaRPr>
          </a:p>
        </p:txBody>
      </p:sp>
      <p:pic>
        <p:nvPicPr>
          <p:cNvPr id="4" name="Picture 3"/>
          <p:cNvPicPr>
            <a:picLocks noChangeAspect="1"/>
          </p:cNvPicPr>
          <p:nvPr/>
        </p:nvPicPr>
        <p:blipFill>
          <a:blip r:embed="rId2"/>
          <a:stretch>
            <a:fillRect/>
          </a:stretch>
        </p:blipFill>
        <p:spPr>
          <a:xfrm>
            <a:off x="3017520" y="2471737"/>
            <a:ext cx="6551295" cy="4243708"/>
          </a:xfrm>
          <a:prstGeom prst="rect">
            <a:avLst/>
          </a:prstGeom>
        </p:spPr>
      </p:pic>
    </p:spTree>
    <p:extLst>
      <p:ext uri="{BB962C8B-B14F-4D97-AF65-F5344CB8AC3E}">
        <p14:creationId xmlns:p14="http://schemas.microsoft.com/office/powerpoint/2010/main" val="2106204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When are our PE Days?</a:t>
            </a:r>
            <a:endParaRPr lang="en-GB" dirty="0">
              <a:solidFill>
                <a:schemeClr val="bg1"/>
              </a:solidFill>
            </a:endParaRPr>
          </a:p>
        </p:txBody>
      </p:sp>
      <p:sp>
        <p:nvSpPr>
          <p:cNvPr id="3" name="Content Placeholder 2"/>
          <p:cNvSpPr>
            <a:spLocks noGrp="1"/>
          </p:cNvSpPr>
          <p:nvPr>
            <p:ph idx="1"/>
          </p:nvPr>
        </p:nvSpPr>
        <p:spPr>
          <a:xfrm>
            <a:off x="322216" y="1795567"/>
            <a:ext cx="11547566" cy="4452833"/>
          </a:xfrm>
        </p:spPr>
        <p:txBody>
          <a:bodyPr>
            <a:normAutofit fontScale="92500" lnSpcReduction="10000"/>
          </a:bodyPr>
          <a:lstStyle/>
          <a:p>
            <a:pPr marL="0" lvl="0" indent="0">
              <a:buNone/>
            </a:pPr>
            <a:r>
              <a:rPr lang="en-GB" sz="2200" dirty="0">
                <a:solidFill>
                  <a:schemeClr val="bg1"/>
                </a:solidFill>
              </a:rPr>
              <a:t>All Year 2 children have </a:t>
            </a:r>
            <a:r>
              <a:rPr lang="en-GB" sz="2200" b="1" dirty="0" smtClean="0">
                <a:solidFill>
                  <a:schemeClr val="bg1"/>
                </a:solidFill>
              </a:rPr>
              <a:t>indoor PE </a:t>
            </a:r>
            <a:r>
              <a:rPr lang="en-GB" sz="2200" b="1" dirty="0">
                <a:solidFill>
                  <a:schemeClr val="bg1"/>
                </a:solidFill>
              </a:rPr>
              <a:t>every </a:t>
            </a:r>
            <a:r>
              <a:rPr lang="en-GB" sz="2200" b="1" dirty="0" smtClean="0">
                <a:solidFill>
                  <a:schemeClr val="bg1"/>
                </a:solidFill>
              </a:rPr>
              <a:t>Monday </a:t>
            </a:r>
            <a:r>
              <a:rPr lang="en-GB" sz="2200" dirty="0" smtClean="0">
                <a:solidFill>
                  <a:schemeClr val="bg1"/>
                </a:solidFill>
              </a:rPr>
              <a:t>and</a:t>
            </a:r>
            <a:r>
              <a:rPr lang="en-GB" sz="2200" b="1" dirty="0" smtClean="0">
                <a:solidFill>
                  <a:schemeClr val="bg1"/>
                </a:solidFill>
              </a:rPr>
              <a:t> outdoor PE every Thursday. </a:t>
            </a:r>
          </a:p>
          <a:p>
            <a:pPr marL="0" indent="0">
              <a:buNone/>
            </a:pPr>
            <a:r>
              <a:rPr lang="en-GB" sz="2200" dirty="0" smtClean="0">
                <a:solidFill>
                  <a:schemeClr val="bg1"/>
                </a:solidFill>
              </a:rPr>
              <a:t>We </a:t>
            </a:r>
            <a:r>
              <a:rPr lang="en-GB" sz="2200" dirty="0">
                <a:solidFill>
                  <a:schemeClr val="bg1"/>
                </a:solidFill>
              </a:rPr>
              <a:t>will continue to go outside as the weather deteriorates. </a:t>
            </a:r>
            <a:endParaRPr lang="en-GB" sz="2200" dirty="0" smtClean="0">
              <a:solidFill>
                <a:schemeClr val="bg1"/>
              </a:solidFill>
            </a:endParaRPr>
          </a:p>
          <a:p>
            <a:pPr marL="0" lvl="0" indent="0">
              <a:buNone/>
            </a:pPr>
            <a:endParaRPr lang="en-GB" sz="1200" dirty="0" smtClean="0">
              <a:solidFill>
                <a:schemeClr val="bg1"/>
              </a:solidFill>
            </a:endParaRPr>
          </a:p>
          <a:p>
            <a:pPr marL="0" indent="0">
              <a:buNone/>
            </a:pPr>
            <a:r>
              <a:rPr lang="en-GB" sz="2200" dirty="0" smtClean="0">
                <a:solidFill>
                  <a:schemeClr val="bg1"/>
                </a:solidFill>
              </a:rPr>
              <a:t>Children </a:t>
            </a:r>
            <a:r>
              <a:rPr lang="en-GB" sz="2200" dirty="0">
                <a:solidFill>
                  <a:schemeClr val="bg1"/>
                </a:solidFill>
              </a:rPr>
              <a:t>should wear PE kit on PE </a:t>
            </a:r>
            <a:r>
              <a:rPr lang="en-GB" sz="2200" dirty="0" smtClean="0">
                <a:solidFill>
                  <a:schemeClr val="bg1"/>
                </a:solidFill>
              </a:rPr>
              <a:t>days:</a:t>
            </a:r>
          </a:p>
          <a:p>
            <a:r>
              <a:rPr lang="en-GB" sz="2200" dirty="0" smtClean="0">
                <a:solidFill>
                  <a:schemeClr val="bg1"/>
                </a:solidFill>
              </a:rPr>
              <a:t>Plain </a:t>
            </a:r>
            <a:r>
              <a:rPr lang="en-GB" sz="2200" dirty="0">
                <a:solidFill>
                  <a:schemeClr val="bg1"/>
                </a:solidFill>
              </a:rPr>
              <a:t>t-shirt in their house colour or plain white (with or without school </a:t>
            </a:r>
            <a:r>
              <a:rPr lang="en-GB" sz="2200" dirty="0" smtClean="0">
                <a:solidFill>
                  <a:schemeClr val="bg1"/>
                </a:solidFill>
              </a:rPr>
              <a:t>logo).</a:t>
            </a:r>
          </a:p>
          <a:p>
            <a:r>
              <a:rPr lang="en-GB" sz="2200" dirty="0" smtClean="0">
                <a:solidFill>
                  <a:schemeClr val="bg1"/>
                </a:solidFill>
              </a:rPr>
              <a:t>Navy </a:t>
            </a:r>
            <a:r>
              <a:rPr lang="en-GB" sz="2200" dirty="0">
                <a:solidFill>
                  <a:schemeClr val="bg1"/>
                </a:solidFill>
              </a:rPr>
              <a:t>or black plain shorts/skort, plain dark leggings or jogging bottoms (to wear over shorts if the weather is </a:t>
            </a:r>
            <a:r>
              <a:rPr lang="en-GB" sz="2200" dirty="0" smtClean="0">
                <a:solidFill>
                  <a:schemeClr val="bg1"/>
                </a:solidFill>
              </a:rPr>
              <a:t>cold).</a:t>
            </a:r>
          </a:p>
          <a:p>
            <a:r>
              <a:rPr lang="en-GB" sz="2200" dirty="0" smtClean="0">
                <a:solidFill>
                  <a:schemeClr val="bg1"/>
                </a:solidFill>
              </a:rPr>
              <a:t>Plain </a:t>
            </a:r>
            <a:r>
              <a:rPr lang="en-GB" sz="2200" dirty="0">
                <a:solidFill>
                  <a:schemeClr val="bg1"/>
                </a:solidFill>
              </a:rPr>
              <a:t>black trainers – preferably with Velcro fastening </a:t>
            </a:r>
            <a:r>
              <a:rPr lang="en-GB" sz="2200" dirty="0" smtClean="0">
                <a:solidFill>
                  <a:schemeClr val="bg1"/>
                </a:solidFill>
              </a:rPr>
              <a:t>(</a:t>
            </a:r>
            <a:r>
              <a:rPr lang="en-GB" sz="2200" dirty="0">
                <a:solidFill>
                  <a:schemeClr val="bg1"/>
                </a:solidFill>
              </a:rPr>
              <a:t>unless they can tie their own </a:t>
            </a:r>
            <a:r>
              <a:rPr lang="en-GB" sz="2200" dirty="0" smtClean="0">
                <a:solidFill>
                  <a:schemeClr val="bg1"/>
                </a:solidFill>
              </a:rPr>
              <a:t>laces independently) .</a:t>
            </a:r>
            <a:endParaRPr lang="en-GB" sz="2200" dirty="0">
              <a:solidFill>
                <a:schemeClr val="bg1"/>
              </a:solidFill>
            </a:endParaRPr>
          </a:p>
          <a:p>
            <a:r>
              <a:rPr lang="en-GB" sz="2200" dirty="0" smtClean="0">
                <a:solidFill>
                  <a:schemeClr val="bg1"/>
                </a:solidFill>
              </a:rPr>
              <a:t>School blue </a:t>
            </a:r>
            <a:r>
              <a:rPr lang="en-GB" sz="2200" dirty="0">
                <a:solidFill>
                  <a:schemeClr val="bg1"/>
                </a:solidFill>
              </a:rPr>
              <a:t>sweatshirt (plus a plain blue/grey/black hoodie to go over the top during cold weather – no slogan/logo</a:t>
            </a:r>
            <a:r>
              <a:rPr lang="en-GB" sz="2200" dirty="0" smtClean="0">
                <a:solidFill>
                  <a:schemeClr val="bg1"/>
                </a:solidFill>
              </a:rPr>
              <a:t>).</a:t>
            </a:r>
          </a:p>
          <a:p>
            <a:r>
              <a:rPr lang="en-GB" sz="2200" dirty="0" smtClean="0">
                <a:solidFill>
                  <a:schemeClr val="bg1"/>
                </a:solidFill>
              </a:rPr>
              <a:t>Children must cover or remove earrings. Staff cannot do this for them.</a:t>
            </a:r>
            <a:endParaRPr lang="en-GB" sz="2200" dirty="0">
              <a:solidFill>
                <a:schemeClr val="bg1"/>
              </a:solidFill>
            </a:endParaRPr>
          </a:p>
        </p:txBody>
      </p:sp>
    </p:spTree>
    <p:extLst>
      <p:ext uri="{BB962C8B-B14F-4D97-AF65-F5344CB8AC3E}">
        <p14:creationId xmlns:p14="http://schemas.microsoft.com/office/powerpoint/2010/main" val="28782018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Coats</a:t>
            </a:r>
            <a:endParaRPr lang="en-GB" dirty="0">
              <a:solidFill>
                <a:schemeClr val="bg1"/>
              </a:solidFill>
            </a:endParaRPr>
          </a:p>
        </p:txBody>
      </p:sp>
      <p:sp>
        <p:nvSpPr>
          <p:cNvPr id="3" name="Content Placeholder 2"/>
          <p:cNvSpPr>
            <a:spLocks noGrp="1"/>
          </p:cNvSpPr>
          <p:nvPr>
            <p:ph idx="1"/>
          </p:nvPr>
        </p:nvSpPr>
        <p:spPr>
          <a:xfrm>
            <a:off x="648787" y="2352916"/>
            <a:ext cx="10894423" cy="3636511"/>
          </a:xfrm>
        </p:spPr>
        <p:txBody>
          <a:bodyPr/>
          <a:lstStyle/>
          <a:p>
            <a:r>
              <a:rPr lang="en-GB" sz="2600" dirty="0">
                <a:solidFill>
                  <a:schemeClr val="bg1"/>
                </a:solidFill>
              </a:rPr>
              <a:t>Please ensure your child has a coat </a:t>
            </a:r>
            <a:r>
              <a:rPr lang="en-GB" sz="2600" b="1" u="sng" dirty="0">
                <a:solidFill>
                  <a:schemeClr val="bg1"/>
                </a:solidFill>
              </a:rPr>
              <a:t>every</a:t>
            </a:r>
            <a:r>
              <a:rPr lang="en-GB" sz="2600" dirty="0">
                <a:solidFill>
                  <a:schemeClr val="bg1"/>
                </a:solidFill>
              </a:rPr>
              <a:t> day – we do go out even if </a:t>
            </a:r>
            <a:r>
              <a:rPr lang="en-GB" sz="2600" dirty="0" smtClean="0">
                <a:solidFill>
                  <a:schemeClr val="bg1"/>
                </a:solidFill>
              </a:rPr>
              <a:t>it’s raining. Often it can rain on a day where it looks like it may not</a:t>
            </a:r>
            <a:r>
              <a:rPr lang="en-GB" sz="2400" dirty="0" smtClean="0">
                <a:solidFill>
                  <a:schemeClr val="bg1"/>
                </a:solidFill>
              </a:rPr>
              <a:t>. </a:t>
            </a:r>
          </a:p>
          <a:p>
            <a:r>
              <a:rPr lang="en-GB" sz="2400" dirty="0" smtClean="0">
                <a:solidFill>
                  <a:schemeClr val="bg1"/>
                </a:solidFill>
              </a:rPr>
              <a:t>Please name the coats!</a:t>
            </a:r>
            <a:endParaRPr lang="en-GB" sz="2400" dirty="0">
              <a:solidFill>
                <a:schemeClr val="bg1"/>
              </a:solidFill>
            </a:endParaRPr>
          </a:p>
          <a:p>
            <a:pPr marL="0" indent="0">
              <a:buNone/>
            </a:pPr>
            <a:endParaRPr lang="en-GB" dirty="0"/>
          </a:p>
        </p:txBody>
      </p:sp>
    </p:spTree>
    <p:extLst>
      <p:ext uri="{BB962C8B-B14F-4D97-AF65-F5344CB8AC3E}">
        <p14:creationId xmlns:p14="http://schemas.microsoft.com/office/powerpoint/2010/main" val="23666613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School Rules – Be the best you can be!</a:t>
            </a:r>
            <a:endParaRPr lang="en-GB" dirty="0">
              <a:solidFill>
                <a:schemeClr val="bg1"/>
              </a:solidFill>
            </a:endParaRPr>
          </a:p>
        </p:txBody>
      </p:sp>
      <p:sp>
        <p:nvSpPr>
          <p:cNvPr id="3" name="Content Placeholder 2"/>
          <p:cNvSpPr>
            <a:spLocks noGrp="1"/>
          </p:cNvSpPr>
          <p:nvPr>
            <p:ph idx="1"/>
          </p:nvPr>
        </p:nvSpPr>
        <p:spPr>
          <a:xfrm>
            <a:off x="418011" y="2259874"/>
            <a:ext cx="11351623" cy="4219303"/>
          </a:xfrm>
        </p:spPr>
        <p:txBody>
          <a:bodyPr>
            <a:noAutofit/>
          </a:bodyPr>
          <a:lstStyle/>
          <a:p>
            <a:pPr marL="0" lvl="0" indent="0">
              <a:buNone/>
            </a:pPr>
            <a:endParaRPr lang="en-GB" sz="2200" dirty="0" smtClean="0"/>
          </a:p>
          <a:p>
            <a:pPr marL="0" lvl="0" indent="0" algn="ctr">
              <a:buNone/>
            </a:pPr>
            <a:r>
              <a:rPr lang="en-GB" sz="4800" b="1" dirty="0" smtClean="0">
                <a:solidFill>
                  <a:schemeClr val="bg1"/>
                </a:solidFill>
              </a:rPr>
              <a:t>Be kind</a:t>
            </a:r>
          </a:p>
          <a:p>
            <a:pPr marL="0" lvl="0" indent="0" algn="ctr">
              <a:buNone/>
            </a:pPr>
            <a:r>
              <a:rPr lang="en-GB" sz="4800" b="1" dirty="0" smtClean="0">
                <a:solidFill>
                  <a:schemeClr val="bg1"/>
                </a:solidFill>
              </a:rPr>
              <a:t>Be respectful</a:t>
            </a:r>
          </a:p>
          <a:p>
            <a:pPr marL="0" lvl="0" indent="0" algn="ctr">
              <a:buNone/>
            </a:pPr>
            <a:r>
              <a:rPr lang="en-GB" sz="4800" b="1" dirty="0" smtClean="0">
                <a:solidFill>
                  <a:schemeClr val="bg1"/>
                </a:solidFill>
              </a:rPr>
              <a:t>Be safe</a:t>
            </a:r>
            <a:endParaRPr lang="en-GB" sz="4800" b="1" dirty="0">
              <a:solidFill>
                <a:schemeClr val="bg1"/>
              </a:solidFill>
            </a:endParaRPr>
          </a:p>
          <a:p>
            <a:endParaRPr lang="en-GB" sz="2200" dirty="0"/>
          </a:p>
        </p:txBody>
      </p:sp>
      <p:pic>
        <p:nvPicPr>
          <p:cNvPr id="4" name="Picture 3"/>
          <p:cNvPicPr>
            <a:picLocks noChangeAspect="1"/>
          </p:cNvPicPr>
          <p:nvPr/>
        </p:nvPicPr>
        <p:blipFill>
          <a:blip r:embed="rId2"/>
          <a:stretch>
            <a:fillRect/>
          </a:stretch>
        </p:blipFill>
        <p:spPr>
          <a:xfrm>
            <a:off x="8791086" y="2423880"/>
            <a:ext cx="2590912" cy="3530871"/>
          </a:xfrm>
          <a:prstGeom prst="rect">
            <a:avLst/>
          </a:prstGeom>
        </p:spPr>
      </p:pic>
      <p:pic>
        <p:nvPicPr>
          <p:cNvPr id="5" name="Picture 4"/>
          <p:cNvPicPr>
            <a:picLocks noChangeAspect="1"/>
          </p:cNvPicPr>
          <p:nvPr/>
        </p:nvPicPr>
        <p:blipFill>
          <a:blip r:embed="rId3"/>
          <a:stretch>
            <a:fillRect/>
          </a:stretch>
        </p:blipFill>
        <p:spPr>
          <a:xfrm>
            <a:off x="1031378" y="2604580"/>
            <a:ext cx="2591025" cy="3529890"/>
          </a:xfrm>
          <a:prstGeom prst="rect">
            <a:avLst/>
          </a:prstGeom>
        </p:spPr>
      </p:pic>
    </p:spTree>
    <p:extLst>
      <p:ext uri="{BB962C8B-B14F-4D97-AF65-F5344CB8AC3E}">
        <p14:creationId xmlns:p14="http://schemas.microsoft.com/office/powerpoint/2010/main" val="40368493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British Values</a:t>
            </a:r>
            <a:endParaRPr lang="en-GB" dirty="0">
              <a:solidFill>
                <a:schemeClr val="bg1"/>
              </a:solidFill>
            </a:endParaRPr>
          </a:p>
        </p:txBody>
      </p:sp>
      <p:pic>
        <p:nvPicPr>
          <p:cNvPr id="6" name="Content Placeholder 5"/>
          <p:cNvPicPr>
            <a:picLocks noGrp="1" noChangeAspect="1"/>
          </p:cNvPicPr>
          <p:nvPr>
            <p:ph idx="1"/>
          </p:nvPr>
        </p:nvPicPr>
        <p:blipFill>
          <a:blip r:embed="rId2"/>
          <a:stretch>
            <a:fillRect/>
          </a:stretch>
        </p:blipFill>
        <p:spPr>
          <a:xfrm>
            <a:off x="4328160" y="645308"/>
            <a:ext cx="7182158" cy="5710556"/>
          </a:xfrm>
          <a:prstGeom prst="rect">
            <a:avLst/>
          </a:prstGeom>
        </p:spPr>
      </p:pic>
      <p:sp>
        <p:nvSpPr>
          <p:cNvPr id="7" name="TextBox 6"/>
          <p:cNvSpPr txBox="1"/>
          <p:nvPr/>
        </p:nvSpPr>
        <p:spPr>
          <a:xfrm>
            <a:off x="810000" y="2930169"/>
            <a:ext cx="3350519" cy="2246769"/>
          </a:xfrm>
          <a:prstGeom prst="rect">
            <a:avLst/>
          </a:prstGeom>
          <a:noFill/>
        </p:spPr>
        <p:txBody>
          <a:bodyPr wrap="square" rtlCol="0">
            <a:spAutoFit/>
          </a:bodyPr>
          <a:lstStyle/>
          <a:p>
            <a:r>
              <a:rPr lang="en-GB" sz="2800" dirty="0" smtClean="0">
                <a:solidFill>
                  <a:schemeClr val="bg1"/>
                </a:solidFill>
              </a:rPr>
              <a:t>We will make reference to the five British Values during our teaching.</a:t>
            </a:r>
            <a:endParaRPr lang="en-GB" sz="2800" dirty="0">
              <a:solidFill>
                <a:schemeClr val="bg1"/>
              </a:solidFill>
            </a:endParaRPr>
          </a:p>
        </p:txBody>
      </p:sp>
    </p:spTree>
    <p:extLst>
      <p:ext uri="{BB962C8B-B14F-4D97-AF65-F5344CB8AC3E}">
        <p14:creationId xmlns:p14="http://schemas.microsoft.com/office/powerpoint/2010/main" val="3271387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Behaviour Charter</a:t>
            </a:r>
            <a:endParaRPr lang="en-GB" dirty="0">
              <a:solidFill>
                <a:schemeClr val="bg1"/>
              </a:solidFill>
            </a:endParaRPr>
          </a:p>
        </p:txBody>
      </p:sp>
      <p:sp>
        <p:nvSpPr>
          <p:cNvPr id="3" name="Content Placeholder 2"/>
          <p:cNvSpPr>
            <a:spLocks noGrp="1"/>
          </p:cNvSpPr>
          <p:nvPr>
            <p:ph idx="1"/>
          </p:nvPr>
        </p:nvSpPr>
        <p:spPr>
          <a:xfrm>
            <a:off x="418011" y="2483544"/>
            <a:ext cx="11351623" cy="3995633"/>
          </a:xfrm>
        </p:spPr>
        <p:txBody>
          <a:bodyPr>
            <a:noAutofit/>
          </a:bodyPr>
          <a:lstStyle/>
          <a:p>
            <a:pPr lvl="0"/>
            <a:r>
              <a:rPr lang="en-GB" sz="2400" dirty="0" smtClean="0">
                <a:solidFill>
                  <a:schemeClr val="bg1"/>
                </a:solidFill>
              </a:rPr>
              <a:t>You will all receive a paper </a:t>
            </a:r>
            <a:r>
              <a:rPr lang="en-GB" sz="2400" dirty="0">
                <a:solidFill>
                  <a:schemeClr val="bg1"/>
                </a:solidFill>
              </a:rPr>
              <a:t>copy </a:t>
            </a:r>
            <a:r>
              <a:rPr lang="en-GB" sz="2400" dirty="0" smtClean="0">
                <a:solidFill>
                  <a:schemeClr val="bg1"/>
                </a:solidFill>
              </a:rPr>
              <a:t>of the behaviour charter to keep at </a:t>
            </a:r>
            <a:r>
              <a:rPr lang="en-GB" sz="2400" dirty="0">
                <a:solidFill>
                  <a:schemeClr val="bg1"/>
                </a:solidFill>
              </a:rPr>
              <a:t>home</a:t>
            </a:r>
            <a:r>
              <a:rPr lang="en-GB" sz="2400" dirty="0" smtClean="0">
                <a:solidFill>
                  <a:schemeClr val="bg1"/>
                </a:solidFill>
              </a:rPr>
              <a:t>.</a:t>
            </a:r>
          </a:p>
          <a:p>
            <a:pPr lvl="0"/>
            <a:r>
              <a:rPr lang="en-GB" sz="2400" dirty="0" smtClean="0">
                <a:solidFill>
                  <a:schemeClr val="bg1"/>
                </a:solidFill>
              </a:rPr>
              <a:t>We share a child friendly version with the children and make references to it in class.</a:t>
            </a:r>
          </a:p>
          <a:p>
            <a:pPr marL="0" lvl="0" indent="0">
              <a:buNone/>
            </a:pPr>
            <a:endParaRPr lang="en-GB" sz="2400" dirty="0">
              <a:solidFill>
                <a:schemeClr val="bg1"/>
              </a:solidFill>
            </a:endParaRPr>
          </a:p>
          <a:p>
            <a:pPr marL="0" lvl="0" indent="0" algn="ctr">
              <a:buNone/>
            </a:pPr>
            <a:r>
              <a:rPr lang="en-GB" sz="2400" b="1" dirty="0">
                <a:solidFill>
                  <a:schemeClr val="bg1"/>
                </a:solidFill>
              </a:rPr>
              <a:t>Please take the time to read through </a:t>
            </a:r>
            <a:r>
              <a:rPr lang="en-GB" sz="2400" b="1" dirty="0" smtClean="0">
                <a:solidFill>
                  <a:schemeClr val="bg1"/>
                </a:solidFill>
              </a:rPr>
              <a:t>and </a:t>
            </a:r>
            <a:r>
              <a:rPr lang="en-GB" sz="2400" b="1" dirty="0">
                <a:solidFill>
                  <a:schemeClr val="bg1"/>
                </a:solidFill>
              </a:rPr>
              <a:t>discuss this charter as a family. </a:t>
            </a:r>
          </a:p>
          <a:p>
            <a:pPr marL="0" lvl="0" indent="0" algn="ctr">
              <a:buNone/>
            </a:pPr>
            <a:r>
              <a:rPr lang="en-GB" sz="2400" b="1" dirty="0">
                <a:solidFill>
                  <a:schemeClr val="bg1"/>
                </a:solidFill>
              </a:rPr>
              <a:t>Please keep it at home for reference</a:t>
            </a:r>
            <a:r>
              <a:rPr lang="en-GB" sz="2400" b="1" dirty="0" smtClean="0">
                <a:solidFill>
                  <a:schemeClr val="bg1"/>
                </a:solidFill>
              </a:rPr>
              <a:t>.</a:t>
            </a:r>
            <a:endParaRPr lang="en-GB" sz="2200" b="1" dirty="0" smtClean="0">
              <a:solidFill>
                <a:schemeClr val="bg1"/>
              </a:solidFill>
            </a:endParaRPr>
          </a:p>
          <a:p>
            <a:pPr marL="0" indent="0">
              <a:buNone/>
            </a:pPr>
            <a:endParaRPr lang="en-GB" sz="2200" dirty="0"/>
          </a:p>
        </p:txBody>
      </p:sp>
    </p:spTree>
    <p:extLst>
      <p:ext uri="{BB962C8B-B14F-4D97-AF65-F5344CB8AC3E}">
        <p14:creationId xmlns:p14="http://schemas.microsoft.com/office/powerpoint/2010/main" val="9024377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Rewards</a:t>
            </a:r>
            <a:endParaRPr lang="en-GB" dirty="0">
              <a:solidFill>
                <a:schemeClr val="bg1"/>
              </a:solidFill>
            </a:endParaRPr>
          </a:p>
        </p:txBody>
      </p:sp>
      <p:sp>
        <p:nvSpPr>
          <p:cNvPr id="3" name="Content Placeholder 2"/>
          <p:cNvSpPr>
            <a:spLocks noGrp="1"/>
          </p:cNvSpPr>
          <p:nvPr>
            <p:ph idx="1"/>
          </p:nvPr>
        </p:nvSpPr>
        <p:spPr>
          <a:xfrm>
            <a:off x="420187" y="1973318"/>
            <a:ext cx="11351623" cy="4124860"/>
          </a:xfrm>
        </p:spPr>
        <p:txBody>
          <a:bodyPr>
            <a:noAutofit/>
          </a:bodyPr>
          <a:lstStyle/>
          <a:p>
            <a:pPr lvl="0"/>
            <a:r>
              <a:rPr lang="en-GB" sz="2200" dirty="0">
                <a:solidFill>
                  <a:schemeClr val="bg1"/>
                </a:solidFill>
              </a:rPr>
              <a:t>Proud Cloud </a:t>
            </a:r>
            <a:r>
              <a:rPr lang="en-GB" sz="2200" dirty="0" smtClean="0">
                <a:solidFill>
                  <a:schemeClr val="bg1"/>
                </a:solidFill>
              </a:rPr>
              <a:t>– linked to the school rules. When we spot children who make us proud, their peg moves onto the proud cloud. </a:t>
            </a:r>
          </a:p>
          <a:p>
            <a:pPr lvl="0"/>
            <a:r>
              <a:rPr lang="en-GB" sz="2200" dirty="0" smtClean="0">
                <a:solidFill>
                  <a:schemeClr val="bg1"/>
                </a:solidFill>
              </a:rPr>
              <a:t>Cube </a:t>
            </a:r>
            <a:r>
              <a:rPr lang="en-GB" sz="2200" dirty="0">
                <a:solidFill>
                  <a:schemeClr val="bg1"/>
                </a:solidFill>
              </a:rPr>
              <a:t>jar – Cubes are given to the whole class when they are working together positively as a class</a:t>
            </a:r>
            <a:r>
              <a:rPr lang="en-GB" sz="2200" dirty="0" smtClean="0">
                <a:solidFill>
                  <a:schemeClr val="bg1"/>
                </a:solidFill>
              </a:rPr>
              <a:t>. Counters can also be collected for individual achievements. When the counter jar is full, the counters can be exchanged for a cube.</a:t>
            </a:r>
            <a:endParaRPr lang="en-GB" sz="2200" dirty="0">
              <a:solidFill>
                <a:schemeClr val="bg1"/>
              </a:solidFill>
            </a:endParaRPr>
          </a:p>
          <a:p>
            <a:pPr lvl="0"/>
            <a:r>
              <a:rPr lang="en-GB" sz="2200" dirty="0">
                <a:solidFill>
                  <a:schemeClr val="bg1"/>
                </a:solidFill>
              </a:rPr>
              <a:t>VIP – One child is chosen at random; they have special jobs to do in the classroom, have a special place to sit and they can line up at the front of the </a:t>
            </a:r>
            <a:r>
              <a:rPr lang="en-GB" sz="2200" dirty="0" smtClean="0">
                <a:solidFill>
                  <a:schemeClr val="bg1"/>
                </a:solidFill>
              </a:rPr>
              <a:t>line as well as a number of other things.</a:t>
            </a:r>
            <a:endParaRPr lang="en-GB" sz="2200" dirty="0">
              <a:solidFill>
                <a:schemeClr val="bg1"/>
              </a:solidFill>
            </a:endParaRPr>
          </a:p>
        </p:txBody>
      </p:sp>
    </p:spTree>
    <p:extLst>
      <p:ext uri="{BB962C8B-B14F-4D97-AF65-F5344CB8AC3E}">
        <p14:creationId xmlns:p14="http://schemas.microsoft.com/office/powerpoint/2010/main" val="12258100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Snacks &amp; Water Bottles</a:t>
            </a:r>
            <a:endParaRPr lang="en-GB" dirty="0">
              <a:solidFill>
                <a:schemeClr val="bg1"/>
              </a:solidFill>
            </a:endParaRPr>
          </a:p>
        </p:txBody>
      </p:sp>
      <p:sp>
        <p:nvSpPr>
          <p:cNvPr id="3" name="Content Placeholder 2"/>
          <p:cNvSpPr>
            <a:spLocks noGrp="1"/>
          </p:cNvSpPr>
          <p:nvPr>
            <p:ph idx="1"/>
          </p:nvPr>
        </p:nvSpPr>
        <p:spPr>
          <a:xfrm>
            <a:off x="818712" y="2233749"/>
            <a:ext cx="10554574" cy="4345727"/>
          </a:xfrm>
        </p:spPr>
        <p:txBody>
          <a:bodyPr>
            <a:normAutofit lnSpcReduction="10000"/>
          </a:bodyPr>
          <a:lstStyle/>
          <a:p>
            <a:r>
              <a:rPr lang="en-GB" sz="2200" dirty="0">
                <a:solidFill>
                  <a:schemeClr val="bg1"/>
                </a:solidFill>
              </a:rPr>
              <a:t>Toast </a:t>
            </a:r>
            <a:r>
              <a:rPr lang="en-GB" sz="2200" dirty="0" smtClean="0">
                <a:solidFill>
                  <a:schemeClr val="bg1"/>
                </a:solidFill>
              </a:rPr>
              <a:t>is available </a:t>
            </a:r>
            <a:r>
              <a:rPr lang="en-GB" sz="2200" dirty="0" smtClean="0">
                <a:solidFill>
                  <a:schemeClr val="bg1"/>
                </a:solidFill>
              </a:rPr>
              <a:t>daily and is 25p per slice. </a:t>
            </a:r>
            <a:r>
              <a:rPr lang="en-GB" sz="2200" dirty="0" smtClean="0">
                <a:solidFill>
                  <a:schemeClr val="bg1"/>
                </a:solidFill>
              </a:rPr>
              <a:t>Please order and pay on </a:t>
            </a:r>
            <a:r>
              <a:rPr lang="en-GB" sz="2200" dirty="0" smtClean="0">
                <a:solidFill>
                  <a:schemeClr val="bg1"/>
                </a:solidFill>
              </a:rPr>
              <a:t>Parent pay.</a:t>
            </a:r>
            <a:endParaRPr lang="en-GB" sz="2200" dirty="0" smtClean="0">
              <a:solidFill>
                <a:schemeClr val="bg1"/>
              </a:solidFill>
            </a:endParaRPr>
          </a:p>
          <a:p>
            <a:r>
              <a:rPr lang="en-GB" sz="2200" dirty="0" smtClean="0">
                <a:solidFill>
                  <a:schemeClr val="bg1"/>
                </a:solidFill>
              </a:rPr>
              <a:t>Bacon sandwiches are available on a Friday. </a:t>
            </a:r>
            <a:r>
              <a:rPr lang="en-GB" sz="2200" dirty="0">
                <a:solidFill>
                  <a:schemeClr val="bg1"/>
                </a:solidFill>
              </a:rPr>
              <a:t>Please order and pay on </a:t>
            </a:r>
            <a:r>
              <a:rPr lang="en-GB" sz="2200" dirty="0" smtClean="0">
                <a:solidFill>
                  <a:schemeClr val="bg1"/>
                </a:solidFill>
              </a:rPr>
              <a:t>Parent pay.</a:t>
            </a:r>
            <a:endParaRPr lang="en-GB" sz="2200" dirty="0" smtClean="0">
              <a:solidFill>
                <a:schemeClr val="bg1"/>
              </a:solidFill>
            </a:endParaRPr>
          </a:p>
          <a:p>
            <a:r>
              <a:rPr lang="en-GB" sz="2200" dirty="0" smtClean="0">
                <a:solidFill>
                  <a:schemeClr val="bg1"/>
                </a:solidFill>
              </a:rPr>
              <a:t>Fruit </a:t>
            </a:r>
            <a:r>
              <a:rPr lang="en-GB" sz="2200" dirty="0">
                <a:solidFill>
                  <a:schemeClr val="bg1"/>
                </a:solidFill>
              </a:rPr>
              <a:t>is available </a:t>
            </a:r>
            <a:r>
              <a:rPr lang="en-GB" sz="2200" dirty="0" smtClean="0">
                <a:solidFill>
                  <a:schemeClr val="bg1"/>
                </a:solidFill>
              </a:rPr>
              <a:t>daily.</a:t>
            </a:r>
          </a:p>
          <a:p>
            <a:r>
              <a:rPr lang="en-GB" sz="2200" dirty="0" smtClean="0">
                <a:solidFill>
                  <a:schemeClr val="bg1"/>
                </a:solidFill>
              </a:rPr>
              <a:t>The children </a:t>
            </a:r>
            <a:r>
              <a:rPr lang="en-GB" sz="2200" dirty="0">
                <a:solidFill>
                  <a:schemeClr val="bg1"/>
                </a:solidFill>
              </a:rPr>
              <a:t>may bring in a </a:t>
            </a:r>
            <a:r>
              <a:rPr lang="en-GB" sz="2200" b="1" dirty="0">
                <a:solidFill>
                  <a:schemeClr val="bg1"/>
                </a:solidFill>
              </a:rPr>
              <a:t>healthy </a:t>
            </a:r>
            <a:r>
              <a:rPr lang="en-GB" sz="2200" dirty="0">
                <a:solidFill>
                  <a:schemeClr val="bg1"/>
                </a:solidFill>
              </a:rPr>
              <a:t>snack from </a:t>
            </a:r>
            <a:r>
              <a:rPr lang="en-GB" sz="2200" dirty="0" smtClean="0">
                <a:solidFill>
                  <a:schemeClr val="bg1"/>
                </a:solidFill>
              </a:rPr>
              <a:t>home. There </a:t>
            </a:r>
            <a:r>
              <a:rPr lang="en-GB" sz="2200" dirty="0">
                <a:solidFill>
                  <a:schemeClr val="bg1"/>
                </a:solidFill>
              </a:rPr>
              <a:t>are children in school with severe </a:t>
            </a:r>
            <a:r>
              <a:rPr lang="en-GB" sz="2200" dirty="0" smtClean="0">
                <a:solidFill>
                  <a:schemeClr val="bg1"/>
                </a:solidFill>
              </a:rPr>
              <a:t>milk </a:t>
            </a:r>
            <a:r>
              <a:rPr lang="en-GB" sz="2200" dirty="0">
                <a:solidFill>
                  <a:schemeClr val="bg1"/>
                </a:solidFill>
              </a:rPr>
              <a:t>allergies </a:t>
            </a:r>
            <a:r>
              <a:rPr lang="en-GB" sz="2200" dirty="0" smtClean="0">
                <a:solidFill>
                  <a:schemeClr val="bg1"/>
                </a:solidFill>
              </a:rPr>
              <a:t>and nut allergies - </a:t>
            </a:r>
            <a:r>
              <a:rPr lang="en-GB" sz="2200" b="1" u="sng" dirty="0">
                <a:solidFill>
                  <a:schemeClr val="bg1"/>
                </a:solidFill>
              </a:rPr>
              <a:t>we are a nut-free </a:t>
            </a:r>
            <a:r>
              <a:rPr lang="en-GB" sz="2200" b="1" u="sng" dirty="0" smtClean="0">
                <a:solidFill>
                  <a:schemeClr val="bg1"/>
                </a:solidFill>
              </a:rPr>
              <a:t>school</a:t>
            </a:r>
            <a:endParaRPr lang="en-GB" sz="2200" dirty="0" smtClean="0">
              <a:solidFill>
                <a:schemeClr val="bg1"/>
              </a:solidFill>
            </a:endParaRPr>
          </a:p>
          <a:p>
            <a:r>
              <a:rPr lang="en-GB" sz="2200" dirty="0">
                <a:solidFill>
                  <a:schemeClr val="bg1"/>
                </a:solidFill>
              </a:rPr>
              <a:t>Children are encouraged to drink water regularly. Please ensure that </a:t>
            </a:r>
            <a:r>
              <a:rPr lang="en-GB" sz="2200" dirty="0" smtClean="0">
                <a:solidFill>
                  <a:schemeClr val="bg1"/>
                </a:solidFill>
              </a:rPr>
              <a:t>water bottles have </a:t>
            </a:r>
            <a:r>
              <a:rPr lang="en-GB" sz="2200" dirty="0">
                <a:solidFill>
                  <a:schemeClr val="bg1"/>
                </a:solidFill>
              </a:rPr>
              <a:t>a sports cap, not a screw top as these often spill</a:t>
            </a:r>
            <a:r>
              <a:rPr lang="en-GB" sz="2200" dirty="0" smtClean="0">
                <a:solidFill>
                  <a:schemeClr val="bg1"/>
                </a:solidFill>
              </a:rPr>
              <a:t>. </a:t>
            </a:r>
          </a:p>
          <a:p>
            <a:r>
              <a:rPr lang="en-GB" sz="2200" b="1" i="1" dirty="0" smtClean="0">
                <a:solidFill>
                  <a:schemeClr val="bg1"/>
                </a:solidFill>
              </a:rPr>
              <a:t>No juice! </a:t>
            </a:r>
            <a:endParaRPr lang="en-GB" sz="2200" b="1" i="1" dirty="0">
              <a:solidFill>
                <a:schemeClr val="bg1"/>
              </a:solidFill>
            </a:endParaRPr>
          </a:p>
        </p:txBody>
      </p:sp>
    </p:spTree>
    <p:extLst>
      <p:ext uri="{BB962C8B-B14F-4D97-AF65-F5344CB8AC3E}">
        <p14:creationId xmlns:p14="http://schemas.microsoft.com/office/powerpoint/2010/main" val="22013726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383" y="447188"/>
            <a:ext cx="11560628" cy="970450"/>
          </a:xfrm>
        </p:spPr>
        <p:txBody>
          <a:bodyPr/>
          <a:lstStyle/>
          <a:p>
            <a:r>
              <a:rPr lang="en-GB" sz="3900" dirty="0">
                <a:solidFill>
                  <a:schemeClr val="bg1"/>
                </a:solidFill>
              </a:rPr>
              <a:t>What else do </a:t>
            </a:r>
            <a:r>
              <a:rPr lang="en-GB" sz="3900" dirty="0" smtClean="0">
                <a:solidFill>
                  <a:schemeClr val="bg1"/>
                </a:solidFill>
              </a:rPr>
              <a:t>you </a:t>
            </a:r>
            <a:r>
              <a:rPr lang="en-GB" sz="3900" dirty="0">
                <a:solidFill>
                  <a:schemeClr val="bg1"/>
                </a:solidFill>
              </a:rPr>
              <a:t>need to know about Year 2</a:t>
            </a:r>
            <a:r>
              <a:rPr lang="en-GB" sz="3900" dirty="0" smtClean="0">
                <a:solidFill>
                  <a:schemeClr val="bg1"/>
                </a:solidFill>
              </a:rPr>
              <a:t>?</a:t>
            </a:r>
            <a:endParaRPr lang="en-GB" sz="3900" dirty="0">
              <a:solidFill>
                <a:schemeClr val="bg1"/>
              </a:solidFill>
            </a:endParaRPr>
          </a:p>
        </p:txBody>
      </p:sp>
      <p:sp>
        <p:nvSpPr>
          <p:cNvPr id="3" name="Content Placeholder 2"/>
          <p:cNvSpPr>
            <a:spLocks noGrp="1"/>
          </p:cNvSpPr>
          <p:nvPr>
            <p:ph idx="1"/>
          </p:nvPr>
        </p:nvSpPr>
        <p:spPr>
          <a:xfrm>
            <a:off x="287383" y="2392104"/>
            <a:ext cx="11560628" cy="3982570"/>
          </a:xfrm>
        </p:spPr>
        <p:txBody>
          <a:bodyPr>
            <a:normAutofit/>
          </a:bodyPr>
          <a:lstStyle/>
          <a:p>
            <a:pPr marL="0" indent="0">
              <a:buNone/>
            </a:pPr>
            <a:r>
              <a:rPr lang="en-GB" sz="2200" b="1" dirty="0">
                <a:solidFill>
                  <a:schemeClr val="bg1"/>
                </a:solidFill>
              </a:rPr>
              <a:t>Parents’ Evening</a:t>
            </a:r>
            <a:endParaRPr lang="en-GB" sz="2200" dirty="0">
              <a:solidFill>
                <a:schemeClr val="bg1"/>
              </a:solidFill>
            </a:endParaRPr>
          </a:p>
          <a:p>
            <a:r>
              <a:rPr lang="en-GB" sz="2200" dirty="0" smtClean="0">
                <a:solidFill>
                  <a:schemeClr val="bg1"/>
                </a:solidFill>
              </a:rPr>
              <a:t>Autumn term parents</a:t>
            </a:r>
            <a:r>
              <a:rPr lang="en-GB" sz="2200" dirty="0">
                <a:solidFill>
                  <a:schemeClr val="bg1"/>
                </a:solidFill>
              </a:rPr>
              <a:t>’ evening </a:t>
            </a:r>
            <a:r>
              <a:rPr lang="en-GB" sz="2200" dirty="0" smtClean="0">
                <a:solidFill>
                  <a:schemeClr val="bg1"/>
                </a:solidFill>
              </a:rPr>
              <a:t>will be in the week before October half term. </a:t>
            </a:r>
          </a:p>
          <a:p>
            <a:r>
              <a:rPr lang="en-GB" sz="2200" dirty="0">
                <a:solidFill>
                  <a:schemeClr val="bg1"/>
                </a:solidFill>
              </a:rPr>
              <a:t>S</a:t>
            </a:r>
            <a:r>
              <a:rPr lang="en-GB" sz="2200" dirty="0" smtClean="0">
                <a:solidFill>
                  <a:schemeClr val="bg1"/>
                </a:solidFill>
              </a:rPr>
              <a:t>pring term parents’ evening will be in February 2027. </a:t>
            </a:r>
          </a:p>
          <a:p>
            <a:pPr marL="0" indent="0">
              <a:buNone/>
            </a:pPr>
            <a:endParaRPr lang="en-GB" sz="900" dirty="0">
              <a:solidFill>
                <a:schemeClr val="bg1"/>
              </a:solidFill>
            </a:endParaRPr>
          </a:p>
          <a:p>
            <a:pPr marL="0" indent="0">
              <a:buNone/>
            </a:pPr>
            <a:r>
              <a:rPr lang="en-GB" sz="2200" b="1" dirty="0">
                <a:solidFill>
                  <a:schemeClr val="bg1"/>
                </a:solidFill>
              </a:rPr>
              <a:t>SATS</a:t>
            </a:r>
            <a:endParaRPr lang="en-GB" sz="2200" dirty="0">
              <a:solidFill>
                <a:schemeClr val="bg1"/>
              </a:solidFill>
            </a:endParaRPr>
          </a:p>
          <a:p>
            <a:r>
              <a:rPr lang="en-GB" sz="2200" dirty="0" smtClean="0">
                <a:solidFill>
                  <a:schemeClr val="bg1"/>
                </a:solidFill>
              </a:rPr>
              <a:t>SATs are no longer statutory for Year 2 children, however we will use past papers as informal assessments. </a:t>
            </a:r>
          </a:p>
        </p:txBody>
      </p:sp>
    </p:spTree>
    <p:extLst>
      <p:ext uri="{BB962C8B-B14F-4D97-AF65-F5344CB8AC3E}">
        <p14:creationId xmlns:p14="http://schemas.microsoft.com/office/powerpoint/2010/main" val="333335774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Further information…</a:t>
            </a:r>
            <a:endParaRPr lang="en-GB" dirty="0">
              <a:solidFill>
                <a:schemeClr val="bg1"/>
              </a:solidFill>
            </a:endParaRPr>
          </a:p>
        </p:txBody>
      </p:sp>
      <p:sp>
        <p:nvSpPr>
          <p:cNvPr id="3" name="Content Placeholder 2"/>
          <p:cNvSpPr>
            <a:spLocks noGrp="1"/>
          </p:cNvSpPr>
          <p:nvPr>
            <p:ph idx="1"/>
          </p:nvPr>
        </p:nvSpPr>
        <p:spPr>
          <a:xfrm>
            <a:off x="322216" y="2326790"/>
            <a:ext cx="11547565" cy="4400582"/>
          </a:xfrm>
        </p:spPr>
        <p:txBody>
          <a:bodyPr>
            <a:normAutofit lnSpcReduction="10000"/>
          </a:bodyPr>
          <a:lstStyle/>
          <a:p>
            <a:pPr marL="0" indent="0">
              <a:buNone/>
            </a:pPr>
            <a:r>
              <a:rPr lang="en-GB" sz="2400" b="1" dirty="0" smtClean="0">
                <a:solidFill>
                  <a:schemeClr val="bg1"/>
                </a:solidFill>
              </a:rPr>
              <a:t>Toys/fidget tools</a:t>
            </a:r>
            <a:endParaRPr lang="en-GB" sz="2400" dirty="0">
              <a:solidFill>
                <a:schemeClr val="bg1"/>
              </a:solidFill>
            </a:endParaRPr>
          </a:p>
          <a:p>
            <a:r>
              <a:rPr lang="en-GB" sz="2400" dirty="0" smtClean="0">
                <a:solidFill>
                  <a:schemeClr val="bg1"/>
                </a:solidFill>
              </a:rPr>
              <a:t>Children </a:t>
            </a:r>
            <a:r>
              <a:rPr lang="en-GB" sz="2400" dirty="0">
                <a:solidFill>
                  <a:schemeClr val="bg1"/>
                </a:solidFill>
              </a:rPr>
              <a:t>are not to bring </a:t>
            </a:r>
            <a:r>
              <a:rPr lang="en-GB" sz="2400" dirty="0" smtClean="0">
                <a:solidFill>
                  <a:schemeClr val="bg1"/>
                </a:solidFill>
              </a:rPr>
              <a:t>toys/large keyrings </a:t>
            </a:r>
            <a:r>
              <a:rPr lang="en-GB" sz="2400" dirty="0">
                <a:solidFill>
                  <a:schemeClr val="bg1"/>
                </a:solidFill>
              </a:rPr>
              <a:t>in from </a:t>
            </a:r>
            <a:r>
              <a:rPr lang="en-GB" sz="2400" dirty="0" smtClean="0">
                <a:solidFill>
                  <a:schemeClr val="bg1"/>
                </a:solidFill>
              </a:rPr>
              <a:t>home.</a:t>
            </a:r>
          </a:p>
          <a:p>
            <a:r>
              <a:rPr lang="en-GB" sz="2400" dirty="0" smtClean="0">
                <a:solidFill>
                  <a:schemeClr val="bg1"/>
                </a:solidFill>
              </a:rPr>
              <a:t>Please don’t attach objects to bags as they will get tangled and might cause or be damaged. We will remove them and send them home</a:t>
            </a:r>
            <a:r>
              <a:rPr lang="en-GB" sz="2400" dirty="0" smtClean="0">
                <a:solidFill>
                  <a:schemeClr val="bg1"/>
                </a:solidFill>
              </a:rPr>
              <a:t>.</a:t>
            </a:r>
          </a:p>
          <a:p>
            <a:r>
              <a:rPr lang="en-GB" sz="2400" dirty="0" smtClean="0">
                <a:solidFill>
                  <a:schemeClr val="bg1"/>
                </a:solidFill>
              </a:rPr>
              <a:t>Fidget tools will need to be recommended by external professionals, and agreed with the class teacher and </a:t>
            </a:r>
            <a:r>
              <a:rPr lang="en-GB" sz="2400" dirty="0" err="1" smtClean="0">
                <a:solidFill>
                  <a:schemeClr val="bg1"/>
                </a:solidFill>
              </a:rPr>
              <a:t>SENCo</a:t>
            </a:r>
            <a:r>
              <a:rPr lang="en-GB" sz="2400" dirty="0" smtClean="0">
                <a:solidFill>
                  <a:schemeClr val="bg1"/>
                </a:solidFill>
              </a:rPr>
              <a:t>. Please do not bring them in otherwise.</a:t>
            </a:r>
            <a:endParaRPr lang="en-GB" sz="2400" dirty="0" smtClean="0">
              <a:solidFill>
                <a:schemeClr val="bg1"/>
              </a:solidFill>
            </a:endParaRPr>
          </a:p>
          <a:p>
            <a:pPr marL="0" indent="0">
              <a:buNone/>
            </a:pPr>
            <a:r>
              <a:rPr lang="en-GB" sz="2400" b="1" dirty="0" smtClean="0">
                <a:solidFill>
                  <a:schemeClr val="bg1"/>
                </a:solidFill>
              </a:rPr>
              <a:t>Parent </a:t>
            </a:r>
            <a:r>
              <a:rPr lang="en-GB" sz="2400" b="1" dirty="0">
                <a:solidFill>
                  <a:schemeClr val="bg1"/>
                </a:solidFill>
              </a:rPr>
              <a:t>Helpers</a:t>
            </a:r>
            <a:endParaRPr lang="en-GB" sz="2400" dirty="0">
              <a:solidFill>
                <a:schemeClr val="bg1"/>
              </a:solidFill>
            </a:endParaRPr>
          </a:p>
          <a:p>
            <a:r>
              <a:rPr lang="en-GB" sz="2400" dirty="0">
                <a:solidFill>
                  <a:schemeClr val="bg1"/>
                </a:solidFill>
              </a:rPr>
              <a:t>We always welcome helpers, especially reading helpers in KS1; </a:t>
            </a:r>
            <a:r>
              <a:rPr lang="en-GB" sz="2400" dirty="0" smtClean="0">
                <a:solidFill>
                  <a:schemeClr val="bg1"/>
                </a:solidFill>
              </a:rPr>
              <a:t>If you are interested in coming in to school to help, please let us know. </a:t>
            </a:r>
            <a:endParaRPr lang="en-GB" dirty="0">
              <a:solidFill>
                <a:schemeClr val="bg1"/>
              </a:solidFill>
            </a:endParaRPr>
          </a:p>
        </p:txBody>
      </p:sp>
    </p:spTree>
    <p:extLst>
      <p:ext uri="{BB962C8B-B14F-4D97-AF65-F5344CB8AC3E}">
        <p14:creationId xmlns:p14="http://schemas.microsoft.com/office/powerpoint/2010/main" val="5178426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26" name="Picture 2" descr="Cross Country Race: Over 3,755 Royalty-Free Licensable Stock Illustrations  &amp; Drawings | Shutterstock">
            <a:extLst>
              <a:ext uri="{FF2B5EF4-FFF2-40B4-BE49-F238E27FC236}">
                <a16:creationId xmlns:a16="http://schemas.microsoft.com/office/drawing/2014/main" id="{1D8706EE-FF1A-5B85-5FEF-420FC8015EF0}"/>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0" y="1362"/>
            <a:ext cx="12192000" cy="685663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3D820C-3722-854E-E446-48444D736994}"/>
              </a:ext>
            </a:extLst>
          </p:cNvPr>
          <p:cNvSpPr>
            <a:spLocks noGrp="1"/>
          </p:cNvSpPr>
          <p:nvPr>
            <p:ph type="title"/>
          </p:nvPr>
        </p:nvSpPr>
        <p:spPr/>
        <p:txBody>
          <a:bodyPr>
            <a:normAutofit fontScale="90000"/>
          </a:bodyPr>
          <a:lstStyle/>
          <a:p>
            <a:pPr algn="ctr"/>
            <a:r>
              <a:rPr lang="en-GB" sz="6000" b="1" u="sng" dirty="0">
                <a:latin typeface="Letter-join Print Plus 1" panose="02000805000000020003" pitchFamily="50" charset="0"/>
              </a:rPr>
              <a:t>Sports Events</a:t>
            </a:r>
          </a:p>
        </p:txBody>
      </p:sp>
      <p:sp>
        <p:nvSpPr>
          <p:cNvPr id="4" name="TextBox 3">
            <a:extLst>
              <a:ext uri="{FF2B5EF4-FFF2-40B4-BE49-F238E27FC236}">
                <a16:creationId xmlns:a16="http://schemas.microsoft.com/office/drawing/2014/main" id="{A5D9832E-E206-E9CA-C471-6A9815203B70}"/>
              </a:ext>
            </a:extLst>
          </p:cNvPr>
          <p:cNvSpPr txBox="1"/>
          <p:nvPr/>
        </p:nvSpPr>
        <p:spPr>
          <a:xfrm>
            <a:off x="38100" y="2367171"/>
            <a:ext cx="12115800" cy="2123658"/>
          </a:xfrm>
          <a:prstGeom prst="rect">
            <a:avLst/>
          </a:prstGeom>
          <a:noFill/>
        </p:spPr>
        <p:txBody>
          <a:bodyPr wrap="square" rtlCol="0">
            <a:spAutoFit/>
          </a:bodyPr>
          <a:lstStyle/>
          <a:p>
            <a:pPr algn="ctr"/>
            <a:r>
              <a:rPr lang="en-GB" sz="6600" dirty="0">
                <a:highlight>
                  <a:srgbClr val="C0C0C0"/>
                </a:highlight>
                <a:latin typeface="Letter-join Print Plus 1" panose="02000805000000020003" pitchFamily="50" charset="0"/>
              </a:rPr>
              <a:t>Cross Country Competition</a:t>
            </a:r>
          </a:p>
          <a:p>
            <a:pPr algn="ctr"/>
            <a:r>
              <a:rPr lang="en-GB" sz="6600" dirty="0">
                <a:highlight>
                  <a:srgbClr val="C0C0C0"/>
                </a:highlight>
                <a:latin typeface="Letter-join Print Plus 1" panose="02000805000000020003" pitchFamily="50" charset="0"/>
              </a:rPr>
              <a:t>Friday </a:t>
            </a:r>
            <a:r>
              <a:rPr lang="en-GB" sz="6600" dirty="0" smtClean="0">
                <a:highlight>
                  <a:srgbClr val="C0C0C0"/>
                </a:highlight>
                <a:latin typeface="Letter-join Print Plus 1" panose="02000805000000020003" pitchFamily="50" charset="0"/>
              </a:rPr>
              <a:t>12</a:t>
            </a:r>
            <a:r>
              <a:rPr lang="en-GB" sz="6600" baseline="30000" dirty="0" smtClean="0">
                <a:highlight>
                  <a:srgbClr val="C0C0C0"/>
                </a:highlight>
                <a:latin typeface="Letter-join Print Plus 1" panose="02000805000000020003" pitchFamily="50" charset="0"/>
              </a:rPr>
              <a:t>th</a:t>
            </a:r>
            <a:r>
              <a:rPr lang="en-GB" sz="6600" dirty="0" smtClean="0">
                <a:highlight>
                  <a:srgbClr val="C0C0C0"/>
                </a:highlight>
                <a:latin typeface="Letter-join Print Plus 1" panose="02000805000000020003" pitchFamily="50" charset="0"/>
              </a:rPr>
              <a:t> </a:t>
            </a:r>
            <a:r>
              <a:rPr lang="en-GB" sz="6600" dirty="0">
                <a:highlight>
                  <a:srgbClr val="C0C0C0"/>
                </a:highlight>
                <a:latin typeface="Letter-join Print Plus 1" panose="02000805000000020003" pitchFamily="50" charset="0"/>
              </a:rPr>
              <a:t>September</a:t>
            </a:r>
          </a:p>
        </p:txBody>
      </p:sp>
      <p:sp>
        <p:nvSpPr>
          <p:cNvPr id="5" name="TextBox 4">
            <a:extLst>
              <a:ext uri="{FF2B5EF4-FFF2-40B4-BE49-F238E27FC236}">
                <a16:creationId xmlns:a16="http://schemas.microsoft.com/office/drawing/2014/main" id="{FF81F652-A043-632E-7285-8A84F39212BF}"/>
              </a:ext>
            </a:extLst>
          </p:cNvPr>
          <p:cNvSpPr txBox="1"/>
          <p:nvPr/>
        </p:nvSpPr>
        <p:spPr>
          <a:xfrm>
            <a:off x="157843" y="5563455"/>
            <a:ext cx="11952514" cy="1200329"/>
          </a:xfrm>
          <a:prstGeom prst="rect">
            <a:avLst/>
          </a:prstGeom>
          <a:noFill/>
        </p:spPr>
        <p:txBody>
          <a:bodyPr wrap="square" rtlCol="0">
            <a:spAutoFit/>
          </a:bodyPr>
          <a:lstStyle/>
          <a:p>
            <a:pPr algn="ctr"/>
            <a:r>
              <a:rPr lang="en-GB" sz="3600" dirty="0">
                <a:latin typeface="Letter-join Print Plus 1" panose="02000805000000020003" pitchFamily="50" charset="0"/>
              </a:rPr>
              <a:t>Children </a:t>
            </a:r>
            <a:r>
              <a:rPr lang="en-GB" sz="3600" dirty="0" smtClean="0">
                <a:latin typeface="Letter-join Print Plus 1" panose="02000805000000020003" pitchFamily="50" charset="0"/>
              </a:rPr>
              <a:t>should </a:t>
            </a:r>
            <a:r>
              <a:rPr lang="en-GB" sz="3600" dirty="0">
                <a:latin typeface="Letter-join Print Plus 1" panose="02000805000000020003" pitchFamily="50" charset="0"/>
              </a:rPr>
              <a:t>wear their PE kit with </a:t>
            </a:r>
            <a:r>
              <a:rPr lang="en-GB" sz="3600" u="sng" dirty="0" smtClean="0">
                <a:latin typeface="Letter-join Print Plus 1" panose="02000805000000020003" pitchFamily="50" charset="0"/>
              </a:rPr>
              <a:t>coloured </a:t>
            </a:r>
            <a:r>
              <a:rPr lang="en-GB" sz="3600" u="sng" dirty="0">
                <a:latin typeface="Letter-join Print Plus 1" panose="02000805000000020003" pitchFamily="50" charset="0"/>
              </a:rPr>
              <a:t>t-shirt</a:t>
            </a:r>
            <a:r>
              <a:rPr lang="en-GB" sz="3600" dirty="0">
                <a:latin typeface="Letter-join Print Plus 1" panose="02000805000000020003" pitchFamily="50" charset="0"/>
              </a:rPr>
              <a:t>.</a:t>
            </a:r>
          </a:p>
          <a:p>
            <a:pPr algn="ctr"/>
            <a:r>
              <a:rPr lang="en-GB" sz="3600" dirty="0">
                <a:latin typeface="Letter-join Print Plus 1" panose="02000805000000020003" pitchFamily="50" charset="0"/>
              </a:rPr>
              <a:t>Winners to be announced in assembly the following week.</a:t>
            </a:r>
          </a:p>
        </p:txBody>
      </p:sp>
    </p:spTree>
    <p:extLst>
      <p:ext uri="{BB962C8B-B14F-4D97-AF65-F5344CB8AC3E}">
        <p14:creationId xmlns:p14="http://schemas.microsoft.com/office/powerpoint/2010/main" val="287515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School Website</a:t>
            </a:r>
            <a:endParaRPr lang="en-GB" dirty="0">
              <a:solidFill>
                <a:schemeClr val="bg1"/>
              </a:solidFill>
            </a:endParaRPr>
          </a:p>
        </p:txBody>
      </p:sp>
      <p:sp>
        <p:nvSpPr>
          <p:cNvPr id="3" name="Content Placeholder 2"/>
          <p:cNvSpPr>
            <a:spLocks noGrp="1"/>
          </p:cNvSpPr>
          <p:nvPr>
            <p:ph idx="1"/>
          </p:nvPr>
        </p:nvSpPr>
        <p:spPr>
          <a:xfrm>
            <a:off x="714209" y="2470482"/>
            <a:ext cx="10554574" cy="3636511"/>
          </a:xfrm>
        </p:spPr>
        <p:txBody>
          <a:bodyPr>
            <a:normAutofit fontScale="92500" lnSpcReduction="10000"/>
          </a:bodyPr>
          <a:lstStyle/>
          <a:p>
            <a:r>
              <a:rPr lang="en-GB" sz="2600" dirty="0" smtClean="0">
                <a:solidFill>
                  <a:schemeClr val="bg1"/>
                </a:solidFill>
              </a:rPr>
              <a:t>We </a:t>
            </a:r>
            <a:r>
              <a:rPr lang="en-GB" sz="2600" dirty="0">
                <a:solidFill>
                  <a:schemeClr val="bg1"/>
                </a:solidFill>
              </a:rPr>
              <a:t>will update the </a:t>
            </a:r>
            <a:r>
              <a:rPr lang="en-GB" sz="2600" dirty="0" smtClean="0">
                <a:solidFill>
                  <a:schemeClr val="bg1"/>
                </a:solidFill>
              </a:rPr>
              <a:t>Year 2 class page on the school website  </a:t>
            </a:r>
            <a:r>
              <a:rPr lang="en-GB" sz="2600" dirty="0">
                <a:solidFill>
                  <a:schemeClr val="bg1"/>
                </a:solidFill>
              </a:rPr>
              <a:t>to say what is happening in Year </a:t>
            </a:r>
            <a:r>
              <a:rPr lang="en-GB" sz="2600" dirty="0" smtClean="0">
                <a:solidFill>
                  <a:schemeClr val="bg1"/>
                </a:solidFill>
              </a:rPr>
              <a:t>2 each week. In </a:t>
            </a:r>
            <a:r>
              <a:rPr lang="en-GB" sz="2600" dirty="0">
                <a:solidFill>
                  <a:schemeClr val="bg1"/>
                </a:solidFill>
              </a:rPr>
              <a:t>addition, any extra information about the following week will also be </a:t>
            </a:r>
            <a:r>
              <a:rPr lang="en-GB" sz="2600" dirty="0" smtClean="0">
                <a:solidFill>
                  <a:schemeClr val="bg1"/>
                </a:solidFill>
              </a:rPr>
              <a:t>posted. The homework menu is on the main Year 2 page. </a:t>
            </a:r>
          </a:p>
          <a:p>
            <a:r>
              <a:rPr lang="en-GB" sz="2600" dirty="0" smtClean="0">
                <a:solidFill>
                  <a:schemeClr val="bg1"/>
                </a:solidFill>
              </a:rPr>
              <a:t>You can also find further  information about how to help your child at home with reading, our topics, how to stay active, staying safe online, times tables and wellbeing.</a:t>
            </a:r>
          </a:p>
          <a:p>
            <a:pPr marL="0" indent="0">
              <a:buNone/>
            </a:pPr>
            <a:endParaRPr lang="en-GB" sz="2600" dirty="0" smtClean="0">
              <a:solidFill>
                <a:schemeClr val="bg1"/>
              </a:solidFill>
            </a:endParaRPr>
          </a:p>
          <a:p>
            <a:pPr marL="0" indent="0">
              <a:buNone/>
            </a:pPr>
            <a:r>
              <a:rPr lang="en-GB" sz="2200" u="sng" dirty="0" smtClean="0">
                <a:solidFill>
                  <a:schemeClr val="bg1"/>
                </a:solidFill>
                <a:hlinkClick r:id="rId2"/>
              </a:rPr>
              <a:t>http</a:t>
            </a:r>
            <a:r>
              <a:rPr lang="en-GB" sz="2200" u="sng" dirty="0">
                <a:solidFill>
                  <a:schemeClr val="bg1"/>
                </a:solidFill>
                <a:hlinkClick r:id="rId2"/>
              </a:rPr>
              <a:t>://www.holmeschapelprimary.org.uk/</a:t>
            </a:r>
            <a:endParaRPr lang="en-GB" sz="2200" dirty="0">
              <a:solidFill>
                <a:schemeClr val="bg1"/>
              </a:solidFill>
            </a:endParaRPr>
          </a:p>
          <a:p>
            <a:endParaRPr lang="en-GB" dirty="0"/>
          </a:p>
        </p:txBody>
      </p:sp>
    </p:spTree>
    <p:extLst>
      <p:ext uri="{BB962C8B-B14F-4D97-AF65-F5344CB8AC3E}">
        <p14:creationId xmlns:p14="http://schemas.microsoft.com/office/powerpoint/2010/main" val="37019435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PTFA</a:t>
            </a:r>
            <a:endParaRPr lang="en-GB" dirty="0">
              <a:solidFill>
                <a:schemeClr val="bg1"/>
              </a:solidFill>
            </a:endParaRPr>
          </a:p>
        </p:txBody>
      </p:sp>
      <p:sp>
        <p:nvSpPr>
          <p:cNvPr id="3" name="Content Placeholder 2"/>
          <p:cNvSpPr>
            <a:spLocks noGrp="1"/>
          </p:cNvSpPr>
          <p:nvPr>
            <p:ph idx="1"/>
          </p:nvPr>
        </p:nvSpPr>
        <p:spPr>
          <a:xfrm>
            <a:off x="827424" y="1963669"/>
            <a:ext cx="10554574" cy="3636511"/>
          </a:xfrm>
        </p:spPr>
        <p:txBody>
          <a:bodyPr/>
          <a:lstStyle/>
          <a:p>
            <a:pPr marL="0" indent="0">
              <a:buNone/>
            </a:pPr>
            <a:endParaRPr lang="en-GB" dirty="0">
              <a:solidFill>
                <a:schemeClr val="bg1"/>
              </a:solidFill>
            </a:endParaRPr>
          </a:p>
          <a:p>
            <a:r>
              <a:rPr lang="en-GB" sz="2200" dirty="0">
                <a:solidFill>
                  <a:schemeClr val="bg1"/>
                </a:solidFill>
              </a:rPr>
              <a:t>The </a:t>
            </a:r>
            <a:r>
              <a:rPr lang="en-GB" sz="2200" dirty="0" smtClean="0">
                <a:solidFill>
                  <a:schemeClr val="bg1"/>
                </a:solidFill>
              </a:rPr>
              <a:t>PTFA </a:t>
            </a:r>
            <a:r>
              <a:rPr lang="en-GB" sz="2200" dirty="0">
                <a:solidFill>
                  <a:schemeClr val="bg1"/>
                </a:solidFill>
              </a:rPr>
              <a:t>is very keen to have more </a:t>
            </a:r>
            <a:r>
              <a:rPr lang="en-GB" sz="2200" dirty="0" smtClean="0">
                <a:solidFill>
                  <a:schemeClr val="bg1"/>
                </a:solidFill>
              </a:rPr>
              <a:t>members </a:t>
            </a:r>
            <a:r>
              <a:rPr lang="en-GB" sz="2200" dirty="0">
                <a:solidFill>
                  <a:schemeClr val="bg1"/>
                </a:solidFill>
              </a:rPr>
              <a:t>join – please look on the school </a:t>
            </a:r>
            <a:r>
              <a:rPr lang="en-GB" sz="2200" dirty="0" smtClean="0">
                <a:solidFill>
                  <a:schemeClr val="bg1"/>
                </a:solidFill>
              </a:rPr>
              <a:t>website for more information.</a:t>
            </a:r>
            <a:endParaRPr lang="en-GB" sz="2200" dirty="0">
              <a:solidFill>
                <a:schemeClr val="bg1"/>
              </a:solidFill>
            </a:endParaRPr>
          </a:p>
          <a:p>
            <a:endParaRPr lang="en-GB" dirty="0"/>
          </a:p>
        </p:txBody>
      </p:sp>
      <p:pic>
        <p:nvPicPr>
          <p:cNvPr id="2050" name="Picture 2" descr="Holmes Chapel Primary School PTA | Holmes Chapel"/>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99553" l="2461" r="99553"/>
                    </a14:imgEffect>
                  </a14:imgLayer>
                </a14:imgProps>
              </a:ext>
              <a:ext uri="{28A0092B-C50C-407E-A947-70E740481C1C}">
                <a14:useLocalDpi xmlns:a14="http://schemas.microsoft.com/office/drawing/2010/main" val="0"/>
              </a:ext>
            </a:extLst>
          </a:blip>
          <a:srcRect/>
          <a:stretch>
            <a:fillRect/>
          </a:stretch>
        </p:blipFill>
        <p:spPr bwMode="auto">
          <a:xfrm>
            <a:off x="9044279" y="4334440"/>
            <a:ext cx="2329007" cy="232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256639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bg1"/>
                </a:solidFill>
              </a:rPr>
              <a:t>Any more questions?</a:t>
            </a:r>
            <a:endParaRPr lang="en-GB" dirty="0">
              <a:solidFill>
                <a:schemeClr val="bg1"/>
              </a:solidFill>
            </a:endParaRPr>
          </a:p>
        </p:txBody>
      </p:sp>
    </p:spTree>
    <p:extLst>
      <p:ext uri="{BB962C8B-B14F-4D97-AF65-F5344CB8AC3E}">
        <p14:creationId xmlns:p14="http://schemas.microsoft.com/office/powerpoint/2010/main" val="550495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7581be3-e620-4e8e-8d1f-62719d7836a2">
      <Terms xmlns="http://schemas.microsoft.com/office/infopath/2007/PartnerControls"/>
    </lcf76f155ced4ddcb4097134ff3c332f>
    <TaxCatchAll xmlns="92cdb50c-fbfc-4186-b092-613ec635016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E6C34788518014A9C766C1602BBF9DA" ma:contentTypeVersion="17" ma:contentTypeDescription="Create a new document." ma:contentTypeScope="" ma:versionID="a2f7d594b6e62f138bf034cf6b82c86f">
  <xsd:schema xmlns:xsd="http://www.w3.org/2001/XMLSchema" xmlns:xs="http://www.w3.org/2001/XMLSchema" xmlns:p="http://schemas.microsoft.com/office/2006/metadata/properties" xmlns:ns2="47581be3-e620-4e8e-8d1f-62719d7836a2" xmlns:ns3="92cdb50c-fbfc-4186-b092-613ec6350163" targetNamespace="http://schemas.microsoft.com/office/2006/metadata/properties" ma:root="true" ma:fieldsID="83342fadfab6de365fe21b8a2bc35fb9" ns2:_="" ns3:_="">
    <xsd:import namespace="47581be3-e620-4e8e-8d1f-62719d7836a2"/>
    <xsd:import namespace="92cdb50c-fbfc-4186-b092-613ec635016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7581be3-e620-4e8e-8d1f-62719d7836a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9465654-8e23-4041-acc6-a1e973f32cf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cdb50c-fbfc-4186-b092-613ec635016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71a6439-0c2b-4c8e-a76f-44187c690542}" ma:internalName="TaxCatchAll" ma:showField="CatchAllData" ma:web="92cdb50c-fbfc-4186-b092-613ec63501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6A154E-87B7-41C0-83A8-473A5BB6DB37}">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92cdb50c-fbfc-4186-b092-613ec6350163"/>
    <ds:schemaRef ds:uri="47581be3-e620-4e8e-8d1f-62719d7836a2"/>
    <ds:schemaRef ds:uri="http://www.w3.org/XML/1998/namespace"/>
    <ds:schemaRef ds:uri="http://purl.org/dc/dcmitype/"/>
  </ds:schemaRefs>
</ds:datastoreItem>
</file>

<file path=customXml/itemProps2.xml><?xml version="1.0" encoding="utf-8"?>
<ds:datastoreItem xmlns:ds="http://schemas.openxmlformats.org/officeDocument/2006/customXml" ds:itemID="{C499DC5E-CF59-49A7-9AA3-7C4F94025F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7581be3-e620-4e8e-8d1f-62719d7836a2"/>
    <ds:schemaRef ds:uri="92cdb50c-fbfc-4186-b092-613ec63501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6FF5E23-25BD-4FB3-A48F-B11AB422A5F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TM03457503[[fn=Quotable]]</Template>
  <TotalTime>1039</TotalTime>
  <Words>2019</Words>
  <Application>Microsoft Office PowerPoint</Application>
  <PresentationFormat>Widescreen</PresentationFormat>
  <Paragraphs>179</Paragraphs>
  <Slides>31</Slides>
  <Notes>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Century Gothic</vt:lpstr>
      <vt:lpstr>Letter-join Print Plus 1</vt:lpstr>
      <vt:lpstr>Wingdings 2</vt:lpstr>
      <vt:lpstr>Quotable</vt:lpstr>
      <vt:lpstr>Welcome to Year 2!</vt:lpstr>
      <vt:lpstr>Teachers and Teaching assistants in Year 2</vt:lpstr>
      <vt:lpstr>What is the best way to contact us at school? </vt:lpstr>
      <vt:lpstr>If you have any concerns or worries and you can’t find us</vt:lpstr>
      <vt:lpstr>Daily routine in Year 2</vt:lpstr>
      <vt:lpstr>What is covered in the curriculum in Year 2?</vt:lpstr>
      <vt:lpstr>Trips</vt:lpstr>
      <vt:lpstr>Phonics &amp; Reading – Little Wandle</vt:lpstr>
      <vt:lpstr>Reading – Little Wandle</vt:lpstr>
      <vt:lpstr>Reading folders</vt:lpstr>
      <vt:lpstr>School Library</vt:lpstr>
      <vt:lpstr>Spelling</vt:lpstr>
      <vt:lpstr>Feedback</vt:lpstr>
      <vt:lpstr>E-Safety</vt:lpstr>
      <vt:lpstr>Online behaviour</vt:lpstr>
      <vt:lpstr>Oracy at HCPS</vt:lpstr>
      <vt:lpstr>What homework can we expect in Year 2?</vt:lpstr>
      <vt:lpstr>What homework can we expect in Year 2?</vt:lpstr>
      <vt:lpstr>When are our PE Days?</vt:lpstr>
      <vt:lpstr>Coats</vt:lpstr>
      <vt:lpstr>School Rules – Be the best you can be!</vt:lpstr>
      <vt:lpstr>British Values</vt:lpstr>
      <vt:lpstr>Behaviour Charter</vt:lpstr>
      <vt:lpstr>Rewards</vt:lpstr>
      <vt:lpstr>Snacks &amp; Water Bottles</vt:lpstr>
      <vt:lpstr>What else do you need to know about Year 2?</vt:lpstr>
      <vt:lpstr>Further information…</vt:lpstr>
      <vt:lpstr>Sports Events</vt:lpstr>
      <vt:lpstr>School Website</vt:lpstr>
      <vt:lpstr>PTFA</vt:lpstr>
      <vt:lpstr>Any more questions?</vt:lpstr>
    </vt:vector>
  </TitlesOfParts>
  <Company>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Heather.Williams@RPTNet.Local</dc:creator>
  <cp:lastModifiedBy>natasha.brett</cp:lastModifiedBy>
  <cp:revision>105</cp:revision>
  <dcterms:created xsi:type="dcterms:W3CDTF">2021-09-01T13:36:25Z</dcterms:created>
  <dcterms:modified xsi:type="dcterms:W3CDTF">2026-09-08T14:11:49Z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0x010100CE6C34788518014A9C766C1602BBF9DA</vt:lpwstr>
  </property>
</Properties>
</file>