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60" r:id="rId8"/>
    <p:sldId id="261" r:id="rId9"/>
    <p:sldId id="259" r:id="rId10"/>
    <p:sldId id="263"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219823-FF1B-6531-260E-68A634B59373}" v="3" dt="2026-06-16T15:02:39.361"/>
    <p1510:client id="{C4C5C918-8D96-E1C9-C97B-CBA62835E2B7}" v="5" dt="2026-06-15T17:05:48.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98" d="100"/>
          <a:sy n="98" d="100"/>
        </p:scale>
        <p:origin x="11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ie Noble" userId="S::tiffanie.noble@holmeschapelprimary.cheshire.sch.uk::5b43dd8c-ef07-43e5-b635-a0874b810f9e" providerId="AD" clId="Web-{BDFA9E4F-3DF3-8B3D-559A-009E1CB25BCE}"/>
    <pc:docChg chg="modSld">
      <pc:chgData name="Tiffanie Noble" userId="S::tiffanie.noble@holmeschapelprimary.cheshire.sch.uk::5b43dd8c-ef07-43e5-b635-a0874b810f9e" providerId="AD" clId="Web-{BDFA9E4F-3DF3-8B3D-559A-009E1CB25BCE}" dt="2026-06-11T13:50:59.256" v="230" actId="20577"/>
      <pc:docMkLst>
        <pc:docMk/>
      </pc:docMkLst>
      <pc:sldChg chg="modSp">
        <pc:chgData name="Tiffanie Noble" userId="S::tiffanie.noble@holmeschapelprimary.cheshire.sch.uk::5b43dd8c-ef07-43e5-b635-a0874b810f9e" providerId="AD" clId="Web-{BDFA9E4F-3DF3-8B3D-559A-009E1CB25BCE}" dt="2026-06-11T13:46:22.950" v="201" actId="20577"/>
        <pc:sldMkLst>
          <pc:docMk/>
          <pc:sldMk cId="1216336519" sldId="259"/>
        </pc:sldMkLst>
        <pc:spChg chg="mod">
          <ac:chgData name="Tiffanie Noble" userId="S::tiffanie.noble@holmeschapelprimary.cheshire.sch.uk::5b43dd8c-ef07-43e5-b635-a0874b810f9e" providerId="AD" clId="Web-{BDFA9E4F-3DF3-8B3D-559A-009E1CB25BCE}" dt="2026-06-11T13:46:22.950" v="201" actId="20577"/>
          <ac:spMkLst>
            <pc:docMk/>
            <pc:sldMk cId="1216336519" sldId="259"/>
            <ac:spMk id="3" creationId="{00000000-0000-0000-0000-000000000000}"/>
          </ac:spMkLst>
        </pc:spChg>
      </pc:sldChg>
      <pc:sldChg chg="modSp">
        <pc:chgData name="Tiffanie Noble" userId="S::tiffanie.noble@holmeschapelprimary.cheshire.sch.uk::5b43dd8c-ef07-43e5-b635-a0874b810f9e" providerId="AD" clId="Web-{BDFA9E4F-3DF3-8B3D-559A-009E1CB25BCE}" dt="2026-06-11T13:50:59.256" v="230" actId="20577"/>
        <pc:sldMkLst>
          <pc:docMk/>
          <pc:sldMk cId="2757195057" sldId="262"/>
        </pc:sldMkLst>
        <pc:spChg chg="mod">
          <ac:chgData name="Tiffanie Noble" userId="S::tiffanie.noble@holmeschapelprimary.cheshire.sch.uk::5b43dd8c-ef07-43e5-b635-a0874b810f9e" providerId="AD" clId="Web-{BDFA9E4F-3DF3-8B3D-559A-009E1CB25BCE}" dt="2026-06-11T13:50:59.256" v="230" actId="20577"/>
          <ac:spMkLst>
            <pc:docMk/>
            <pc:sldMk cId="2757195057" sldId="262"/>
            <ac:spMk id="3" creationId="{00000000-0000-0000-0000-000000000000}"/>
          </ac:spMkLst>
        </pc:spChg>
      </pc:sldChg>
      <pc:sldChg chg="modSp">
        <pc:chgData name="Tiffanie Noble" userId="S::tiffanie.noble@holmeschapelprimary.cheshire.sch.uk::5b43dd8c-ef07-43e5-b635-a0874b810f9e" providerId="AD" clId="Web-{BDFA9E4F-3DF3-8B3D-559A-009E1CB25BCE}" dt="2026-06-11T13:37:08.040" v="100" actId="20577"/>
        <pc:sldMkLst>
          <pc:docMk/>
          <pc:sldMk cId="2126179893" sldId="263"/>
        </pc:sldMkLst>
        <pc:spChg chg="mod">
          <ac:chgData name="Tiffanie Noble" userId="S::tiffanie.noble@holmeschapelprimary.cheshire.sch.uk::5b43dd8c-ef07-43e5-b635-a0874b810f9e" providerId="AD" clId="Web-{BDFA9E4F-3DF3-8B3D-559A-009E1CB25BCE}" dt="2026-06-11T13:37:08.040" v="100" actId="20577"/>
          <ac:spMkLst>
            <pc:docMk/>
            <pc:sldMk cId="2126179893" sldId="263"/>
            <ac:spMk id="3" creationId="{00000000-0000-0000-0000-000000000000}"/>
          </ac:spMkLst>
        </pc:spChg>
      </pc:sldChg>
    </pc:docChg>
  </pc:docChgLst>
  <pc:docChgLst>
    <pc:chgData name="Tiffanie Noble" userId="S::tiffanie.noble@holmeschapelprimary.cheshire.sch.uk::5b43dd8c-ef07-43e5-b635-a0874b810f9e" providerId="AD" clId="Web-{C4C5C918-8D96-E1C9-C97B-CBA62835E2B7}"/>
    <pc:docChg chg="modSld sldOrd">
      <pc:chgData name="Tiffanie Noble" userId="S::tiffanie.noble@holmeschapelprimary.cheshire.sch.uk::5b43dd8c-ef07-43e5-b635-a0874b810f9e" providerId="AD" clId="Web-{C4C5C918-8D96-E1C9-C97B-CBA62835E2B7}" dt="2026-06-15T17:05:48.106" v="2" actId="20577"/>
      <pc:docMkLst>
        <pc:docMk/>
      </pc:docMkLst>
      <pc:sldChg chg="ord">
        <pc:chgData name="Tiffanie Noble" userId="S::tiffanie.noble@holmeschapelprimary.cheshire.sch.uk::5b43dd8c-ef07-43e5-b635-a0874b810f9e" providerId="AD" clId="Web-{C4C5C918-8D96-E1C9-C97B-CBA62835E2B7}" dt="2026-06-15T17:04:36.009" v="0"/>
        <pc:sldMkLst>
          <pc:docMk/>
          <pc:sldMk cId="1121497342" sldId="258"/>
        </pc:sldMkLst>
      </pc:sldChg>
      <pc:sldChg chg="modSp">
        <pc:chgData name="Tiffanie Noble" userId="S::tiffanie.noble@holmeschapelprimary.cheshire.sch.uk::5b43dd8c-ef07-43e5-b635-a0874b810f9e" providerId="AD" clId="Web-{C4C5C918-8D96-E1C9-C97B-CBA62835E2B7}" dt="2026-06-15T17:05:48.106" v="2" actId="20577"/>
        <pc:sldMkLst>
          <pc:docMk/>
          <pc:sldMk cId="2757195057" sldId="262"/>
        </pc:sldMkLst>
        <pc:spChg chg="mod">
          <ac:chgData name="Tiffanie Noble" userId="S::tiffanie.noble@holmeschapelprimary.cheshire.sch.uk::5b43dd8c-ef07-43e5-b635-a0874b810f9e" providerId="AD" clId="Web-{C4C5C918-8D96-E1C9-C97B-CBA62835E2B7}" dt="2026-06-15T17:05:48.106" v="2" actId="20577"/>
          <ac:spMkLst>
            <pc:docMk/>
            <pc:sldMk cId="2757195057" sldId="262"/>
            <ac:spMk id="3" creationId="{00000000-0000-0000-0000-000000000000}"/>
          </ac:spMkLst>
        </pc:spChg>
      </pc:sldChg>
    </pc:docChg>
  </pc:docChgLst>
  <pc:docChgLst>
    <pc:chgData name="Marta Sanchez" userId="S::marta.sanchez@holmeschapelprimary.cheshire.sch.uk::1de76e10-fd3b-4e0d-a4a8-2fced2bf8bda" providerId="AD" clId="Web-{5C219823-FF1B-6531-260E-68A634B59373}"/>
    <pc:docChg chg="modSld">
      <pc:chgData name="Marta Sanchez" userId="S::marta.sanchez@holmeschapelprimary.cheshire.sch.uk::1de76e10-fd3b-4e0d-a4a8-2fced2bf8bda" providerId="AD" clId="Web-{5C219823-FF1B-6531-260E-68A634B59373}" dt="2026-06-16T15:02:37.533" v="0" actId="20577"/>
      <pc:docMkLst>
        <pc:docMk/>
      </pc:docMkLst>
      <pc:sldChg chg="modSp">
        <pc:chgData name="Marta Sanchez" userId="S::marta.sanchez@holmeschapelprimary.cheshire.sch.uk::1de76e10-fd3b-4e0d-a4a8-2fced2bf8bda" providerId="AD" clId="Web-{5C219823-FF1B-6531-260E-68A634B59373}" dt="2026-06-16T15:02:37.533" v="0" actId="20577"/>
        <pc:sldMkLst>
          <pc:docMk/>
          <pc:sldMk cId="1121497342" sldId="258"/>
        </pc:sldMkLst>
        <pc:spChg chg="mod">
          <ac:chgData name="Marta Sanchez" userId="S::marta.sanchez@holmeschapelprimary.cheshire.sch.uk::1de76e10-fd3b-4e0d-a4a8-2fced2bf8bda" providerId="AD" clId="Web-{5C219823-FF1B-6531-260E-68A634B59373}" dt="2026-06-16T15:02:37.533" v="0" actId="20577"/>
          <ac:spMkLst>
            <pc:docMk/>
            <pc:sldMk cId="1121497342" sldId="258"/>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4340E22-C9DE-4351-A301-841156A76DF3}" type="datetimeFigureOut">
              <a:rPr lang="en-GB" smtClean="0"/>
              <a:t>16/06/2026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DA3AE0-F3AB-4C4A-A0CA-E489B0EFB6EA}" type="slidenum">
              <a:rPr lang="en-GB" smtClean="0"/>
              <a:t>‹#›</a:t>
            </a:fld>
            <a:endParaRPr lang="en-GB" dirty="0"/>
          </a:p>
        </p:txBody>
      </p:sp>
    </p:spTree>
    <p:extLst>
      <p:ext uri="{BB962C8B-B14F-4D97-AF65-F5344CB8AC3E}">
        <p14:creationId xmlns:p14="http://schemas.microsoft.com/office/powerpoint/2010/main" val="1297816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340E22-C9DE-4351-A301-841156A76DF3}" type="datetimeFigureOut">
              <a:rPr lang="en-GB" smtClean="0"/>
              <a:t>16/06/2026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DA3AE0-F3AB-4C4A-A0CA-E489B0EFB6EA}" type="slidenum">
              <a:rPr lang="en-GB" smtClean="0"/>
              <a:t>‹#›</a:t>
            </a:fld>
            <a:endParaRPr lang="en-GB" dirty="0"/>
          </a:p>
        </p:txBody>
      </p:sp>
    </p:spTree>
    <p:extLst>
      <p:ext uri="{BB962C8B-B14F-4D97-AF65-F5344CB8AC3E}">
        <p14:creationId xmlns:p14="http://schemas.microsoft.com/office/powerpoint/2010/main" val="122937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340E22-C9DE-4351-A301-841156A76DF3}" type="datetimeFigureOut">
              <a:rPr lang="en-GB" smtClean="0"/>
              <a:t>16/06/2026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DA3AE0-F3AB-4C4A-A0CA-E489B0EFB6EA}" type="slidenum">
              <a:rPr lang="en-GB" smtClean="0"/>
              <a:t>‹#›</a:t>
            </a:fld>
            <a:endParaRPr lang="en-GB" dirty="0"/>
          </a:p>
        </p:txBody>
      </p:sp>
    </p:spTree>
    <p:extLst>
      <p:ext uri="{BB962C8B-B14F-4D97-AF65-F5344CB8AC3E}">
        <p14:creationId xmlns:p14="http://schemas.microsoft.com/office/powerpoint/2010/main" val="100394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340E22-C9DE-4351-A301-841156A76DF3}" type="datetimeFigureOut">
              <a:rPr lang="en-GB" smtClean="0"/>
              <a:t>16/06/2026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DA3AE0-F3AB-4C4A-A0CA-E489B0EFB6EA}" type="slidenum">
              <a:rPr lang="en-GB" smtClean="0"/>
              <a:t>‹#›</a:t>
            </a:fld>
            <a:endParaRPr lang="en-GB" dirty="0"/>
          </a:p>
        </p:txBody>
      </p:sp>
    </p:spTree>
    <p:extLst>
      <p:ext uri="{BB962C8B-B14F-4D97-AF65-F5344CB8AC3E}">
        <p14:creationId xmlns:p14="http://schemas.microsoft.com/office/powerpoint/2010/main" val="1361515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340E22-C9DE-4351-A301-841156A76DF3}" type="datetimeFigureOut">
              <a:rPr lang="en-GB" smtClean="0"/>
              <a:t>16/06/2026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ADA3AE0-F3AB-4C4A-A0CA-E489B0EFB6EA}" type="slidenum">
              <a:rPr lang="en-GB" smtClean="0"/>
              <a:t>‹#›</a:t>
            </a:fld>
            <a:endParaRPr lang="en-GB" dirty="0"/>
          </a:p>
        </p:txBody>
      </p:sp>
    </p:spTree>
    <p:extLst>
      <p:ext uri="{BB962C8B-B14F-4D97-AF65-F5344CB8AC3E}">
        <p14:creationId xmlns:p14="http://schemas.microsoft.com/office/powerpoint/2010/main" val="574429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4340E22-C9DE-4351-A301-841156A76DF3}" type="datetimeFigureOut">
              <a:rPr lang="en-GB" smtClean="0"/>
              <a:t>16/06/2026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ADA3AE0-F3AB-4C4A-A0CA-E489B0EFB6EA}" type="slidenum">
              <a:rPr lang="en-GB" smtClean="0"/>
              <a:t>‹#›</a:t>
            </a:fld>
            <a:endParaRPr lang="en-GB" dirty="0"/>
          </a:p>
        </p:txBody>
      </p:sp>
    </p:spTree>
    <p:extLst>
      <p:ext uri="{BB962C8B-B14F-4D97-AF65-F5344CB8AC3E}">
        <p14:creationId xmlns:p14="http://schemas.microsoft.com/office/powerpoint/2010/main" val="3293617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4340E22-C9DE-4351-A301-841156A76DF3}" type="datetimeFigureOut">
              <a:rPr lang="en-GB" smtClean="0"/>
              <a:t>16/06/2026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ADA3AE0-F3AB-4C4A-A0CA-E489B0EFB6EA}" type="slidenum">
              <a:rPr lang="en-GB" smtClean="0"/>
              <a:t>‹#›</a:t>
            </a:fld>
            <a:endParaRPr lang="en-GB" dirty="0"/>
          </a:p>
        </p:txBody>
      </p:sp>
    </p:spTree>
    <p:extLst>
      <p:ext uri="{BB962C8B-B14F-4D97-AF65-F5344CB8AC3E}">
        <p14:creationId xmlns:p14="http://schemas.microsoft.com/office/powerpoint/2010/main" val="1884257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4340E22-C9DE-4351-A301-841156A76DF3}" type="datetimeFigureOut">
              <a:rPr lang="en-GB" smtClean="0"/>
              <a:t>16/06/2026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ADA3AE0-F3AB-4C4A-A0CA-E489B0EFB6EA}" type="slidenum">
              <a:rPr lang="en-GB" smtClean="0"/>
              <a:t>‹#›</a:t>
            </a:fld>
            <a:endParaRPr lang="en-GB" dirty="0"/>
          </a:p>
        </p:txBody>
      </p:sp>
    </p:spTree>
    <p:extLst>
      <p:ext uri="{BB962C8B-B14F-4D97-AF65-F5344CB8AC3E}">
        <p14:creationId xmlns:p14="http://schemas.microsoft.com/office/powerpoint/2010/main" val="3655805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40E22-C9DE-4351-A301-841156A76DF3}" type="datetimeFigureOut">
              <a:rPr lang="en-GB" smtClean="0"/>
              <a:t>16/06/2026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ADA3AE0-F3AB-4C4A-A0CA-E489B0EFB6EA}" type="slidenum">
              <a:rPr lang="en-GB" smtClean="0"/>
              <a:t>‹#›</a:t>
            </a:fld>
            <a:endParaRPr lang="en-GB" dirty="0"/>
          </a:p>
        </p:txBody>
      </p:sp>
    </p:spTree>
    <p:extLst>
      <p:ext uri="{BB962C8B-B14F-4D97-AF65-F5344CB8AC3E}">
        <p14:creationId xmlns:p14="http://schemas.microsoft.com/office/powerpoint/2010/main" val="2578373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340E22-C9DE-4351-A301-841156A76DF3}" type="datetimeFigureOut">
              <a:rPr lang="en-GB" smtClean="0"/>
              <a:t>16/06/2026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ADA3AE0-F3AB-4C4A-A0CA-E489B0EFB6EA}" type="slidenum">
              <a:rPr lang="en-GB" smtClean="0"/>
              <a:t>‹#›</a:t>
            </a:fld>
            <a:endParaRPr lang="en-GB" dirty="0"/>
          </a:p>
        </p:txBody>
      </p:sp>
    </p:spTree>
    <p:extLst>
      <p:ext uri="{BB962C8B-B14F-4D97-AF65-F5344CB8AC3E}">
        <p14:creationId xmlns:p14="http://schemas.microsoft.com/office/powerpoint/2010/main" val="312208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340E22-C9DE-4351-A301-841156A76DF3}" type="datetimeFigureOut">
              <a:rPr lang="en-GB" smtClean="0"/>
              <a:t>16/06/2026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ADA3AE0-F3AB-4C4A-A0CA-E489B0EFB6EA}" type="slidenum">
              <a:rPr lang="en-GB" smtClean="0"/>
              <a:t>‹#›</a:t>
            </a:fld>
            <a:endParaRPr lang="en-GB" dirty="0"/>
          </a:p>
        </p:txBody>
      </p:sp>
    </p:spTree>
    <p:extLst>
      <p:ext uri="{BB962C8B-B14F-4D97-AF65-F5344CB8AC3E}">
        <p14:creationId xmlns:p14="http://schemas.microsoft.com/office/powerpoint/2010/main" val="1998086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40E22-C9DE-4351-A301-841156A76DF3}" type="datetimeFigureOut">
              <a:rPr lang="en-GB" smtClean="0"/>
              <a:t>16/06/2026</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A3AE0-F3AB-4C4A-A0CA-E489B0EFB6EA}" type="slidenum">
              <a:rPr lang="en-GB" smtClean="0"/>
              <a:t>‹#›</a:t>
            </a:fld>
            <a:endParaRPr lang="en-GB" dirty="0"/>
          </a:p>
        </p:txBody>
      </p:sp>
    </p:spTree>
    <p:extLst>
      <p:ext uri="{BB962C8B-B14F-4D97-AF65-F5344CB8AC3E}">
        <p14:creationId xmlns:p14="http://schemas.microsoft.com/office/powerpoint/2010/main" val="1499580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samdaleandson.co.uk/"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hyperlink" Target="mailto:classra2024@holmeschapelprimary.Cheshire.sch.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Mapac - Schoolwear, Workwear ..."/>
          <p:cNvSpPr>
            <a:spLocks noGrp="1" noChangeAspect="1" noChangeArrowheads="1"/>
          </p:cNvSpPr>
          <p:nvPr>
            <p:ph type="ctrTitle"/>
          </p:nvPr>
        </p:nvSpPr>
        <p:spPr bwMode="auto">
          <a:xfrm>
            <a:off x="496389" y="384176"/>
            <a:ext cx="11207931" cy="1218202"/>
          </a:xfrm>
          <a:prstGeom prst="rect">
            <a:avLst/>
          </a:prstGeom>
          <a:solidFill>
            <a:schemeClr val="accent1">
              <a:lumMod val="50000"/>
            </a:schemeClr>
          </a:solidFill>
        </p:spPr>
        <p:txBody>
          <a:bodyPr vert="horz" wrap="square" lIns="91440" tIns="45720" rIns="91440" bIns="45720" numCol="1" anchor="t" anchorCtr="0" compatLnSpc="1">
            <a:prstTxWarp prst="textNoShape">
              <a:avLst/>
            </a:prstTxWarp>
            <a:normAutofit/>
          </a:bodyPr>
          <a:lstStyle/>
          <a:p>
            <a:r>
              <a:rPr lang="en-GB" b="1" dirty="0">
                <a:solidFill>
                  <a:schemeClr val="bg1"/>
                </a:solidFill>
              </a:rPr>
              <a:t>Holmes Chapel Primary School</a:t>
            </a:r>
          </a:p>
        </p:txBody>
      </p:sp>
      <p:pic>
        <p:nvPicPr>
          <p:cNvPr id="8"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 y="505120"/>
            <a:ext cx="696663" cy="696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272" y="505120"/>
            <a:ext cx="696663" cy="6966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5667" y="1602378"/>
            <a:ext cx="8169750" cy="1015663"/>
          </a:xfrm>
          <a:prstGeom prst="rect">
            <a:avLst/>
          </a:prstGeom>
          <a:noFill/>
        </p:spPr>
        <p:txBody>
          <a:bodyPr wrap="square" rtlCol="0">
            <a:spAutoFit/>
          </a:bodyPr>
          <a:lstStyle/>
          <a:p>
            <a:r>
              <a:rPr lang="en-GB" sz="6000" b="1" dirty="0">
                <a:solidFill>
                  <a:schemeClr val="accent5">
                    <a:lumMod val="75000"/>
                  </a:schemeClr>
                </a:solidFill>
              </a:rPr>
              <a:t>Welcome to Reception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384" y="3126376"/>
            <a:ext cx="3715659" cy="278674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7664" y="3126376"/>
            <a:ext cx="3715657" cy="278674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4242525" y="3126376"/>
            <a:ext cx="3715658" cy="2786744"/>
          </a:xfrm>
          <a:prstGeom prst="rect">
            <a:avLst/>
          </a:prstGeom>
        </p:spPr>
      </p:pic>
    </p:spTree>
    <p:extLst>
      <p:ext uri="{BB962C8B-B14F-4D97-AF65-F5344CB8AC3E}">
        <p14:creationId xmlns:p14="http://schemas.microsoft.com/office/powerpoint/2010/main" val="1156743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Mapac - Schoolwear, Workwear ..."/>
          <p:cNvSpPr>
            <a:spLocks noGrp="1" noChangeAspect="1" noChangeArrowheads="1"/>
          </p:cNvSpPr>
          <p:nvPr>
            <p:ph type="ctrTitle"/>
          </p:nvPr>
        </p:nvSpPr>
        <p:spPr bwMode="auto">
          <a:xfrm>
            <a:off x="496389" y="384176"/>
            <a:ext cx="11207931" cy="1218202"/>
          </a:xfrm>
          <a:prstGeom prst="rect">
            <a:avLst/>
          </a:prstGeom>
          <a:solidFill>
            <a:schemeClr val="accent1">
              <a:lumMod val="50000"/>
            </a:schemeClr>
          </a:solidFill>
        </p:spPr>
        <p:txBody>
          <a:bodyPr vert="horz" wrap="square" lIns="91440" tIns="45720" rIns="91440" bIns="45720" numCol="1" anchor="t" anchorCtr="0" compatLnSpc="1">
            <a:prstTxWarp prst="textNoShape">
              <a:avLst/>
            </a:prstTxWarp>
            <a:normAutofit/>
          </a:bodyPr>
          <a:lstStyle/>
          <a:p>
            <a:r>
              <a:rPr lang="en-GB" b="1" dirty="0">
                <a:solidFill>
                  <a:schemeClr val="bg1"/>
                </a:solidFill>
              </a:rPr>
              <a:t>Holmes Chapel Primary School</a:t>
            </a:r>
          </a:p>
        </p:txBody>
      </p:sp>
      <p:pic>
        <p:nvPicPr>
          <p:cNvPr id="8"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 y="505120"/>
            <a:ext cx="696663" cy="696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272" y="505120"/>
            <a:ext cx="696663" cy="6966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77709" y="1602378"/>
            <a:ext cx="3856377" cy="923330"/>
          </a:xfrm>
          <a:prstGeom prst="rect">
            <a:avLst/>
          </a:prstGeom>
          <a:noFill/>
        </p:spPr>
        <p:txBody>
          <a:bodyPr wrap="none" rtlCol="0">
            <a:spAutoFit/>
          </a:bodyPr>
          <a:lstStyle/>
          <a:p>
            <a:r>
              <a:rPr lang="en-GB" sz="5400" b="1" dirty="0">
                <a:solidFill>
                  <a:schemeClr val="accent5">
                    <a:lumMod val="75000"/>
                  </a:schemeClr>
                </a:solidFill>
              </a:rPr>
              <a:t>Organisation</a:t>
            </a:r>
          </a:p>
        </p:txBody>
      </p:sp>
      <p:sp>
        <p:nvSpPr>
          <p:cNvPr id="3" name="TextBox 2"/>
          <p:cNvSpPr txBox="1"/>
          <p:nvPr/>
        </p:nvSpPr>
        <p:spPr>
          <a:xfrm>
            <a:off x="496389" y="2633284"/>
            <a:ext cx="11207931" cy="2862322"/>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000" dirty="0"/>
              <a:t>For the first few weeks, the children will be all together whilst they familiarise themselves with the classroom environment, the other children and the staff. We will then split the children into two classes (R and Ra). The children will be registered and taught Phonics, Maths and Literacy in their classes, but will be free to move around our four areas during continuous provision sessions. Teachers and teaching assistants will work with all children across both classes throughout the week.</a:t>
            </a:r>
          </a:p>
          <a:p>
            <a:endParaRPr lang="en-GB" sz="2000" dirty="0"/>
          </a:p>
          <a:p>
            <a:pPr marL="342900" indent="-342900">
              <a:buFont typeface="Arial" panose="020B0604020202020204" pitchFamily="34" charset="0"/>
              <a:buChar char="•"/>
            </a:pPr>
            <a:r>
              <a:rPr lang="en-GB" sz="2000" dirty="0"/>
              <a:t>Once the children have found their feet, we will assign them all a Year 6 buddy. This has proved very popular with both the Reception and the Year 6 children. They are a friendly face around </a:t>
            </a:r>
            <a:r>
              <a:rPr lang="en-GB" sz="2000"/>
              <a:t>school,</a:t>
            </a:r>
            <a:r>
              <a:rPr lang="en-GB" sz="2000" dirty="0"/>
              <a:t> and we meet up to share activities regularly.</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3303" y="5154245"/>
            <a:ext cx="2023632" cy="151772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9404" y="5154245"/>
            <a:ext cx="2029096" cy="1521822"/>
          </a:xfrm>
          <a:prstGeom prst="rect">
            <a:avLst/>
          </a:prstGeom>
        </p:spPr>
      </p:pic>
    </p:spTree>
    <p:extLst>
      <p:ext uri="{BB962C8B-B14F-4D97-AF65-F5344CB8AC3E}">
        <p14:creationId xmlns:p14="http://schemas.microsoft.com/office/powerpoint/2010/main" val="1121497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Mapac - Schoolwear, Workwear ..."/>
          <p:cNvSpPr>
            <a:spLocks noGrp="1" noChangeAspect="1" noChangeArrowheads="1"/>
          </p:cNvSpPr>
          <p:nvPr>
            <p:ph type="ctrTitle"/>
          </p:nvPr>
        </p:nvSpPr>
        <p:spPr bwMode="auto">
          <a:xfrm>
            <a:off x="496389" y="384176"/>
            <a:ext cx="11207931" cy="1218202"/>
          </a:xfrm>
          <a:prstGeom prst="rect">
            <a:avLst/>
          </a:prstGeom>
          <a:solidFill>
            <a:schemeClr val="accent1">
              <a:lumMod val="50000"/>
            </a:schemeClr>
          </a:solidFill>
        </p:spPr>
        <p:txBody>
          <a:bodyPr vert="horz" wrap="square" lIns="91440" tIns="45720" rIns="91440" bIns="45720" numCol="1" anchor="t" anchorCtr="0" compatLnSpc="1">
            <a:prstTxWarp prst="textNoShape">
              <a:avLst/>
            </a:prstTxWarp>
            <a:normAutofit/>
          </a:bodyPr>
          <a:lstStyle/>
          <a:p>
            <a:r>
              <a:rPr lang="en-GB" b="1" dirty="0">
                <a:solidFill>
                  <a:schemeClr val="bg1"/>
                </a:solidFill>
              </a:rPr>
              <a:t>Holmes Chapel Primary School</a:t>
            </a:r>
          </a:p>
        </p:txBody>
      </p:sp>
      <p:pic>
        <p:nvPicPr>
          <p:cNvPr id="8"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 y="505120"/>
            <a:ext cx="696663" cy="696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272" y="505120"/>
            <a:ext cx="696663" cy="6966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5428" y="1907177"/>
            <a:ext cx="10197737" cy="4524315"/>
          </a:xfrm>
          <a:prstGeom prst="rect">
            <a:avLst/>
          </a:prstGeom>
          <a:noFill/>
        </p:spPr>
        <p:txBody>
          <a:bodyPr wrap="square" rtlCol="0">
            <a:spAutoFit/>
          </a:bodyPr>
          <a:lstStyle/>
          <a:p>
            <a:r>
              <a:rPr lang="en-GB" sz="2800" b="1" dirty="0">
                <a:solidFill>
                  <a:schemeClr val="accent5">
                    <a:lumMod val="75000"/>
                  </a:schemeClr>
                </a:solidFill>
              </a:rPr>
              <a:t>Learning:</a:t>
            </a:r>
          </a:p>
          <a:p>
            <a:pPr marL="285750" indent="-285750">
              <a:buFont typeface="Arial" panose="020B0604020202020204" pitchFamily="34" charset="0"/>
              <a:buChar char="•"/>
            </a:pPr>
            <a:r>
              <a:rPr lang="en-GB" sz="2000" dirty="0"/>
              <a:t>Play based curriculum – Our learning is fun, active and child-led.</a:t>
            </a:r>
          </a:p>
          <a:p>
            <a:pPr marL="285750" indent="-285750">
              <a:buFont typeface="Arial" panose="020B0604020202020204" pitchFamily="34" charset="0"/>
              <a:buChar char="•"/>
            </a:pPr>
            <a:r>
              <a:rPr lang="en-GB" sz="2000" dirty="0"/>
              <a:t>Our learning is based on the Early Years Foundation Stage 7 areas of learning:</a:t>
            </a:r>
          </a:p>
          <a:p>
            <a:pPr marL="742950" lvl="1" indent="-285750">
              <a:buFont typeface="Arial" panose="020B0604020202020204" pitchFamily="34" charset="0"/>
              <a:buChar char="•"/>
            </a:pPr>
            <a:r>
              <a:rPr lang="en-GB" sz="2000" dirty="0"/>
              <a:t>Personal Social Emotional Development</a:t>
            </a:r>
          </a:p>
          <a:p>
            <a:pPr marL="742950" lvl="1" indent="-285750">
              <a:buFont typeface="Arial" panose="020B0604020202020204" pitchFamily="34" charset="0"/>
              <a:buChar char="•"/>
            </a:pPr>
            <a:r>
              <a:rPr lang="en-GB" sz="2000" dirty="0"/>
              <a:t>Physical Development </a:t>
            </a:r>
          </a:p>
          <a:p>
            <a:pPr marL="742950" lvl="1" indent="-285750">
              <a:buFont typeface="Arial" panose="020B0604020202020204" pitchFamily="34" charset="0"/>
              <a:buChar char="•"/>
            </a:pPr>
            <a:r>
              <a:rPr lang="en-GB" sz="2000" dirty="0"/>
              <a:t>Communication and Language</a:t>
            </a:r>
          </a:p>
          <a:p>
            <a:pPr marL="742950" lvl="1" indent="-285750">
              <a:buFont typeface="Arial" panose="020B0604020202020204" pitchFamily="34" charset="0"/>
              <a:buChar char="•"/>
            </a:pPr>
            <a:r>
              <a:rPr lang="en-GB" sz="2000" dirty="0"/>
              <a:t>Literacy</a:t>
            </a:r>
          </a:p>
          <a:p>
            <a:pPr marL="742950" lvl="1" indent="-285750">
              <a:buFont typeface="Arial" panose="020B0604020202020204" pitchFamily="34" charset="0"/>
              <a:buChar char="•"/>
            </a:pPr>
            <a:r>
              <a:rPr lang="en-GB" sz="2000" dirty="0"/>
              <a:t>Maths</a:t>
            </a:r>
          </a:p>
          <a:p>
            <a:pPr marL="742950" lvl="1" indent="-285750">
              <a:buFont typeface="Arial" panose="020B0604020202020204" pitchFamily="34" charset="0"/>
              <a:buChar char="•"/>
            </a:pPr>
            <a:r>
              <a:rPr lang="en-GB" sz="2000" dirty="0"/>
              <a:t>Understanding the World</a:t>
            </a:r>
          </a:p>
          <a:p>
            <a:pPr marL="742950" lvl="1" indent="-285750">
              <a:buFont typeface="Arial" panose="020B0604020202020204" pitchFamily="34" charset="0"/>
              <a:buChar char="•"/>
            </a:pPr>
            <a:r>
              <a:rPr lang="en-GB" sz="2000" dirty="0"/>
              <a:t>Expressive Arts and Design</a:t>
            </a:r>
          </a:p>
          <a:p>
            <a:endParaRPr lang="en-GB" sz="2000" dirty="0"/>
          </a:p>
          <a:p>
            <a:r>
              <a:rPr lang="en-GB" sz="2000" dirty="0"/>
              <a:t>Each half term, we will have a different learning stimulus, throughout which all the different areas of learning will be taught. In the Autumn, we will start with the topic: Superhero, Super me!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635931" y="3595417"/>
            <a:ext cx="2238102" cy="167857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8185" y="3891779"/>
            <a:ext cx="1842955" cy="138221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8185" y="1734479"/>
            <a:ext cx="2646135" cy="1984602"/>
          </a:xfrm>
          <a:prstGeom prst="rect">
            <a:avLst/>
          </a:prstGeom>
        </p:spPr>
      </p:pic>
    </p:spTree>
    <p:extLst>
      <p:ext uri="{BB962C8B-B14F-4D97-AF65-F5344CB8AC3E}">
        <p14:creationId xmlns:p14="http://schemas.microsoft.com/office/powerpoint/2010/main" val="3066476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Mapac - Schoolwear, Workwear ..."/>
          <p:cNvSpPr>
            <a:spLocks noGrp="1" noChangeAspect="1" noChangeArrowheads="1"/>
          </p:cNvSpPr>
          <p:nvPr>
            <p:ph type="ctrTitle"/>
          </p:nvPr>
        </p:nvSpPr>
        <p:spPr bwMode="auto">
          <a:xfrm>
            <a:off x="496389" y="384176"/>
            <a:ext cx="11207931" cy="1218202"/>
          </a:xfrm>
          <a:prstGeom prst="rect">
            <a:avLst/>
          </a:prstGeom>
          <a:solidFill>
            <a:schemeClr val="accent1">
              <a:lumMod val="50000"/>
            </a:schemeClr>
          </a:solidFill>
        </p:spPr>
        <p:txBody>
          <a:bodyPr vert="horz" wrap="square" lIns="91440" tIns="45720" rIns="91440" bIns="45720" numCol="1" anchor="t" anchorCtr="0" compatLnSpc="1">
            <a:prstTxWarp prst="textNoShape">
              <a:avLst/>
            </a:prstTxWarp>
            <a:normAutofit/>
          </a:bodyPr>
          <a:lstStyle/>
          <a:p>
            <a:r>
              <a:rPr lang="en-GB" b="1" dirty="0">
                <a:solidFill>
                  <a:schemeClr val="bg1"/>
                </a:solidFill>
              </a:rPr>
              <a:t>Holmes Chapel Primary School</a:t>
            </a:r>
          </a:p>
        </p:txBody>
      </p:sp>
      <p:pic>
        <p:nvPicPr>
          <p:cNvPr id="8"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 y="505120"/>
            <a:ext cx="696663" cy="696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272" y="505120"/>
            <a:ext cx="696663" cy="6966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18719" y="1460358"/>
            <a:ext cx="9363269" cy="923330"/>
          </a:xfrm>
          <a:prstGeom prst="rect">
            <a:avLst/>
          </a:prstGeom>
        </p:spPr>
        <p:txBody>
          <a:bodyPr wrap="none">
            <a:spAutoFit/>
          </a:bodyPr>
          <a:lstStyle/>
          <a:p>
            <a:r>
              <a:rPr lang="en-GB" sz="5400" b="1" dirty="0">
                <a:solidFill>
                  <a:schemeClr val="accent5">
                    <a:lumMod val="75000"/>
                  </a:schemeClr>
                </a:solidFill>
              </a:rPr>
              <a:t>Key skills coming into Reception</a:t>
            </a:r>
          </a:p>
        </p:txBody>
      </p:sp>
      <p:sp>
        <p:nvSpPr>
          <p:cNvPr id="3" name="TextBox 2"/>
          <p:cNvSpPr txBox="1"/>
          <p:nvPr/>
        </p:nvSpPr>
        <p:spPr>
          <a:xfrm>
            <a:off x="304288" y="2383688"/>
            <a:ext cx="9853531" cy="4247317"/>
          </a:xfrm>
          <a:prstGeom prst="rect">
            <a:avLst/>
          </a:prstGeom>
          <a:noFill/>
        </p:spPr>
        <p:txBody>
          <a:bodyPr wrap="none" rtlCol="0">
            <a:spAutoFit/>
          </a:bodyPr>
          <a:lstStyle/>
          <a:p>
            <a:r>
              <a:rPr lang="en-GB" b="1" dirty="0">
                <a:solidFill>
                  <a:schemeClr val="accent5">
                    <a:lumMod val="75000"/>
                  </a:schemeClr>
                </a:solidFill>
              </a:rPr>
              <a:t>Social skills</a:t>
            </a:r>
          </a:p>
          <a:p>
            <a:pPr marL="285750" indent="-285750">
              <a:buFont typeface="Arial" panose="020B0604020202020204" pitchFamily="34" charset="0"/>
              <a:buChar char="•"/>
            </a:pPr>
            <a:r>
              <a:rPr lang="en-GB" dirty="0"/>
              <a:t>Playing with others, sharing and taking turns</a:t>
            </a:r>
          </a:p>
          <a:p>
            <a:pPr marL="285750" indent="-285750">
              <a:buFont typeface="Arial" panose="020B0604020202020204" pitchFamily="34" charset="0"/>
              <a:buChar char="•"/>
            </a:pPr>
            <a:r>
              <a:rPr lang="en-GB" dirty="0"/>
              <a:t>Displaying friendly behaviour – greeting adults and other children and using ‘please’ and ‘thank you’</a:t>
            </a:r>
          </a:p>
          <a:p>
            <a:pPr marL="285750" indent="-285750">
              <a:buFont typeface="Arial" panose="020B0604020202020204" pitchFamily="34" charset="0"/>
              <a:buChar char="•"/>
            </a:pPr>
            <a:r>
              <a:rPr lang="en-GB" dirty="0"/>
              <a:t>Being aware of rules and learn to follow them</a:t>
            </a:r>
          </a:p>
          <a:p>
            <a:pPr marL="285750" indent="-285750">
              <a:buFont typeface="Arial" panose="020B0604020202020204" pitchFamily="34" charset="0"/>
              <a:buChar char="•"/>
            </a:pPr>
            <a:endParaRPr lang="en-GB" dirty="0"/>
          </a:p>
          <a:p>
            <a:r>
              <a:rPr lang="en-GB" b="1" dirty="0">
                <a:solidFill>
                  <a:schemeClr val="accent5">
                    <a:lumMod val="75000"/>
                  </a:schemeClr>
                </a:solidFill>
              </a:rPr>
              <a:t>Speaking and listening</a:t>
            </a:r>
          </a:p>
          <a:p>
            <a:pPr marL="285750" indent="-285750">
              <a:buFont typeface="Arial" panose="020B0604020202020204" pitchFamily="34" charset="0"/>
              <a:buChar char="•"/>
            </a:pPr>
            <a:r>
              <a:rPr lang="en-GB" dirty="0"/>
              <a:t>Joining in with familiar nursery rhymes and songs</a:t>
            </a:r>
          </a:p>
          <a:p>
            <a:pPr marL="285750" indent="-285750">
              <a:buFont typeface="Arial" panose="020B0604020202020204" pitchFamily="34" charset="0"/>
              <a:buChar char="•"/>
            </a:pPr>
            <a:r>
              <a:rPr lang="en-GB" dirty="0"/>
              <a:t>Asking for help</a:t>
            </a:r>
          </a:p>
          <a:p>
            <a:pPr marL="285750" indent="-285750">
              <a:buFont typeface="Arial" panose="020B0604020202020204" pitchFamily="34" charset="0"/>
              <a:buChar char="•"/>
            </a:pPr>
            <a:r>
              <a:rPr lang="en-GB" dirty="0"/>
              <a:t>Having the confidence to speak to other children and adults in their class</a:t>
            </a:r>
          </a:p>
          <a:p>
            <a:pPr marL="285750" indent="-285750">
              <a:buFont typeface="Arial" panose="020B0604020202020204" pitchFamily="34" charset="0"/>
              <a:buChar char="•"/>
            </a:pPr>
            <a:r>
              <a:rPr lang="en-GB" dirty="0"/>
              <a:t>Sitting quietly and listening to others for short amounts of time.</a:t>
            </a:r>
          </a:p>
          <a:p>
            <a:endParaRPr lang="en-GB" dirty="0"/>
          </a:p>
          <a:p>
            <a:r>
              <a:rPr lang="en-GB" b="1" dirty="0">
                <a:solidFill>
                  <a:schemeClr val="accent5">
                    <a:lumMod val="75000"/>
                  </a:schemeClr>
                </a:solidFill>
              </a:rPr>
              <a:t>Learning skills</a:t>
            </a:r>
          </a:p>
          <a:p>
            <a:pPr marL="285750" indent="-285750">
              <a:buFont typeface="Arial" panose="020B0604020202020204" pitchFamily="34" charset="0"/>
              <a:buChar char="•"/>
            </a:pPr>
            <a:r>
              <a:rPr lang="en-GB" dirty="0"/>
              <a:t>Being able to recognise their own name</a:t>
            </a:r>
          </a:p>
          <a:p>
            <a:pPr marL="285750" indent="-285750">
              <a:buFont typeface="Arial" panose="020B0604020202020204" pitchFamily="34" charset="0"/>
              <a:buChar char="•"/>
            </a:pPr>
            <a:r>
              <a:rPr lang="en-GB" dirty="0"/>
              <a:t>Being happy to share and discuss books and things that interest them</a:t>
            </a:r>
          </a:p>
          <a:p>
            <a:pPr marL="285750" indent="-285750">
              <a:buFont typeface="Arial" panose="020B0604020202020204" pitchFamily="34" charset="0"/>
              <a:buChar char="•"/>
            </a:pPr>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9874763" y="3258881"/>
            <a:ext cx="1829557" cy="137216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8975" y="4734186"/>
            <a:ext cx="2391576" cy="1793682"/>
          </a:xfrm>
          <a:prstGeom prst="rect">
            <a:avLst/>
          </a:prstGeom>
        </p:spPr>
      </p:pic>
    </p:spTree>
    <p:extLst>
      <p:ext uri="{BB962C8B-B14F-4D97-AF65-F5344CB8AC3E}">
        <p14:creationId xmlns:p14="http://schemas.microsoft.com/office/powerpoint/2010/main" val="1888871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Mapac - Schoolwear, Workwear ..."/>
          <p:cNvSpPr>
            <a:spLocks noGrp="1" noChangeAspect="1" noChangeArrowheads="1"/>
          </p:cNvSpPr>
          <p:nvPr>
            <p:ph type="ctrTitle"/>
          </p:nvPr>
        </p:nvSpPr>
        <p:spPr bwMode="auto">
          <a:xfrm>
            <a:off x="496389" y="384176"/>
            <a:ext cx="11207931" cy="1218202"/>
          </a:xfrm>
          <a:prstGeom prst="rect">
            <a:avLst/>
          </a:prstGeom>
          <a:solidFill>
            <a:schemeClr val="accent1">
              <a:lumMod val="50000"/>
            </a:schemeClr>
          </a:solidFill>
        </p:spPr>
        <p:txBody>
          <a:bodyPr vert="horz" wrap="square" lIns="91440" tIns="45720" rIns="91440" bIns="45720" numCol="1" anchor="t" anchorCtr="0" compatLnSpc="1">
            <a:prstTxWarp prst="textNoShape">
              <a:avLst/>
            </a:prstTxWarp>
            <a:normAutofit/>
          </a:bodyPr>
          <a:lstStyle/>
          <a:p>
            <a:r>
              <a:rPr lang="en-GB" b="1" dirty="0">
                <a:solidFill>
                  <a:schemeClr val="bg1"/>
                </a:solidFill>
              </a:rPr>
              <a:t>Holmes Chapel Primary School</a:t>
            </a:r>
          </a:p>
        </p:txBody>
      </p:sp>
      <p:pic>
        <p:nvPicPr>
          <p:cNvPr id="8"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 y="505120"/>
            <a:ext cx="696663" cy="696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272" y="505120"/>
            <a:ext cx="696663" cy="6966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1054" y="1530794"/>
            <a:ext cx="11038599" cy="923330"/>
          </a:xfrm>
          <a:prstGeom prst="rect">
            <a:avLst/>
          </a:prstGeom>
        </p:spPr>
        <p:txBody>
          <a:bodyPr wrap="none">
            <a:spAutoFit/>
          </a:bodyPr>
          <a:lstStyle/>
          <a:p>
            <a:r>
              <a:rPr lang="en-GB" sz="5400" b="1" dirty="0">
                <a:solidFill>
                  <a:schemeClr val="accent5">
                    <a:lumMod val="75000"/>
                  </a:schemeClr>
                </a:solidFill>
              </a:rPr>
              <a:t>Helping your child be ready for school</a:t>
            </a:r>
            <a:endParaRPr lang="en-GB" sz="5400" dirty="0"/>
          </a:p>
        </p:txBody>
      </p:sp>
      <p:sp>
        <p:nvSpPr>
          <p:cNvPr id="3" name="TextBox 2"/>
          <p:cNvSpPr txBox="1"/>
          <p:nvPr/>
        </p:nvSpPr>
        <p:spPr>
          <a:xfrm>
            <a:off x="496387" y="2454124"/>
            <a:ext cx="10809756" cy="3108543"/>
          </a:xfrm>
          <a:prstGeom prst="rect">
            <a:avLst/>
          </a:prstGeom>
          <a:noFill/>
        </p:spPr>
        <p:txBody>
          <a:bodyPr wrap="square" rtlCol="0">
            <a:spAutoFit/>
          </a:bodyPr>
          <a:lstStyle/>
          <a:p>
            <a:r>
              <a:rPr lang="en-GB" sz="2800" dirty="0">
                <a:solidFill>
                  <a:schemeClr val="accent5">
                    <a:lumMod val="75000"/>
                  </a:schemeClr>
                </a:solidFill>
              </a:rPr>
              <a:t>Can your child:</a:t>
            </a:r>
          </a:p>
          <a:p>
            <a:pPr marL="285750" indent="-285750">
              <a:buFont typeface="Arial" panose="020B0604020202020204" pitchFamily="34" charset="0"/>
              <a:buChar char="•"/>
            </a:pPr>
            <a:r>
              <a:rPr lang="en-GB" sz="2800" dirty="0"/>
              <a:t>Go to the toilet independently and manage their own personal hygiene, including washing their hands and blowing their nose with a tissue?</a:t>
            </a:r>
          </a:p>
          <a:p>
            <a:pPr marL="285750" indent="-285750">
              <a:buFont typeface="Arial" panose="020B0604020202020204" pitchFamily="34" charset="0"/>
              <a:buChar char="•"/>
            </a:pPr>
            <a:r>
              <a:rPr lang="en-GB" sz="2800" dirty="0"/>
              <a:t>Put on and zip up their own coat?</a:t>
            </a:r>
          </a:p>
          <a:p>
            <a:pPr marL="285750" indent="-285750">
              <a:buFont typeface="Arial" panose="020B0604020202020204" pitchFamily="34" charset="0"/>
              <a:buChar char="•"/>
            </a:pPr>
            <a:r>
              <a:rPr lang="en-GB" sz="2800" dirty="0"/>
              <a:t>Follow simple instructions?</a:t>
            </a:r>
          </a:p>
          <a:p>
            <a:pPr marL="285750" indent="-285750">
              <a:buFont typeface="Arial" panose="020B0604020202020204" pitchFamily="34" charset="0"/>
              <a:buChar char="•"/>
            </a:pPr>
            <a:r>
              <a:rPr lang="en-GB" sz="2800" dirty="0"/>
              <a:t>Feed themselves using a knife and fork?</a:t>
            </a:r>
          </a:p>
          <a:p>
            <a:pPr marL="285750" indent="-285750">
              <a:buFont typeface="Arial" panose="020B0604020202020204" pitchFamily="34" charset="0"/>
              <a:buChar char="•"/>
            </a:pPr>
            <a:r>
              <a:rPr lang="en-GB" sz="2800" dirty="0"/>
              <a:t>Dress and undress for PE by themselves?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866192" y="3925374"/>
            <a:ext cx="2750733" cy="206305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1262" y="3925374"/>
            <a:ext cx="1923058" cy="1442294"/>
          </a:xfrm>
          <a:prstGeom prst="rect">
            <a:avLst/>
          </a:prstGeom>
        </p:spPr>
      </p:pic>
    </p:spTree>
    <p:extLst>
      <p:ext uri="{BB962C8B-B14F-4D97-AF65-F5344CB8AC3E}">
        <p14:creationId xmlns:p14="http://schemas.microsoft.com/office/powerpoint/2010/main" val="398027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Mapac - Schoolwear, Workwear ..."/>
          <p:cNvSpPr>
            <a:spLocks noGrp="1" noChangeAspect="1" noChangeArrowheads="1"/>
          </p:cNvSpPr>
          <p:nvPr>
            <p:ph type="ctrTitle"/>
          </p:nvPr>
        </p:nvSpPr>
        <p:spPr bwMode="auto">
          <a:xfrm>
            <a:off x="496389" y="384176"/>
            <a:ext cx="11207931" cy="1218202"/>
          </a:xfrm>
          <a:prstGeom prst="rect">
            <a:avLst/>
          </a:prstGeom>
          <a:solidFill>
            <a:schemeClr val="accent1">
              <a:lumMod val="50000"/>
            </a:schemeClr>
          </a:solidFill>
        </p:spPr>
        <p:txBody>
          <a:bodyPr vert="horz" wrap="square" lIns="91440" tIns="45720" rIns="91440" bIns="45720" numCol="1" anchor="t" anchorCtr="0" compatLnSpc="1">
            <a:prstTxWarp prst="textNoShape">
              <a:avLst/>
            </a:prstTxWarp>
            <a:normAutofit/>
          </a:bodyPr>
          <a:lstStyle/>
          <a:p>
            <a:r>
              <a:rPr lang="en-GB" b="1" dirty="0">
                <a:solidFill>
                  <a:schemeClr val="bg1"/>
                </a:solidFill>
              </a:rPr>
              <a:t>Holmes Chapel Primary School</a:t>
            </a:r>
          </a:p>
        </p:txBody>
      </p:sp>
      <p:pic>
        <p:nvPicPr>
          <p:cNvPr id="8"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 y="505120"/>
            <a:ext cx="696663" cy="696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272" y="505120"/>
            <a:ext cx="696663" cy="6966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flipH="1">
            <a:off x="2778034" y="1471748"/>
            <a:ext cx="8186058" cy="923330"/>
          </a:xfrm>
          <a:prstGeom prst="rect">
            <a:avLst/>
          </a:prstGeom>
          <a:noFill/>
        </p:spPr>
        <p:txBody>
          <a:bodyPr wrap="square" rtlCol="0">
            <a:spAutoFit/>
          </a:bodyPr>
          <a:lstStyle/>
          <a:p>
            <a:r>
              <a:rPr lang="en-GB" sz="5400" b="1" dirty="0">
                <a:solidFill>
                  <a:schemeClr val="accent5">
                    <a:lumMod val="75000"/>
                  </a:schemeClr>
                </a:solidFill>
              </a:rPr>
              <a:t>General Housekeeping </a:t>
            </a:r>
          </a:p>
        </p:txBody>
      </p:sp>
      <p:sp>
        <p:nvSpPr>
          <p:cNvPr id="3" name="TextBox 2"/>
          <p:cNvSpPr txBox="1"/>
          <p:nvPr/>
        </p:nvSpPr>
        <p:spPr>
          <a:xfrm>
            <a:off x="369004" y="2386589"/>
            <a:ext cx="11207931" cy="403187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b="1" dirty="0">
                <a:solidFill>
                  <a:schemeClr val="accent5">
                    <a:lumMod val="75000"/>
                  </a:schemeClr>
                </a:solidFill>
              </a:rPr>
              <a:t>Bags: </a:t>
            </a:r>
            <a:r>
              <a:rPr lang="en-GB" sz="1600" dirty="0"/>
              <a:t>The children will need a small bag which will fit in their A4 reading folder and water bottle. Please do not send big bags in – </a:t>
            </a:r>
            <a:r>
              <a:rPr lang="en-GB" sz="1600"/>
              <a:t>they end up getting trampled on! Your child will be provided with a reading folder.</a:t>
            </a:r>
          </a:p>
          <a:p>
            <a:pPr marL="285750" indent="-285750">
              <a:buFont typeface="Arial" panose="020B0604020202020204" pitchFamily="34" charset="0"/>
              <a:buChar char="•"/>
            </a:pPr>
            <a:r>
              <a:rPr lang="en-GB" sz="1600" b="1" dirty="0">
                <a:solidFill>
                  <a:schemeClr val="accent5">
                    <a:lumMod val="75000"/>
                  </a:schemeClr>
                </a:solidFill>
              </a:rPr>
              <a:t>Snacks: </a:t>
            </a:r>
            <a:r>
              <a:rPr lang="en-GB" sz="1600" dirty="0"/>
              <a:t>Children can bring in a healthy snack from home to eat at morning play. Alternatively a selection of fruit is provided for all children daily, or they can purchase toast – to be pre-ordered weekly via Arbor). Please ensure your child has a full water bottle in school every day (no juice or squash please).</a:t>
            </a:r>
          </a:p>
          <a:p>
            <a:pPr marL="285750" indent="-285750">
              <a:buFont typeface="Arial" panose="020B0604020202020204" pitchFamily="34" charset="0"/>
              <a:buChar char="•"/>
            </a:pPr>
            <a:r>
              <a:rPr lang="en-GB" sz="1600" b="1" dirty="0">
                <a:solidFill>
                  <a:schemeClr val="accent5">
                    <a:lumMod val="75000"/>
                  </a:schemeClr>
                </a:solidFill>
              </a:rPr>
              <a:t>Lunch: </a:t>
            </a:r>
            <a:r>
              <a:rPr lang="en-GB" sz="1600" dirty="0"/>
              <a:t>All KS1 children are entitled to a free school meal. There will be a choice meals daily including Jacket Potatoes &amp; Sandwiches – at least one of which will be vegetarian. Menus are available for you to view at home, please pre-select which option your child would like. Alternatively you can send your child in with a packed lunch. It is very important that you inform us of any allergies. All snacks and packed lunches must be nut free.</a:t>
            </a:r>
          </a:p>
          <a:p>
            <a:pPr marL="285750" indent="-285750">
              <a:buFont typeface="Arial" panose="020B0604020202020204" pitchFamily="34" charset="0"/>
              <a:buChar char="•"/>
            </a:pPr>
            <a:r>
              <a:rPr lang="en-GB" sz="1600" b="1" dirty="0">
                <a:solidFill>
                  <a:schemeClr val="accent5">
                    <a:lumMod val="75000"/>
                  </a:schemeClr>
                </a:solidFill>
              </a:rPr>
              <a:t>Medication: </a:t>
            </a:r>
            <a:r>
              <a:rPr lang="en-GB" sz="1600" dirty="0"/>
              <a:t>If your child has been prescribed medication, this must be handed into the school office and a consent form completed. </a:t>
            </a:r>
          </a:p>
          <a:p>
            <a:pPr marL="285750" indent="-285750">
              <a:buFont typeface="Arial" panose="020B0604020202020204" pitchFamily="34" charset="0"/>
              <a:buChar char="•"/>
            </a:pPr>
            <a:r>
              <a:rPr lang="en-GB" sz="1600" b="1" dirty="0">
                <a:solidFill>
                  <a:schemeClr val="accent5">
                    <a:lumMod val="75000"/>
                  </a:schemeClr>
                </a:solidFill>
              </a:rPr>
              <a:t>Dropping off and collecting: </a:t>
            </a:r>
            <a:r>
              <a:rPr lang="en-GB" sz="1600" dirty="0"/>
              <a:t>Gates will open at 8:40am and registration is taken at 8:50am. This allows for a calmer start to the day, as the children come in gradually. Please say goodbye to your child at the Reception gate, where there will be a member of staff to welcome them. School finishes at 3:20pm, please wait until your child is at the front of the line, before giving us a wave. Children will only be released to known adults. If you have made arrangements for an alternative adult to collect your child, you must inform the office.</a:t>
            </a:r>
          </a:p>
        </p:txBody>
      </p:sp>
    </p:spTree>
    <p:extLst>
      <p:ext uri="{BB962C8B-B14F-4D97-AF65-F5344CB8AC3E}">
        <p14:creationId xmlns:p14="http://schemas.microsoft.com/office/powerpoint/2010/main" val="1216336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Mapac - Schoolwear, Workwear ..."/>
          <p:cNvSpPr>
            <a:spLocks noGrp="1" noChangeAspect="1" noChangeArrowheads="1"/>
          </p:cNvSpPr>
          <p:nvPr>
            <p:ph type="ctrTitle"/>
          </p:nvPr>
        </p:nvSpPr>
        <p:spPr bwMode="auto">
          <a:xfrm>
            <a:off x="496389" y="384176"/>
            <a:ext cx="11207931" cy="1218202"/>
          </a:xfrm>
          <a:prstGeom prst="rect">
            <a:avLst/>
          </a:prstGeom>
          <a:solidFill>
            <a:schemeClr val="accent1">
              <a:lumMod val="50000"/>
            </a:schemeClr>
          </a:solidFill>
        </p:spPr>
        <p:txBody>
          <a:bodyPr vert="horz" wrap="square" lIns="91440" tIns="45720" rIns="91440" bIns="45720" numCol="1" anchor="t" anchorCtr="0" compatLnSpc="1">
            <a:prstTxWarp prst="textNoShape">
              <a:avLst/>
            </a:prstTxWarp>
            <a:normAutofit/>
          </a:bodyPr>
          <a:lstStyle/>
          <a:p>
            <a:r>
              <a:rPr lang="en-GB" b="1" dirty="0">
                <a:solidFill>
                  <a:schemeClr val="bg1"/>
                </a:solidFill>
              </a:rPr>
              <a:t>Holmes Chapel Primary School</a:t>
            </a:r>
          </a:p>
        </p:txBody>
      </p:sp>
      <p:pic>
        <p:nvPicPr>
          <p:cNvPr id="8"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 y="505120"/>
            <a:ext cx="696663" cy="696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272" y="505120"/>
            <a:ext cx="696663" cy="6966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34426" y="1602378"/>
            <a:ext cx="4805368" cy="923330"/>
          </a:xfrm>
          <a:prstGeom prst="rect">
            <a:avLst/>
          </a:prstGeom>
        </p:spPr>
        <p:txBody>
          <a:bodyPr wrap="square">
            <a:spAutoFit/>
          </a:bodyPr>
          <a:lstStyle/>
          <a:p>
            <a:r>
              <a:rPr lang="en-GB" sz="5400" b="1" dirty="0">
                <a:solidFill>
                  <a:schemeClr val="accent5">
                    <a:lumMod val="75000"/>
                  </a:schemeClr>
                </a:solidFill>
              </a:rPr>
              <a:t>Uniform</a:t>
            </a:r>
            <a:endParaRPr lang="en-GB" sz="5400" dirty="0"/>
          </a:p>
        </p:txBody>
      </p:sp>
      <p:sp>
        <p:nvSpPr>
          <p:cNvPr id="3" name="TextBox 2"/>
          <p:cNvSpPr txBox="1"/>
          <p:nvPr/>
        </p:nvSpPr>
        <p:spPr>
          <a:xfrm>
            <a:off x="496389" y="2603862"/>
            <a:ext cx="11207931" cy="378565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000" dirty="0"/>
              <a:t>Grey shorts, trousers, skirts or pinafore</a:t>
            </a:r>
          </a:p>
          <a:p>
            <a:pPr marL="285750" indent="-285750">
              <a:buFont typeface="Arial" panose="020B0604020202020204" pitchFamily="34" charset="0"/>
              <a:buChar char="•"/>
            </a:pPr>
            <a:r>
              <a:rPr lang="en-GB" sz="2000" dirty="0"/>
              <a:t>Blue and white summer dress</a:t>
            </a:r>
          </a:p>
          <a:p>
            <a:pPr marL="285750" indent="-285750">
              <a:buFont typeface="Arial" panose="020B0604020202020204" pitchFamily="34" charset="0"/>
              <a:buChar char="•"/>
            </a:pPr>
            <a:r>
              <a:rPr lang="en-GB" sz="2000" dirty="0"/>
              <a:t>White or blue polo shirt</a:t>
            </a:r>
          </a:p>
          <a:p>
            <a:pPr marL="285750" indent="-285750">
              <a:buFont typeface="Arial" panose="020B0604020202020204" pitchFamily="34" charset="0"/>
              <a:buChar char="•"/>
            </a:pPr>
            <a:r>
              <a:rPr lang="en-GB" sz="2000" dirty="0"/>
              <a:t>Blue sweatshirt or cardigan</a:t>
            </a:r>
          </a:p>
          <a:p>
            <a:pPr marL="285750" indent="-285750">
              <a:buFont typeface="Arial" panose="020B0604020202020204" pitchFamily="34" charset="0"/>
              <a:buChar char="•"/>
            </a:pPr>
            <a:r>
              <a:rPr lang="en-GB" sz="2000" dirty="0"/>
              <a:t>Black school shoes- suitable for running around outside in – must be </a:t>
            </a:r>
            <a:r>
              <a:rPr lang="en-GB" sz="2000" dirty="0" err="1"/>
              <a:t>velcro</a:t>
            </a:r>
          </a:p>
          <a:p>
            <a:pPr marL="285750" indent="-285750">
              <a:buFont typeface="Arial" panose="020B0604020202020204" pitchFamily="34" charset="0"/>
              <a:buChar char="•"/>
            </a:pPr>
            <a:r>
              <a:rPr lang="en-GB" sz="2000" dirty="0">
                <a:hlinkClick r:id="rId3"/>
              </a:rPr>
              <a:t>www.samdaleandson.co.uk</a:t>
            </a:r>
            <a:r>
              <a:rPr lang="en-GB" sz="2000" dirty="0"/>
              <a:t> – Provides branded school items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b="1" dirty="0">
                <a:solidFill>
                  <a:schemeClr val="accent5">
                    <a:lumMod val="75000"/>
                  </a:schemeClr>
                </a:solidFill>
              </a:rPr>
              <a:t>PE kit: </a:t>
            </a:r>
            <a:r>
              <a:rPr lang="en-GB" sz="2000" dirty="0"/>
              <a:t>team colour t-shirt, black shorts and black pumps</a:t>
            </a:r>
            <a:r>
              <a:rPr lang="en-GB" dirty="0">
                <a:solidFill>
                  <a:srgbClr val="FF0000"/>
                </a:solidFill>
              </a:rPr>
              <a:t> (mid-way through September)</a:t>
            </a:r>
            <a:endParaRPr lang="en-GB" dirty="0">
              <a:solidFill>
                <a:srgbClr val="FF0000"/>
              </a:solidFill>
              <a:ea typeface="Calibri"/>
              <a:cs typeface="Calibri"/>
            </a:endParaRP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All children will need a PE kit in school. This should be sent in at the start of each half term and will be sent home to be washed at the end of a half term. Their PE bag and ALL the items in it should be clearly named.</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9036" y="1726880"/>
            <a:ext cx="2195594" cy="164669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3966" y="1726880"/>
            <a:ext cx="2162969" cy="1622226"/>
          </a:xfrm>
          <a:prstGeom prst="rect">
            <a:avLst/>
          </a:prstGeom>
        </p:spPr>
      </p:pic>
    </p:spTree>
    <p:extLst>
      <p:ext uri="{BB962C8B-B14F-4D97-AF65-F5344CB8AC3E}">
        <p14:creationId xmlns:p14="http://schemas.microsoft.com/office/powerpoint/2010/main" val="2126179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Mapac - Schoolwear, Workwear ..."/>
          <p:cNvSpPr>
            <a:spLocks noGrp="1" noChangeAspect="1" noChangeArrowheads="1"/>
          </p:cNvSpPr>
          <p:nvPr>
            <p:ph type="ctrTitle"/>
          </p:nvPr>
        </p:nvSpPr>
        <p:spPr bwMode="auto">
          <a:xfrm>
            <a:off x="496389" y="384176"/>
            <a:ext cx="11207931" cy="1218202"/>
          </a:xfrm>
          <a:prstGeom prst="rect">
            <a:avLst/>
          </a:prstGeom>
          <a:solidFill>
            <a:schemeClr val="accent1">
              <a:lumMod val="50000"/>
            </a:schemeClr>
          </a:solidFill>
        </p:spPr>
        <p:txBody>
          <a:bodyPr vert="horz" wrap="square" lIns="91440" tIns="45720" rIns="91440" bIns="45720" numCol="1" anchor="t" anchorCtr="0" compatLnSpc="1">
            <a:prstTxWarp prst="textNoShape">
              <a:avLst/>
            </a:prstTxWarp>
            <a:normAutofit/>
          </a:bodyPr>
          <a:lstStyle/>
          <a:p>
            <a:r>
              <a:rPr lang="en-GB" b="1" dirty="0">
                <a:solidFill>
                  <a:schemeClr val="bg1"/>
                </a:solidFill>
              </a:rPr>
              <a:t>Holmes Chapel Primary School</a:t>
            </a:r>
          </a:p>
        </p:txBody>
      </p:sp>
      <p:pic>
        <p:nvPicPr>
          <p:cNvPr id="8"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 y="505120"/>
            <a:ext cx="696663" cy="696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olmes Chapel Primary School: Holm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272" y="505120"/>
            <a:ext cx="696663" cy="6966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04572" y="1493911"/>
            <a:ext cx="5191564" cy="923330"/>
          </a:xfrm>
          <a:prstGeom prst="rect">
            <a:avLst/>
          </a:prstGeom>
        </p:spPr>
        <p:txBody>
          <a:bodyPr wrap="square">
            <a:spAutoFit/>
          </a:bodyPr>
          <a:lstStyle/>
          <a:p>
            <a:r>
              <a:rPr lang="en-GB" sz="5400" b="1" dirty="0">
                <a:solidFill>
                  <a:schemeClr val="accent5">
                    <a:lumMod val="75000"/>
                  </a:schemeClr>
                </a:solidFill>
              </a:rPr>
              <a:t>Communication</a:t>
            </a:r>
            <a:endParaRPr lang="en-GB" sz="5400" dirty="0"/>
          </a:p>
        </p:txBody>
      </p:sp>
      <p:sp>
        <p:nvSpPr>
          <p:cNvPr id="3" name="TextBox 2"/>
          <p:cNvSpPr txBox="1"/>
          <p:nvPr/>
        </p:nvSpPr>
        <p:spPr>
          <a:xfrm>
            <a:off x="496389" y="2417241"/>
            <a:ext cx="11207931" cy="4524315"/>
          </a:xfrm>
          <a:prstGeom prst="rect">
            <a:avLst/>
          </a:prstGeom>
          <a:noFill/>
        </p:spPr>
        <p:txBody>
          <a:bodyPr wrap="square" lIns="91440" tIns="45720" rIns="91440" bIns="45720" rtlCol="0" anchor="t">
            <a:spAutoFit/>
          </a:bodyPr>
          <a:lstStyle/>
          <a:p>
            <a:r>
              <a:rPr lang="en-GB" dirty="0"/>
              <a:t>We would like all parents to feel they can come and speak to us with any questions or concerns they have.  Our priority at drop off and pick-up is ensuring that all children enter and leave the school safety, so it will not always be possible to speak to you at these times. If you leave a message with the office, we will contact you as soon as we can.</a:t>
            </a:r>
          </a:p>
          <a:p>
            <a:r>
              <a:rPr lang="en-GB" dirty="0"/>
              <a:t> </a:t>
            </a:r>
          </a:p>
          <a:p>
            <a:pPr marL="285750" indent="-285750">
              <a:buFont typeface="Arial" panose="020B0604020202020204" pitchFamily="34" charset="0"/>
              <a:buChar char="•"/>
            </a:pPr>
            <a:r>
              <a:rPr lang="en-GB" dirty="0"/>
              <a:t>Please email the office to let us know who is picking up: regular and last minute arrangements</a:t>
            </a:r>
          </a:p>
          <a:p>
            <a:pPr marL="285750" indent="-285750">
              <a:buFont typeface="Arial" panose="020B0604020202020204" pitchFamily="34" charset="0"/>
              <a:buChar char="•"/>
            </a:pPr>
            <a:r>
              <a:rPr lang="en-GB" dirty="0"/>
              <a:t>Please report absences via the </a:t>
            </a:r>
            <a:r>
              <a:rPr lang="en-GB" dirty="0" err="1"/>
              <a:t>arbor</a:t>
            </a:r>
            <a:r>
              <a:rPr lang="en-GB" dirty="0"/>
              <a:t> app</a:t>
            </a:r>
            <a:endParaRPr lang="en-GB" dirty="0">
              <a:ea typeface="Calibri"/>
              <a:cs typeface="Calibri"/>
            </a:endParaRPr>
          </a:p>
          <a:p>
            <a:pPr marL="285750" indent="-285750">
              <a:buFont typeface="Arial" panose="020B0604020202020204" pitchFamily="34" charset="0"/>
              <a:buChar char="•"/>
            </a:pPr>
            <a:r>
              <a:rPr lang="en-GB" dirty="0"/>
              <a:t>Website – Reception Gallery weekly photos (if we have permission) and half-termly information </a:t>
            </a:r>
          </a:p>
          <a:p>
            <a:pPr marL="285750" indent="-285750">
              <a:buFont typeface="Arial" panose="020B0604020202020204" pitchFamily="34" charset="0"/>
              <a:buChar char="•"/>
            </a:pPr>
            <a:r>
              <a:rPr lang="en-GB" dirty="0"/>
              <a:t>Information evening/stay and play sessions will be communicated via </a:t>
            </a:r>
            <a:r>
              <a:rPr lang="en-GB"/>
              <a:t>Arbor</a:t>
            </a:r>
            <a:endParaRPr lang="en-GB" dirty="0">
              <a:ea typeface="Calibri"/>
              <a:cs typeface="Calibri"/>
            </a:endParaRPr>
          </a:p>
          <a:p>
            <a:pPr marL="285750" indent="-285750">
              <a:buFont typeface="Arial" panose="020B0604020202020204" pitchFamily="34" charset="0"/>
              <a:buChar char="•"/>
            </a:pPr>
            <a:r>
              <a:rPr lang="en-GB"/>
              <a:t>Website, Weekly newsletter from the Principal</a:t>
            </a:r>
            <a:endParaRPr lang="en-GB">
              <a:ea typeface="Calibri"/>
              <a:cs typeface="Calibri"/>
            </a:endParaRPr>
          </a:p>
          <a:p>
            <a:pPr marL="285750" indent="-285750">
              <a:buFont typeface="Arial" panose="020B0604020202020204" pitchFamily="34" charset="0"/>
              <a:buChar char="•"/>
            </a:pPr>
            <a:r>
              <a:rPr lang="en-GB"/>
              <a:t>Emails: Please email the school office and they will pass information on to class teachers</a:t>
            </a:r>
            <a:endParaRPr lang="en-GB">
              <a:ea typeface="Calibri" panose="020F0502020204030204"/>
              <a:cs typeface="Calibri" panose="020F0502020204030204"/>
            </a:endParaRPr>
          </a:p>
          <a:p>
            <a:pPr marL="285750" indent="-285750">
              <a:buFont typeface="Arial" panose="020B0604020202020204" pitchFamily="34" charset="0"/>
              <a:buChar char="•"/>
            </a:pPr>
            <a:endParaRPr lang="en-GB" dirty="0"/>
          </a:p>
          <a:p>
            <a:r>
              <a:rPr lang="en-GB" dirty="0"/>
              <a:t>School office: </a:t>
            </a:r>
            <a:r>
              <a:rPr lang="en-GB" u="sng" dirty="0">
                <a:solidFill>
                  <a:schemeClr val="accent1"/>
                </a:solidFill>
              </a:rPr>
              <a:t>admin</a:t>
            </a:r>
            <a:r>
              <a:rPr lang="en-GB" dirty="0">
                <a:solidFill>
                  <a:schemeClr val="accent1"/>
                </a:solidFill>
                <a:hlinkClick r:id="rId3">
                  <a:extLst>
                    <a:ext uri="{A12FA001-AC4F-418D-AE19-62706E023703}">
                      <ahyp:hlinkClr xmlns:ahyp="http://schemas.microsoft.com/office/drawing/2018/hyperlinkcolor" val="tx"/>
                    </a:ext>
                  </a:extLst>
                </a:hlinkClick>
              </a:rPr>
              <a:t>@holmeschapelprimary.cheshire.sch.uk</a:t>
            </a:r>
            <a:r>
              <a:rPr lang="en-GB" dirty="0">
                <a:solidFill>
                  <a:schemeClr val="accent1"/>
                </a:solidFill>
              </a:rPr>
              <a:t> </a:t>
            </a:r>
            <a:endParaRPr lang="en-GB" dirty="0">
              <a:solidFill>
                <a:schemeClr val="accent1"/>
              </a:solidFill>
              <a:ea typeface="Calibri"/>
              <a:cs typeface="Calibri"/>
            </a:endParaRPr>
          </a:p>
          <a:p>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757195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7581be3-e620-4e8e-8d1f-62719d7836a2">
      <Terms xmlns="http://schemas.microsoft.com/office/infopath/2007/PartnerControls"/>
    </lcf76f155ced4ddcb4097134ff3c332f>
    <TaxCatchAll xmlns="92cdb50c-fbfc-4186-b092-613ec635016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6C34788518014A9C766C1602BBF9DA" ma:contentTypeVersion="19" ma:contentTypeDescription="Create a new document." ma:contentTypeScope="" ma:versionID="8fe8b970cd5afdcdc1f1ffa554d28805">
  <xsd:schema xmlns:xsd="http://www.w3.org/2001/XMLSchema" xmlns:xs="http://www.w3.org/2001/XMLSchema" xmlns:p="http://schemas.microsoft.com/office/2006/metadata/properties" xmlns:ns2="47581be3-e620-4e8e-8d1f-62719d7836a2" xmlns:ns3="92cdb50c-fbfc-4186-b092-613ec6350163" targetNamespace="http://schemas.microsoft.com/office/2006/metadata/properties" ma:root="true" ma:fieldsID="e2beb38a977713a218fccbbdef57d727" ns2:_="" ns3:_="">
    <xsd:import namespace="47581be3-e620-4e8e-8d1f-62719d7836a2"/>
    <xsd:import namespace="92cdb50c-fbfc-4186-b092-613ec635016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81be3-e620-4e8e-8d1f-62719d7836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465654-8e23-4041-acc6-a1e973f32cf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cdb50c-fbfc-4186-b092-613ec63501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71a6439-0c2b-4c8e-a76f-44187c690542}" ma:internalName="TaxCatchAll" ma:showField="CatchAllData" ma:web="92cdb50c-fbfc-4186-b092-613ec63501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978741-48ED-4051-8530-7B5D9FD6FD8B}">
  <ds:schemaRefs>
    <ds:schemaRef ds:uri="http://schemas.microsoft.com/office/2006/metadata/properties"/>
    <ds:schemaRef ds:uri="http://schemas.microsoft.com/office/infopath/2007/PartnerControls"/>
    <ds:schemaRef ds:uri="47581be3-e620-4e8e-8d1f-62719d7836a2"/>
    <ds:schemaRef ds:uri="92cdb50c-fbfc-4186-b092-613ec6350163"/>
  </ds:schemaRefs>
</ds:datastoreItem>
</file>

<file path=customXml/itemProps2.xml><?xml version="1.0" encoding="utf-8"?>
<ds:datastoreItem xmlns:ds="http://schemas.openxmlformats.org/officeDocument/2006/customXml" ds:itemID="{E12C8C24-3A10-4475-B3B6-6EA021282A34}">
  <ds:schemaRefs>
    <ds:schemaRef ds:uri="http://schemas.microsoft.com/sharepoint/v3/contenttype/forms"/>
  </ds:schemaRefs>
</ds:datastoreItem>
</file>

<file path=customXml/itemProps3.xml><?xml version="1.0" encoding="utf-8"?>
<ds:datastoreItem xmlns:ds="http://schemas.openxmlformats.org/officeDocument/2006/customXml" ds:itemID="{7954145B-76D2-4A4F-B1C0-709C331D6C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581be3-e620-4e8e-8d1f-62719d7836a2"/>
    <ds:schemaRef ds:uri="92cdb50c-fbfc-4186-b092-613ec63501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105</TotalTime>
  <Words>1073</Words>
  <Application>Microsoft Office PowerPoint</Application>
  <PresentationFormat>Widescreen</PresentationFormat>
  <Paragraphs>78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Holmes Chapel Primary School</vt:lpstr>
      <vt:lpstr>Holmes Chapel Primary School</vt:lpstr>
      <vt:lpstr>Holmes Chapel Primary School</vt:lpstr>
      <vt:lpstr>Holmes Chapel Primary School</vt:lpstr>
      <vt:lpstr>Holmes Chapel Primary School</vt:lpstr>
      <vt:lpstr>Holmes Chapel Primary School</vt:lpstr>
      <vt:lpstr>Holmes Chapel Primary School</vt:lpstr>
      <vt:lpstr>Holmes Chapel Primary School</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Holmes chapel Primary School</dc:title>
  <dc:creator>tiffanie.noble</dc:creator>
  <cp:lastModifiedBy>tiffanie.noble</cp:lastModifiedBy>
  <cp:revision>68</cp:revision>
  <dcterms:created xsi:type="dcterms:W3CDTF">2024-06-30T18:24:05Z</dcterms:created>
  <dcterms:modified xsi:type="dcterms:W3CDTF">2026-06-16T15:02:48Z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0x010100CE6C34788518014A9C766C1602BBF9DA</vt:lpwstr>
  </property>
  <property fmtid="{D5CDD505-2E9C-101B-9397-08002B2CF9AE}" pid="3" name="MediaServiceImageTags">
    <vt:lpwstr/>
  </property>
</Properties>
</file>