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2" r:id="rId3"/>
    <p:sldId id="263" r:id="rId4"/>
    <p:sldId id="296" r:id="rId5"/>
    <p:sldId id="301" r:id="rId6"/>
    <p:sldId id="272" r:id="rId7"/>
    <p:sldId id="274" r:id="rId8"/>
    <p:sldId id="276" r:id="rId9"/>
    <p:sldId id="302" r:id="rId10"/>
    <p:sldId id="303" r:id="rId11"/>
    <p:sldId id="304" r:id="rId12"/>
    <p:sldId id="278" r:id="rId13"/>
    <p:sldId id="305" r:id="rId14"/>
    <p:sldId id="306" r:id="rId15"/>
    <p:sldId id="307" r:id="rId16"/>
    <p:sldId id="279" r:id="rId17"/>
    <p:sldId id="308" r:id="rId18"/>
    <p:sldId id="309" r:id="rId19"/>
    <p:sldId id="310" r:id="rId20"/>
    <p:sldId id="311" r:id="rId21"/>
    <p:sldId id="277" r:id="rId22"/>
    <p:sldId id="312" r:id="rId23"/>
    <p:sldId id="313" r:id="rId24"/>
    <p:sldId id="264" r:id="rId25"/>
    <p:sldId id="275" r:id="rId26"/>
    <p:sldId id="280" r:id="rId27"/>
    <p:sldId id="297" r:id="rId28"/>
    <p:sldId id="288" r:id="rId29"/>
    <p:sldId id="281" r:id="rId30"/>
    <p:sldId id="282" r:id="rId31"/>
    <p:sldId id="291" r:id="rId32"/>
    <p:sldId id="283" r:id="rId33"/>
    <p:sldId id="284" r:id="rId34"/>
    <p:sldId id="285" r:id="rId35"/>
    <p:sldId id="290" r:id="rId36"/>
    <p:sldId id="286" r:id="rId37"/>
    <p:sldId id="287" r:id="rId38"/>
    <p:sldId id="289" r:id="rId39"/>
    <p:sldId id="292" r:id="rId40"/>
    <p:sldId id="299" r:id="rId41"/>
    <p:sldId id="293" r:id="rId42"/>
  </p:sldIdLst>
  <p:sldSz cx="9144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657" cy="49633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3850437" y="0"/>
            <a:ext cx="2945657" cy="49633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7A211379-1A1A-44E1-8D06-4ECF0909A1B3}" type="datetime1">
              <a:rPr lang="en-GB"/>
              <a:pPr lvl="0"/>
              <a:t>18/03/2026</a:t>
            </a:fld>
            <a:endParaRPr lang="en-GB"/>
          </a:p>
        </p:txBody>
      </p:sp>
      <p:sp>
        <p:nvSpPr>
          <p:cNvPr id="4" name="Slide Image Placeholder 3"/>
          <p:cNvSpPr>
            <a:spLocks noGrp="1" noRot="1" noChangeAspect="1"/>
          </p:cNvSpPr>
          <p:nvPr>
            <p:ph type="sldImg" idx="2"/>
          </p:nvPr>
        </p:nvSpPr>
        <p:spPr>
          <a:xfrm>
            <a:off x="917572" y="744541"/>
            <a:ext cx="4962521" cy="3722686"/>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79764" y="4715149"/>
            <a:ext cx="5438137" cy="446699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428579"/>
            <a:ext cx="2945657" cy="49633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3850437" y="9428579"/>
            <a:ext cx="2945657" cy="49633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EEF34EC6-8F31-43B8-97AC-38D2375AAF48}" type="slidenum">
              <a:t>‹#›</a:t>
            </a:fld>
            <a:endParaRPr lang="en-GB"/>
          </a:p>
        </p:txBody>
      </p:sp>
    </p:spTree>
    <p:extLst>
      <p:ext uri="{BB962C8B-B14F-4D97-AF65-F5344CB8AC3E}">
        <p14:creationId xmlns:p14="http://schemas.microsoft.com/office/powerpoint/2010/main" val="197172591"/>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US"/>
              <a:t>Look at materials – explain how scores work</a:t>
            </a:r>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74B8A8-1396-4660-8BAF-803676510AE9}" type="slidenum">
              <a:t>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713A23B-2AE5-42A9-B3D7-92938D77C31A}" type="slidenum">
              <a:t>11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792B3A-1322-42F1-855A-E9EC6FD302D1}" type="slidenum">
              <a:t>12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200534B-1D76-4538-B75F-91E3C9EBF6D8}" type="slidenum">
              <a:t>13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7ED499C-732D-4CFB-8101-465CC4E0408D}" type="slidenum">
              <a:t>14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94DB7D-581C-432A-8FD8-F2E8AA8F1893}" type="slidenum">
              <a:t>15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a:p>
            <a:pPr lvl="0"/>
            <a:r>
              <a:rPr lang="en-GB"/>
              <a:t>TALK ABOUT WRITING HERE</a:t>
            </a:r>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5B14D8-3B42-4C87-B2A5-35416BAD3951}" type="slidenum">
              <a:t>16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9A10C18-D30C-4DA3-B567-FE441FFCB477}" type="slidenum">
              <a:t>17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FFEB57-0323-47CC-B7B4-5F2574CC3BCF}" type="slidenum">
              <a:t>18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E14F268-8F3F-4500-9DDE-EA6DEF629D3E}" type="slidenum">
              <a:t>19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E2B7876-1CBF-4B23-8498-34B521794B05}" type="slidenum">
              <a:t>20</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AD8A7FC-5DA7-4597-92E6-193784D27A44}" type="slidenum">
              <a:t>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54FC3B-8914-4DDA-86AA-C91704F0D32C}" type="slidenum">
              <a:t>21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87A6C0-639D-4893-A78E-125B018FAD19}" type="slidenum">
              <a:t>22</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E3DBCD-FC48-4EF3-B004-9018C9EB9AF4}" type="slidenum">
              <a:t>23</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marL="285750" lvl="0" indent="-285750">
              <a:buSzPct val="100000"/>
              <a:buFont typeface="Arial"/>
              <a:buChar char="•"/>
            </a:pPr>
            <a:r>
              <a:rPr lang="en-US">
                <a:latin typeface="Comic Sans MS"/>
              </a:rPr>
              <a:t>Children who feel as though they are challenged in their learning and work hard to achieve, feeling happy and successful.</a:t>
            </a:r>
          </a:p>
          <a:p>
            <a:pPr marL="285750" lvl="0" indent="-285750">
              <a:buSzPct val="100000"/>
              <a:buFont typeface="Arial"/>
              <a:buChar char="•"/>
            </a:pPr>
            <a:r>
              <a:rPr lang="en-US">
                <a:latin typeface="Comic Sans MS"/>
              </a:rPr>
              <a:t>Children who take responsibility for their own learning and work hard to ensure they reach their potential.</a:t>
            </a:r>
          </a:p>
          <a:p>
            <a:pPr marL="285750" lvl="0" indent="-285750">
              <a:buSzPct val="100000"/>
              <a:buFont typeface="Arial"/>
              <a:buChar char="•"/>
            </a:pPr>
            <a:r>
              <a:rPr lang="en-US">
                <a:latin typeface="Comic Sans MS"/>
              </a:rPr>
              <a:t>Children who know that there is more to life than Maths and English, who have time and space to invest in the things that they love doing.</a:t>
            </a:r>
          </a:p>
          <a:p>
            <a:pPr lvl="0"/>
            <a:endParaRPr lang="en-US"/>
          </a:p>
          <a:p>
            <a:pPr marL="171450" lvl="0" indent="-171450">
              <a:buSzPct val="100000"/>
              <a:buFont typeface="Arial" pitchFamily="34"/>
              <a:buChar char="•"/>
            </a:pPr>
            <a:r>
              <a:rPr lang="en-US">
                <a:latin typeface="Comic Sans MS"/>
              </a:rPr>
              <a:t>Children who believe in themselves and feel equipped and prepared for the challenge in front of them.</a:t>
            </a:r>
          </a:p>
          <a:p>
            <a:pPr lvl="0"/>
            <a:endParaRPr lang="en-US"/>
          </a:p>
          <a:p>
            <a:pPr marL="285750" lvl="0" indent="-285750"/>
            <a:r>
              <a:rPr lang="en-US"/>
              <a:t>Learning for life – some of our learning includes test technique, they have to feel prepared – but </a:t>
            </a:r>
          </a:p>
          <a:p>
            <a:pPr marL="285750" lvl="0" indent="-285750"/>
            <a:endParaRPr lang="en-US" b="1" u="sng">
              <a:latin typeface="Comic Sans MS"/>
            </a:endParaRPr>
          </a:p>
          <a:p>
            <a:pPr marL="285750" lvl="0" indent="-285750"/>
            <a:r>
              <a:rPr lang="en-US" b="1" u="sng">
                <a:latin typeface="Comic Sans MS"/>
              </a:rPr>
              <a:t>Good Habits</a:t>
            </a:r>
          </a:p>
          <a:p>
            <a:pPr marL="457200" lvl="0" indent="-457200">
              <a:buSzPct val="100000"/>
              <a:buFont typeface="Arial"/>
              <a:buChar char="•"/>
            </a:pPr>
            <a:r>
              <a:rPr lang="en-US">
                <a:latin typeface="Comic Sans MS"/>
              </a:rPr>
              <a:t>Homework </a:t>
            </a:r>
            <a:r>
              <a:rPr lang="mr-IN">
                <a:latin typeface="Comic Sans MS"/>
              </a:rPr>
              <a:t>–</a:t>
            </a:r>
            <a:r>
              <a:rPr lang="en-US">
                <a:latin typeface="Comic Sans MS"/>
              </a:rPr>
              <a:t> SAT standard and keeps exposing and consolidating key skills.</a:t>
            </a:r>
          </a:p>
          <a:p>
            <a:pPr marL="457200" lvl="0" indent="-457200">
              <a:buSzPct val="100000"/>
              <a:buFont typeface="Arial"/>
              <a:buChar char="•"/>
            </a:pPr>
            <a:r>
              <a:rPr lang="en-US">
                <a:latin typeface="Comic Sans MS"/>
              </a:rPr>
              <a:t>Punctuality </a:t>
            </a:r>
            <a:r>
              <a:rPr lang="mr-IN">
                <a:latin typeface="Comic Sans MS"/>
              </a:rPr>
              <a:t>–</a:t>
            </a:r>
            <a:r>
              <a:rPr lang="en-US">
                <a:latin typeface="Comic Sans MS"/>
              </a:rPr>
              <a:t> Some of our most valuable learning and time is between 8.45 and 9am.</a:t>
            </a:r>
          </a:p>
          <a:p>
            <a:pPr marL="457200" lvl="0" indent="-457200">
              <a:buSzPct val="100000"/>
              <a:buFont typeface="Arial"/>
              <a:buChar char="•"/>
            </a:pPr>
            <a:r>
              <a:rPr lang="en-US">
                <a:latin typeface="Comic Sans MS"/>
              </a:rPr>
              <a:t>Attendance</a:t>
            </a:r>
          </a:p>
          <a:p>
            <a:pPr marL="457200" lvl="0" indent="-457200">
              <a:buSzPct val="100000"/>
              <a:buFont typeface="Arial"/>
              <a:buChar char="•"/>
            </a:pPr>
            <a:r>
              <a:rPr lang="en-US">
                <a:latin typeface="Comic Sans MS"/>
              </a:rPr>
              <a:t>Early nights and good breakfasts</a:t>
            </a:r>
          </a:p>
          <a:p>
            <a:pPr marL="457200" lvl="0" indent="-457200">
              <a:buSzPct val="100000"/>
              <a:buFont typeface="Arial"/>
              <a:buChar char="•"/>
            </a:pPr>
            <a:endParaRPr lang="en-US">
              <a:latin typeface="Comic Sans MS"/>
            </a:endParaRPr>
          </a:p>
          <a:p>
            <a:pPr lvl="0"/>
            <a:r>
              <a:rPr lang="en-GB"/>
              <a:t>If a child does not reach the expected standard in their SATs, it is important to remember that these tests are only one snapshot of their learning at a particular moment in time. They do not define a child’s overall ability or potential.</a:t>
            </a:r>
          </a:p>
          <a:p>
            <a:pPr lvl="0"/>
            <a:r>
              <a:rPr lang="en-GB"/>
              <a:t>The results are primarily used to help teachers understand where pupils may need additional support as they move forward in their learning. If a child does not meet the expected standard, the secondary school will use this information, along with teacher assessments and other transition information, to ensure appropriate support is in place.</a:t>
            </a:r>
          </a:p>
          <a:p>
            <a:pPr lvl="0"/>
            <a:r>
              <a:rPr lang="en-GB"/>
              <a:t>Our focus remains on helping every child continue to develop confidence, skills, and a love of learning. We will always work closely with families to support pupils in the areas where they need it most.</a:t>
            </a:r>
          </a:p>
          <a:p>
            <a:pPr lvl="0"/>
            <a:endParaRPr lang="en-GB"/>
          </a:p>
          <a:p>
            <a:pPr lvl="0" indent="-342900">
              <a:spcBef>
                <a:spcPts val="300"/>
              </a:spcBef>
              <a:buSzPct val="100000"/>
              <a:buFont typeface="Arial" pitchFamily="34"/>
              <a:buChar char="•"/>
            </a:pPr>
            <a:r>
              <a:rPr lang="en-GB">
                <a:latin typeface="BPreplay" pitchFamily="50"/>
              </a:rPr>
              <a:t>Continuous Assessment – identifying the gaps and helping to fill them</a:t>
            </a:r>
          </a:p>
          <a:p>
            <a:pPr lvl="0" indent="-342900">
              <a:spcBef>
                <a:spcPts val="300"/>
              </a:spcBef>
              <a:buSzPct val="100000"/>
              <a:buFont typeface="Arial" pitchFamily="34"/>
              <a:buChar char="•"/>
            </a:pPr>
            <a:r>
              <a:rPr lang="en-GB">
                <a:latin typeface="BPreplay" pitchFamily="50"/>
              </a:rPr>
              <a:t>Focused arithmetic sessions </a:t>
            </a:r>
          </a:p>
          <a:p>
            <a:pPr lvl="0" indent="-342900">
              <a:spcBef>
                <a:spcPts val="300"/>
              </a:spcBef>
              <a:buSzPct val="100000"/>
              <a:buFont typeface="Arial" pitchFamily="34"/>
              <a:buChar char="•"/>
            </a:pPr>
            <a:r>
              <a:rPr lang="en-GB">
                <a:latin typeface="BPreplay" pitchFamily="50"/>
              </a:rPr>
              <a:t>Focused GPS lessons (Spelling, Punctuation &amp; Grammar) </a:t>
            </a:r>
          </a:p>
          <a:p>
            <a:pPr lvl="0" indent="-342900">
              <a:spcBef>
                <a:spcPts val="300"/>
              </a:spcBef>
              <a:buSzPct val="100000"/>
              <a:buFont typeface="Arial" pitchFamily="34"/>
              <a:buChar char="•"/>
            </a:pPr>
            <a:r>
              <a:rPr lang="en-GB">
                <a:latin typeface="BPreplay" pitchFamily="50"/>
              </a:rPr>
              <a:t>Guided and Independent Reading </a:t>
            </a:r>
          </a:p>
          <a:p>
            <a:pPr lvl="0" indent="-342900">
              <a:spcBef>
                <a:spcPts val="300"/>
              </a:spcBef>
              <a:buSzPct val="100000"/>
              <a:buFont typeface="Arial" pitchFamily="34"/>
              <a:buChar char="•"/>
            </a:pPr>
            <a:r>
              <a:rPr lang="en-GB">
                <a:latin typeface="BPreplay" pitchFamily="50"/>
              </a:rPr>
              <a:t>Modelled and independent writing assignments carried out regularly</a:t>
            </a:r>
          </a:p>
          <a:p>
            <a:pPr lvl="0" indent="-342900">
              <a:spcBef>
                <a:spcPts val="300"/>
              </a:spcBef>
              <a:buSzPct val="100000"/>
              <a:buFont typeface="Arial" pitchFamily="34"/>
              <a:buChar char="•"/>
            </a:pPr>
            <a:r>
              <a:rPr lang="en-GB">
                <a:latin typeface="BPreplay" pitchFamily="50"/>
              </a:rPr>
              <a:t>Practising previous SATS papers</a:t>
            </a:r>
          </a:p>
          <a:p>
            <a:pPr lvl="0" indent="-342900">
              <a:spcBef>
                <a:spcPts val="300"/>
              </a:spcBef>
              <a:buSzPct val="100000"/>
              <a:buFont typeface="Arial" pitchFamily="34"/>
              <a:buChar char="•"/>
            </a:pPr>
            <a:r>
              <a:rPr lang="en-GB">
                <a:latin typeface="BPreplay" pitchFamily="50"/>
              </a:rPr>
              <a:t>Teaching ‘test techniques’ and vocabulary  </a:t>
            </a:r>
          </a:p>
          <a:p>
            <a:pPr lvl="0" indent="-342900">
              <a:spcBef>
                <a:spcPts val="300"/>
              </a:spcBef>
              <a:buSzPct val="100000"/>
              <a:buFont typeface="Arial" pitchFamily="34"/>
              <a:buChar char="•"/>
            </a:pPr>
            <a:r>
              <a:rPr lang="en-GB">
                <a:latin typeface="BPreplay" pitchFamily="50"/>
              </a:rPr>
              <a:t>Home Learning to support teaching &amp; learning in school </a:t>
            </a:r>
          </a:p>
          <a:p>
            <a:pPr lvl="0" indent="-342900">
              <a:spcBef>
                <a:spcPts val="300"/>
              </a:spcBef>
              <a:buSzPct val="100000"/>
              <a:buFont typeface="Arial" pitchFamily="34"/>
              <a:buChar char="•"/>
            </a:pPr>
            <a:r>
              <a:rPr lang="en-GB">
                <a:latin typeface="BPreplay" pitchFamily="50"/>
              </a:rPr>
              <a:t>Booster groups and intervention groups</a:t>
            </a:r>
          </a:p>
          <a:p>
            <a:pPr lvl="0" indent="-342900">
              <a:spcBef>
                <a:spcPts val="300"/>
              </a:spcBef>
              <a:buSzPct val="100000"/>
              <a:buFont typeface="Arial" pitchFamily="34"/>
              <a:buChar char="•"/>
            </a:pPr>
            <a:r>
              <a:rPr lang="en-GB">
                <a:latin typeface="BPreplay" pitchFamily="50"/>
              </a:rPr>
              <a:t>Keeping up to date with information provided by the DfE </a:t>
            </a:r>
          </a:p>
          <a:p>
            <a:pPr lvl="0" indent="-342900">
              <a:spcBef>
                <a:spcPts val="300"/>
              </a:spcBef>
              <a:buSzPct val="100000"/>
              <a:buFont typeface="Arial" pitchFamily="34"/>
              <a:buChar char="•"/>
            </a:pPr>
            <a:endParaRPr lang="en-GB">
              <a:latin typeface="BPreplay" pitchFamily="50"/>
            </a:endParaRPr>
          </a:p>
          <a:p>
            <a:pPr lvl="0" indent="-342900">
              <a:spcBef>
                <a:spcPts val="300"/>
              </a:spcBef>
              <a:buSzPct val="100000"/>
              <a:buFont typeface="Arial" pitchFamily="34"/>
              <a:buChar char="•"/>
            </a:pPr>
            <a:r>
              <a:rPr lang="en-GB">
                <a:latin typeface="BPreplay" pitchFamily="50"/>
              </a:rPr>
              <a:t>Brain breaks</a:t>
            </a:r>
          </a:p>
          <a:p>
            <a:pPr lvl="0" indent="-342900">
              <a:spcBef>
                <a:spcPts val="300"/>
              </a:spcBef>
              <a:buSzPct val="100000"/>
              <a:buFont typeface="Arial" pitchFamily="34"/>
              <a:buChar char="•"/>
            </a:pPr>
            <a:r>
              <a:rPr lang="en-GB">
                <a:latin typeface="BPreplay" pitchFamily="50"/>
              </a:rPr>
              <a:t>Full curriculum</a:t>
            </a:r>
          </a:p>
          <a:p>
            <a:pPr marL="182559" lvl="0"/>
            <a:r>
              <a:rPr lang="en-GB">
                <a:latin typeface="BPreplay" pitchFamily="50"/>
              </a:rPr>
              <a:t>. </a:t>
            </a:r>
          </a:p>
          <a:p>
            <a:pPr lvl="0"/>
            <a:endParaRPr lang="en-GB"/>
          </a:p>
          <a:p>
            <a:pPr marL="457200" lvl="0" indent="-457200">
              <a:buSzPct val="100000"/>
              <a:buFont typeface="Arial"/>
              <a:buChar char="•"/>
            </a:pPr>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76BBDF-6AD9-4DAD-8C84-E416D40E8AFD}" type="slidenum">
              <a:t>24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US"/>
              <a:t>Advertise evening</a:t>
            </a:r>
          </a:p>
          <a:p>
            <a:pPr lvl="0"/>
            <a:r>
              <a:rPr lang="en-US"/>
              <a:t>Purpose</a:t>
            </a:r>
          </a:p>
          <a:p>
            <a:pPr lvl="0"/>
            <a:r>
              <a:rPr lang="en-US"/>
              <a:t>Packs and resources</a:t>
            </a:r>
          </a:p>
          <a:p>
            <a:pPr lvl="0"/>
            <a:r>
              <a:rPr lang="en-US"/>
              <a:t>Ideas of how to make homework as pain free and purposeful as possible</a:t>
            </a:r>
          </a:p>
          <a:p>
            <a:pPr lvl="0"/>
            <a:r>
              <a:rPr lang="en-US"/>
              <a:t>Bring grandmas and grandads – film for children – childcare.</a:t>
            </a:r>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66DD40A-CD9A-4F7A-AA86-1D7AF3D95E61}" type="slidenum">
              <a:t>25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A1CC33-06BB-4B4B-B98B-4E0CE996D349}" type="slidenum">
              <a:t>4</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5C9C9D-4AEC-4FC0-B046-ACF6BE98E738}" type="slidenum">
              <a:t>5</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EE092E3-4AF4-4074-897F-935307C701A5}" type="slidenum">
              <a:t>6</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3CE051-53F6-4D15-8A86-2D22EA2A32D2}" type="slidenum">
              <a:t>7</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r>
              <a:rPr lang="en-GB"/>
              <a:t>Point out difference between teacher assessment and national assessment – a snapshot</a:t>
            </a:r>
          </a:p>
          <a:p>
            <a:pPr lvl="0"/>
            <a:r>
              <a:rPr lang="en-GB"/>
              <a:t>Teacher assessment draws together everything the teacher or teachers know about a child, including observations, marked work and school assessments.</a:t>
            </a:r>
          </a:p>
          <a:p>
            <a:pPr lvl="0"/>
            <a:endParaRPr lang="en-GB"/>
          </a:p>
          <a:p>
            <a:pPr lvl="0"/>
            <a:r>
              <a:rPr lang="en-GB"/>
              <a:t>Tests are a ‘snapshot’ of a child’s abilities on that day.</a:t>
            </a:r>
          </a:p>
          <a:p>
            <a:pPr lvl="0"/>
            <a:endParaRPr lang="en-GB"/>
          </a:p>
          <a:p>
            <a:pPr lvl="0"/>
            <a:r>
              <a:rPr lang="en-GB"/>
              <a:t>There can be a difference between teacher assessment results and test levels.</a:t>
            </a:r>
          </a:p>
          <a:p>
            <a:pPr lvl="0"/>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F2FFBDE-49D7-4E6F-AA30-B75390E936AC}" type="slidenum">
              <a:t>8</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7915B1A-C898-4809-A35F-D9ADAFB468D2}" type="slidenum">
              <a:t>9</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50437" y="9428579"/>
            <a:ext cx="2945657" cy="496336"/>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44986E-E3CC-4763-A5C6-FA6D07A053A5}" type="slidenum">
              <a:t>10</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4CC73300-0AB3-41C2-8EC8-315608B0359C}" type="datetime1">
              <a:rPr lang="en-GB"/>
              <a:pPr lvl="0"/>
              <a:t>18/03/2026</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A3544073-F7B1-4A3E-AE14-CD9CFB78B9C5}" type="slidenum">
              <a:t>‹#›</a:t>
            </a:fld>
            <a:endParaRPr lang="en-GB"/>
          </a:p>
        </p:txBody>
      </p:sp>
    </p:spTree>
    <p:extLst>
      <p:ext uri="{BB962C8B-B14F-4D97-AF65-F5344CB8AC3E}">
        <p14:creationId xmlns:p14="http://schemas.microsoft.com/office/powerpoint/2010/main" val="1501489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73E08894-8E02-473B-BDAB-FA0E2DF6EE61}" type="datetime1">
              <a:rPr lang="en-GB"/>
              <a:pPr lvl="0"/>
              <a:t>18/03/2026</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AB34C88-657A-42D0-A7DB-623DB0FEE2D9}" type="slidenum">
              <a:t>‹#›</a:t>
            </a:fld>
            <a:endParaRPr lang="en-GB"/>
          </a:p>
        </p:txBody>
      </p:sp>
    </p:spTree>
    <p:extLst>
      <p:ext uri="{BB962C8B-B14F-4D97-AF65-F5344CB8AC3E}">
        <p14:creationId xmlns:p14="http://schemas.microsoft.com/office/powerpoint/2010/main" val="16208560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A27A5A55-E6F4-425E-8E03-F26A388CF926}" type="datetime1">
              <a:rPr lang="en-GB"/>
              <a:pPr lvl="0"/>
              <a:t>18/03/2026</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C7D171C-6C7C-40D8-99C4-4F8353CD4374}" type="slidenum">
              <a:t>‹#›</a:t>
            </a:fld>
            <a:endParaRPr lang="en-GB"/>
          </a:p>
        </p:txBody>
      </p:sp>
    </p:spTree>
    <p:extLst>
      <p:ext uri="{BB962C8B-B14F-4D97-AF65-F5344CB8AC3E}">
        <p14:creationId xmlns:p14="http://schemas.microsoft.com/office/powerpoint/2010/main" val="3375866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6FD37EA8-8004-4D33-BB89-91142199279F}" type="datetime1">
              <a:rPr lang="en-GB"/>
              <a:pPr lvl="0"/>
              <a:t>18/03/2026</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02D01805-7E63-422E-8B37-DBD25BE97CA9}" type="slidenum">
              <a:t>‹#›</a:t>
            </a:fld>
            <a:endParaRPr lang="en-GB"/>
          </a:p>
        </p:txBody>
      </p:sp>
    </p:spTree>
    <p:extLst>
      <p:ext uri="{BB962C8B-B14F-4D97-AF65-F5344CB8AC3E}">
        <p14:creationId xmlns:p14="http://schemas.microsoft.com/office/powerpoint/2010/main" val="2995666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96BAB2BE-5D53-4B35-81BF-E7BD1D8792E8}" type="datetime1">
              <a:rPr lang="en-GB"/>
              <a:pPr lvl="0"/>
              <a:t>18/03/2026</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DCFCDF43-C65D-41BF-B7AC-45728A4BED57}" type="slidenum">
              <a:t>‹#›</a:t>
            </a:fld>
            <a:endParaRPr lang="en-GB"/>
          </a:p>
        </p:txBody>
      </p:sp>
    </p:spTree>
    <p:extLst>
      <p:ext uri="{BB962C8B-B14F-4D97-AF65-F5344CB8AC3E}">
        <p14:creationId xmlns:p14="http://schemas.microsoft.com/office/powerpoint/2010/main" val="2983907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F575030D-6633-4CC0-B9EF-3263DBBCA265}" type="datetime1">
              <a:rPr lang="en-GB"/>
              <a:pPr lvl="0"/>
              <a:t>18/03/2026</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72506B96-8D08-4371-B3F2-0F10FD6909D0}" type="slidenum">
              <a:t>‹#›</a:t>
            </a:fld>
            <a:endParaRPr lang="en-GB"/>
          </a:p>
        </p:txBody>
      </p:sp>
    </p:spTree>
    <p:extLst>
      <p:ext uri="{BB962C8B-B14F-4D97-AF65-F5344CB8AC3E}">
        <p14:creationId xmlns:p14="http://schemas.microsoft.com/office/powerpoint/2010/main" val="29341432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1C1B70FA-DCA3-49FD-BDE2-0A5FB8DEF540}" type="datetime1">
              <a:rPr lang="en-GB"/>
              <a:pPr lvl="0"/>
              <a:t>18/03/2026</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47C4086B-B7B9-4EA4-B73C-9DB9790712FB}" type="slidenum">
              <a:t>‹#›</a:t>
            </a:fld>
            <a:endParaRPr lang="en-GB"/>
          </a:p>
        </p:txBody>
      </p:sp>
    </p:spTree>
    <p:extLst>
      <p:ext uri="{BB962C8B-B14F-4D97-AF65-F5344CB8AC3E}">
        <p14:creationId xmlns:p14="http://schemas.microsoft.com/office/powerpoint/2010/main" val="24893607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C93DFAF4-5D68-4554-AF70-FC91E84AB806}" type="datetime1">
              <a:rPr lang="en-GB"/>
              <a:pPr lvl="0"/>
              <a:t>18/03/2026</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BBA797DB-754A-4062-B48B-8842DE43E518}" type="slidenum">
              <a:t>‹#›</a:t>
            </a:fld>
            <a:endParaRPr lang="en-GB"/>
          </a:p>
        </p:txBody>
      </p:sp>
    </p:spTree>
    <p:extLst>
      <p:ext uri="{BB962C8B-B14F-4D97-AF65-F5344CB8AC3E}">
        <p14:creationId xmlns:p14="http://schemas.microsoft.com/office/powerpoint/2010/main" val="42678907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3A568FD2-DA99-4329-AF90-FAD77317548B}" type="datetime1">
              <a:rPr lang="en-GB"/>
              <a:pPr lvl="0"/>
              <a:t>18/03/2026</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7CBD329A-FE0E-46D2-84E7-47F0C263FA79}" type="slidenum">
              <a:t>‹#›</a:t>
            </a:fld>
            <a:endParaRPr lang="en-GB"/>
          </a:p>
        </p:txBody>
      </p:sp>
    </p:spTree>
    <p:extLst>
      <p:ext uri="{BB962C8B-B14F-4D97-AF65-F5344CB8AC3E}">
        <p14:creationId xmlns:p14="http://schemas.microsoft.com/office/powerpoint/2010/main" val="1911413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C8873050-2FE7-481E-A91F-ED5AB7A045D6}" type="datetime1">
              <a:rPr lang="en-GB"/>
              <a:pPr lvl="0"/>
              <a:t>18/03/2026</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DAD246C-C88E-47B4-860A-164715C7A528}" type="slidenum">
              <a:t>‹#›</a:t>
            </a:fld>
            <a:endParaRPr lang="en-GB"/>
          </a:p>
        </p:txBody>
      </p:sp>
    </p:spTree>
    <p:extLst>
      <p:ext uri="{BB962C8B-B14F-4D97-AF65-F5344CB8AC3E}">
        <p14:creationId xmlns:p14="http://schemas.microsoft.com/office/powerpoint/2010/main" val="1674373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1DA70022-ED08-4194-96A8-54863142E01C}" type="datetime1">
              <a:rPr lang="en-GB"/>
              <a:pPr lvl="0"/>
              <a:t>18/03/2026</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90BAF037-3070-408C-9D37-F78AFAD113E8}" type="slidenum">
              <a:t>‹#›</a:t>
            </a:fld>
            <a:endParaRPr lang="en-GB"/>
          </a:p>
        </p:txBody>
      </p:sp>
    </p:spTree>
    <p:extLst>
      <p:ext uri="{BB962C8B-B14F-4D97-AF65-F5344CB8AC3E}">
        <p14:creationId xmlns:p14="http://schemas.microsoft.com/office/powerpoint/2010/main" val="2037126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97433C8-CA6E-48F9-93D7-44845DFD28A3}" type="datetime1">
              <a:rPr lang="en-GB"/>
              <a:pPr lvl="0"/>
              <a:t>18/03/2026</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FA474FE-C554-4A70-A889-E874C847C37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schoolsandgroups.pgl.co.uk/centres/dearne-valle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extBox 4"/>
          <p:cNvSpPr txBox="1"/>
          <p:nvPr/>
        </p:nvSpPr>
        <p:spPr>
          <a:xfrm>
            <a:off x="365824" y="963027"/>
            <a:ext cx="8701421" cy="2246772"/>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0" b="0" i="0" u="none" strike="noStrike" kern="1200" cap="none" spc="0" baseline="0">
                <a:solidFill>
                  <a:srgbClr val="000000"/>
                </a:solidFill>
                <a:uFillTx/>
                <a:latin typeface="Comic Sans MS"/>
                <a:ea typeface="Comic Sans MS"/>
                <a:cs typeface="Comic Sans MS"/>
              </a:rPr>
              <a:t>Year 6 Parent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000" b="0" i="0" u="none" strike="noStrike" kern="1200" cap="none" spc="0" baseline="0">
                <a:solidFill>
                  <a:srgbClr val="000000"/>
                </a:solidFill>
                <a:uFillTx/>
                <a:latin typeface="Comic Sans MS"/>
                <a:ea typeface="Comic Sans MS"/>
                <a:cs typeface="Comic Sans MS"/>
              </a:rPr>
              <a:t>Information Evening</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2"/>
          <a:srcRect l="26555" t="13278" r="26412" b="11903"/>
          <a:stretch>
            <a:fillRect/>
          </a:stretch>
        </p:blipFill>
        <p:spPr>
          <a:xfrm>
            <a:off x="3717941" y="3470184"/>
            <a:ext cx="2252039" cy="269631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Rectangle 1"/>
          <p:cNvSpPr/>
          <p:nvPr/>
        </p:nvSpPr>
        <p:spPr>
          <a:xfrm>
            <a:off x="366710"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9366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181717"/>
                </a:solidFill>
                <a:uFillTx/>
                <a:latin typeface="BPreplay" pitchFamily="50"/>
              </a:rPr>
              <a:t>Reading Paper</a:t>
            </a:r>
          </a:p>
        </p:txBody>
      </p:sp>
      <p:sp>
        <p:nvSpPr>
          <p:cNvPr id="3" name="Rectangle 8"/>
          <p:cNvSpPr/>
          <p:nvPr/>
        </p:nvSpPr>
        <p:spPr>
          <a:xfrm>
            <a:off x="0" y="-15078"/>
            <a:ext cx="8980486" cy="715966"/>
          </a:xfrm>
          <a:prstGeom prst="rect">
            <a:avLst/>
          </a:prstGeom>
          <a:solidFill>
            <a:srgbClr val="86BF3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3"/>
          <p:cNvSpPr/>
          <p:nvPr/>
        </p:nvSpPr>
        <p:spPr>
          <a:xfrm>
            <a:off x="241730" y="88897"/>
            <a:ext cx="3994154"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Sample Questions</a:t>
            </a: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07986" y="1739902"/>
            <a:ext cx="8471239" cy="476726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Rectangle 1"/>
          <p:cNvSpPr/>
          <p:nvPr/>
        </p:nvSpPr>
        <p:spPr>
          <a:xfrm>
            <a:off x="355601"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9366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181717"/>
                </a:solidFill>
                <a:uFillTx/>
                <a:latin typeface="BPreplay" pitchFamily="50"/>
              </a:rPr>
              <a:t>Reading Paper</a:t>
            </a:r>
          </a:p>
        </p:txBody>
      </p:sp>
      <p:sp>
        <p:nvSpPr>
          <p:cNvPr id="3" name="Rectangle 8"/>
          <p:cNvSpPr/>
          <p:nvPr/>
        </p:nvSpPr>
        <p:spPr>
          <a:xfrm>
            <a:off x="-201616" y="354009"/>
            <a:ext cx="8988423" cy="715966"/>
          </a:xfrm>
          <a:prstGeom prst="rect">
            <a:avLst/>
          </a:prstGeom>
          <a:solidFill>
            <a:srgbClr val="86BF3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4" name="Rectangle 3"/>
          <p:cNvSpPr/>
          <p:nvPr/>
        </p:nvSpPr>
        <p:spPr>
          <a:xfrm>
            <a:off x="407986" y="401641"/>
            <a:ext cx="3994154"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Sample Questions</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94831" y="2234912"/>
            <a:ext cx="8391467" cy="204614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extBox 4"/>
          <p:cNvSpPr txBox="1"/>
          <p:nvPr/>
        </p:nvSpPr>
        <p:spPr>
          <a:xfrm>
            <a:off x="1091217" y="252200"/>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67565"/>
            <a:ext cx="925372" cy="1107932"/>
          </a:xfrm>
          <a:prstGeom prst="rect">
            <a:avLst/>
          </a:prstGeom>
          <a:noFill/>
          <a:ln cap="flat">
            <a:noFill/>
          </a:ln>
        </p:spPr>
      </p:pic>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65844" y="1479398"/>
            <a:ext cx="8675104" cy="4741292"/>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ctangle 8"/>
          <p:cNvSpPr/>
          <p:nvPr/>
        </p:nvSpPr>
        <p:spPr>
          <a:xfrm>
            <a:off x="-12701" y="0"/>
            <a:ext cx="9156701" cy="715966"/>
          </a:xfrm>
          <a:prstGeom prst="rect">
            <a:avLst/>
          </a:prstGeom>
          <a:solidFill>
            <a:srgbClr val="FF99C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103190" y="0"/>
            <a:ext cx="7249802" cy="64633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Spelling, Punctuation and Grammar</a:t>
            </a:r>
          </a:p>
        </p:txBody>
      </p:sp>
      <p:sp>
        <p:nvSpPr>
          <p:cNvPr id="4" name="Rectangle 11"/>
          <p:cNvSpPr/>
          <p:nvPr/>
        </p:nvSpPr>
        <p:spPr>
          <a:xfrm>
            <a:off x="103190" y="848307"/>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The Grammar, Punctuation and Spelling Test:</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The grammar test will last for 45 minutes and there will be a total of 50 marks available.</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There is a specific focus on knowing and applying grammatical terminology with the full range of punctuation tested.</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Technical terms in grammar will be tested.</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There will be one test paper for grammar, punctuation and vocabulary and one test paper for spelling. </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Effect">
                      <p:stCondLst>
                        <p:cond delay="indefinite"/>
                      </p:stCondLst>
                      <p:childTnLst>
                        <p:par>
                          <p:cTn id="23" fill="hold" nodeType="withEffect">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fade">
                                      <p:cBhvr>
                                        <p:cTn id="26" dur="1000"/>
                                        <p:tgtEl>
                                          <p:spTgt spid="4">
                                            <p:txEl>
                                              <p:pRg st="8" end="8"/>
                                            </p:txEl>
                                          </p:spTgt>
                                        </p:tgtEl>
                                      </p:cBhvr>
                                    </p:animEffect>
                                    <p:anim calcmode="lin" valueType="num">
                                      <p:cBhvr>
                                        <p:cTn id="2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Rectangle 8"/>
          <p:cNvSpPr/>
          <p:nvPr/>
        </p:nvSpPr>
        <p:spPr>
          <a:xfrm>
            <a:off x="-369883" y="354009"/>
            <a:ext cx="9156701" cy="715966"/>
          </a:xfrm>
          <a:prstGeom prst="rect">
            <a:avLst/>
          </a:prstGeom>
          <a:solidFill>
            <a:srgbClr val="FF99C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407986" y="401641"/>
            <a:ext cx="3763963"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Sample Question</a:t>
            </a:r>
          </a:p>
        </p:txBody>
      </p:sp>
      <p:sp>
        <p:nvSpPr>
          <p:cNvPr id="4" name="Rectangle 11"/>
          <p:cNvSpPr/>
          <p:nvPr/>
        </p:nvSpPr>
        <p:spPr>
          <a:xfrm>
            <a:off x="361946"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600" b="0" i="0" u="none" strike="noStrike" kern="1200" cap="none" spc="0" baseline="0">
              <a:solidFill>
                <a:srgbClr val="181717"/>
              </a:solidFill>
              <a:uFillTx/>
              <a:latin typeface="BPreplay" pitchFamily="50"/>
            </a:endParaRPr>
          </a:p>
        </p:txBody>
      </p:sp>
      <p:pic>
        <p:nvPicPr>
          <p:cNvPr id="5" name="Picture 3">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3182" y="1350239"/>
            <a:ext cx="9140817" cy="323850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8"/>
          <p:cNvSpPr/>
          <p:nvPr/>
        </p:nvSpPr>
        <p:spPr>
          <a:xfrm>
            <a:off x="-12701" y="0"/>
            <a:ext cx="9156701" cy="715966"/>
          </a:xfrm>
          <a:prstGeom prst="rect">
            <a:avLst/>
          </a:prstGeom>
          <a:solidFill>
            <a:srgbClr val="FF99C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0" y="39191"/>
            <a:ext cx="3763963"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Sample Question</a:t>
            </a:r>
          </a:p>
        </p:txBody>
      </p:sp>
      <p:sp>
        <p:nvSpPr>
          <p:cNvPr id="4" name="Rectangle 11"/>
          <p:cNvSpPr/>
          <p:nvPr/>
        </p:nvSpPr>
        <p:spPr>
          <a:xfrm>
            <a:off x="361946"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600" b="0" i="0" u="none" strike="noStrike" kern="1200" cap="none" spc="0" baseline="0">
                <a:solidFill>
                  <a:srgbClr val="181717"/>
                </a:solidFill>
                <a:uFillTx/>
                <a:latin typeface="BPreplay" pitchFamily="50"/>
              </a:rPr>
              <a:t>.</a:t>
            </a:r>
          </a:p>
        </p:txBody>
      </p:sp>
      <p:pic>
        <p:nvPicPr>
          <p:cNvPr id="5" name="Picture 4">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2701" y="1039316"/>
            <a:ext cx="9097100" cy="396217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extBox 4"/>
          <p:cNvSpPr txBox="1"/>
          <p:nvPr/>
        </p:nvSpPr>
        <p:spPr>
          <a:xfrm>
            <a:off x="1324224" y="243303"/>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65844" y="1941060"/>
            <a:ext cx="8839614" cy="476453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ctangle 8"/>
          <p:cNvSpPr/>
          <p:nvPr/>
        </p:nvSpPr>
        <p:spPr>
          <a:xfrm>
            <a:off x="0" y="0"/>
            <a:ext cx="9139235" cy="715966"/>
          </a:xfrm>
          <a:prstGeom prst="rect">
            <a:avLst/>
          </a:prstGeom>
          <a:solidFill>
            <a:srgbClr val="F1884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117043" y="65882"/>
            <a:ext cx="2671757" cy="58420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BPreplay" pitchFamily="50"/>
              </a:rPr>
              <a:t>Mathematics</a:t>
            </a:r>
          </a:p>
        </p:txBody>
      </p:sp>
      <p:sp>
        <p:nvSpPr>
          <p:cNvPr id="4" name="Rectangle 12"/>
          <p:cNvSpPr/>
          <p:nvPr/>
        </p:nvSpPr>
        <p:spPr>
          <a:xfrm>
            <a:off x="371475"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Children will sit three tests: paper 1, paper 2 and paper 3.</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Paper 1 is for arithmetic, lasting for 30 minutes, covering calculation methods for all operations, including use of fractions, percentages and decimals.</a:t>
            </a:r>
          </a:p>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Papers 2 and 3 cover problem solving and reasoning, each lasting for 40 minutes.</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Pupils will still require calculation skills but will need to answer questions in context and decide what is required to find a solution.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Rectangle 8"/>
          <p:cNvSpPr/>
          <p:nvPr/>
        </p:nvSpPr>
        <p:spPr>
          <a:xfrm>
            <a:off x="0" y="3163"/>
            <a:ext cx="9047165" cy="715966"/>
          </a:xfrm>
          <a:prstGeom prst="rect">
            <a:avLst/>
          </a:prstGeom>
          <a:solidFill>
            <a:srgbClr val="F1884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142875" y="30147"/>
            <a:ext cx="3568702" cy="58420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BPreplay" pitchFamily="50"/>
              </a:rPr>
              <a:t>Sample Questions</a:t>
            </a:r>
          </a:p>
        </p:txBody>
      </p:sp>
      <p:pic>
        <p:nvPicPr>
          <p:cNvPr id="4" name="Picture 14">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8501067" y="6732590"/>
            <a:ext cx="582609" cy="84133"/>
          </a:xfrm>
          <a:prstGeom prst="rect">
            <a:avLst/>
          </a:prstGeom>
          <a:noFill/>
          <a:ln cap="flat">
            <a:noFill/>
          </a:ln>
        </p:spPr>
      </p:pic>
      <p:sp>
        <p:nvSpPr>
          <p:cNvPr id="5" name="Rectangle 9"/>
          <p:cNvSpPr/>
          <p:nvPr/>
        </p:nvSpPr>
        <p:spPr>
          <a:xfrm>
            <a:off x="363538" y="1084258"/>
            <a:ext cx="8429624" cy="5422904"/>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9366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181717"/>
                </a:solidFill>
                <a:uFillTx/>
                <a:latin typeface="BPreplay" pitchFamily="50"/>
              </a:rPr>
              <a:t>Maths Paper 1: Arithmetic</a:t>
            </a:r>
          </a:p>
        </p:txBody>
      </p:sp>
      <p:pic>
        <p:nvPicPr>
          <p:cNvPr id="6" name="Picture 1">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1927226" y="1744666"/>
            <a:ext cx="5302248" cy="462755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8"/>
          <p:cNvSpPr/>
          <p:nvPr/>
        </p:nvSpPr>
        <p:spPr>
          <a:xfrm>
            <a:off x="-79379" y="0"/>
            <a:ext cx="9223379" cy="715966"/>
          </a:xfrm>
          <a:prstGeom prst="rect">
            <a:avLst/>
          </a:prstGeom>
          <a:solidFill>
            <a:srgbClr val="F1884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120645" y="153472"/>
            <a:ext cx="3568702" cy="58420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BPreplay" pitchFamily="50"/>
              </a:rPr>
              <a:t>Sample Questions</a:t>
            </a:r>
          </a:p>
        </p:txBody>
      </p:sp>
      <p:sp>
        <p:nvSpPr>
          <p:cNvPr id="4" name="Rectangle 9"/>
          <p:cNvSpPr/>
          <p:nvPr/>
        </p:nvSpPr>
        <p:spPr>
          <a:xfrm>
            <a:off x="0" y="737673"/>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9366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181717"/>
                </a:solidFill>
                <a:uFillTx/>
                <a:latin typeface="BPreplay" pitchFamily="50"/>
              </a:rPr>
              <a:t>Maths Paper 2 / Paper 3 : Reasoning</a:t>
            </a:r>
          </a:p>
        </p:txBody>
      </p:sp>
      <p:pic>
        <p:nvPicPr>
          <p:cNvPr id="5"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80100" y="1319214"/>
            <a:ext cx="6345387" cy="543943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extBox 4"/>
          <p:cNvSpPr txBox="1"/>
          <p:nvPr/>
        </p:nvSpPr>
        <p:spPr>
          <a:xfrm>
            <a:off x="1757239" y="612638"/>
            <a:ext cx="446626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sp>
        <p:nvSpPr>
          <p:cNvPr id="3" name="TextBox 5"/>
          <p:cNvSpPr txBox="1"/>
          <p:nvPr/>
        </p:nvSpPr>
        <p:spPr>
          <a:xfrm>
            <a:off x="253288" y="1916829"/>
            <a:ext cx="8568952" cy="480131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sng" strike="noStrike" kern="1200" cap="none" spc="0" baseline="0">
                <a:solidFill>
                  <a:srgbClr val="000000"/>
                </a:solidFill>
                <a:uFillTx/>
                <a:latin typeface="Century Gothic"/>
                <a:ea typeface="Century Gothic"/>
                <a:cs typeface="Century Gothic"/>
              </a:rPr>
              <a:t>How are the children assessed?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sng" strike="noStrike" kern="1200" cap="none" spc="0" baseline="0">
                <a:solidFill>
                  <a:srgbClr val="000000"/>
                </a:solidFill>
                <a:uFillTx/>
                <a:latin typeface="Century Gothic"/>
                <a:ea typeface="Century Gothic"/>
                <a:cs typeface="Century Gothic"/>
              </a:rPr>
              <a:t>ENGLISH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sng" strike="noStrike" kern="1200" cap="none" spc="0" baseline="0">
                <a:solidFill>
                  <a:srgbClr val="000000"/>
                </a:solidFill>
                <a:uFillTx/>
                <a:latin typeface="Century Gothic"/>
                <a:ea typeface="Century Gothic"/>
                <a:cs typeface="Century Gothic"/>
              </a:rPr>
              <a:t>SPAG Tests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Paper 1 (Punctuation &amp; Grammar)(50 marks)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Paper 2 (Spelling) (20 marks)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Reading Paper (50 marks)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sng" strike="noStrike" kern="1200" cap="none" spc="0" baseline="0">
                <a:solidFill>
                  <a:srgbClr val="000000"/>
                </a:solidFill>
                <a:uFillTx/>
                <a:latin typeface="Century Gothic"/>
                <a:ea typeface="Century Gothic"/>
                <a:cs typeface="Century Gothic"/>
              </a:rPr>
              <a:t>MATHS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1 Arithmetic Paper (40 marks)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2 Reasoning Papers (35 marks each)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Your child will receive a raw score and a scale score, as well as a statement of either: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Standard met OR Standard not met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p:txBody>
      </p:sp>
      <p:pic>
        <p:nvPicPr>
          <p:cNvPr id="4"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Rectangle 8"/>
          <p:cNvSpPr/>
          <p:nvPr/>
        </p:nvSpPr>
        <p:spPr>
          <a:xfrm>
            <a:off x="0" y="-804"/>
            <a:ext cx="9144000" cy="715966"/>
          </a:xfrm>
          <a:prstGeom prst="rect">
            <a:avLst/>
          </a:prstGeom>
          <a:solidFill>
            <a:srgbClr val="F1884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103190" y="23618"/>
            <a:ext cx="3568702" cy="584201"/>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solidFill>
                  <a:srgbClr val="FFFFFF"/>
                </a:solidFill>
                <a:uFillTx/>
                <a:latin typeface="BPreplay" pitchFamily="50"/>
              </a:rPr>
              <a:t>Sample Questions</a:t>
            </a:r>
          </a:p>
        </p:txBody>
      </p:sp>
      <p:sp>
        <p:nvSpPr>
          <p:cNvPr id="4" name="Rectangle 9"/>
          <p:cNvSpPr/>
          <p:nvPr/>
        </p:nvSpPr>
        <p:spPr>
          <a:xfrm>
            <a:off x="407986" y="1081085"/>
            <a:ext cx="8429624" cy="5422904"/>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93661"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181717"/>
                </a:solidFill>
                <a:uFillTx/>
                <a:latin typeface="BPreplay" pitchFamily="50"/>
              </a:rPr>
              <a:t>Maths Paper 2 / Paper 3 : Reasoning</a:t>
            </a:r>
          </a:p>
        </p:txBody>
      </p:sp>
      <p:pic>
        <p:nvPicPr>
          <p:cNvPr id="5" name="Picture 1">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1368427" y="1879604"/>
            <a:ext cx="6527801" cy="4168777"/>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extBox 4"/>
          <p:cNvSpPr txBox="1"/>
          <p:nvPr/>
        </p:nvSpPr>
        <p:spPr>
          <a:xfrm>
            <a:off x="1324224" y="243303"/>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558055" y="1217825"/>
            <a:ext cx="6153153" cy="4848221"/>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Rectangle 8"/>
          <p:cNvSpPr/>
          <p:nvPr/>
        </p:nvSpPr>
        <p:spPr>
          <a:xfrm>
            <a:off x="0" y="-19046"/>
            <a:ext cx="9144000" cy="779461"/>
          </a:xfrm>
          <a:prstGeom prst="rect">
            <a:avLst/>
          </a:prstGeom>
          <a:solidFill>
            <a:srgbClr val="007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361946" y="114300"/>
            <a:ext cx="4833939"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Access Arrangements</a:t>
            </a:r>
          </a:p>
        </p:txBody>
      </p:sp>
      <p:sp>
        <p:nvSpPr>
          <p:cNvPr id="4" name="Rectangle 11"/>
          <p:cNvSpPr/>
          <p:nvPr/>
        </p:nvSpPr>
        <p:spPr>
          <a:xfrm>
            <a:off x="488947" y="893761"/>
            <a:ext cx="8166104" cy="507047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342900" marR="0" lvl="0" indent="-342900" algn="l" defTabSz="914400" rtl="0" fontAlgn="auto" hangingPunct="1">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Some pupils may be eligible for additional arrangements to be put in place so that they can take part in the key stage 2 tests. </a:t>
            </a:r>
          </a:p>
          <a:p>
            <a:pPr marL="342900" marR="0" lvl="0" indent="-342900" algn="l" defTabSz="914400" rtl="0" fontAlgn="auto" hangingPunct="1">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342900" marR="0" lvl="0" indent="-342900" algn="l" defTabSz="914400" rtl="0" fontAlgn="auto" hangingPunct="1">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Access arrangements are adjustments that can be made to support these pupils. We have considered whether any of our pupils will need access arrangements before we administer the tests.</a:t>
            </a:r>
          </a:p>
          <a:p>
            <a:pPr marL="342900" marR="0" lvl="0" indent="-342900" algn="l" defTabSz="914400" rtl="0" fontAlgn="auto" hangingPunct="1">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342900" marR="0" lvl="0" indent="-342900" algn="l" defTabSz="914400" rtl="0" fontAlgn="auto" hangingPunct="1">
              <a:lnSpc>
                <a:spcPct val="100000"/>
              </a:lnSpc>
              <a:spcBef>
                <a:spcPts val="50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Access arrangements are based primarily on normal classroom practice and they never provide an unfair advantage. The support given does not change the test questions and the answers are the pupil’s own.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Rectangle 8"/>
          <p:cNvSpPr/>
          <p:nvPr/>
        </p:nvSpPr>
        <p:spPr>
          <a:xfrm>
            <a:off x="98426" y="111127"/>
            <a:ext cx="8945566" cy="715966"/>
          </a:xfrm>
          <a:prstGeom prst="rect">
            <a:avLst/>
          </a:prstGeom>
          <a:solidFill>
            <a:srgbClr val="0070C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361946" y="114300"/>
            <a:ext cx="4833939"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Access Arrangements</a:t>
            </a:r>
          </a:p>
        </p:txBody>
      </p:sp>
      <p:sp>
        <p:nvSpPr>
          <p:cNvPr id="4" name="Rectangle 11"/>
          <p:cNvSpPr/>
          <p:nvPr/>
        </p:nvSpPr>
        <p:spPr>
          <a:xfrm>
            <a:off x="488947" y="893761"/>
            <a:ext cx="8166104" cy="507047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entury Gothic" pitchFamily="34"/>
            </a:endParaRPr>
          </a:p>
          <a:p>
            <a:pPr marL="342900" marR="0" lvl="0" indent="-342900" algn="l" defTabSz="914400" rtl="0" fontAlgn="auto" hangingPunct="1">
              <a:lnSpc>
                <a:spcPct val="100000"/>
              </a:lnSpc>
              <a:spcBef>
                <a:spcPts val="600"/>
              </a:spcBef>
              <a:spcAft>
                <a:spcPts val="0"/>
              </a:spcAft>
              <a:buSzPct val="100000"/>
              <a:buFont typeface="Arial" pitchFamily="34"/>
              <a:buChar char="•"/>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entury Gothic" pitchFamily="34"/>
              </a:rPr>
              <a:t>What happens if a child misses a SATs?   </a:t>
            </a: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GB" sz="2400" b="0" i="0" u="none" strike="noStrike" kern="1200" cap="none" spc="0" baseline="0">
                <a:solidFill>
                  <a:srgbClr val="000000"/>
                </a:solidFill>
                <a:uFillTx/>
                <a:latin typeface="Century Gothic" pitchFamily="34"/>
              </a:rPr>
              <a:t>They are statutory so the child will have to sit them.  When the child returns to school, they are not allowed to be with their friends and peers until they have completed the test they missed.  </a:t>
            </a: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en-GB" sz="2400" b="0" i="0" u="none" strike="noStrike" kern="1200" cap="none" spc="0" baseline="0">
              <a:solidFill>
                <a:srgbClr val="000000"/>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extBox 4"/>
          <p:cNvSpPr txBox="1"/>
          <p:nvPr/>
        </p:nvSpPr>
        <p:spPr>
          <a:xfrm>
            <a:off x="1574404" y="516946"/>
            <a:ext cx="4254895"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0" cap="none" spc="0" baseline="0">
                <a:solidFill>
                  <a:srgbClr val="000000"/>
                </a:solidFill>
                <a:uFillTx/>
                <a:latin typeface="Comic Sans MS"/>
                <a:ea typeface="Comic Sans MS"/>
                <a:cs typeface="Comic Sans MS"/>
              </a:rPr>
              <a:t>Our Priority:</a:t>
            </a:r>
            <a:endParaRPr lang="en-US" sz="4200" b="1" i="0" u="sng" strike="noStrike" kern="1200" cap="none" spc="0" baseline="0">
              <a:solidFill>
                <a:srgbClr val="000000"/>
              </a:solidFill>
              <a:uFillTx/>
              <a:latin typeface="Comic Sans MS"/>
              <a:ea typeface="Comic Sans MS"/>
              <a:cs typeface="Comic Sans MS"/>
            </a:endParaRPr>
          </a:p>
        </p:txBody>
      </p:sp>
      <p:sp>
        <p:nvSpPr>
          <p:cNvPr id="3" name="TextBox 3"/>
          <p:cNvSpPr txBox="1"/>
          <p:nvPr/>
        </p:nvSpPr>
        <p:spPr>
          <a:xfrm>
            <a:off x="323523" y="2492892"/>
            <a:ext cx="6408709" cy="2862318"/>
          </a:xfrm>
          <a:prstGeom prst="rect">
            <a:avLst/>
          </a:prstGeom>
          <a:noFill/>
          <a:ln cap="flat">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6000" b="0" i="0" u="none" strike="noStrike" kern="1200" cap="none" spc="0" baseline="0">
                <a:solidFill>
                  <a:srgbClr val="000000"/>
                </a:solidFill>
                <a:uFillTx/>
                <a:latin typeface="Century Gothic" pitchFamily="34"/>
              </a:rPr>
              <a:t>Happy</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6000" b="0" i="0" u="none" strike="noStrike" kern="1200" cap="none" spc="0" baseline="0">
                <a:solidFill>
                  <a:srgbClr val="000000"/>
                </a:solidFill>
                <a:uFillTx/>
                <a:latin typeface="Century Gothic" pitchFamily="34"/>
              </a:rPr>
              <a:t>Confident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6000" b="0" i="0" u="none" strike="noStrike" kern="1200" cap="none" spc="0" baseline="0">
                <a:solidFill>
                  <a:srgbClr val="000000"/>
                </a:solidFill>
                <a:uFillTx/>
                <a:latin typeface="Century Gothic" pitchFamily="34"/>
              </a:rPr>
              <a:t>Prepared</a:t>
            </a:r>
            <a:endParaRPr lang="en-GB" sz="6000" b="0" i="0" u="none" strike="noStrike" kern="1200" cap="none" spc="0" baseline="0">
              <a:solidFill>
                <a:srgbClr val="000000"/>
              </a:solidFill>
              <a:uFillTx/>
              <a:latin typeface="Century Gothic" pitchFamily="34"/>
            </a:endParaRPr>
          </a:p>
        </p:txBody>
      </p:sp>
      <p:pic>
        <p:nvPicPr>
          <p:cNvPr id="4"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extBox 4"/>
          <p:cNvSpPr txBox="1"/>
          <p:nvPr/>
        </p:nvSpPr>
        <p:spPr>
          <a:xfrm>
            <a:off x="1609572" y="612638"/>
            <a:ext cx="536742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0" cap="none" spc="0" baseline="0">
                <a:solidFill>
                  <a:srgbClr val="000000"/>
                </a:solidFill>
                <a:uFillTx/>
                <a:latin typeface="Comic Sans MS"/>
                <a:ea typeface="Comic Sans MS"/>
                <a:cs typeface="Comic Sans MS"/>
              </a:rPr>
              <a:t>Brainy Breakfast:</a:t>
            </a:r>
            <a:endParaRPr lang="en-US" sz="4200" b="1" i="0" u="sng" strike="noStrike" kern="1200" cap="none" spc="0" baseline="0">
              <a:solidFill>
                <a:srgbClr val="000000"/>
              </a:solidFill>
              <a:uFillTx/>
              <a:latin typeface="Comic Sans MS"/>
              <a:ea typeface="Comic Sans MS"/>
              <a:cs typeface="Comic Sans MS"/>
            </a:endParaRP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pic>
        <p:nvPicPr>
          <p:cNvPr id="4" name="Picture 2" descr="Healthy Big Breakfast With Fried Eggs Recipe: Healthy Breakfast Ideas">
            <a:extLst>
              <a:ext uri="{FF2B5EF4-FFF2-40B4-BE49-F238E27FC236}">
                <a16:creationId xmlns:a16="http://schemas.microsoft.com/office/drawing/2014/main" id="{00000000-0000-0000-0000-000000000000}"/>
              </a:ext>
            </a:extLst>
          </p:cNvPr>
          <p:cNvPicPr>
            <a:picLocks noChangeAspect="1"/>
          </p:cNvPicPr>
          <p:nvPr/>
        </p:nvPicPr>
        <p:blipFill>
          <a:blip r:embed="rId4"/>
          <a:srcRect/>
          <a:stretch>
            <a:fillRect/>
          </a:stretch>
        </p:blipFill>
        <p:spPr>
          <a:xfrm>
            <a:off x="1971848" y="1921593"/>
            <a:ext cx="5218087" cy="390852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Rectangle 1"/>
          <p:cNvSpPr/>
          <p:nvPr/>
        </p:nvSpPr>
        <p:spPr>
          <a:xfrm>
            <a:off x="1679350" y="2967337"/>
            <a:ext cx="5785299" cy="923333"/>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a:solidFill>
                  <a:srgbClr val="000000"/>
                </a:solidFill>
                <a:effectLst>
                  <a:outerShdw dist="38095" dir="2639887">
                    <a:srgbClr val="5B9BD5"/>
                  </a:outerShdw>
                </a:effectLst>
                <a:uFillTx/>
                <a:latin typeface="Calibri"/>
              </a:rPr>
              <a:t>Dearne Valley 2025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latin typeface="Comic Sans MS" pitchFamily="66"/>
              </a:rPr>
              <a:t>When and where?</a:t>
            </a:r>
          </a:p>
        </p:txBody>
      </p:sp>
      <p:sp>
        <p:nvSpPr>
          <p:cNvPr id="3" name="Content Placeholder 2"/>
          <p:cNvSpPr txBox="1">
            <a:spLocks noGrp="1"/>
          </p:cNvSpPr>
          <p:nvPr>
            <p:ph idx="1"/>
          </p:nvPr>
        </p:nvSpPr>
        <p:spPr/>
        <p:txBody>
          <a:bodyPr/>
          <a:lstStyle/>
          <a:p>
            <a:pPr lvl="0"/>
            <a:r>
              <a:rPr lang="en-GB" sz="2000">
                <a:latin typeface="Comic Sans MS" pitchFamily="66"/>
              </a:rPr>
              <a:t>PGL Dearne Valley is an outdoor activity and residential adventure centre located in </a:t>
            </a:r>
            <a:r>
              <a:rPr lang="en-GB" sz="2000" b="1">
                <a:latin typeface="Comic Sans MS" pitchFamily="66"/>
              </a:rPr>
              <a:t>South Yorkshire</a:t>
            </a:r>
          </a:p>
          <a:p>
            <a:pPr lvl="0"/>
            <a:r>
              <a:rPr lang="en-GB" sz="2000" b="1">
                <a:latin typeface="Comic Sans MS" pitchFamily="66"/>
              </a:rPr>
              <a:t>Wednesday 1</a:t>
            </a:r>
            <a:r>
              <a:rPr lang="en-GB" sz="2000" b="1" baseline="30000">
                <a:latin typeface="Comic Sans MS" pitchFamily="66"/>
              </a:rPr>
              <a:t>st</a:t>
            </a:r>
            <a:r>
              <a:rPr lang="en-GB" sz="2000" b="1">
                <a:latin typeface="Comic Sans MS" pitchFamily="66"/>
              </a:rPr>
              <a:t> July – Friday 3</a:t>
            </a:r>
            <a:r>
              <a:rPr lang="en-GB" sz="2000" b="1" baseline="30000">
                <a:latin typeface="Comic Sans MS" pitchFamily="66"/>
              </a:rPr>
              <a:t>rd</a:t>
            </a:r>
            <a:r>
              <a:rPr lang="en-GB" sz="2000" b="1">
                <a:latin typeface="Comic Sans MS" pitchFamily="66"/>
              </a:rPr>
              <a:t> July </a:t>
            </a:r>
          </a:p>
          <a:p>
            <a:pPr lvl="0"/>
            <a:endParaRPr lang="en-GB" sz="2000">
              <a:latin typeface="Comic Sans MS" pitchFamily="66"/>
            </a:endParaRPr>
          </a:p>
          <a:p>
            <a:pPr lvl="0"/>
            <a:r>
              <a:rPr lang="en-GB" sz="2000">
                <a:latin typeface="Comic Sans MS" pitchFamily="66"/>
                <a:hlinkClick r:id="rId2"/>
              </a:rPr>
              <a:t>https://schoolsandgroups.pgl.co.uk/centres/dearne-valley/</a:t>
            </a:r>
            <a:r>
              <a:rPr lang="en-GB" sz="2000">
                <a:latin typeface="Comic Sans MS" pitchFamily="66"/>
              </a:rPr>
              <a:t> </a:t>
            </a:r>
          </a:p>
          <a:p>
            <a:pPr lvl="0"/>
            <a:endParaRPr lang="en-GB"/>
          </a:p>
        </p:txBody>
      </p:sp>
      <p:pic>
        <p:nvPicPr>
          <p:cNvPr id="4" name="Picture 4" descr="Kingswood – Dearne Valley - Teachwire">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572000" y="4069985"/>
            <a:ext cx="3883886" cy="205617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Adults on the trip</a:t>
            </a:r>
          </a:p>
        </p:txBody>
      </p:sp>
      <p:sp>
        <p:nvSpPr>
          <p:cNvPr id="3" name="Content Placeholder 2"/>
          <p:cNvSpPr txBox="1">
            <a:spLocks noGrp="1"/>
          </p:cNvSpPr>
          <p:nvPr>
            <p:ph idx="1"/>
          </p:nvPr>
        </p:nvSpPr>
        <p:spPr>
          <a:xfrm>
            <a:off x="982659" y="2667003"/>
            <a:ext cx="7704140" cy="3332165"/>
          </a:xfrm>
        </p:spPr>
        <p:txBody>
          <a:bodyPr>
            <a:normAutofit/>
          </a:bodyPr>
          <a:lstStyle/>
          <a:p>
            <a:pPr lvl="0">
              <a:lnSpc>
                <a:spcPct val="90000"/>
              </a:lnSpc>
              <a:buClr>
                <a:srgbClr val="2E75B6"/>
              </a:buClr>
              <a:buFont typeface="Arial"/>
            </a:pPr>
            <a:r>
              <a:rPr lang="en-GB">
                <a:latin typeface="Comic Sans MS" pitchFamily="66"/>
                <a:ea typeface="ＭＳ Ｐゴシック" pitchFamily="34"/>
              </a:rPr>
              <a:t>Miss Roxburgh</a:t>
            </a:r>
          </a:p>
          <a:p>
            <a:pPr lvl="0">
              <a:lnSpc>
                <a:spcPct val="90000"/>
              </a:lnSpc>
              <a:buClr>
                <a:srgbClr val="2E75B6"/>
              </a:buClr>
              <a:buFont typeface="Arial"/>
            </a:pPr>
            <a:r>
              <a:rPr lang="en-GB">
                <a:latin typeface="Comic Sans MS" pitchFamily="66"/>
                <a:ea typeface="ＭＳ Ｐゴシック" pitchFamily="34"/>
              </a:rPr>
              <a:t>Miss Ackerley</a:t>
            </a:r>
          </a:p>
          <a:p>
            <a:pPr lvl="0">
              <a:lnSpc>
                <a:spcPct val="90000"/>
              </a:lnSpc>
              <a:buClr>
                <a:srgbClr val="2E75B6"/>
              </a:buClr>
              <a:buFont typeface="Arial"/>
            </a:pPr>
            <a:r>
              <a:rPr lang="en-GB">
                <a:latin typeface="Comic Sans MS" pitchFamily="66"/>
                <a:ea typeface="ＭＳ Ｐゴシック" pitchFamily="34"/>
              </a:rPr>
              <a:t>Mrs Hill </a:t>
            </a:r>
          </a:p>
          <a:p>
            <a:pPr lvl="0">
              <a:lnSpc>
                <a:spcPct val="90000"/>
              </a:lnSpc>
              <a:buClr>
                <a:srgbClr val="2E75B6"/>
              </a:buClr>
              <a:buFont typeface="Arial"/>
            </a:pPr>
            <a:r>
              <a:rPr lang="en-GB">
                <a:latin typeface="Comic Sans MS" pitchFamily="66"/>
                <a:ea typeface="ＭＳ Ｐゴシック" pitchFamily="34"/>
              </a:rPr>
              <a:t>Mrs Mitchell </a:t>
            </a:r>
          </a:p>
          <a:p>
            <a:pPr lvl="0">
              <a:lnSpc>
                <a:spcPct val="90000"/>
              </a:lnSpc>
              <a:buClr>
                <a:srgbClr val="2E75B6"/>
              </a:buClr>
              <a:buFont typeface="Arial"/>
            </a:pPr>
            <a:r>
              <a:rPr lang="en-GB">
                <a:latin typeface="Comic Sans MS" pitchFamily="66"/>
                <a:ea typeface="ＭＳ Ｐゴシック" pitchFamily="34"/>
              </a:rPr>
              <a:t>Mrs Wall </a:t>
            </a:r>
          </a:p>
          <a:p>
            <a:pPr lvl="0">
              <a:lnSpc>
                <a:spcPct val="90000"/>
              </a:lnSpc>
              <a:buClr>
                <a:srgbClr val="2E75B6"/>
              </a:buClr>
              <a:buFont typeface="Arial"/>
            </a:pPr>
            <a:r>
              <a:rPr lang="en-GB">
                <a:latin typeface="Comic Sans MS" pitchFamily="66"/>
                <a:ea typeface="ＭＳ Ｐゴシック" pitchFamily="34"/>
              </a:rPr>
              <a:t>TBC</a:t>
            </a:r>
          </a:p>
          <a:p>
            <a:pPr lvl="0">
              <a:lnSpc>
                <a:spcPct val="90000"/>
              </a:lnSpc>
              <a:buNone/>
            </a:pPr>
            <a:endParaRPr lang="en-GB">
              <a:latin typeface="Comic Sans MS" pitchFamily="66"/>
              <a:ea typeface="ＭＳ Ｐゴシック" pitchFamily="34"/>
            </a:endParaRPr>
          </a:p>
        </p:txBody>
      </p:sp>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4834734" y="2784476"/>
            <a:ext cx="4127501" cy="3097209"/>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457200" y="1935163"/>
            <a:ext cx="8229600" cy="4589465"/>
          </a:xfrm>
        </p:spPr>
        <p:txBody>
          <a:bodyPr>
            <a:normAutofit/>
          </a:bodyPr>
          <a:lstStyle/>
          <a:p>
            <a:pPr lvl="0">
              <a:lnSpc>
                <a:spcPct val="80000"/>
              </a:lnSpc>
              <a:buClr>
                <a:srgbClr val="2E75B6"/>
              </a:buClr>
              <a:buFont typeface="Wingdings" pitchFamily="2"/>
              <a:buChar char="Ø"/>
            </a:pPr>
            <a:r>
              <a:rPr lang="en-GB" sz="1600">
                <a:latin typeface="Comic Sans MS" pitchFamily="66"/>
                <a:ea typeface="ＭＳ Ｐゴシック" pitchFamily="34"/>
              </a:rPr>
              <a:t>Jacobs Ladder</a:t>
            </a:r>
          </a:p>
          <a:p>
            <a:pPr lvl="0">
              <a:lnSpc>
                <a:spcPct val="80000"/>
              </a:lnSpc>
              <a:buClr>
                <a:srgbClr val="2E75B6"/>
              </a:buClr>
              <a:buFont typeface="Wingdings" pitchFamily="2"/>
              <a:buChar char="Ø"/>
            </a:pPr>
            <a:r>
              <a:rPr lang="en-GB" sz="1600">
                <a:latin typeface="Comic Sans MS" pitchFamily="66"/>
                <a:ea typeface="ＭＳ Ｐゴシック" pitchFamily="34"/>
              </a:rPr>
              <a:t>Zip wire</a:t>
            </a:r>
          </a:p>
          <a:p>
            <a:pPr lvl="0">
              <a:lnSpc>
                <a:spcPct val="80000"/>
              </a:lnSpc>
              <a:buClr>
                <a:srgbClr val="2E75B6"/>
              </a:buClr>
              <a:buFont typeface="Wingdings" pitchFamily="2"/>
              <a:buChar char="Ø"/>
            </a:pPr>
            <a:r>
              <a:rPr lang="en-GB" sz="1600">
                <a:latin typeface="Comic Sans MS" pitchFamily="66"/>
                <a:ea typeface="ＭＳ Ｐゴシック" pitchFamily="34"/>
              </a:rPr>
              <a:t>Abseiling</a:t>
            </a:r>
          </a:p>
          <a:p>
            <a:pPr lvl="0">
              <a:lnSpc>
                <a:spcPct val="80000"/>
              </a:lnSpc>
              <a:buClr>
                <a:srgbClr val="2E75B6"/>
              </a:buClr>
              <a:buFont typeface="Wingdings" pitchFamily="2"/>
              <a:buChar char="Ø"/>
            </a:pPr>
            <a:r>
              <a:rPr lang="en-GB" sz="1600">
                <a:latin typeface="Comic Sans MS" pitchFamily="66"/>
                <a:ea typeface="ＭＳ Ｐゴシック" pitchFamily="34"/>
              </a:rPr>
              <a:t>Problem solving</a:t>
            </a:r>
          </a:p>
          <a:p>
            <a:pPr lvl="0">
              <a:lnSpc>
                <a:spcPct val="80000"/>
              </a:lnSpc>
              <a:buClr>
                <a:srgbClr val="2E75B6"/>
              </a:buClr>
              <a:buFont typeface="Wingdings" pitchFamily="2"/>
              <a:buChar char="Ø"/>
            </a:pPr>
            <a:r>
              <a:rPr lang="en-GB" sz="1600">
                <a:latin typeface="Comic Sans MS" pitchFamily="66"/>
                <a:ea typeface="ＭＳ Ｐゴシック" pitchFamily="34"/>
              </a:rPr>
              <a:t>Orienteering</a:t>
            </a:r>
          </a:p>
          <a:p>
            <a:pPr lvl="0">
              <a:lnSpc>
                <a:spcPct val="80000"/>
              </a:lnSpc>
              <a:buClr>
                <a:srgbClr val="2E75B6"/>
              </a:buClr>
              <a:buFont typeface="Wingdings" pitchFamily="2"/>
              <a:buChar char="Ø"/>
            </a:pPr>
            <a:r>
              <a:rPr lang="en-GB" sz="1600">
                <a:latin typeface="Comic Sans MS" pitchFamily="66"/>
                <a:ea typeface="ＭＳ Ｐゴシック" pitchFamily="34"/>
              </a:rPr>
              <a:t>Evening activities TBC </a:t>
            </a:r>
          </a:p>
          <a:p>
            <a:pPr lvl="0">
              <a:lnSpc>
                <a:spcPct val="80000"/>
              </a:lnSpc>
              <a:buClr>
                <a:srgbClr val="2E75B6"/>
              </a:buClr>
              <a:buFont typeface="Wingdings" pitchFamily="2"/>
              <a:buChar char="Ø"/>
            </a:pPr>
            <a:endParaRPr lang="en-GB" sz="1600">
              <a:latin typeface="Comic Sans MS" pitchFamily="66"/>
              <a:ea typeface="ＭＳ Ｐゴシック" pitchFamily="34"/>
            </a:endParaRPr>
          </a:p>
          <a:p>
            <a:pPr lvl="0">
              <a:lnSpc>
                <a:spcPct val="80000"/>
              </a:lnSpc>
              <a:buClr>
                <a:srgbClr val="2E75B6"/>
              </a:buClr>
            </a:pPr>
            <a:r>
              <a:rPr lang="en-GB" sz="1600">
                <a:latin typeface="Comic Sans MS" pitchFamily="66"/>
                <a:ea typeface="ＭＳ Ｐゴシック" pitchFamily="34"/>
              </a:rPr>
              <a:t>An instructor from the centre will deliver the activities and an adult from our school will be with the children for all the activities.</a:t>
            </a:r>
          </a:p>
        </p:txBody>
      </p:sp>
      <p:pic>
        <p:nvPicPr>
          <p:cNvPr id="3"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6372225" y="115891"/>
            <a:ext cx="2160590" cy="2881310"/>
          </a:xfrm>
          <a:prstGeom prst="rect">
            <a:avLst/>
          </a:prstGeom>
          <a:noFill/>
          <a:ln cap="flat">
            <a:noFill/>
          </a:ln>
        </p:spPr>
      </p:pic>
      <p:pic>
        <p:nvPicPr>
          <p:cNvPr id="4"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140202" y="908054"/>
            <a:ext cx="1779586" cy="2373316"/>
          </a:xfrm>
          <a:prstGeom prst="rect">
            <a:avLst/>
          </a:prstGeom>
          <a:noFill/>
          <a:ln cap="flat">
            <a:noFill/>
          </a:ln>
        </p:spPr>
      </p:pic>
      <p:sp>
        <p:nvSpPr>
          <p:cNvPr id="5" name="Rectangle 1"/>
          <p:cNvSpPr/>
          <p:nvPr/>
        </p:nvSpPr>
        <p:spPr>
          <a:xfrm>
            <a:off x="1403649" y="451594"/>
            <a:ext cx="2472153" cy="523219"/>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1" i="0" u="sng" strike="noStrike" kern="1200" cap="none" spc="0" baseline="0">
                <a:solidFill>
                  <a:srgbClr val="000000"/>
                </a:solidFill>
                <a:uFillTx/>
                <a:latin typeface="Comic Sans MS" pitchFamily="66"/>
                <a:ea typeface="ＭＳ Ｐゴシック" pitchFamily="34"/>
              </a:rPr>
              <a:t>ACTIVITIES</a:t>
            </a:r>
            <a:endParaRPr lang="en-GB" sz="2800" b="1" i="0" u="sng" strike="noStrike" kern="1200" cap="none" spc="0" baseline="0">
              <a:solidFill>
                <a:srgbClr val="000000"/>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extBox 4"/>
          <p:cNvSpPr txBox="1"/>
          <p:nvPr/>
        </p:nvSpPr>
        <p:spPr>
          <a:xfrm>
            <a:off x="1662434" y="486159"/>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sp>
        <p:nvSpPr>
          <p:cNvPr id="3" name="TextBox 5"/>
          <p:cNvSpPr txBox="1"/>
          <p:nvPr/>
        </p:nvSpPr>
        <p:spPr>
          <a:xfrm>
            <a:off x="165844" y="2013993"/>
            <a:ext cx="8798640"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sng" strike="noStrike" kern="1200" cap="none" spc="0" baseline="0">
                <a:solidFill>
                  <a:srgbClr val="000000"/>
                </a:solidFill>
                <a:uFillTx/>
                <a:latin typeface="Century Gothic"/>
                <a:ea typeface="Century Gothic"/>
                <a:cs typeface="Century Gothic"/>
              </a:rPr>
              <a:t>Timetable For The Week: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Monday </a:t>
            </a:r>
            <a:r>
              <a:rPr lang="en-US" sz="1800" b="1" i="0" u="none" strike="noStrike" kern="0" cap="none" spc="0" baseline="0">
                <a:solidFill>
                  <a:srgbClr val="000000"/>
                </a:solidFill>
                <a:uFillTx/>
                <a:latin typeface="Century Gothic"/>
                <a:ea typeface="Century Gothic"/>
                <a:cs typeface="Century Gothic"/>
              </a:rPr>
              <a:t>11</a:t>
            </a:r>
            <a:r>
              <a:rPr lang="en-US" sz="1800" b="1" i="0" u="none" strike="noStrike" kern="0" cap="none" spc="0" baseline="30000">
                <a:solidFill>
                  <a:srgbClr val="000000"/>
                </a:solidFill>
                <a:uFillTx/>
                <a:latin typeface="Century Gothic"/>
                <a:ea typeface="Century Gothic"/>
                <a:cs typeface="Century Gothic"/>
              </a:rPr>
              <a:t>th</a:t>
            </a:r>
            <a:r>
              <a:rPr lang="en-US" sz="1800" b="1" i="0" u="none" strike="noStrike" kern="0" cap="none" spc="0" baseline="0">
                <a:solidFill>
                  <a:srgbClr val="000000"/>
                </a:solidFill>
                <a:uFillTx/>
                <a:latin typeface="Century Gothic"/>
                <a:ea typeface="Century Gothic"/>
                <a:cs typeface="Century Gothic"/>
              </a:rPr>
              <a:t> May</a:t>
            </a:r>
            <a:r>
              <a:rPr lang="en-US" sz="1800" b="1" i="0" u="none" strike="noStrike" kern="1200" cap="none" spc="0" baseline="0">
                <a:solidFill>
                  <a:srgbClr val="000000"/>
                </a:solidFill>
                <a:uFillTx/>
                <a:latin typeface="Century Gothic"/>
                <a:ea typeface="Century Gothic"/>
                <a:cs typeface="Century Gothic"/>
              </a:rPr>
              <a:t> 2026: </a:t>
            </a:r>
            <a:r>
              <a:rPr lang="en-US" sz="1800" b="0" i="0" u="none" strike="noStrike" kern="1200" cap="none" spc="0" baseline="0">
                <a:solidFill>
                  <a:srgbClr val="000000"/>
                </a:solidFill>
                <a:uFillTx/>
                <a:latin typeface="Century Gothic"/>
                <a:ea typeface="Century Gothic"/>
                <a:cs typeface="Century Gothic"/>
              </a:rPr>
              <a:t>SPaG Test- Grammar/Punctuation- </a:t>
            </a:r>
            <a:r>
              <a:rPr lang="en-US" sz="1800" b="0" i="1" u="none" strike="noStrike" kern="1200" cap="none" spc="0" baseline="0">
                <a:solidFill>
                  <a:srgbClr val="000000"/>
                </a:solidFill>
                <a:uFillTx/>
                <a:latin typeface="Century Gothic"/>
                <a:ea typeface="Century Gothic"/>
                <a:cs typeface="Century Gothic"/>
              </a:rPr>
              <a:t>45 minutes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Monday </a:t>
            </a:r>
            <a:r>
              <a:rPr lang="en-US" sz="1800" b="1" i="0" u="none" strike="noStrike" kern="0" cap="none" spc="0" baseline="0">
                <a:solidFill>
                  <a:srgbClr val="000000"/>
                </a:solidFill>
                <a:uFillTx/>
                <a:latin typeface="Century Gothic"/>
                <a:ea typeface="Century Gothic"/>
                <a:cs typeface="Century Gothic"/>
              </a:rPr>
              <a:t>11</a:t>
            </a:r>
            <a:r>
              <a:rPr lang="en-US" sz="1800" b="1" i="0" u="none" strike="noStrike" kern="1200" cap="none" spc="0" baseline="30000">
                <a:solidFill>
                  <a:srgbClr val="000000"/>
                </a:solidFill>
                <a:uFillTx/>
                <a:latin typeface="Century Gothic"/>
                <a:ea typeface="Century Gothic"/>
                <a:cs typeface="Century Gothic"/>
              </a:rPr>
              <a:t>th</a:t>
            </a:r>
            <a:r>
              <a:rPr lang="en-US" sz="1800" b="1" i="0" u="none" strike="noStrike" kern="1200" cap="none" spc="0" baseline="0">
                <a:solidFill>
                  <a:srgbClr val="000000"/>
                </a:solidFill>
                <a:uFillTx/>
                <a:latin typeface="Century Gothic"/>
                <a:ea typeface="Century Gothic"/>
                <a:cs typeface="Century Gothic"/>
              </a:rPr>
              <a:t> May 2026: </a:t>
            </a:r>
            <a:r>
              <a:rPr lang="en-US" sz="1800" b="0" i="0" u="none" strike="noStrike" kern="1200" cap="none" spc="0" baseline="0">
                <a:solidFill>
                  <a:srgbClr val="000000"/>
                </a:solidFill>
                <a:uFillTx/>
                <a:latin typeface="Century Gothic"/>
                <a:ea typeface="Century Gothic"/>
                <a:cs typeface="Century Gothic"/>
              </a:rPr>
              <a:t>SPaG Test- Spelling- </a:t>
            </a:r>
            <a:r>
              <a:rPr lang="en-US" sz="1800" b="0" i="1" u="none" strike="noStrike" kern="1200" cap="none" spc="0" baseline="0">
                <a:solidFill>
                  <a:srgbClr val="000000"/>
                </a:solidFill>
                <a:uFillTx/>
                <a:latin typeface="Century Gothic"/>
                <a:ea typeface="Century Gothic"/>
                <a:cs typeface="Century Gothic"/>
              </a:rPr>
              <a:t>20 minutes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Tuesday 12</a:t>
            </a:r>
            <a:r>
              <a:rPr lang="en-US" sz="1800" b="1" i="0" u="none" strike="noStrike" kern="1200" cap="none" spc="0" baseline="30000">
                <a:solidFill>
                  <a:srgbClr val="000000"/>
                </a:solidFill>
                <a:uFillTx/>
                <a:latin typeface="Century Gothic"/>
                <a:ea typeface="Century Gothic"/>
                <a:cs typeface="Century Gothic"/>
              </a:rPr>
              <a:t>th</a:t>
            </a:r>
            <a:r>
              <a:rPr lang="en-US" sz="1800" b="1" i="0" u="none" strike="noStrike" kern="1200" cap="none" spc="0" baseline="0">
                <a:solidFill>
                  <a:srgbClr val="000000"/>
                </a:solidFill>
                <a:uFillTx/>
                <a:latin typeface="Century Gothic"/>
                <a:ea typeface="Century Gothic"/>
                <a:cs typeface="Century Gothic"/>
              </a:rPr>
              <a:t> May 2026:</a:t>
            </a:r>
            <a:r>
              <a:rPr lang="en-US" sz="1800" b="0" i="0" u="none" strike="noStrike" kern="1200" cap="none" spc="0" baseline="0">
                <a:solidFill>
                  <a:srgbClr val="000000"/>
                </a:solidFill>
                <a:uFillTx/>
                <a:latin typeface="Century Gothic"/>
                <a:ea typeface="Century Gothic"/>
                <a:cs typeface="Century Gothic"/>
              </a:rPr>
              <a:t> Reading Test- </a:t>
            </a:r>
            <a:r>
              <a:rPr lang="en-US" sz="1800" b="0" i="1" u="none" strike="noStrike" kern="1200" cap="none" spc="0" baseline="0">
                <a:solidFill>
                  <a:srgbClr val="000000"/>
                </a:solidFill>
                <a:uFillTx/>
                <a:latin typeface="Century Gothic"/>
                <a:ea typeface="Century Gothic"/>
                <a:cs typeface="Century Gothic"/>
              </a:rPr>
              <a:t>60 minutes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Wednesday 13</a:t>
            </a:r>
            <a:r>
              <a:rPr lang="en-US" sz="1800" b="1" i="0" u="none" strike="noStrike" kern="1200" cap="none" spc="0" baseline="30000">
                <a:solidFill>
                  <a:srgbClr val="000000"/>
                </a:solidFill>
                <a:uFillTx/>
                <a:latin typeface="Century Gothic"/>
                <a:ea typeface="Century Gothic"/>
                <a:cs typeface="Century Gothic"/>
              </a:rPr>
              <a:t>th</a:t>
            </a:r>
            <a:r>
              <a:rPr lang="en-US" sz="1800" b="1" i="0" u="none" strike="noStrike" kern="1200" cap="none" spc="0" baseline="0">
                <a:solidFill>
                  <a:srgbClr val="000000"/>
                </a:solidFill>
                <a:uFillTx/>
                <a:latin typeface="Century Gothic"/>
                <a:ea typeface="Century Gothic"/>
                <a:cs typeface="Century Gothic"/>
              </a:rPr>
              <a:t> May 2026:</a:t>
            </a:r>
            <a:r>
              <a:rPr lang="en-US" sz="1800" b="0" i="0" u="none" strike="noStrike" kern="1200" cap="none" spc="0" baseline="0">
                <a:solidFill>
                  <a:srgbClr val="000000"/>
                </a:solidFill>
                <a:uFillTx/>
                <a:latin typeface="Century Gothic"/>
                <a:ea typeface="Century Gothic"/>
                <a:cs typeface="Century Gothic"/>
              </a:rPr>
              <a:t> Maths Paper 1 (Arithmetic)- </a:t>
            </a:r>
            <a:r>
              <a:rPr lang="en-US" sz="1800" b="0" i="1" u="none" strike="noStrike" kern="1200" cap="none" spc="0" baseline="0">
                <a:solidFill>
                  <a:srgbClr val="000000"/>
                </a:solidFill>
                <a:uFillTx/>
                <a:latin typeface="Century Gothic"/>
                <a:ea typeface="Century Gothic"/>
                <a:cs typeface="Century Gothic"/>
              </a:rPr>
              <a:t>30 minutes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Wednesday 13</a:t>
            </a:r>
            <a:r>
              <a:rPr lang="en-US" sz="1800" b="1" i="0" u="none" strike="noStrike" kern="1200" cap="none" spc="0" baseline="30000">
                <a:solidFill>
                  <a:srgbClr val="000000"/>
                </a:solidFill>
                <a:uFillTx/>
                <a:latin typeface="Century Gothic"/>
                <a:ea typeface="Century Gothic"/>
                <a:cs typeface="Century Gothic"/>
              </a:rPr>
              <a:t>th</a:t>
            </a:r>
            <a:r>
              <a:rPr lang="en-US" sz="1800" b="1" i="0" u="none" strike="noStrike" kern="1200" cap="none" spc="0" baseline="0">
                <a:solidFill>
                  <a:srgbClr val="000000"/>
                </a:solidFill>
                <a:uFillTx/>
                <a:latin typeface="Century Gothic"/>
                <a:ea typeface="Century Gothic"/>
                <a:cs typeface="Century Gothic"/>
              </a:rPr>
              <a:t> May 2026:</a:t>
            </a:r>
            <a:r>
              <a:rPr lang="en-US" sz="1800" b="0" i="0" u="none" strike="noStrike" kern="1200" cap="none" spc="0" baseline="0">
                <a:solidFill>
                  <a:srgbClr val="000000"/>
                </a:solidFill>
                <a:uFillTx/>
                <a:latin typeface="Century Gothic"/>
                <a:ea typeface="Century Gothic"/>
                <a:cs typeface="Century Gothic"/>
              </a:rPr>
              <a:t> Maths Paper 2 (Reasoning)- </a:t>
            </a:r>
            <a:r>
              <a:rPr lang="en-US" sz="1800" b="0" i="1" u="none" strike="noStrike" kern="1200" cap="none" spc="0" baseline="0">
                <a:solidFill>
                  <a:srgbClr val="000000"/>
                </a:solidFill>
                <a:uFillTx/>
                <a:latin typeface="Century Gothic"/>
                <a:ea typeface="Century Gothic"/>
                <a:cs typeface="Century Gothic"/>
              </a:rPr>
              <a:t>40 minutes</a:t>
            </a: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entury Gothic"/>
              <a:ea typeface="Century Gothic"/>
              <a:cs typeface="Century Gothic"/>
            </a:endParaRPr>
          </a:p>
          <a:p>
            <a:pPr marL="285750" marR="0" lvl="0" indent="-285750" algn="l" defTabSz="914400" rtl="0" fontAlgn="auto" hangingPunct="1">
              <a:lnSpc>
                <a:spcPct val="100000"/>
              </a:lnSpc>
              <a:spcBef>
                <a:spcPts val="0"/>
              </a:spcBef>
              <a:spcAft>
                <a:spcPts val="0"/>
              </a:spcAft>
              <a:buSzPct val="100000"/>
              <a:buFont typeface="Arial"/>
              <a:buChar char="•"/>
              <a:tabLst/>
              <a:defRPr sz="1800" b="0" i="0" u="none" strike="noStrike" kern="0" cap="none" spc="0" baseline="0">
                <a:solidFill>
                  <a:srgbClr val="000000"/>
                </a:solidFill>
                <a:uFillTx/>
              </a:defRPr>
            </a:pPr>
            <a:r>
              <a:rPr lang="en-US" sz="1800" b="1" i="0" u="none" strike="noStrike" kern="1200" cap="none" spc="0" baseline="0">
                <a:solidFill>
                  <a:srgbClr val="000000"/>
                </a:solidFill>
                <a:uFillTx/>
                <a:latin typeface="Century Gothic"/>
                <a:ea typeface="Century Gothic"/>
                <a:cs typeface="Century Gothic"/>
              </a:rPr>
              <a:t>Thursday 14</a:t>
            </a:r>
            <a:r>
              <a:rPr lang="en-US" sz="1800" b="1" i="0" u="none" strike="noStrike" kern="1200" cap="none" spc="0" baseline="30000">
                <a:solidFill>
                  <a:srgbClr val="000000"/>
                </a:solidFill>
                <a:uFillTx/>
                <a:latin typeface="Century Gothic"/>
                <a:ea typeface="Century Gothic"/>
                <a:cs typeface="Century Gothic"/>
              </a:rPr>
              <a:t>th</a:t>
            </a:r>
            <a:r>
              <a:rPr lang="en-US" sz="1800" b="1" i="0" u="none" strike="noStrike" kern="1200" cap="none" spc="0" baseline="0">
                <a:solidFill>
                  <a:srgbClr val="000000"/>
                </a:solidFill>
                <a:uFillTx/>
                <a:latin typeface="Century Gothic"/>
                <a:ea typeface="Century Gothic"/>
                <a:cs typeface="Century Gothic"/>
              </a:rPr>
              <a:t> May 2026:</a:t>
            </a:r>
            <a:r>
              <a:rPr lang="en-US" sz="1800" b="0" i="0" u="none" strike="noStrike" kern="1200" cap="none" spc="0" baseline="0">
                <a:solidFill>
                  <a:srgbClr val="000000"/>
                </a:solidFill>
                <a:uFillTx/>
                <a:latin typeface="Century Gothic"/>
                <a:ea typeface="Century Gothic"/>
                <a:cs typeface="Century Gothic"/>
              </a:rPr>
              <a:t> Maths Paper 3 (Reasoning)- </a:t>
            </a:r>
            <a:r>
              <a:rPr lang="en-US" sz="1800" b="0" i="1" u="none" strike="noStrike" kern="1200" cap="none" spc="0" baseline="0">
                <a:solidFill>
                  <a:srgbClr val="000000"/>
                </a:solidFill>
                <a:uFillTx/>
                <a:latin typeface="Century Gothic"/>
                <a:ea typeface="Century Gothic"/>
                <a:cs typeface="Century Gothic"/>
              </a:rPr>
              <a:t>40 minutes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1" u="none" strike="noStrike" kern="1200" cap="none" spc="0" baseline="0">
              <a:solidFill>
                <a:srgbClr val="000000"/>
              </a:solidFill>
              <a:uFillTx/>
              <a:latin typeface="Century Gothic"/>
              <a:ea typeface="Century Gothic"/>
              <a:cs typeface="Century Gothic"/>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entury Gothic"/>
                <a:ea typeface="Century Gothic"/>
                <a:cs typeface="Century Gothic"/>
              </a:rPr>
              <a:t>Tests will be completed in the classrooms with all displays covered.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4"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p:cNvSpPr txBox="1">
            <a:spLocks noGrp="1"/>
          </p:cNvSpPr>
          <p:nvPr>
            <p:ph type="title"/>
          </p:nvPr>
        </p:nvSpPr>
        <p:spPr>
          <a:xfrm>
            <a:off x="468309" y="404814"/>
            <a:ext cx="8229600" cy="863595"/>
          </a:xfrm>
        </p:spPr>
        <p:txBody>
          <a:bodyPr/>
          <a:lstStyle/>
          <a:p>
            <a:pPr lvl="0"/>
            <a:r>
              <a:rPr lang="en-GB">
                <a:latin typeface="Comic Sans MS" pitchFamily="66"/>
                <a:ea typeface="ＭＳ Ｐゴシック" pitchFamily="34"/>
              </a:rPr>
              <a:t>CLOTHING</a:t>
            </a:r>
          </a:p>
        </p:txBody>
      </p:sp>
      <p:sp>
        <p:nvSpPr>
          <p:cNvPr id="3" name="Content Placeholder 2"/>
          <p:cNvSpPr txBox="1">
            <a:spLocks noGrp="1"/>
          </p:cNvSpPr>
          <p:nvPr>
            <p:ph idx="1"/>
          </p:nvPr>
        </p:nvSpPr>
        <p:spPr>
          <a:xfrm>
            <a:off x="457200" y="1268409"/>
            <a:ext cx="8229600" cy="5056183"/>
          </a:xfrm>
        </p:spPr>
        <p:txBody>
          <a:bodyPr>
            <a:normAutofit/>
          </a:bodyPr>
          <a:lstStyle/>
          <a:p>
            <a:pPr marL="274320" lvl="0" indent="-274320">
              <a:lnSpc>
                <a:spcPct val="70000"/>
              </a:lnSpc>
              <a:buClr>
                <a:srgbClr val="A5A5A5"/>
              </a:buClr>
              <a:buFont typeface="Wingdings 2"/>
              <a:buChar char=""/>
            </a:pPr>
            <a:r>
              <a:rPr lang="en-GB" sz="2400">
                <a:latin typeface="Comic Sans MS" pitchFamily="66"/>
              </a:rPr>
              <a:t>The kit list suggests clothes and toiletries to bring. The best advice is layers!</a:t>
            </a:r>
          </a:p>
          <a:p>
            <a:pPr marL="274320" lvl="0" indent="-274320">
              <a:lnSpc>
                <a:spcPct val="70000"/>
              </a:lnSpc>
              <a:buClr>
                <a:srgbClr val="A5A5A5"/>
              </a:buClr>
              <a:buFont typeface="Wingdings 2"/>
              <a:buChar char=""/>
            </a:pPr>
            <a:r>
              <a:rPr lang="en-GB" sz="2400">
                <a:latin typeface="Comic Sans MS" pitchFamily="66"/>
              </a:rPr>
              <a:t>Suncream </a:t>
            </a:r>
          </a:p>
          <a:p>
            <a:pPr marL="274320" lvl="0" indent="-274320">
              <a:lnSpc>
                <a:spcPct val="70000"/>
              </a:lnSpc>
              <a:buClr>
                <a:srgbClr val="A5A5A5"/>
              </a:buClr>
              <a:buFont typeface="Wingdings 2"/>
              <a:buChar char=""/>
            </a:pPr>
            <a:endParaRPr lang="en-GB" sz="2400">
              <a:latin typeface="Comic Sans MS" pitchFamily="66"/>
            </a:endParaRPr>
          </a:p>
          <a:p>
            <a:pPr marL="274320" lvl="0" indent="-274320">
              <a:lnSpc>
                <a:spcPct val="70000"/>
              </a:lnSpc>
              <a:buClr>
                <a:srgbClr val="A5A5A5"/>
              </a:buClr>
              <a:buFont typeface="Wingdings 2"/>
              <a:buChar char=""/>
            </a:pPr>
            <a:r>
              <a:rPr lang="en-GB" sz="2400">
                <a:latin typeface="Comic Sans MS" pitchFamily="66"/>
              </a:rPr>
              <a:t>Children need long sleeved tops and trousers for certain activities – this is mandatory so please remember to pack a couple.</a:t>
            </a:r>
          </a:p>
          <a:p>
            <a:pPr marL="274320" lvl="0" indent="-274320">
              <a:lnSpc>
                <a:spcPct val="70000"/>
              </a:lnSpc>
              <a:buClr>
                <a:srgbClr val="A5A5A5"/>
              </a:buClr>
              <a:buFont typeface="Wingdings 2"/>
              <a:buChar char=""/>
            </a:pPr>
            <a:endParaRPr lang="en-GB" sz="2400">
              <a:latin typeface="Comic Sans MS" pitchFamily="66"/>
            </a:endParaRPr>
          </a:p>
          <a:p>
            <a:pPr marL="274320" lvl="0" indent="-274320">
              <a:lnSpc>
                <a:spcPct val="70000"/>
              </a:lnSpc>
              <a:buClr>
                <a:srgbClr val="A5A5A5"/>
              </a:buClr>
              <a:buFont typeface="Wingdings 2"/>
              <a:buChar char=""/>
            </a:pPr>
            <a:r>
              <a:rPr lang="en-GB" sz="2400">
                <a:latin typeface="Comic Sans MS" pitchFamily="66"/>
              </a:rPr>
              <a:t>It is NOT a fashion show!! Grips on trainers/boots, warm layers and waterproofing are the most important things! Clothes may get snagged or torn so it is best to only bring </a:t>
            </a:r>
            <a:r>
              <a:rPr lang="en-GB" sz="2400" b="1">
                <a:latin typeface="Comic Sans MS" pitchFamily="66"/>
              </a:rPr>
              <a:t>OLD items.</a:t>
            </a:r>
          </a:p>
          <a:p>
            <a:pPr marL="274320" lvl="0" indent="-274320">
              <a:lnSpc>
                <a:spcPct val="70000"/>
              </a:lnSpc>
              <a:buClr>
                <a:srgbClr val="A5A5A5"/>
              </a:buClr>
              <a:buFont typeface="Wingdings 2"/>
              <a:buChar char=""/>
            </a:pPr>
            <a:endParaRPr lang="en-GB" sz="2400" b="1">
              <a:latin typeface="Comic Sans MS" pitchFamily="66"/>
            </a:endParaRPr>
          </a:p>
          <a:p>
            <a:pPr marL="274320" lvl="0" indent="-274320">
              <a:lnSpc>
                <a:spcPct val="70000"/>
              </a:lnSpc>
              <a:buClr>
                <a:srgbClr val="A5A5A5"/>
              </a:buClr>
              <a:buFont typeface="Wingdings 2"/>
              <a:buChar char=""/>
            </a:pPr>
            <a:r>
              <a:rPr lang="en-GB" sz="2400">
                <a:latin typeface="Comic Sans MS" pitchFamily="66"/>
              </a:rPr>
              <a:t>Please </a:t>
            </a:r>
            <a:r>
              <a:rPr lang="en-GB" sz="2400" b="1" u="sng">
                <a:latin typeface="Comic Sans MS" pitchFamily="66"/>
              </a:rPr>
              <a:t>label all items</a:t>
            </a:r>
            <a:r>
              <a:rPr lang="en-GB" sz="2400" b="1">
                <a:latin typeface="Comic Sans MS" pitchFamily="66"/>
              </a:rPr>
              <a:t> </a:t>
            </a:r>
            <a:r>
              <a:rPr lang="en-GB" sz="2400">
                <a:latin typeface="Comic Sans MS" pitchFamily="66"/>
              </a:rPr>
              <a:t>so we do not have any lost property issues!!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Content Placeholder 2"/>
          <p:cNvSpPr txBox="1">
            <a:spLocks noGrp="1"/>
          </p:cNvSpPr>
          <p:nvPr>
            <p:ph idx="1"/>
          </p:nvPr>
        </p:nvSpPr>
        <p:spPr>
          <a:xfrm>
            <a:off x="539752" y="620713"/>
            <a:ext cx="8229600" cy="2273298"/>
          </a:xfrm>
        </p:spPr>
        <p:txBody>
          <a:bodyPr/>
          <a:lstStyle/>
          <a:p>
            <a:pPr lvl="0"/>
            <a:r>
              <a:rPr lang="en-GB">
                <a:latin typeface="Comic Sans MS" pitchFamily="66"/>
                <a:ea typeface="ＭＳ Ｐゴシック" pitchFamily="34"/>
              </a:rPr>
              <a:t>Children will need to be wearing suitable clothing for their first activity as soon as we reach the centre.</a:t>
            </a:r>
          </a:p>
          <a:p>
            <a:pPr lvl="0"/>
            <a:endParaRPr lang="en-GB">
              <a:latin typeface="Comic Sans MS" pitchFamily="66"/>
              <a:ea typeface="ＭＳ Ｐゴシック" pitchFamily="34"/>
            </a:endParaRPr>
          </a:p>
        </p:txBody>
      </p:sp>
      <p:pic>
        <p:nvPicPr>
          <p:cNvPr id="3"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4654552" y="2305046"/>
            <a:ext cx="3243267" cy="4321170"/>
          </a:xfrm>
          <a:prstGeom prst="rect">
            <a:avLst/>
          </a:prstGeom>
          <a:noFill/>
          <a:ln cap="flat">
            <a:noFill/>
          </a:ln>
        </p:spPr>
      </p:pic>
      <p:pic>
        <p:nvPicPr>
          <p:cNvPr id="4"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755651" y="2305046"/>
            <a:ext cx="3240084" cy="4321170"/>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Cameras etc</a:t>
            </a:r>
          </a:p>
        </p:txBody>
      </p:sp>
      <p:sp>
        <p:nvSpPr>
          <p:cNvPr id="3" name="Content Placeholder 2"/>
          <p:cNvSpPr txBox="1">
            <a:spLocks noGrp="1"/>
          </p:cNvSpPr>
          <p:nvPr>
            <p:ph idx="1"/>
          </p:nvPr>
        </p:nvSpPr>
        <p:spPr>
          <a:xfrm>
            <a:off x="457200" y="1935163"/>
            <a:ext cx="8229600" cy="4662489"/>
          </a:xfrm>
        </p:spPr>
        <p:txBody>
          <a:bodyPr/>
          <a:lstStyle/>
          <a:p>
            <a:pPr lvl="0"/>
            <a:endParaRPr lang="en-GB">
              <a:latin typeface="Comic Sans MS" pitchFamily="66"/>
              <a:ea typeface="ＭＳ Ｐゴシック" pitchFamily="34"/>
            </a:endParaRPr>
          </a:p>
          <a:p>
            <a:pPr lvl="0"/>
            <a:r>
              <a:rPr lang="en-GB">
                <a:latin typeface="Comic Sans MS" pitchFamily="66"/>
                <a:ea typeface="ＭＳ Ｐゴシック" pitchFamily="34"/>
              </a:rPr>
              <a:t>We recommend that children do not bring cameras. We will take school cameras and iPads to capture lots of memories.</a:t>
            </a:r>
          </a:p>
          <a:p>
            <a:pPr lvl="0"/>
            <a:r>
              <a:rPr lang="en-GB">
                <a:latin typeface="Comic Sans MS" pitchFamily="66"/>
                <a:ea typeface="ＭＳ Ｐゴシック" pitchFamily="34"/>
              </a:rPr>
              <a:t>The children do not need to bring any money – all food, snacks etc. are provided and we are not visiting any shops.</a:t>
            </a:r>
          </a:p>
          <a:p>
            <a:pPr lvl="0"/>
            <a:endParaRPr lang="en-GB">
              <a:ea typeface="ＭＳ Ｐゴシック" pitchFamily="34"/>
            </a:endParaRPr>
          </a:p>
        </p:txBody>
      </p:sp>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6596060" y="457200"/>
            <a:ext cx="1971674" cy="147796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Games</a:t>
            </a:r>
          </a:p>
        </p:txBody>
      </p:sp>
      <p:sp>
        <p:nvSpPr>
          <p:cNvPr id="3" name="Content Placeholder 2"/>
          <p:cNvSpPr txBox="1">
            <a:spLocks noGrp="1"/>
          </p:cNvSpPr>
          <p:nvPr>
            <p:ph idx="1"/>
          </p:nvPr>
        </p:nvSpPr>
        <p:spPr>
          <a:xfrm>
            <a:off x="457200" y="1935163"/>
            <a:ext cx="8229600" cy="4662489"/>
          </a:xfrm>
        </p:spPr>
        <p:txBody>
          <a:bodyPr/>
          <a:lstStyle/>
          <a:p>
            <a:pPr lvl="0"/>
            <a:r>
              <a:rPr lang="en-GB" sz="2400">
                <a:latin typeface="Comic Sans MS" pitchFamily="66"/>
                <a:ea typeface="ＭＳ Ｐゴシック" pitchFamily="34"/>
              </a:rPr>
              <a:t>We recommend that children bring card games, doodle books or reading books to keep themselves busy on the coach/in their dorms.</a:t>
            </a:r>
          </a:p>
          <a:p>
            <a:pPr lvl="0"/>
            <a:r>
              <a:rPr lang="en-GB" sz="2400">
                <a:latin typeface="Comic Sans MS" pitchFamily="66"/>
                <a:ea typeface="ＭＳ Ｐゴシック" pitchFamily="34"/>
              </a:rPr>
              <a:t>NO phones or electronic games.</a:t>
            </a:r>
          </a:p>
          <a:p>
            <a:pPr lvl="0"/>
            <a:r>
              <a:rPr lang="en-GB" sz="2400">
                <a:latin typeface="Comic Sans MS" pitchFamily="66"/>
                <a:ea typeface="ＭＳ Ｐゴシック" pitchFamily="34"/>
              </a:rPr>
              <a:t>We ask parents not to pack children ‘midnight snacks’</a:t>
            </a:r>
          </a:p>
          <a:p>
            <a:pPr lvl="0"/>
            <a:r>
              <a:rPr lang="en-GB" sz="2400">
                <a:latin typeface="Comic Sans MS" pitchFamily="66"/>
                <a:ea typeface="ＭＳ Ｐゴシック" pitchFamily="34"/>
              </a:rPr>
              <a:t>Children are welcome (and encouraged) to bring a soft toy or blanket to make them feel comfortable at night.</a:t>
            </a:r>
          </a:p>
          <a:p>
            <a:pPr lvl="0"/>
            <a:endParaRPr lang="en-GB" sz="2400">
              <a:ea typeface="ＭＳ Ｐゴシック" pitchFamily="34"/>
            </a:endParaRPr>
          </a:p>
        </p:txBody>
      </p:sp>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6596060" y="457200"/>
            <a:ext cx="1971674" cy="147796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Food</a:t>
            </a:r>
          </a:p>
        </p:txBody>
      </p:sp>
      <p:sp>
        <p:nvSpPr>
          <p:cNvPr id="3" name="Content Placeholder 2"/>
          <p:cNvSpPr txBox="1">
            <a:spLocks noGrp="1"/>
          </p:cNvSpPr>
          <p:nvPr>
            <p:ph idx="1"/>
          </p:nvPr>
        </p:nvSpPr>
        <p:spPr>
          <a:xfrm>
            <a:off x="457200" y="2060572"/>
            <a:ext cx="8229600" cy="4537079"/>
          </a:xfrm>
        </p:spPr>
        <p:txBody>
          <a:bodyPr/>
          <a:lstStyle/>
          <a:p>
            <a:pPr lvl="0"/>
            <a:endParaRPr lang="en-GB" sz="2400">
              <a:latin typeface="Comic Sans MS" pitchFamily="66"/>
              <a:ea typeface="ＭＳ Ｐゴシック" pitchFamily="34"/>
            </a:endParaRPr>
          </a:p>
          <a:p>
            <a:pPr lvl="0"/>
            <a:r>
              <a:rPr lang="en-GB" sz="2400">
                <a:latin typeface="Comic Sans MS" pitchFamily="66"/>
                <a:ea typeface="ＭＳ Ｐゴシック" pitchFamily="34"/>
              </a:rPr>
              <a:t>Breakfasts, packed lunches and evening meals will be provided by the centre each day apart from lunch on the first day (Wednesday).</a:t>
            </a:r>
          </a:p>
          <a:p>
            <a:pPr lvl="0"/>
            <a:r>
              <a:rPr lang="en-GB" sz="2400">
                <a:latin typeface="Comic Sans MS" pitchFamily="66"/>
                <a:ea typeface="ＭＳ Ｐゴシック" pitchFamily="34"/>
              </a:rPr>
              <a:t>There are plenty of lovely options so all children can choose a favourite.</a:t>
            </a:r>
          </a:p>
          <a:p>
            <a:pPr lvl="0"/>
            <a:r>
              <a:rPr lang="en-GB" sz="2400">
                <a:latin typeface="Comic Sans MS" pitchFamily="66"/>
                <a:ea typeface="ＭＳ Ｐゴシック" pitchFamily="34"/>
              </a:rPr>
              <a:t>If your child has any dietary requirements, please ensure that Arbor is up to date as that is where we will pull the information from. </a:t>
            </a:r>
          </a:p>
          <a:p>
            <a:pPr lvl="0"/>
            <a:r>
              <a:rPr lang="en-GB" sz="2400">
                <a:latin typeface="Comic Sans MS" pitchFamily="66"/>
                <a:ea typeface="ＭＳ Ｐゴシック" pitchFamily="34"/>
              </a:rPr>
              <a:t>If there is anything additional you feel we need to know, please contact us directly. </a:t>
            </a:r>
          </a:p>
        </p:txBody>
      </p:sp>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l="45427" t="34512" r="19373" b="33833"/>
          <a:stretch>
            <a:fillRect/>
          </a:stretch>
        </p:blipFill>
        <p:spPr>
          <a:xfrm>
            <a:off x="5795960" y="146047"/>
            <a:ext cx="2890839" cy="1949445"/>
          </a:xfrm>
          <a:prstGeom prst="rect">
            <a:avLst/>
          </a:prstGeom>
          <a:noFill/>
          <a:ln cap="flat">
            <a:noFill/>
          </a:ln>
        </p:spPr>
      </p:pic>
      <p:sp>
        <p:nvSpPr>
          <p:cNvPr id="5" name="Rectangle 4"/>
          <p:cNvSpPr/>
          <p:nvPr/>
        </p:nvSpPr>
        <p:spPr>
          <a:xfrm>
            <a:off x="457200" y="474436"/>
            <a:ext cx="4572000" cy="64633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https://schoolsandgroups.pgl.co.uk/menus-and-mealtimes-at-pgl/#menus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Accommodation</a:t>
            </a:r>
          </a:p>
        </p:txBody>
      </p:sp>
      <p:sp>
        <p:nvSpPr>
          <p:cNvPr id="3" name="Content Placeholder 2"/>
          <p:cNvSpPr txBox="1">
            <a:spLocks noGrp="1"/>
          </p:cNvSpPr>
          <p:nvPr>
            <p:ph idx="1"/>
          </p:nvPr>
        </p:nvSpPr>
        <p:spPr>
          <a:xfrm>
            <a:off x="457200" y="1935163"/>
            <a:ext cx="8229600" cy="4589465"/>
          </a:xfrm>
        </p:spPr>
        <p:txBody>
          <a:bodyPr/>
          <a:lstStyle/>
          <a:p>
            <a:pPr lvl="0"/>
            <a:r>
              <a:rPr lang="en-GB" sz="2000">
                <a:latin typeface="Comic Sans MS" pitchFamily="66"/>
                <a:ea typeface="ＭＳ Ｐゴシック" pitchFamily="34"/>
              </a:rPr>
              <a:t>Children will be allocated dorms and put into activity groups. </a:t>
            </a:r>
          </a:p>
          <a:p>
            <a:pPr lvl="0"/>
            <a:r>
              <a:rPr lang="en-GB" sz="2000">
                <a:latin typeface="Comic Sans MS" pitchFamily="66"/>
                <a:ea typeface="ＭＳ Ｐゴシック" pitchFamily="34"/>
              </a:rPr>
              <a:t>We will give every child the opportunity to write down three children they would like to share a room with (1 guaranteed). From this information, we will start the allocation process.</a:t>
            </a:r>
          </a:p>
          <a:p>
            <a:pPr lvl="0"/>
            <a:r>
              <a:rPr lang="en-GB" sz="2000">
                <a:latin typeface="Comic Sans MS" pitchFamily="66"/>
              </a:rPr>
              <a:t>En-suite rooms</a:t>
            </a:r>
          </a:p>
          <a:p>
            <a:pPr lvl="0">
              <a:buFont typeface="Wingdings 2" pitchFamily="18"/>
              <a:buChar char=""/>
            </a:pPr>
            <a:r>
              <a:rPr lang="en-GB" sz="2000">
                <a:latin typeface="Comic Sans MS" pitchFamily="66"/>
              </a:rPr>
              <a:t>Rooms vary in size from 4 to 10 beds</a:t>
            </a:r>
          </a:p>
          <a:p>
            <a:pPr lvl="0"/>
            <a:r>
              <a:rPr lang="en-GB" sz="2000">
                <a:latin typeface="Comic Sans MS" pitchFamily="66"/>
                <a:ea typeface="ＭＳ Ｐゴシック" pitchFamily="34"/>
              </a:rPr>
              <a:t>Rooms are single-gender</a:t>
            </a:r>
          </a:p>
          <a:p>
            <a:pPr lvl="0">
              <a:buFont typeface="Wingdings 2" pitchFamily="18"/>
              <a:buChar char=""/>
            </a:pPr>
            <a:endParaRPr lang="en-GB" sz="2000">
              <a:latin typeface="Comic Sans MS" pitchFamily="66"/>
            </a:endParaRPr>
          </a:p>
          <a:p>
            <a:pPr lvl="0">
              <a:buFont typeface="Wingdings 2" pitchFamily="18"/>
              <a:buChar char=""/>
            </a:pPr>
            <a:r>
              <a:rPr lang="en-GB" sz="2000" b="1">
                <a:latin typeface="Comic Sans MS" pitchFamily="66"/>
              </a:rPr>
              <a:t>Please bring a pillow and sleeping bag as only the bottom sheet is provided by the centre.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Parental Consent Forms</a:t>
            </a:r>
          </a:p>
        </p:txBody>
      </p:sp>
      <p:sp>
        <p:nvSpPr>
          <p:cNvPr id="3" name="Content Placeholder 2"/>
          <p:cNvSpPr txBox="1">
            <a:spLocks noGrp="1"/>
          </p:cNvSpPr>
          <p:nvPr>
            <p:ph idx="1"/>
          </p:nvPr>
        </p:nvSpPr>
        <p:spPr>
          <a:xfrm>
            <a:off x="250829" y="1935163"/>
            <a:ext cx="8435970" cy="4389440"/>
          </a:xfrm>
        </p:spPr>
        <p:txBody>
          <a:bodyPr>
            <a:normAutofit/>
          </a:bodyPr>
          <a:lstStyle/>
          <a:p>
            <a:pPr marL="0" lvl="0" indent="0">
              <a:lnSpc>
                <a:spcPct val="80000"/>
              </a:lnSpc>
              <a:buNone/>
            </a:pPr>
            <a:r>
              <a:rPr lang="en-GB" sz="1800">
                <a:latin typeface="Comic Sans MS" pitchFamily="66"/>
                <a:ea typeface="ＭＳ Ｐゴシック" pitchFamily="34"/>
              </a:rPr>
              <a:t>As mentioned before, we will be gathering doctor’s details and dietary requirement from Arbor – please ensure this information is up to date. A consent box will be sent to you for you to confirm this. </a:t>
            </a:r>
          </a:p>
          <a:p>
            <a:pPr marL="0" lvl="0" indent="0">
              <a:lnSpc>
                <a:spcPct val="80000"/>
              </a:lnSpc>
              <a:buNone/>
            </a:pPr>
            <a:endParaRPr lang="en-GB" sz="1800">
              <a:latin typeface="Comic Sans MS" pitchFamily="66"/>
              <a:ea typeface="ＭＳ Ｐゴシック" pitchFamily="34"/>
            </a:endParaRPr>
          </a:p>
          <a:p>
            <a:pPr marL="0" lvl="0" indent="0">
              <a:lnSpc>
                <a:spcPct val="80000"/>
              </a:lnSpc>
              <a:buNone/>
            </a:pPr>
            <a:r>
              <a:rPr lang="en-GB" sz="1800">
                <a:latin typeface="Comic Sans MS" pitchFamily="66"/>
                <a:ea typeface="ＭＳ Ｐゴシック" pitchFamily="34"/>
              </a:rPr>
              <a:t>We will send the following form home: </a:t>
            </a:r>
          </a:p>
          <a:p>
            <a:pPr lvl="0">
              <a:lnSpc>
                <a:spcPct val="80000"/>
              </a:lnSpc>
              <a:buClr>
                <a:srgbClr val="2E75B6"/>
              </a:buClr>
              <a:buFont typeface="Arial"/>
            </a:pPr>
            <a:r>
              <a:rPr lang="en-GB" sz="1800" b="1">
                <a:latin typeface="Comic Sans MS" pitchFamily="66"/>
                <a:ea typeface="ＭＳ Ｐゴシック" pitchFamily="34"/>
              </a:rPr>
              <a:t>Request for the school to give your child medication (green)</a:t>
            </a:r>
            <a:endParaRPr lang="en-GB" sz="1800">
              <a:latin typeface="Comic Sans MS" pitchFamily="66"/>
              <a:ea typeface="ＭＳ Ｐゴシック" pitchFamily="34"/>
            </a:endParaRPr>
          </a:p>
          <a:p>
            <a:pPr marL="0" lvl="0" indent="0">
              <a:lnSpc>
                <a:spcPct val="80000"/>
              </a:lnSpc>
              <a:buNone/>
            </a:pPr>
            <a:endParaRPr lang="en-GB" sz="1800">
              <a:latin typeface="Comic Sans MS" pitchFamily="66"/>
              <a:ea typeface="ＭＳ Ｐゴシック" pitchFamily="34"/>
            </a:endParaRPr>
          </a:p>
          <a:p>
            <a:pPr marL="0" lvl="0" indent="0">
              <a:lnSpc>
                <a:spcPct val="80000"/>
              </a:lnSpc>
              <a:buNone/>
            </a:pPr>
            <a:r>
              <a:rPr lang="en-GB" sz="1800" b="1">
                <a:latin typeface="Comic Sans MS" pitchFamily="66"/>
                <a:ea typeface="ＭＳ Ｐゴシック" pitchFamily="34"/>
              </a:rPr>
              <a:t>Please ensure Arbor is updated and/or the form is returned to school by 25</a:t>
            </a:r>
            <a:r>
              <a:rPr lang="en-GB" sz="1800" b="1" baseline="30000">
                <a:latin typeface="Comic Sans MS" pitchFamily="66"/>
                <a:ea typeface="ＭＳ Ｐゴシック" pitchFamily="34"/>
              </a:rPr>
              <a:t>th</a:t>
            </a:r>
            <a:r>
              <a:rPr lang="en-GB" sz="1800" b="1">
                <a:latin typeface="Comic Sans MS" pitchFamily="66"/>
                <a:ea typeface="ＭＳ Ｐゴシック" pitchFamily="34"/>
              </a:rPr>
              <a:t> April 2026</a:t>
            </a:r>
          </a:p>
          <a:p>
            <a:pPr lvl="0">
              <a:lnSpc>
                <a:spcPct val="80000"/>
              </a:lnSpc>
              <a:buClr>
                <a:srgbClr val="2E75B6"/>
              </a:buClr>
              <a:buFont typeface="Arial"/>
            </a:pPr>
            <a:r>
              <a:rPr lang="en-GB" sz="1800" b="1">
                <a:latin typeface="Comic Sans MS" pitchFamily="66"/>
                <a:ea typeface="ＭＳ Ｐゴシック" pitchFamily="34"/>
              </a:rPr>
              <a:t>We will also provide a kit list / checklist (white) – this does not need to be returned.</a:t>
            </a:r>
          </a:p>
          <a:p>
            <a:pPr lvl="0">
              <a:lnSpc>
                <a:spcPct val="80000"/>
              </a:lnSpc>
              <a:buClr>
                <a:srgbClr val="2E75B6"/>
              </a:buClr>
              <a:buFont typeface="Arial"/>
            </a:pPr>
            <a:endParaRPr lang="en-GB" sz="1100" b="1">
              <a:latin typeface="Comic Sans MS" pitchFamily="66"/>
              <a:ea typeface="ＭＳ Ｐゴシック"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Medication</a:t>
            </a:r>
          </a:p>
        </p:txBody>
      </p:sp>
      <p:sp>
        <p:nvSpPr>
          <p:cNvPr id="3" name="Content Placeholder 2"/>
          <p:cNvSpPr txBox="1">
            <a:spLocks noGrp="1"/>
          </p:cNvSpPr>
          <p:nvPr>
            <p:ph idx="1"/>
          </p:nvPr>
        </p:nvSpPr>
        <p:spPr>
          <a:xfrm>
            <a:off x="982659" y="1989140"/>
            <a:ext cx="7704140" cy="4464045"/>
          </a:xfrm>
        </p:spPr>
        <p:txBody>
          <a:bodyPr>
            <a:normAutofit/>
          </a:bodyPr>
          <a:lstStyle/>
          <a:p>
            <a:pPr lvl="0">
              <a:lnSpc>
                <a:spcPct val="80000"/>
              </a:lnSpc>
              <a:buClr>
                <a:srgbClr val="2E75B6"/>
              </a:buClr>
              <a:buFont typeface="Arial"/>
            </a:pPr>
            <a:r>
              <a:rPr lang="en-GB" sz="1800">
                <a:latin typeface="Comic Sans MS" pitchFamily="66"/>
                <a:ea typeface="ＭＳ Ｐゴシック" pitchFamily="34"/>
              </a:rPr>
              <a:t>Any medication, inhalers, travel sickness etc should be given to your child’s class teacher in a </a:t>
            </a:r>
            <a:r>
              <a:rPr lang="en-GB" sz="1800" b="1">
                <a:latin typeface="Comic Sans MS" pitchFamily="66"/>
                <a:ea typeface="ＭＳ Ｐゴシック" pitchFamily="34"/>
              </a:rPr>
              <a:t>clearly labelled, sealed bag.</a:t>
            </a:r>
          </a:p>
          <a:p>
            <a:pPr lvl="0">
              <a:lnSpc>
                <a:spcPct val="80000"/>
              </a:lnSpc>
              <a:buNone/>
            </a:pPr>
            <a:r>
              <a:rPr lang="en-GB" sz="1800" b="1">
                <a:latin typeface="Comic Sans MS" pitchFamily="66"/>
                <a:ea typeface="ＭＳ Ｐゴシック" pitchFamily="34"/>
              </a:rPr>
              <a:t>  Please try to do this </a:t>
            </a:r>
            <a:r>
              <a:rPr lang="en-GB" sz="1800" b="1" u="sng">
                <a:solidFill>
                  <a:srgbClr val="FF0000"/>
                </a:solidFill>
                <a:latin typeface="Comic Sans MS" pitchFamily="66"/>
                <a:ea typeface="ＭＳ Ｐゴシック" pitchFamily="34"/>
              </a:rPr>
              <a:t>before</a:t>
            </a:r>
            <a:r>
              <a:rPr lang="en-GB" sz="1800" b="1">
                <a:latin typeface="Comic Sans MS" pitchFamily="66"/>
                <a:ea typeface="ＭＳ Ｐゴシック" pitchFamily="34"/>
              </a:rPr>
              <a:t> the morning of our departure.</a:t>
            </a:r>
          </a:p>
          <a:p>
            <a:pPr lvl="0">
              <a:lnSpc>
                <a:spcPct val="80000"/>
              </a:lnSpc>
              <a:buNone/>
            </a:pPr>
            <a:endParaRPr lang="en-GB" sz="1800" b="1">
              <a:latin typeface="Comic Sans MS" pitchFamily="66"/>
              <a:ea typeface="ＭＳ Ｐゴシック" pitchFamily="34"/>
            </a:endParaRPr>
          </a:p>
          <a:p>
            <a:pPr lvl="0">
              <a:lnSpc>
                <a:spcPct val="80000"/>
              </a:lnSpc>
              <a:buClr>
                <a:srgbClr val="2E75B6"/>
              </a:buClr>
              <a:buFont typeface="Arial"/>
            </a:pPr>
            <a:r>
              <a:rPr lang="en-GB" sz="1800" b="1">
                <a:latin typeface="Comic Sans MS" pitchFamily="66"/>
                <a:ea typeface="ＭＳ Ｐゴシック" pitchFamily="34"/>
              </a:rPr>
              <a:t>Mrs Mitchell </a:t>
            </a:r>
            <a:r>
              <a:rPr lang="en-GB" sz="1800">
                <a:latin typeface="Comic Sans MS" pitchFamily="66"/>
                <a:ea typeface="ＭＳ Ｐゴシック" pitchFamily="34"/>
              </a:rPr>
              <a:t>will be in charge of medication. There will be a table set up in the hall for you to sign the medication in before we leave. </a:t>
            </a:r>
            <a:endParaRPr lang="en-GB" sz="1800" b="1">
              <a:latin typeface="Comic Sans MS" pitchFamily="66"/>
              <a:ea typeface="ＭＳ Ｐゴシック" pitchFamily="34"/>
            </a:endParaRPr>
          </a:p>
          <a:p>
            <a:pPr lvl="0">
              <a:lnSpc>
                <a:spcPct val="80000"/>
              </a:lnSpc>
              <a:buNone/>
            </a:pPr>
            <a:endParaRPr lang="en-GB" sz="1800" b="1">
              <a:latin typeface="Comic Sans MS" pitchFamily="66"/>
              <a:ea typeface="ＭＳ Ｐゴシック" pitchFamily="34"/>
            </a:endParaRPr>
          </a:p>
          <a:p>
            <a:pPr lvl="0">
              <a:lnSpc>
                <a:spcPct val="80000"/>
              </a:lnSpc>
              <a:buClr>
                <a:srgbClr val="2E75B6"/>
              </a:buClr>
              <a:buFont typeface="Arial"/>
            </a:pPr>
            <a:r>
              <a:rPr lang="en-GB" sz="1800">
                <a:latin typeface="Comic Sans MS" pitchFamily="66"/>
                <a:ea typeface="ＭＳ Ｐゴシック" pitchFamily="34"/>
              </a:rPr>
              <a:t>Details of dosage and frequency needs to be clearly outlined on a completed medication form.</a:t>
            </a:r>
          </a:p>
          <a:p>
            <a:pPr lvl="0">
              <a:lnSpc>
                <a:spcPct val="80000"/>
              </a:lnSpc>
              <a:buClr>
                <a:srgbClr val="2E75B6"/>
              </a:buClr>
              <a:buFont typeface="Arial"/>
            </a:pPr>
            <a:r>
              <a:rPr lang="en-GB" sz="1800">
                <a:latin typeface="Comic Sans MS" pitchFamily="66"/>
                <a:ea typeface="ＭＳ Ｐゴシック" pitchFamily="34"/>
              </a:rPr>
              <a:t>Please also remember to collect and sign out the medication when we return.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0"/>
            <a:ext cx="7704140" cy="1981203"/>
          </a:xfrm>
        </p:spPr>
        <p:txBody>
          <a:bodyPr/>
          <a:lstStyle/>
          <a:p>
            <a:pPr lvl="0"/>
            <a:r>
              <a:rPr lang="en-GB">
                <a:latin typeface="Comic Sans MS" pitchFamily="66"/>
                <a:ea typeface="ＭＳ Ｐゴシック" pitchFamily="34"/>
              </a:rPr>
              <a:t>The Day of Departure!</a:t>
            </a:r>
          </a:p>
        </p:txBody>
      </p:sp>
      <p:sp>
        <p:nvSpPr>
          <p:cNvPr id="3" name="Content Placeholder 2"/>
          <p:cNvSpPr txBox="1">
            <a:spLocks noGrp="1"/>
          </p:cNvSpPr>
          <p:nvPr>
            <p:ph idx="1"/>
          </p:nvPr>
        </p:nvSpPr>
        <p:spPr>
          <a:xfrm>
            <a:off x="457200" y="1935163"/>
            <a:ext cx="8229600" cy="4589465"/>
          </a:xfrm>
        </p:spPr>
        <p:txBody>
          <a:bodyPr/>
          <a:lstStyle/>
          <a:p>
            <a:pPr lvl="0">
              <a:buFont typeface="Wingdings 2" pitchFamily="18"/>
              <a:buChar char=""/>
            </a:pPr>
            <a:r>
              <a:rPr lang="en-GB" sz="2400">
                <a:latin typeface="Comic Sans MS" pitchFamily="66"/>
              </a:rPr>
              <a:t>Children should bring all of their </a:t>
            </a:r>
            <a:r>
              <a:rPr lang="en-GB" sz="2400" b="1">
                <a:latin typeface="Comic Sans MS" pitchFamily="66"/>
              </a:rPr>
              <a:t>luggage labelled </a:t>
            </a:r>
            <a:r>
              <a:rPr lang="en-GB" sz="2400">
                <a:latin typeface="Comic Sans MS" pitchFamily="66"/>
              </a:rPr>
              <a:t>and </a:t>
            </a:r>
            <a:r>
              <a:rPr lang="en-GB" sz="2400" b="1">
                <a:latin typeface="Comic Sans MS" pitchFamily="66"/>
              </a:rPr>
              <a:t>medication labelled </a:t>
            </a:r>
            <a:r>
              <a:rPr lang="en-GB" sz="2400">
                <a:latin typeface="Comic Sans MS" pitchFamily="66"/>
              </a:rPr>
              <a:t>(if required) on Wednesday 1</a:t>
            </a:r>
            <a:r>
              <a:rPr lang="en-GB" sz="2400" baseline="30000">
                <a:latin typeface="Comic Sans MS" pitchFamily="66"/>
              </a:rPr>
              <a:t>st</a:t>
            </a:r>
            <a:r>
              <a:rPr lang="en-GB" sz="2400">
                <a:latin typeface="Comic Sans MS" pitchFamily="66"/>
              </a:rPr>
              <a:t> July</a:t>
            </a:r>
            <a:endParaRPr lang="en-GB" sz="1400">
              <a:latin typeface="Comic Sans MS" pitchFamily="66"/>
            </a:endParaRPr>
          </a:p>
          <a:p>
            <a:pPr lvl="0"/>
            <a:r>
              <a:rPr lang="en-GB" sz="2400">
                <a:latin typeface="Comic Sans MS" pitchFamily="66"/>
              </a:rPr>
              <a:t>Packed lunch in a disposable bag</a:t>
            </a:r>
          </a:p>
          <a:p>
            <a:pPr lvl="0"/>
            <a:r>
              <a:rPr lang="en-GB" sz="2400">
                <a:latin typeface="Comic Sans MS" pitchFamily="66"/>
              </a:rPr>
              <a:t>Rucsack for the journey</a:t>
            </a:r>
          </a:p>
          <a:p>
            <a:pPr lvl="0">
              <a:buFont typeface="Wingdings 2" pitchFamily="18"/>
              <a:buChar char=""/>
            </a:pPr>
            <a:r>
              <a:rPr lang="en-GB" sz="2400">
                <a:latin typeface="Comic Sans MS" pitchFamily="66"/>
              </a:rPr>
              <a:t>Please arrive at school at normal time – they will be met by a member of staff on the playground to show them where to put their bags</a:t>
            </a:r>
          </a:p>
          <a:p>
            <a:pPr lvl="0">
              <a:buFont typeface="Wingdings 2" pitchFamily="18"/>
              <a:buChar char=""/>
            </a:pPr>
            <a:r>
              <a:rPr lang="en-GB" sz="2400">
                <a:latin typeface="Comic Sans MS" pitchFamily="66"/>
              </a:rPr>
              <a:t>The coach will depart at approx. 10am</a:t>
            </a:r>
          </a:p>
          <a:p>
            <a:pPr lvl="0">
              <a:buFont typeface="Wingdings 2" pitchFamily="18"/>
              <a:buChar char=""/>
            </a:pPr>
            <a:r>
              <a:rPr lang="en-GB" sz="2400">
                <a:latin typeface="Comic Sans MS" pitchFamily="66"/>
              </a:rPr>
              <a:t>Parents/family are more than welcome to wait and wave us off!!</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Title 1"/>
          <p:cNvSpPr txBox="1">
            <a:spLocks noGrp="1"/>
          </p:cNvSpPr>
          <p:nvPr>
            <p:ph type="title"/>
          </p:nvPr>
        </p:nvSpPr>
        <p:spPr>
          <a:xfrm>
            <a:off x="982659" y="457200"/>
            <a:ext cx="7704140" cy="1981203"/>
          </a:xfrm>
        </p:spPr>
        <p:txBody>
          <a:bodyPr/>
          <a:lstStyle/>
          <a:p>
            <a:pPr lvl="0"/>
            <a:r>
              <a:rPr lang="en-GB">
                <a:latin typeface="Comic Sans MS" pitchFamily="66"/>
                <a:ea typeface="ＭＳ Ｐゴシック" pitchFamily="34"/>
              </a:rPr>
              <a:t>And finally!!</a:t>
            </a:r>
          </a:p>
        </p:txBody>
      </p:sp>
      <p:sp>
        <p:nvSpPr>
          <p:cNvPr id="3" name="Content Placeholder 2"/>
          <p:cNvSpPr txBox="1">
            <a:spLocks noGrp="1"/>
          </p:cNvSpPr>
          <p:nvPr>
            <p:ph idx="1"/>
          </p:nvPr>
        </p:nvSpPr>
        <p:spPr>
          <a:xfrm>
            <a:off x="539752" y="1844673"/>
            <a:ext cx="8147047" cy="4608511"/>
          </a:xfrm>
        </p:spPr>
        <p:txBody>
          <a:bodyPr>
            <a:normAutofit/>
          </a:bodyPr>
          <a:lstStyle/>
          <a:p>
            <a:pPr lvl="0">
              <a:lnSpc>
                <a:spcPct val="80000"/>
              </a:lnSpc>
              <a:buClr>
                <a:srgbClr val="2E75B6"/>
              </a:buClr>
              <a:buFont typeface="Wingdings 2"/>
              <a:buChar char=""/>
            </a:pPr>
            <a:r>
              <a:rPr lang="en-GB" sz="1800">
                <a:latin typeface="Comic Sans MS"/>
              </a:rPr>
              <a:t>Return to school Friday 3</a:t>
            </a:r>
            <a:r>
              <a:rPr lang="en-GB" sz="1800" baseline="30000">
                <a:latin typeface="Comic Sans MS"/>
              </a:rPr>
              <a:t>rd</a:t>
            </a:r>
            <a:r>
              <a:rPr lang="en-GB" sz="1800">
                <a:latin typeface="Comic Sans MS"/>
              </a:rPr>
              <a:t> July 3.20pm</a:t>
            </a:r>
          </a:p>
          <a:p>
            <a:pPr marL="0" lvl="0" indent="0">
              <a:lnSpc>
                <a:spcPct val="80000"/>
              </a:lnSpc>
              <a:buNone/>
            </a:pPr>
            <a:r>
              <a:rPr lang="en-GB" sz="1800">
                <a:latin typeface="Comic Sans MS"/>
              </a:rPr>
              <a:t>   (traffic pending). </a:t>
            </a:r>
          </a:p>
          <a:p>
            <a:pPr marL="0" lvl="0" indent="0">
              <a:lnSpc>
                <a:spcPct val="80000"/>
              </a:lnSpc>
              <a:buNone/>
            </a:pPr>
            <a:endParaRPr lang="en-GB" sz="1800">
              <a:latin typeface="Comic Sans MS"/>
            </a:endParaRPr>
          </a:p>
          <a:p>
            <a:pPr lvl="0">
              <a:lnSpc>
                <a:spcPct val="80000"/>
              </a:lnSpc>
              <a:buClr>
                <a:srgbClr val="2E75B6"/>
              </a:buClr>
              <a:buFont typeface="Wingdings 2"/>
              <a:buChar char=""/>
            </a:pPr>
            <a:r>
              <a:rPr lang="en-GB" sz="1800">
                <a:latin typeface="Comic Sans MS"/>
              </a:rPr>
              <a:t>Your children will be very tired, but satisfied and proud!</a:t>
            </a:r>
          </a:p>
          <a:p>
            <a:pPr marL="0" lvl="0" indent="0">
              <a:lnSpc>
                <a:spcPct val="80000"/>
              </a:lnSpc>
              <a:buNone/>
            </a:pPr>
            <a:endParaRPr lang="en-GB" sz="1800">
              <a:latin typeface="Comic Sans MS"/>
            </a:endParaRPr>
          </a:p>
          <a:p>
            <a:pPr lvl="0">
              <a:lnSpc>
                <a:spcPct val="80000"/>
              </a:lnSpc>
              <a:buClr>
                <a:srgbClr val="2E75B6"/>
              </a:buClr>
              <a:buFont typeface="Wingdings 2"/>
              <a:buChar char=""/>
            </a:pPr>
            <a:r>
              <a:rPr lang="en-GB" sz="1800">
                <a:latin typeface="Comic Sans MS"/>
              </a:rPr>
              <a:t>They will have taken part in activities that they never imagined they were capable of and will have definitely have had a great time!</a:t>
            </a:r>
          </a:p>
          <a:p>
            <a:pPr lvl="0">
              <a:lnSpc>
                <a:spcPct val="80000"/>
              </a:lnSpc>
              <a:buClr>
                <a:srgbClr val="2E75B6"/>
              </a:buClr>
              <a:buFont typeface="Wingdings 2"/>
              <a:buChar char=""/>
            </a:pPr>
            <a:endParaRPr lang="en-GB" sz="1800">
              <a:latin typeface="Comic Sans MS"/>
            </a:endParaRPr>
          </a:p>
          <a:p>
            <a:pPr lvl="0">
              <a:lnSpc>
                <a:spcPct val="80000"/>
              </a:lnSpc>
              <a:buClr>
                <a:srgbClr val="2E75B6"/>
              </a:buClr>
              <a:buFont typeface="Wingdings 2"/>
              <a:buChar char=""/>
            </a:pPr>
            <a:r>
              <a:rPr lang="en-GB" sz="1800">
                <a:latin typeface="Comic Sans MS"/>
              </a:rPr>
              <a:t>If we are back during school time, children will be collected from the playground as usual. If we are a little late, school will be in contact with you via Arbor with information.</a:t>
            </a:r>
          </a:p>
          <a:p>
            <a:pPr lvl="0">
              <a:lnSpc>
                <a:spcPct val="80000"/>
              </a:lnSpc>
              <a:buClr>
                <a:srgbClr val="2E75B6"/>
              </a:buClr>
              <a:buFont typeface="Wingdings 2"/>
              <a:buChar char=""/>
            </a:pPr>
            <a:endParaRPr lang="en-GB" sz="1800">
              <a:latin typeface="Comic Sans MS"/>
            </a:endParaRPr>
          </a:p>
          <a:p>
            <a:pPr lvl="0">
              <a:lnSpc>
                <a:spcPct val="80000"/>
              </a:lnSpc>
              <a:buClr>
                <a:srgbClr val="2E75B6"/>
              </a:buClr>
              <a:buFont typeface="Wingdings 2"/>
              <a:buChar char=""/>
            </a:pPr>
            <a:r>
              <a:rPr lang="en-GB" sz="1800">
                <a:latin typeface="Comic Sans MS"/>
              </a:rPr>
              <a:t>We will also send out the emergency out of hours contact number via Arbor before we leave. This will be manned by a member of staff in Holmes Chapel, who will contact staff on the trip if necessary. </a:t>
            </a:r>
          </a:p>
          <a:p>
            <a:pPr marL="0" lvl="0" indent="0">
              <a:lnSpc>
                <a:spcPct val="80000"/>
              </a:lnSpc>
              <a:buNone/>
            </a:pPr>
            <a:endParaRPr lang="en-GB" sz="900">
              <a:latin typeface="Comic Sans MS"/>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Rectangle 8"/>
          <p:cNvSpPr/>
          <p:nvPr/>
        </p:nvSpPr>
        <p:spPr>
          <a:xfrm>
            <a:off x="0" y="44448"/>
            <a:ext cx="8945566" cy="715966"/>
          </a:xfrm>
          <a:prstGeom prst="rect">
            <a:avLst/>
          </a:prstGeom>
          <a:solidFill>
            <a:srgbClr val="25B7B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361946" y="114300"/>
            <a:ext cx="2143125"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The Tests</a:t>
            </a:r>
          </a:p>
        </p:txBody>
      </p:sp>
      <p:sp>
        <p:nvSpPr>
          <p:cNvPr id="4" name="Rectangle 11"/>
          <p:cNvSpPr/>
          <p:nvPr/>
        </p:nvSpPr>
        <p:spPr>
          <a:xfrm>
            <a:off x="0" y="830266"/>
            <a:ext cx="8945566" cy="507047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The test results will be available mid-July and will be issued with end of year reports if possible. </a:t>
            </a:r>
          </a:p>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High schools will use the information to set targets for the children. They may also conduct their own assessments to ensure that groupings and activities are tailored to meet the learning needs of all individuals.</a:t>
            </a: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OFSTED use the SAT results as a key indicator of a school’s effectiveness.</a:t>
            </a: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200" b="0" i="0" u="none" strike="noStrike" kern="1200" cap="none" spc="0" baseline="0">
              <a:solidFill>
                <a:srgbClr val="000000"/>
              </a:solidFill>
              <a:uFillTx/>
              <a:latin typeface="Century Gothic" pitchFamily="34"/>
            </a:endParaRPr>
          </a:p>
          <a:p>
            <a:pPr marL="525459" marR="0" lvl="0" indent="-34290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200" b="0" i="0" u="none" strike="noStrike" kern="1200" cap="none" spc="0" baseline="0">
                <a:solidFill>
                  <a:srgbClr val="000000"/>
                </a:solidFill>
                <a:uFillTx/>
                <a:latin typeface="Century Gothic" pitchFamily="34"/>
              </a:rPr>
              <a:t>Children’s progress, as well as their achievement, will be measured and reported on in school performance tables.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GB">
                <a:latin typeface="Comic Sans MS" pitchFamily="66"/>
                <a:ea typeface="ＭＳ Ｐゴシック" pitchFamily="34"/>
              </a:rPr>
              <a:t>Payment</a:t>
            </a:r>
          </a:p>
        </p:txBody>
      </p:sp>
      <p:sp>
        <p:nvSpPr>
          <p:cNvPr id="3" name="Content Placeholder 2"/>
          <p:cNvSpPr txBox="1">
            <a:spLocks noGrp="1"/>
          </p:cNvSpPr>
          <p:nvPr>
            <p:ph idx="1"/>
          </p:nvPr>
        </p:nvSpPr>
        <p:spPr/>
        <p:txBody>
          <a:bodyPr/>
          <a:lstStyle/>
          <a:p>
            <a:pPr lvl="0"/>
            <a:r>
              <a:rPr lang="en-GB">
                <a:latin typeface="Comic Sans MS" pitchFamily="66"/>
                <a:ea typeface="ＭＳ Ｐゴシック" pitchFamily="34"/>
              </a:rPr>
              <a:t>Thank you to everyone who has paid the 1st and 2nd payment </a:t>
            </a:r>
          </a:p>
          <a:p>
            <a:pPr marL="0" lvl="0" indent="0">
              <a:buNone/>
            </a:pPr>
            <a:endParaRPr lang="en-GB">
              <a:latin typeface="Comic Sans MS" pitchFamily="66"/>
              <a:ea typeface="ＭＳ Ｐゴシック" pitchFamily="34"/>
            </a:endParaRPr>
          </a:p>
          <a:p>
            <a:pPr lvl="0"/>
            <a:r>
              <a:rPr lang="en-GB" sz="2000">
                <a:latin typeface="Comic Sans MS" pitchFamily="66"/>
                <a:ea typeface="ＭＳ Ｐゴシック" pitchFamily="34"/>
              </a:rPr>
              <a:t>15</a:t>
            </a:r>
            <a:r>
              <a:rPr lang="en-GB" sz="2000" baseline="30000">
                <a:latin typeface="Comic Sans MS" pitchFamily="66"/>
                <a:ea typeface="ＭＳ Ｐゴシック" pitchFamily="34"/>
              </a:rPr>
              <a:t>th</a:t>
            </a:r>
            <a:r>
              <a:rPr lang="en-GB" sz="2000">
                <a:latin typeface="Comic Sans MS" pitchFamily="66"/>
                <a:ea typeface="ＭＳ Ｐゴシック" pitchFamily="34"/>
              </a:rPr>
              <a:t> January		           £ 50.00</a:t>
            </a:r>
          </a:p>
          <a:p>
            <a:pPr lvl="0"/>
            <a:r>
              <a:rPr lang="en-GB" sz="2000">
                <a:latin typeface="Comic Sans MS" pitchFamily="66"/>
                <a:ea typeface="ＭＳ Ｐゴシック" pitchFamily="34"/>
              </a:rPr>
              <a:t>15</a:t>
            </a:r>
            <a:r>
              <a:rPr lang="en-GB" sz="2000" baseline="30000">
                <a:latin typeface="Comic Sans MS" pitchFamily="66"/>
                <a:ea typeface="ＭＳ Ｐゴシック" pitchFamily="34"/>
              </a:rPr>
              <a:t>th</a:t>
            </a:r>
            <a:r>
              <a:rPr lang="en-GB" sz="2000">
                <a:latin typeface="Comic Sans MS" pitchFamily="66"/>
                <a:ea typeface="ＭＳ Ｐゴシック" pitchFamily="34"/>
              </a:rPr>
              <a:t> March		           £ 89.75</a:t>
            </a:r>
          </a:p>
          <a:p>
            <a:pPr lvl="0"/>
            <a:r>
              <a:rPr lang="en-GB" sz="2000">
                <a:latin typeface="Comic Sans MS" pitchFamily="66"/>
                <a:ea typeface="ＭＳ Ｐゴシック" pitchFamily="34"/>
              </a:rPr>
              <a:t>15</a:t>
            </a:r>
            <a:r>
              <a:rPr lang="en-GB" sz="2000" baseline="30000">
                <a:latin typeface="Comic Sans MS" pitchFamily="66"/>
                <a:ea typeface="ＭＳ Ｐゴシック" pitchFamily="34"/>
              </a:rPr>
              <a:t>th</a:t>
            </a:r>
            <a:r>
              <a:rPr lang="en-GB" sz="2000">
                <a:latin typeface="Comic Sans MS" pitchFamily="66"/>
                <a:ea typeface="ＭＳ Ｐゴシック" pitchFamily="34"/>
              </a:rPr>
              <a:t> May		            £89.75</a:t>
            </a:r>
          </a:p>
          <a:p>
            <a:pPr marL="0" lvl="0" indent="0">
              <a:buNone/>
            </a:pPr>
            <a:endParaRPr lang="en-GB"/>
          </a:p>
          <a:p>
            <a:pPr marL="0" lvl="0" indent="0">
              <a:buNone/>
            </a:pPr>
            <a:r>
              <a:rPr lang="en-GB">
                <a:latin typeface="Comic Sans MS" pitchFamily="66"/>
                <a:ea typeface="ＭＳ Ｐゴシック" pitchFamily="34"/>
              </a:rPr>
              <a:t>Confirmed cost: £229.50</a:t>
            </a:r>
          </a:p>
        </p:txBody>
      </p:sp>
      <p:sp>
        <p:nvSpPr>
          <p:cNvPr id="4" name="Rectangle 3"/>
          <p:cNvSpPr/>
          <p:nvPr/>
        </p:nvSpPr>
        <p:spPr>
          <a:xfrm>
            <a:off x="611184" y="3068634"/>
            <a:ext cx="6337304" cy="1439859"/>
          </a:xfrm>
          <a:prstGeom prst="rect">
            <a:avLst/>
          </a:prstGeom>
          <a:noFill/>
          <a:ln w="12701" cap="flat">
            <a:solidFill>
              <a:srgbClr val="41719C"/>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468309" y="620713"/>
            <a:ext cx="4337054" cy="3254377"/>
          </a:xfrm>
          <a:prstGeom prst="rect">
            <a:avLst/>
          </a:prstGeom>
          <a:noFill/>
          <a:ln cap="flat">
            <a:noFill/>
          </a:ln>
        </p:spPr>
      </p:pic>
      <p:pic>
        <p:nvPicPr>
          <p:cNvPr id="3" name="Picture 2">
            <a:extLst>
              <a:ext uri="{FF2B5EF4-FFF2-40B4-BE49-F238E27FC236}">
                <a16:creationId xmlns:a16="http://schemas.microsoft.com/office/drawing/2014/main" id="{00000000-0000-0000-0000-000000000000}"/>
              </a:ext>
            </a:extLst>
          </p:cNvPr>
          <p:cNvPicPr>
            <a:picLocks noChangeAspect="1"/>
          </p:cNvPicPr>
          <p:nvPr/>
        </p:nvPicPr>
        <p:blipFill>
          <a:blip r:embed="rId3"/>
          <a:srcRect/>
          <a:stretch>
            <a:fillRect/>
          </a:stretch>
        </p:blipFill>
        <p:spPr>
          <a:xfrm>
            <a:off x="4356101" y="3284533"/>
            <a:ext cx="4583109" cy="3438528"/>
          </a:xfrm>
          <a:prstGeom prst="rect">
            <a:avLst/>
          </a:prstGeom>
          <a:noFill/>
          <a:ln cap="flat">
            <a:noFill/>
          </a:ln>
        </p:spPr>
      </p:pic>
      <p:sp>
        <p:nvSpPr>
          <p:cNvPr id="4" name="TextBox 3"/>
          <p:cNvSpPr txBox="1"/>
          <p:nvPr/>
        </p:nvSpPr>
        <p:spPr>
          <a:xfrm>
            <a:off x="5832088" y="936702"/>
            <a:ext cx="1789270"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omic Sans MS" pitchFamily="66"/>
              </a:rPr>
              <a:t>Any questions?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Rectangle 8"/>
          <p:cNvSpPr/>
          <p:nvPr/>
        </p:nvSpPr>
        <p:spPr>
          <a:xfrm>
            <a:off x="0" y="0"/>
            <a:ext cx="9256708" cy="715966"/>
          </a:xfrm>
          <a:prstGeom prst="rect">
            <a:avLst/>
          </a:prstGeom>
          <a:solidFill>
            <a:srgbClr val="25B7BC"/>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207267" y="0"/>
            <a:ext cx="3122611"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Scaled Scores</a:t>
            </a:r>
          </a:p>
        </p:txBody>
      </p:sp>
      <p:sp>
        <p:nvSpPr>
          <p:cNvPr id="4" name="Rectangle 10"/>
          <p:cNvSpPr/>
          <p:nvPr/>
        </p:nvSpPr>
        <p:spPr>
          <a:xfrm>
            <a:off x="357192" y="1047746"/>
            <a:ext cx="8429624" cy="545941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182559"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1" i="0" u="sng" strike="noStrike" kern="1200" cap="none" spc="0" baseline="0">
                <a:solidFill>
                  <a:srgbClr val="181717"/>
                </a:solidFill>
                <a:uFillTx/>
                <a:latin typeface="Century Gothic" pitchFamily="34"/>
              </a:rPr>
              <a:t>What is meant by ‘scaled scores’?</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It is planned that 100 will always represent the ‘national standard’.</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Each pupil’s raw test score will therefore be converted into a score on the scale, either at, above or below 100.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Using the scaled score, the lowest a child can score is 80, with the highest being 120.</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A child who achieves the ‘national standard’ (a score of 100) will be judged to have demonstrated sufficient knowledge in the areas assessed by the tests.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Each pupil receives:</a:t>
            </a:r>
            <a:endParaRPr lang="en-AU" sz="1800" b="0" i="0" u="none" strike="noStrike" kern="1200" cap="none" spc="0" baseline="0">
              <a:solidFill>
                <a:srgbClr val="000000"/>
              </a:solidFill>
              <a:uFillTx/>
              <a:latin typeface="Century Gothic" pitchFamily="34"/>
            </a:endParaRP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a raw score (number of raw marks awarded);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a scaled score in each tested subject;</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entury Gothic" pitchFamily="34"/>
              </a:rPr>
              <a:t>confirmation of whether or not they attained the national standard.</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a:solidFill>
                <a:srgbClr val="000000"/>
              </a:solidFill>
              <a:uFillTx/>
              <a:latin typeface="Century Gothic"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entury Gothic"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Effect">
                      <p:stCondLst>
                        <p:cond delay="indefinite"/>
                      </p:stCondLst>
                      <p:childTnLst>
                        <p:par>
                          <p:cTn id="11" fill="hold" nodeType="withEffect">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Effect">
                      <p:stCondLst>
                        <p:cond delay="indefinite"/>
                      </p:stCondLst>
                      <p:childTnLst>
                        <p:par>
                          <p:cTn id="25" fill="hold" nodeType="withEffect">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Effect">
                      <p:stCondLst>
                        <p:cond delay="indefinite"/>
                      </p:stCondLst>
                      <p:childTnLst>
                        <p:par>
                          <p:cTn id="32" fill="hold" nodeType="withEffect">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1000"/>
                                        <p:tgtEl>
                                          <p:spTgt spid="4">
                                            <p:txEl>
                                              <p:pRg st="8" end="8"/>
                                            </p:txEl>
                                          </p:spTgt>
                                        </p:tgtEl>
                                      </p:cBhvr>
                                    </p:animEffect>
                                    <p:anim calcmode="lin" valueType="num">
                                      <p:cBhvr>
                                        <p:cTn id="3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Effect">
                      <p:stCondLst>
                        <p:cond delay="indefinite"/>
                      </p:stCondLst>
                      <p:childTnLst>
                        <p:par>
                          <p:cTn id="39" fill="hold" nodeType="withEffect">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1000"/>
                                        <p:tgtEl>
                                          <p:spTgt spid="4">
                                            <p:txEl>
                                              <p:pRg st="10" end="10"/>
                                            </p:txEl>
                                          </p:spTgt>
                                        </p:tgtEl>
                                      </p:cBhvr>
                                    </p:animEffect>
                                    <p:anim calcmode="lin" valueType="num">
                                      <p:cBhvr>
                                        <p:cTn id="43"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1000"/>
                                        <p:tgtEl>
                                          <p:spTgt spid="4">
                                            <p:txEl>
                                              <p:pRg st="11" end="11"/>
                                            </p:txEl>
                                          </p:spTgt>
                                        </p:tgtEl>
                                      </p:cBhvr>
                                    </p:animEffect>
                                    <p:anim calcmode="lin" valueType="num">
                                      <p:cBhvr>
                                        <p:cTn id="4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1000"/>
                                        <p:tgtEl>
                                          <p:spTgt spid="4">
                                            <p:txEl>
                                              <p:pRg st="12" end="12"/>
                                            </p:txEl>
                                          </p:spTgt>
                                        </p:tgtEl>
                                      </p:cBhvr>
                                    </p:animEffect>
                                    <p:anim calcmode="lin" valueType="num">
                                      <p:cBhvr>
                                        <p:cTn id="53"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1000"/>
                                        <p:tgtEl>
                                          <p:spTgt spid="4">
                                            <p:txEl>
                                              <p:pRg st="13" end="13"/>
                                            </p:txEl>
                                          </p:spTgt>
                                        </p:tgtEl>
                                      </p:cBhvr>
                                    </p:animEffect>
                                    <p:anim calcmode="lin" valueType="num">
                                      <p:cBhvr>
                                        <p:cTn id="5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extBox 4"/>
          <p:cNvSpPr txBox="1"/>
          <p:nvPr/>
        </p:nvSpPr>
        <p:spPr>
          <a:xfrm>
            <a:off x="1662434" y="486159"/>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pic>
        <p:nvPicPr>
          <p:cNvPr id="4" name="Picture 1">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647504" y="1755684"/>
            <a:ext cx="7648571" cy="494347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extBox 4"/>
          <p:cNvSpPr txBox="1"/>
          <p:nvPr/>
        </p:nvSpPr>
        <p:spPr>
          <a:xfrm>
            <a:off x="1324224" y="243303"/>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1292467" cy="1547448"/>
          </a:xfrm>
          <a:prstGeom prst="rect">
            <a:avLst/>
          </a:prstGeom>
          <a:noFill/>
          <a:ln cap="flat">
            <a:noFill/>
          </a:ln>
        </p:spPr>
      </p:pic>
      <p:pic>
        <p:nvPicPr>
          <p:cNvPr id="4" name="Picture 3">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0" y="1992157"/>
            <a:ext cx="9144000" cy="3419078"/>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extBox 4"/>
          <p:cNvSpPr txBox="1"/>
          <p:nvPr/>
        </p:nvSpPr>
        <p:spPr>
          <a:xfrm>
            <a:off x="1324224" y="243303"/>
            <a:ext cx="7010457"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200" b="1" i="0" u="sng" strike="noStrike" kern="1200" cap="none" spc="0" baseline="0">
                <a:solidFill>
                  <a:srgbClr val="000000"/>
                </a:solidFill>
                <a:uFillTx/>
                <a:latin typeface="Comic Sans MS"/>
                <a:ea typeface="Comic Sans MS"/>
                <a:cs typeface="Comic Sans MS"/>
              </a:rPr>
              <a:t>SATs</a:t>
            </a:r>
          </a:p>
        </p:txBody>
      </p:sp>
      <p:pic>
        <p:nvPicPr>
          <p:cNvPr id="3" name="Picture 2" descr="Mapac - Schoolwear, Workwear, Sportswear, Promotional ...">
            <a:extLst>
              <a:ext uri="{FF2B5EF4-FFF2-40B4-BE49-F238E27FC236}">
                <a16:creationId xmlns:a16="http://schemas.microsoft.com/office/drawing/2014/main" id="{00000000-0000-0000-0000-000000000000}"/>
              </a:ext>
            </a:extLst>
          </p:cNvPr>
          <p:cNvPicPr>
            <a:picLocks noChangeAspect="1"/>
          </p:cNvPicPr>
          <p:nvPr/>
        </p:nvPicPr>
        <p:blipFill>
          <a:blip r:embed="rId3"/>
          <a:srcRect l="26555" t="13278" r="26412" b="11903"/>
          <a:stretch>
            <a:fillRect/>
          </a:stretch>
        </p:blipFill>
        <p:spPr>
          <a:xfrm>
            <a:off x="165844" y="208245"/>
            <a:ext cx="948516" cy="1135648"/>
          </a:xfrm>
          <a:prstGeom prst="rect">
            <a:avLst/>
          </a:prstGeom>
          <a:noFill/>
          <a:ln cap="flat">
            <a:noFill/>
          </a:ln>
        </p:spPr>
      </p:pic>
      <p:pic>
        <p:nvPicPr>
          <p:cNvPr id="4" name="Picture 4">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165844" y="1592775"/>
            <a:ext cx="7560112" cy="2181118"/>
          </a:xfrm>
          <a:prstGeom prst="rect">
            <a:avLst/>
          </a:prstGeom>
          <a:noFill/>
          <a:ln cap="flat">
            <a:noFill/>
          </a:ln>
        </p:spPr>
      </p:pic>
      <p:pic>
        <p:nvPicPr>
          <p:cNvPr id="5" name="Picture 1">
            <a:extLst>
              <a:ext uri="{FF2B5EF4-FFF2-40B4-BE49-F238E27FC236}">
                <a16:creationId xmlns:a16="http://schemas.microsoft.com/office/drawing/2014/main" id="{00000000-0000-0000-0000-000000000000}"/>
              </a:ext>
            </a:extLst>
          </p:cNvPr>
          <p:cNvPicPr>
            <a:picLocks noChangeAspect="1"/>
          </p:cNvPicPr>
          <p:nvPr/>
        </p:nvPicPr>
        <p:blipFill>
          <a:blip r:embed="rId5"/>
          <a:stretch>
            <a:fillRect/>
          </a:stretch>
        </p:blipFill>
        <p:spPr>
          <a:xfrm>
            <a:off x="165844" y="3773893"/>
            <a:ext cx="6201159" cy="308410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8"/>
          <p:cNvSpPr/>
          <p:nvPr/>
        </p:nvSpPr>
        <p:spPr>
          <a:xfrm>
            <a:off x="-369883" y="354009"/>
            <a:ext cx="9156701" cy="715966"/>
          </a:xfrm>
          <a:prstGeom prst="rect">
            <a:avLst/>
          </a:prstGeom>
          <a:solidFill>
            <a:srgbClr val="86BF3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 name="Rectangle 3"/>
          <p:cNvSpPr/>
          <p:nvPr/>
        </p:nvSpPr>
        <p:spPr>
          <a:xfrm>
            <a:off x="407986" y="401641"/>
            <a:ext cx="1881185" cy="64611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solidFill>
                  <a:srgbClr val="FFFFFF"/>
                </a:solidFill>
                <a:uFillTx/>
                <a:latin typeface="BPreplay" pitchFamily="50"/>
              </a:rPr>
              <a:t>Reading</a:t>
            </a:r>
          </a:p>
        </p:txBody>
      </p:sp>
      <p:sp>
        <p:nvSpPr>
          <p:cNvPr id="4" name="Rectangle 11"/>
          <p:cNvSpPr/>
          <p:nvPr/>
        </p:nvSpPr>
        <p:spPr>
          <a:xfrm>
            <a:off x="361946" y="1069976"/>
            <a:ext cx="8429624" cy="5437186"/>
          </a:xfrm>
          <a:prstGeom prst="rect">
            <a:avLst/>
          </a:prstGeom>
          <a:solidFill>
            <a:srgbClr val="FFFFFF"/>
          </a:solidFill>
          <a:ln cap="flat">
            <a:noFill/>
            <a:prstDash val="solid"/>
          </a:ln>
        </p:spPr>
        <p:txBody>
          <a:bodyPr vert="horz" wrap="square" lIns="215999" tIns="215999" rIns="215999" bIns="215999" anchor="t" anchorCtr="0" compatLnSpc="1">
            <a:noAutofit/>
          </a:bodyPr>
          <a:lstStyle/>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The reading test consists of a single test paper with three unrelated reading texts. Children are given 60 minutes in total, which includes reading the texts and answering the questions.</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A total of 50 marks are available.</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Questions are designed to assess the comprehension and understanding of a child’s reading. </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During the reading paper, a child’s inference and deduction skills are thoroughly tested. They will also be expected to answer questions on authorial choices: explaining why an author has chosen to use particular vocabulary, grammar and text features. </a:t>
            </a: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2000" b="0" i="0" u="none" strike="noStrike" kern="1200" cap="none" spc="0" baseline="0">
              <a:solidFill>
                <a:srgbClr val="181717"/>
              </a:solidFill>
              <a:uFillTx/>
              <a:latin typeface="Century Gothic" pitchFamily="34"/>
            </a:endParaRPr>
          </a:p>
          <a:p>
            <a:pPr marL="342900" marR="0" lvl="0" indent="-16034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2000" b="0" i="0" u="none" strike="noStrike" kern="1200" cap="none" spc="0" baseline="0">
                <a:solidFill>
                  <a:srgbClr val="181717"/>
                </a:solidFill>
                <a:uFillTx/>
                <a:latin typeface="Century Gothic" pitchFamily="34"/>
              </a:rPr>
              <a:t>Some questions are multiple choice or selected response; others require short answers and some require an extended response or explanation.</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Effect">
                      <p:stCondLst>
                        <p:cond delay="indefinite"/>
                      </p:stCondLst>
                      <p:childTnLst>
                        <p:par>
                          <p:cTn id="28" fill="hold" nodeType="withEffect">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1000"/>
                                        <p:tgtEl>
                                          <p:spTgt spid="4">
                                            <p:txEl>
                                              <p:pRg st="8" end="8"/>
                                            </p:txEl>
                                          </p:spTgt>
                                        </p:tgtEl>
                                      </p:cBhvr>
                                    </p:animEffect>
                                    <p:anim calcmode="lin" valueType="num">
                                      <p:cBhvr>
                                        <p:cTn id="3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6557</TotalTime>
  <Words>2705</Words>
  <Application>Microsoft Office PowerPoint</Application>
  <PresentationFormat>Widescreen</PresentationFormat>
  <Paragraphs>326</Paragraphs>
  <Slides>41</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ＭＳ Ｐゴシック</vt:lpstr>
      <vt:lpstr>Arial</vt:lpstr>
      <vt:lpstr>BPreplay</vt:lpstr>
      <vt:lpstr>Calibri</vt:lpstr>
      <vt:lpstr>Century Gothic</vt:lpstr>
      <vt:lpstr>Comic Sans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When and where?</vt:lpstr>
      <vt:lpstr>Adults on the trip</vt:lpstr>
      <vt:lpstr>PowerPoint Presentation</vt:lpstr>
      <vt:lpstr>CLOTHING</vt:lpstr>
      <vt:lpstr>PowerPoint Presentation</vt:lpstr>
      <vt:lpstr>Cameras etc</vt:lpstr>
      <vt:lpstr>Games</vt:lpstr>
      <vt:lpstr>Food</vt:lpstr>
      <vt:lpstr>Accommodation</vt:lpstr>
      <vt:lpstr>Parental Consent Forms</vt:lpstr>
      <vt:lpstr>Medication</vt:lpstr>
      <vt:lpstr>The Day of Departure!</vt:lpstr>
      <vt:lpstr>And finally!!</vt:lpstr>
      <vt:lpstr>Payment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J.Ackerley</dc:creator>
  <cp:lastModifiedBy>emma.roxburgh</cp:lastModifiedBy>
  <cp:revision>17</cp:revision>
  <cp:lastPrinted>2026-03-17T15:41:24Z</cp:lastPrinted>
  <dcterms:created xsi:type="dcterms:W3CDTF">2018-09-04T10:10:41Z</dcterms:created>
  <dcterms:modified xsi:type="dcterms:W3CDTF">2026-03-18T08:50:16Z</dcterms:modified>
</cp:coreProperties>
</file>