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57" r:id="rId3"/>
    <p:sldId id="290" r:id="rId4"/>
    <p:sldId id="282" r:id="rId5"/>
    <p:sldId id="276" r:id="rId6"/>
    <p:sldId id="277" r:id="rId7"/>
    <p:sldId id="284" r:id="rId8"/>
    <p:sldId id="288" r:id="rId9"/>
    <p:sldId id="301" r:id="rId10"/>
    <p:sldId id="263" r:id="rId11"/>
    <p:sldId id="280" r:id="rId12"/>
    <p:sldId id="286" r:id="rId13"/>
    <p:sldId id="271" r:id="rId14"/>
    <p:sldId id="295" r:id="rId15"/>
    <p:sldId id="278" r:id="rId16"/>
    <p:sldId id="299" r:id="rId17"/>
    <p:sldId id="300" r:id="rId18"/>
    <p:sldId id="258" r:id="rId19"/>
    <p:sldId id="259" r:id="rId20"/>
    <p:sldId id="287" r:id="rId21"/>
    <p:sldId id="298" r:id="rId22"/>
    <p:sldId id="289" r:id="rId23"/>
    <p:sldId id="261" r:id="rId24"/>
    <p:sldId id="272" r:id="rId25"/>
    <p:sldId id="262" r:id="rId26"/>
    <p:sldId id="281" r:id="rId27"/>
    <p:sldId id="28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6" d="100"/>
          <a:sy n="86" d="100"/>
        </p:scale>
        <p:origin x="3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4344B-19E3-412C-9E02-74AD6FDDF89E}"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C460C-9C27-49BD-BDAF-9E72398865CE}" type="slidenum">
              <a:rPr lang="en-GB" smtClean="0"/>
              <a:t>‹#›</a:t>
            </a:fld>
            <a:endParaRPr lang="en-GB"/>
          </a:p>
        </p:txBody>
      </p:sp>
    </p:spTree>
    <p:extLst>
      <p:ext uri="{BB962C8B-B14F-4D97-AF65-F5344CB8AC3E}">
        <p14:creationId xmlns:p14="http://schemas.microsoft.com/office/powerpoint/2010/main" val="12968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order to raise the profile of sport even more, w</a:t>
            </a:r>
            <a:r>
              <a:rPr lang="en-GB" dirty="0" smtClean="0"/>
              <a:t>e will</a:t>
            </a:r>
            <a:r>
              <a:rPr lang="en-GB" baseline="0" dirty="0" smtClean="0"/>
              <a:t> be </a:t>
            </a:r>
            <a:r>
              <a:rPr lang="en-GB" dirty="0" smtClean="0"/>
              <a:t>introducing events throughout</a:t>
            </a:r>
            <a:r>
              <a:rPr lang="en-GB" baseline="0" dirty="0" smtClean="0"/>
              <a:t> the year to enable </a:t>
            </a:r>
            <a:r>
              <a:rPr lang="en-GB" dirty="0" smtClean="0"/>
              <a:t>more </a:t>
            </a:r>
            <a:r>
              <a:rPr lang="en-GB" dirty="0"/>
              <a:t>children to </a:t>
            </a:r>
            <a:r>
              <a:rPr lang="en-GB" dirty="0" smtClean="0"/>
              <a:t>access</a:t>
            </a:r>
            <a:r>
              <a:rPr lang="en-GB" baseline="0" dirty="0" smtClean="0"/>
              <a:t> sporting competition</a:t>
            </a:r>
            <a:r>
              <a:rPr lang="en-GB" dirty="0" smtClean="0"/>
              <a:t>.</a:t>
            </a:r>
            <a:endParaRPr lang="en-GB" dirty="0"/>
          </a:p>
          <a:p>
            <a:r>
              <a:rPr lang="en-GB" dirty="0"/>
              <a:t>Starts with a cross country event on Friday 13</a:t>
            </a:r>
            <a:r>
              <a:rPr lang="en-GB" baseline="30000" dirty="0"/>
              <a:t>th</a:t>
            </a:r>
            <a:r>
              <a:rPr lang="en-GB" dirty="0"/>
              <a:t> September. Children will compete for their house and the trophy will be awarded to the winning team in assembly</a:t>
            </a:r>
            <a:r>
              <a:rPr lang="en-GB" dirty="0" smtClean="0"/>
              <a:t>.</a:t>
            </a:r>
            <a:endParaRPr lang="en-GB" dirty="0"/>
          </a:p>
        </p:txBody>
      </p:sp>
      <p:sp>
        <p:nvSpPr>
          <p:cNvPr id="4" name="Slide Number Placeholder 3"/>
          <p:cNvSpPr>
            <a:spLocks noGrp="1"/>
          </p:cNvSpPr>
          <p:nvPr>
            <p:ph type="sldNum" sz="quarter" idx="5"/>
          </p:nvPr>
        </p:nvSpPr>
        <p:spPr/>
        <p:txBody>
          <a:bodyPr/>
          <a:lstStyle/>
          <a:p>
            <a:fld id="{4CCFA2B2-D131-401D-B117-CB5A46EC428A}" type="slidenum">
              <a:rPr lang="en-GB" smtClean="0"/>
              <a:t>21</a:t>
            </a:fld>
            <a:endParaRPr lang="en-GB"/>
          </a:p>
        </p:txBody>
      </p:sp>
    </p:spTree>
    <p:extLst>
      <p:ext uri="{BB962C8B-B14F-4D97-AF65-F5344CB8AC3E}">
        <p14:creationId xmlns:p14="http://schemas.microsoft.com/office/powerpoint/2010/main" val="263774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9/16/2025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9/16/2025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9/16/2025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Class5@holmeschapelprimary.cheshire.sch.uk" TargetMode="External"/><Relationship Id="rId2" Type="http://schemas.openxmlformats.org/officeDocument/2006/relationships/hyperlink" Target="mailto:admin@holmeschapelprimary.Cheshire.sch.uk" TargetMode="External"/><Relationship Id="rId1" Type="http://schemas.openxmlformats.org/officeDocument/2006/relationships/slideLayout" Target="../slideLayouts/slideLayout2.xml"/><Relationship Id="rId4" Type="http://schemas.openxmlformats.org/officeDocument/2006/relationships/hyperlink" Target="mailto:Class5a@holmeschapelprimary.cheshire.sch.u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headofschool@holmeschapelprimary.cheshire.sch.uk" TargetMode="External"/><Relationship Id="rId2" Type="http://schemas.openxmlformats.org/officeDocument/2006/relationships/hyperlink" Target="mailto:principal@holmeschapelprimary.cheshire.sch.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Learningmentor@holmeschapelprimary.cheshire.sch.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Welcome to Year 5</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619870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Entering and leaving school</a:t>
            </a:r>
            <a:endParaRPr lang="en-GB" dirty="0"/>
          </a:p>
        </p:txBody>
      </p:sp>
      <p:sp>
        <p:nvSpPr>
          <p:cNvPr id="3" name="Content Placeholder 2"/>
          <p:cNvSpPr>
            <a:spLocks noGrp="1"/>
          </p:cNvSpPr>
          <p:nvPr>
            <p:ph idx="1"/>
          </p:nvPr>
        </p:nvSpPr>
        <p:spPr/>
        <p:txBody>
          <a:bodyPr/>
          <a:lstStyle/>
          <a:p>
            <a:r>
              <a:rPr lang="en-GB" dirty="0" smtClean="0"/>
              <a:t>The gates open at 8.40 and school will start at 8.50.</a:t>
            </a:r>
          </a:p>
          <a:p>
            <a:r>
              <a:rPr lang="en-GB" dirty="0" smtClean="0"/>
              <a:t>Children will enter through the main playground and go up the stairs to the classroom. </a:t>
            </a:r>
          </a:p>
          <a:p>
            <a:r>
              <a:rPr lang="en-GB" dirty="0" smtClean="0"/>
              <a:t>The children will exit through the same doors and go to find their adult on the playground. If their adult is not there, they need to come back to the door.</a:t>
            </a:r>
          </a:p>
          <a:p>
            <a:r>
              <a:rPr lang="en-GB" dirty="0" smtClean="0"/>
              <a:t>If you trust your child to walk home on their own, we will need a permission slip to be provided.  This was emailed to you recently.</a:t>
            </a:r>
          </a:p>
        </p:txBody>
      </p:sp>
    </p:spTree>
    <p:extLst>
      <p:ext uri="{BB962C8B-B14F-4D97-AF65-F5344CB8AC3E}">
        <p14:creationId xmlns:p14="http://schemas.microsoft.com/office/powerpoint/2010/main" val="805784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Whole school reminders</a:t>
            </a:r>
            <a:endParaRPr lang="en-GB" dirty="0"/>
          </a:p>
        </p:txBody>
      </p:sp>
      <p:sp>
        <p:nvSpPr>
          <p:cNvPr id="3" name="Content Placeholder 2"/>
          <p:cNvSpPr>
            <a:spLocks noGrp="1"/>
          </p:cNvSpPr>
          <p:nvPr>
            <p:ph idx="1"/>
          </p:nvPr>
        </p:nvSpPr>
        <p:spPr/>
        <p:txBody>
          <a:bodyPr/>
          <a:lstStyle/>
          <a:p>
            <a:pPr lvl="0"/>
            <a:r>
              <a:rPr lang="en-GB" dirty="0" smtClean="0"/>
              <a:t>We have children </a:t>
            </a:r>
            <a:r>
              <a:rPr lang="en-GB" dirty="0"/>
              <a:t>in school with severe </a:t>
            </a:r>
            <a:r>
              <a:rPr lang="en-GB" dirty="0" smtClean="0"/>
              <a:t>allergies. Therefore, we are a nut </a:t>
            </a:r>
            <a:r>
              <a:rPr lang="en-GB" dirty="0"/>
              <a:t>free </a:t>
            </a:r>
            <a:r>
              <a:rPr lang="en-GB" dirty="0" smtClean="0"/>
              <a:t>school. Please do not send any food with nuts into school.</a:t>
            </a:r>
            <a:endParaRPr lang="en-GB" dirty="0"/>
          </a:p>
          <a:p>
            <a:pPr lvl="0"/>
            <a:r>
              <a:rPr lang="en-GB" dirty="0" smtClean="0"/>
              <a:t>Please </a:t>
            </a:r>
            <a:r>
              <a:rPr lang="en-GB" dirty="0"/>
              <a:t>remember no bikes or scooters </a:t>
            </a:r>
            <a:r>
              <a:rPr lang="en-GB" dirty="0" smtClean="0"/>
              <a:t>are to </a:t>
            </a:r>
            <a:r>
              <a:rPr lang="en-GB" dirty="0"/>
              <a:t>be ridden </a:t>
            </a:r>
            <a:r>
              <a:rPr lang="en-GB" dirty="0" smtClean="0"/>
              <a:t>on </a:t>
            </a:r>
            <a:r>
              <a:rPr lang="en-GB" dirty="0"/>
              <a:t>the </a:t>
            </a:r>
            <a:r>
              <a:rPr lang="en-GB" dirty="0" smtClean="0"/>
              <a:t>playground.</a:t>
            </a:r>
          </a:p>
          <a:p>
            <a:pPr lvl="0"/>
            <a:r>
              <a:rPr lang="en-GB" dirty="0" smtClean="0"/>
              <a:t>If they need to bring a mobile phone to school, they must be given to the class teacher at the beginning of the day (turned off) so they can be locked away safe. They will be returned at the end of the day. </a:t>
            </a:r>
          </a:p>
          <a:p>
            <a:pPr lvl="0"/>
            <a:r>
              <a:rPr lang="en-GB" dirty="0"/>
              <a:t>Parents’ </a:t>
            </a:r>
            <a:r>
              <a:rPr lang="en-GB" dirty="0" smtClean="0"/>
              <a:t>evenings are planned for the autumn term (Wednesday 22</a:t>
            </a:r>
            <a:r>
              <a:rPr lang="en-GB" baseline="30000" dirty="0" smtClean="0"/>
              <a:t>nd</a:t>
            </a:r>
            <a:r>
              <a:rPr lang="en-GB" dirty="0" smtClean="0"/>
              <a:t> and Thursday 23</a:t>
            </a:r>
            <a:r>
              <a:rPr lang="en-GB" baseline="30000" dirty="0" smtClean="0"/>
              <a:t>rd</a:t>
            </a:r>
            <a:r>
              <a:rPr lang="en-GB" dirty="0" smtClean="0"/>
              <a:t>  Oct) and spring term</a:t>
            </a:r>
            <a:r>
              <a:rPr lang="en-GB" dirty="0"/>
              <a:t> </a:t>
            </a:r>
            <a:r>
              <a:rPr lang="en-GB" dirty="0" smtClean="0"/>
              <a:t>(Wednesday 11</a:t>
            </a:r>
            <a:r>
              <a:rPr lang="en-GB" baseline="30000" dirty="0" smtClean="0"/>
              <a:t>th</a:t>
            </a:r>
            <a:r>
              <a:rPr lang="en-GB" dirty="0" smtClean="0"/>
              <a:t> and Thursday 12</a:t>
            </a:r>
            <a:r>
              <a:rPr lang="en-GB" baseline="30000" dirty="0" smtClean="0"/>
              <a:t>th</a:t>
            </a:r>
            <a:r>
              <a:rPr lang="en-GB" dirty="0" smtClean="0"/>
              <a:t> Feb)</a:t>
            </a:r>
            <a:endParaRPr lang="en-GB" dirty="0"/>
          </a:p>
        </p:txBody>
      </p:sp>
    </p:spTree>
    <p:extLst>
      <p:ext uri="{BB962C8B-B14F-4D97-AF65-F5344CB8AC3E}">
        <p14:creationId xmlns:p14="http://schemas.microsoft.com/office/powerpoint/2010/main" val="7967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a:t>
            </a:r>
            <a:endParaRPr lang="en-GB" dirty="0"/>
          </a:p>
        </p:txBody>
      </p:sp>
      <p:sp>
        <p:nvSpPr>
          <p:cNvPr id="3" name="Content Placeholder 2"/>
          <p:cNvSpPr>
            <a:spLocks noGrp="1"/>
          </p:cNvSpPr>
          <p:nvPr>
            <p:ph idx="1"/>
          </p:nvPr>
        </p:nvSpPr>
        <p:spPr/>
        <p:txBody>
          <a:bodyPr/>
          <a:lstStyle/>
          <a:p>
            <a:r>
              <a:rPr lang="en-GB" dirty="0" smtClean="0"/>
              <a:t>Please bring a water bottle every day</a:t>
            </a:r>
          </a:p>
          <a:p>
            <a:r>
              <a:rPr lang="en-GB" dirty="0" smtClean="0"/>
              <a:t>Please provide your children with healthy snacks </a:t>
            </a:r>
          </a:p>
          <a:p>
            <a:r>
              <a:rPr lang="en-GB" dirty="0" smtClean="0"/>
              <a:t>Toast will be available </a:t>
            </a:r>
          </a:p>
          <a:p>
            <a:r>
              <a:rPr lang="en-GB" dirty="0" smtClean="0"/>
              <a:t>You are able to pre-book toast via parent pay</a:t>
            </a:r>
          </a:p>
        </p:txBody>
      </p:sp>
    </p:spTree>
    <p:extLst>
      <p:ext uri="{BB962C8B-B14F-4D97-AF65-F5344CB8AC3E}">
        <p14:creationId xmlns:p14="http://schemas.microsoft.com/office/powerpoint/2010/main" val="3100275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rules</a:t>
            </a:r>
            <a:endParaRPr lang="en-GB" dirty="0"/>
          </a:p>
        </p:txBody>
      </p:sp>
      <p:pic>
        <p:nvPicPr>
          <p:cNvPr id="5" name="Picture 4"/>
          <p:cNvPicPr>
            <a:picLocks noChangeAspect="1"/>
          </p:cNvPicPr>
          <p:nvPr/>
        </p:nvPicPr>
        <p:blipFill>
          <a:blip r:embed="rId2"/>
          <a:stretch>
            <a:fillRect/>
          </a:stretch>
        </p:blipFill>
        <p:spPr>
          <a:xfrm>
            <a:off x="2870474" y="1493696"/>
            <a:ext cx="6315568" cy="4989380"/>
          </a:xfrm>
          <a:prstGeom prst="rect">
            <a:avLst/>
          </a:prstGeom>
        </p:spPr>
      </p:pic>
      <p:sp>
        <p:nvSpPr>
          <p:cNvPr id="6" name="TextBox 5"/>
          <p:cNvSpPr txBox="1"/>
          <p:nvPr/>
        </p:nvSpPr>
        <p:spPr>
          <a:xfrm>
            <a:off x="5653019" y="1484422"/>
            <a:ext cx="1200393" cy="369332"/>
          </a:xfrm>
          <a:prstGeom prst="rect">
            <a:avLst/>
          </a:prstGeom>
          <a:noFill/>
        </p:spPr>
        <p:txBody>
          <a:bodyPr wrap="none" rtlCol="0">
            <a:spAutoFit/>
          </a:bodyPr>
          <a:lstStyle/>
          <a:p>
            <a:r>
              <a:rPr lang="en-GB" u="sng" dirty="0" smtClean="0"/>
              <a:t>Playground</a:t>
            </a:r>
            <a:endParaRPr lang="en-GB" u="sng" dirty="0"/>
          </a:p>
        </p:txBody>
      </p:sp>
      <p:sp>
        <p:nvSpPr>
          <p:cNvPr id="7" name="TextBox 6"/>
          <p:cNvSpPr txBox="1"/>
          <p:nvPr/>
        </p:nvSpPr>
        <p:spPr>
          <a:xfrm>
            <a:off x="7709492" y="1464862"/>
            <a:ext cx="1125629" cy="369332"/>
          </a:xfrm>
          <a:prstGeom prst="rect">
            <a:avLst/>
          </a:prstGeom>
          <a:noFill/>
        </p:spPr>
        <p:txBody>
          <a:bodyPr wrap="none" rtlCol="0">
            <a:spAutoFit/>
          </a:bodyPr>
          <a:lstStyle/>
          <a:p>
            <a:r>
              <a:rPr lang="en-GB" u="sng" dirty="0" smtClean="0"/>
              <a:t>Lunch hall</a:t>
            </a:r>
            <a:endParaRPr lang="en-GB" u="sng" dirty="0"/>
          </a:p>
        </p:txBody>
      </p:sp>
    </p:spTree>
    <p:extLst>
      <p:ext uri="{BB962C8B-B14F-4D97-AF65-F5344CB8AC3E}">
        <p14:creationId xmlns:p14="http://schemas.microsoft.com/office/powerpoint/2010/main" val="2407599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Rewards</a:t>
            </a:r>
            <a:endParaRPr lang="en-GB" dirty="0"/>
          </a:p>
        </p:txBody>
      </p:sp>
      <p:sp>
        <p:nvSpPr>
          <p:cNvPr id="3" name="Content Placeholder 2"/>
          <p:cNvSpPr>
            <a:spLocks noGrp="1"/>
          </p:cNvSpPr>
          <p:nvPr>
            <p:ph idx="1"/>
          </p:nvPr>
        </p:nvSpPr>
        <p:spPr>
          <a:xfrm>
            <a:off x="702527" y="4656401"/>
            <a:ext cx="9603275" cy="3450613"/>
          </a:xfrm>
        </p:spPr>
        <p:txBody>
          <a:bodyPr/>
          <a:lstStyle/>
          <a:p>
            <a:pPr marL="0" indent="0">
              <a:buNone/>
            </a:pPr>
            <a:r>
              <a:rPr lang="en-GB" dirty="0" smtClean="0"/>
              <a:t>Behaviour charter will be distributed.</a:t>
            </a:r>
            <a:endParaRPr lang="en-GB" dirty="0"/>
          </a:p>
        </p:txBody>
      </p:sp>
      <p:pic>
        <p:nvPicPr>
          <p:cNvPr id="4" name="Picture 3"/>
          <p:cNvPicPr>
            <a:picLocks noChangeAspect="1"/>
          </p:cNvPicPr>
          <p:nvPr/>
        </p:nvPicPr>
        <p:blipFill>
          <a:blip r:embed="rId2"/>
          <a:stretch>
            <a:fillRect/>
          </a:stretch>
        </p:blipFill>
        <p:spPr>
          <a:xfrm>
            <a:off x="1601185" y="2253147"/>
            <a:ext cx="2003863" cy="2003863"/>
          </a:xfrm>
          <a:prstGeom prst="rect">
            <a:avLst/>
          </a:prstGeom>
        </p:spPr>
      </p:pic>
      <p:pic>
        <p:nvPicPr>
          <p:cNvPr id="5" name="Picture 4"/>
          <p:cNvPicPr>
            <a:picLocks noChangeAspect="1"/>
          </p:cNvPicPr>
          <p:nvPr/>
        </p:nvPicPr>
        <p:blipFill>
          <a:blip r:embed="rId3"/>
          <a:stretch>
            <a:fillRect/>
          </a:stretch>
        </p:blipFill>
        <p:spPr>
          <a:xfrm>
            <a:off x="4364063" y="2195832"/>
            <a:ext cx="2965888" cy="2118491"/>
          </a:xfrm>
          <a:prstGeom prst="rect">
            <a:avLst/>
          </a:prstGeom>
        </p:spPr>
      </p:pic>
      <p:pic>
        <p:nvPicPr>
          <p:cNvPr id="6" name="Picture 5"/>
          <p:cNvPicPr>
            <a:picLocks noChangeAspect="1"/>
          </p:cNvPicPr>
          <p:nvPr/>
        </p:nvPicPr>
        <p:blipFill>
          <a:blip r:embed="rId4"/>
          <a:stretch>
            <a:fillRect/>
          </a:stretch>
        </p:blipFill>
        <p:spPr>
          <a:xfrm>
            <a:off x="8088966" y="1666373"/>
            <a:ext cx="3990975" cy="2647950"/>
          </a:xfrm>
          <a:prstGeom prst="rect">
            <a:avLst/>
          </a:prstGeom>
        </p:spPr>
      </p:pic>
    </p:spTree>
    <p:extLst>
      <p:ext uri="{BB962C8B-B14F-4D97-AF65-F5344CB8AC3E}">
        <p14:creationId xmlns:p14="http://schemas.microsoft.com/office/powerpoint/2010/main" val="2467659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books</a:t>
            </a:r>
            <a:endParaRPr lang="en-GB" dirty="0"/>
          </a:p>
        </p:txBody>
      </p:sp>
      <p:sp>
        <p:nvSpPr>
          <p:cNvPr id="3" name="Content Placeholder 2"/>
          <p:cNvSpPr>
            <a:spLocks noGrp="1"/>
          </p:cNvSpPr>
          <p:nvPr>
            <p:ph idx="1"/>
          </p:nvPr>
        </p:nvSpPr>
        <p:spPr/>
        <p:txBody>
          <a:bodyPr>
            <a:normAutofit/>
          </a:bodyPr>
          <a:lstStyle/>
          <a:p>
            <a:pPr lvl="0"/>
            <a:r>
              <a:rPr lang="en-GB" dirty="0" smtClean="0"/>
              <a:t>In </a:t>
            </a:r>
            <a:r>
              <a:rPr lang="en-GB" dirty="0"/>
              <a:t>Year </a:t>
            </a:r>
            <a:r>
              <a:rPr lang="en-GB" dirty="0" smtClean="0"/>
              <a:t>5, </a:t>
            </a:r>
            <a:r>
              <a:rPr lang="en-GB" dirty="0"/>
              <a:t>we promote reading for pleasure and will be sharing lots of books linked to our topics.</a:t>
            </a:r>
            <a:endParaRPr lang="en-GB" sz="2800" dirty="0"/>
          </a:p>
          <a:p>
            <a:pPr lvl="0"/>
            <a:r>
              <a:rPr lang="en-GB" dirty="0"/>
              <a:t>Children are allowed to bring in reading books from home that they wish to read in school.</a:t>
            </a:r>
            <a:endParaRPr lang="en-GB" sz="2800" dirty="0"/>
          </a:p>
          <a:p>
            <a:pPr lvl="0"/>
            <a:r>
              <a:rPr lang="en-GB" dirty="0" smtClean="0"/>
              <a:t>If </a:t>
            </a:r>
            <a:r>
              <a:rPr lang="en-GB" dirty="0"/>
              <a:t>children are on colour book band books, these will be sent </a:t>
            </a:r>
            <a:r>
              <a:rPr lang="en-GB" dirty="0" smtClean="0"/>
              <a:t>out on a regular </a:t>
            </a:r>
            <a:r>
              <a:rPr lang="en-GB" dirty="0" err="1" smtClean="0"/>
              <a:t>basis.To</a:t>
            </a:r>
            <a:r>
              <a:rPr lang="en-GB" dirty="0" smtClean="0"/>
              <a:t> be read three times.</a:t>
            </a:r>
          </a:p>
          <a:p>
            <a:pPr lvl="0"/>
            <a:r>
              <a:rPr lang="en-GB" dirty="0" smtClean="0"/>
              <a:t>We expect children to be reading at home at least 4 times a week. </a:t>
            </a:r>
          </a:p>
        </p:txBody>
      </p:sp>
    </p:spTree>
    <p:extLst>
      <p:ext uri="{BB962C8B-B14F-4D97-AF65-F5344CB8AC3E}">
        <p14:creationId xmlns:p14="http://schemas.microsoft.com/office/powerpoint/2010/main" val="6074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 readers and Take one book</a:t>
            </a:r>
            <a:endParaRPr lang="en-GB" dirty="0"/>
          </a:p>
        </p:txBody>
      </p:sp>
      <p:pic>
        <p:nvPicPr>
          <p:cNvPr id="4" name="Picture 3"/>
          <p:cNvPicPr>
            <a:picLocks noChangeAspect="1"/>
          </p:cNvPicPr>
          <p:nvPr/>
        </p:nvPicPr>
        <p:blipFill>
          <a:blip r:embed="rId2"/>
          <a:stretch>
            <a:fillRect/>
          </a:stretch>
        </p:blipFill>
        <p:spPr>
          <a:xfrm>
            <a:off x="1271701" y="2112228"/>
            <a:ext cx="2831947" cy="3868780"/>
          </a:xfrm>
          <a:prstGeom prst="rect">
            <a:avLst/>
          </a:prstGeom>
        </p:spPr>
      </p:pic>
      <p:pic>
        <p:nvPicPr>
          <p:cNvPr id="5" name="Picture 4"/>
          <p:cNvPicPr>
            <a:picLocks noChangeAspect="1"/>
          </p:cNvPicPr>
          <p:nvPr/>
        </p:nvPicPr>
        <p:blipFill>
          <a:blip r:embed="rId3"/>
          <a:stretch>
            <a:fillRect/>
          </a:stretch>
        </p:blipFill>
        <p:spPr>
          <a:xfrm>
            <a:off x="5263375" y="2112228"/>
            <a:ext cx="2905454" cy="3868780"/>
          </a:xfrm>
          <a:prstGeom prst="rect">
            <a:avLst/>
          </a:prstGeom>
        </p:spPr>
      </p:pic>
    </p:spTree>
    <p:extLst>
      <p:ext uri="{BB962C8B-B14F-4D97-AF65-F5344CB8AC3E}">
        <p14:creationId xmlns:p14="http://schemas.microsoft.com/office/powerpoint/2010/main" val="2841923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Read with a year 5!!!</a:t>
            </a:r>
            <a:endParaRPr lang="en-GB" dirty="0"/>
          </a:p>
        </p:txBody>
      </p:sp>
      <p:sp>
        <p:nvSpPr>
          <p:cNvPr id="3" name="Content Placeholder 2"/>
          <p:cNvSpPr>
            <a:spLocks noGrp="1"/>
          </p:cNvSpPr>
          <p:nvPr>
            <p:ph idx="1"/>
          </p:nvPr>
        </p:nvSpPr>
        <p:spPr>
          <a:xfrm>
            <a:off x="1451579" y="2015732"/>
            <a:ext cx="9603275" cy="3916717"/>
          </a:xfrm>
        </p:spPr>
        <p:txBody>
          <a:bodyPr>
            <a:normAutofit/>
          </a:bodyPr>
          <a:lstStyle/>
          <a:p>
            <a:pPr lvl="0"/>
            <a:r>
              <a:rPr lang="en-GB" dirty="0" smtClean="0"/>
              <a:t>Read </a:t>
            </a:r>
            <a:r>
              <a:rPr lang="en-GB" dirty="0"/>
              <a:t>aloud regularly, even for older children, to expose them to higher-level language and story </a:t>
            </a:r>
            <a:r>
              <a:rPr lang="en-GB" dirty="0" smtClean="0"/>
              <a:t>structures</a:t>
            </a:r>
          </a:p>
          <a:p>
            <a:pPr lvl="0"/>
            <a:r>
              <a:rPr lang="en-GB" dirty="0"/>
              <a:t>Encourage choice by letting your child select books that genuinely interest </a:t>
            </a:r>
            <a:r>
              <a:rPr lang="en-GB" dirty="0" smtClean="0"/>
              <a:t>them</a:t>
            </a:r>
          </a:p>
          <a:p>
            <a:pPr lvl="0"/>
            <a:r>
              <a:rPr lang="en-GB" dirty="0" smtClean="0"/>
              <a:t>Make </a:t>
            </a:r>
            <a:r>
              <a:rPr lang="en-GB" dirty="0"/>
              <a:t>reading a shared experience through discussions about the plot, characters, and their favourite parts</a:t>
            </a:r>
            <a:r>
              <a:rPr lang="en-GB" dirty="0" smtClean="0"/>
              <a:t>.</a:t>
            </a:r>
          </a:p>
          <a:p>
            <a:pPr lvl="0"/>
            <a:r>
              <a:rPr lang="en-GB" dirty="0" smtClean="0"/>
              <a:t>Create </a:t>
            </a:r>
            <a:r>
              <a:rPr lang="en-GB" dirty="0"/>
              <a:t>a comfortable reading environment, be a reading role model by reading </a:t>
            </a:r>
            <a:r>
              <a:rPr lang="en-GB" dirty="0" smtClean="0"/>
              <a:t>yourself</a:t>
            </a:r>
          </a:p>
          <a:p>
            <a:pPr lvl="0"/>
            <a:r>
              <a:rPr lang="en-GB" dirty="0" smtClean="0"/>
              <a:t>Use </a:t>
            </a:r>
            <a:r>
              <a:rPr lang="en-GB" dirty="0"/>
              <a:t>the local library to access a wide variety of texts for free.</a:t>
            </a:r>
            <a:endParaRPr lang="en-GB" dirty="0" smtClean="0"/>
          </a:p>
          <a:p>
            <a:pPr lvl="0"/>
            <a:endParaRPr lang="en-GB" dirty="0" smtClean="0"/>
          </a:p>
        </p:txBody>
      </p:sp>
    </p:spTree>
    <p:extLst>
      <p:ext uri="{BB962C8B-B14F-4D97-AF65-F5344CB8AC3E}">
        <p14:creationId xmlns:p14="http://schemas.microsoft.com/office/powerpoint/2010/main" val="19446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will we be learning this year?</a:t>
            </a:r>
            <a:endParaRPr lang="en-GB" dirty="0"/>
          </a:p>
        </p:txBody>
      </p:sp>
      <p:sp>
        <p:nvSpPr>
          <p:cNvPr id="3" name="Content Placeholder 2"/>
          <p:cNvSpPr>
            <a:spLocks noGrp="1"/>
          </p:cNvSpPr>
          <p:nvPr>
            <p:ph idx="1"/>
          </p:nvPr>
        </p:nvSpPr>
        <p:spPr/>
        <p:txBody>
          <a:bodyPr/>
          <a:lstStyle/>
          <a:p>
            <a:r>
              <a:rPr lang="en-US" b="1" dirty="0"/>
              <a:t>History:</a:t>
            </a:r>
            <a:r>
              <a:rPr lang="en-US" dirty="0"/>
              <a:t> Vikings and </a:t>
            </a:r>
            <a:r>
              <a:rPr lang="en-US" dirty="0" smtClean="0"/>
              <a:t>The Golden Age of Islam: Baghdad</a:t>
            </a:r>
            <a:r>
              <a:rPr lang="en-US" dirty="0"/>
              <a:t> </a:t>
            </a:r>
            <a:r>
              <a:rPr lang="en-US" dirty="0" smtClean="0"/>
              <a:t>AD900.</a:t>
            </a:r>
            <a:endParaRPr lang="en-GB" dirty="0"/>
          </a:p>
          <a:p>
            <a:r>
              <a:rPr lang="en-US" b="1" dirty="0"/>
              <a:t>Geography</a:t>
            </a:r>
            <a:r>
              <a:rPr lang="en-US" dirty="0"/>
              <a:t>: Mountains.</a:t>
            </a:r>
            <a:endParaRPr lang="en-GB" dirty="0"/>
          </a:p>
          <a:p>
            <a:r>
              <a:rPr lang="en-US" b="1" dirty="0"/>
              <a:t>Computing:</a:t>
            </a:r>
            <a:r>
              <a:rPr lang="en-US" dirty="0"/>
              <a:t> Coding, Online Safety, Spreadsheets, </a:t>
            </a:r>
            <a:r>
              <a:rPr lang="en-US" dirty="0" smtClean="0"/>
              <a:t>Databases</a:t>
            </a:r>
            <a:r>
              <a:rPr lang="en-US" dirty="0"/>
              <a:t>.</a:t>
            </a:r>
          </a:p>
          <a:p>
            <a:r>
              <a:rPr lang="en-US" b="1" dirty="0" smtClean="0"/>
              <a:t>PE</a:t>
            </a:r>
            <a:r>
              <a:rPr lang="en-US" b="1" dirty="0"/>
              <a:t>:</a:t>
            </a:r>
            <a:r>
              <a:rPr lang="en-US" dirty="0"/>
              <a:t> </a:t>
            </a:r>
            <a:r>
              <a:rPr lang="en-US" dirty="0" smtClean="0"/>
              <a:t> Football, Netball, Basketball, </a:t>
            </a:r>
            <a:r>
              <a:rPr lang="en-US" dirty="0" err="1" smtClean="0"/>
              <a:t>Rounders</a:t>
            </a:r>
            <a:r>
              <a:rPr lang="en-US" dirty="0" smtClean="0"/>
              <a:t>, Tag Rugby,  Athletics, Dance, Gymnastics, Health Related Fitness, Dodgeball, Curling, </a:t>
            </a:r>
            <a:r>
              <a:rPr lang="en-US" dirty="0" err="1" smtClean="0"/>
              <a:t>Boccia</a:t>
            </a:r>
            <a:r>
              <a:rPr lang="en-US" dirty="0" smtClean="0"/>
              <a:t>. </a:t>
            </a:r>
          </a:p>
        </p:txBody>
      </p:sp>
    </p:spTree>
    <p:extLst>
      <p:ext uri="{BB962C8B-B14F-4D97-AF65-F5344CB8AC3E}">
        <p14:creationId xmlns:p14="http://schemas.microsoft.com/office/powerpoint/2010/main" val="4067211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will we be learning this year?</a:t>
            </a:r>
            <a:endParaRPr lang="en-GB" dirty="0"/>
          </a:p>
        </p:txBody>
      </p:sp>
      <p:sp>
        <p:nvSpPr>
          <p:cNvPr id="3" name="Content Placeholder 2"/>
          <p:cNvSpPr>
            <a:spLocks noGrp="1"/>
          </p:cNvSpPr>
          <p:nvPr>
            <p:ph idx="1"/>
          </p:nvPr>
        </p:nvSpPr>
        <p:spPr/>
        <p:txBody>
          <a:bodyPr/>
          <a:lstStyle/>
          <a:p>
            <a:r>
              <a:rPr lang="en-US" b="1" dirty="0"/>
              <a:t>RE:</a:t>
            </a:r>
            <a:r>
              <a:rPr lang="en-US" dirty="0"/>
              <a:t> Hinduism and Christianity.</a:t>
            </a:r>
            <a:endParaRPr lang="en-GB" dirty="0"/>
          </a:p>
          <a:p>
            <a:r>
              <a:rPr lang="en-US" b="1" dirty="0"/>
              <a:t>Science:</a:t>
            </a:r>
            <a:r>
              <a:rPr lang="en-US" dirty="0"/>
              <a:t> Living Things, </a:t>
            </a:r>
            <a:r>
              <a:rPr lang="en-US" dirty="0" smtClean="0"/>
              <a:t> Animals </a:t>
            </a:r>
            <a:r>
              <a:rPr lang="en-US" dirty="0"/>
              <a:t>including Humans, Space, </a:t>
            </a:r>
            <a:r>
              <a:rPr lang="en-US" dirty="0" smtClean="0"/>
              <a:t>Materials </a:t>
            </a:r>
            <a:r>
              <a:rPr lang="en-US" dirty="0"/>
              <a:t>and Forces.</a:t>
            </a:r>
            <a:endParaRPr lang="en-GB" dirty="0"/>
          </a:p>
          <a:p>
            <a:r>
              <a:rPr lang="en-US" b="1" dirty="0"/>
              <a:t>DT</a:t>
            </a:r>
            <a:r>
              <a:rPr lang="en-US" dirty="0"/>
              <a:t>: </a:t>
            </a:r>
            <a:r>
              <a:rPr lang="en-US" dirty="0" smtClean="0"/>
              <a:t>Cooking,  Alarm systems &amp; circuits </a:t>
            </a:r>
            <a:r>
              <a:rPr lang="en-US" dirty="0"/>
              <a:t>and </a:t>
            </a:r>
            <a:r>
              <a:rPr lang="en-US" dirty="0" smtClean="0"/>
              <a:t>Structures</a:t>
            </a:r>
          </a:p>
          <a:p>
            <a:r>
              <a:rPr lang="en-US" b="1" dirty="0" smtClean="0"/>
              <a:t>French</a:t>
            </a:r>
            <a:r>
              <a:rPr lang="en-US" dirty="0" smtClean="0"/>
              <a:t>:  Weather, Clothing and My Home.</a:t>
            </a:r>
            <a:endParaRPr lang="en-GB" dirty="0"/>
          </a:p>
        </p:txBody>
      </p:sp>
    </p:spTree>
    <p:extLst>
      <p:ext uri="{BB962C8B-B14F-4D97-AF65-F5344CB8AC3E}">
        <p14:creationId xmlns:p14="http://schemas.microsoft.com/office/powerpoint/2010/main" val="2633570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751" y="1114724"/>
            <a:ext cx="9603275" cy="1049235"/>
          </a:xfrm>
        </p:spPr>
        <p:txBody>
          <a:bodyPr/>
          <a:lstStyle/>
          <a:p>
            <a:r>
              <a:rPr lang="en-GB" dirty="0" err="1" smtClean="0"/>
              <a:t>ADults</a:t>
            </a:r>
            <a:r>
              <a:rPr lang="en-GB" dirty="0" smtClean="0"/>
              <a:t> in Year 5</a:t>
            </a:r>
            <a:endParaRPr lang="en-GB" dirty="0"/>
          </a:p>
        </p:txBody>
      </p:sp>
      <p:sp>
        <p:nvSpPr>
          <p:cNvPr id="4" name="Content Placeholder 2"/>
          <p:cNvSpPr txBox="1">
            <a:spLocks/>
          </p:cNvSpPr>
          <p:nvPr/>
        </p:nvSpPr>
        <p:spPr>
          <a:xfrm>
            <a:off x="1734008" y="2057772"/>
            <a:ext cx="5146294"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GB" sz="2400" b="1" dirty="0" smtClean="0"/>
              <a:t>Class 5</a:t>
            </a:r>
          </a:p>
          <a:p>
            <a:pPr marL="0" indent="0">
              <a:buFont typeface="Arial" panose="020B0604020202020204" pitchFamily="34" charset="0"/>
              <a:buNone/>
            </a:pPr>
            <a:r>
              <a:rPr lang="en-GB" sz="2400" dirty="0" smtClean="0"/>
              <a:t>Teacher- Mrs Wall and Mrs Waddington</a:t>
            </a:r>
          </a:p>
          <a:p>
            <a:pPr marL="0" indent="0">
              <a:buFont typeface="Arial" panose="020B0604020202020204" pitchFamily="34" charset="0"/>
              <a:buNone/>
            </a:pPr>
            <a:endParaRPr lang="en-GB" sz="2400" dirty="0" smtClean="0"/>
          </a:p>
          <a:p>
            <a:pPr marL="0" indent="0">
              <a:buFont typeface="Arial" panose="020B0604020202020204" pitchFamily="34" charset="0"/>
              <a:buNone/>
            </a:pPr>
            <a:r>
              <a:rPr lang="en-GB" sz="2400" dirty="0" smtClean="0"/>
              <a:t>Teaching assistants- </a:t>
            </a:r>
          </a:p>
          <a:p>
            <a:pPr marL="0" indent="0">
              <a:buFont typeface="Arial" panose="020B0604020202020204" pitchFamily="34" charset="0"/>
              <a:buNone/>
            </a:pPr>
            <a:r>
              <a:rPr lang="en-GB" sz="2400" dirty="0" smtClean="0"/>
              <a:t>Mrs Jackson</a:t>
            </a:r>
          </a:p>
          <a:p>
            <a:pPr marL="0" indent="0">
              <a:buFont typeface="Arial" panose="020B0604020202020204" pitchFamily="34" charset="0"/>
              <a:buNone/>
            </a:pPr>
            <a:endParaRPr lang="en-GB" sz="2400" dirty="0"/>
          </a:p>
        </p:txBody>
      </p:sp>
      <p:sp>
        <p:nvSpPr>
          <p:cNvPr id="5" name="Content Placeholder 2"/>
          <p:cNvSpPr txBox="1">
            <a:spLocks/>
          </p:cNvSpPr>
          <p:nvPr/>
        </p:nvSpPr>
        <p:spPr>
          <a:xfrm>
            <a:off x="6386017" y="2110866"/>
            <a:ext cx="4753278"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endParaRPr lang="en-GB" sz="2400" dirty="0" smtClean="0"/>
          </a:p>
        </p:txBody>
      </p:sp>
      <p:pic>
        <p:nvPicPr>
          <p:cNvPr id="6" name="Picture 5"/>
          <p:cNvPicPr>
            <a:picLocks noChangeAspect="1"/>
          </p:cNvPicPr>
          <p:nvPr/>
        </p:nvPicPr>
        <p:blipFill>
          <a:blip r:embed="rId2"/>
          <a:stretch>
            <a:fillRect/>
          </a:stretch>
        </p:blipFill>
        <p:spPr>
          <a:xfrm>
            <a:off x="3492205" y="4473365"/>
            <a:ext cx="985912" cy="1313826"/>
          </a:xfrm>
          <a:prstGeom prst="rect">
            <a:avLst/>
          </a:prstGeom>
        </p:spPr>
      </p:pic>
    </p:spTree>
    <p:extLst>
      <p:ext uri="{BB962C8B-B14F-4D97-AF65-F5344CB8AC3E}">
        <p14:creationId xmlns:p14="http://schemas.microsoft.com/office/powerpoint/2010/main" val="711681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a:t>
            </a:r>
            <a:endParaRPr lang="en-GB" dirty="0"/>
          </a:p>
        </p:txBody>
      </p:sp>
      <p:sp>
        <p:nvSpPr>
          <p:cNvPr id="3" name="Content Placeholder 2"/>
          <p:cNvSpPr>
            <a:spLocks noGrp="1"/>
          </p:cNvSpPr>
          <p:nvPr>
            <p:ph idx="1"/>
          </p:nvPr>
        </p:nvSpPr>
        <p:spPr/>
        <p:txBody>
          <a:bodyPr/>
          <a:lstStyle/>
          <a:p>
            <a:r>
              <a:rPr lang="en-GB" dirty="0" smtClean="0"/>
              <a:t>Our P.E days are Monday (outdoor) and Wednesday (indoor) </a:t>
            </a:r>
          </a:p>
          <a:p>
            <a:r>
              <a:rPr lang="en-GB" dirty="0" smtClean="0"/>
              <a:t>Swimming is TBC – this won’t be until the summer term.</a:t>
            </a:r>
            <a:endParaRPr lang="en-GB" dirty="0"/>
          </a:p>
        </p:txBody>
      </p:sp>
    </p:spTree>
    <p:extLst>
      <p:ext uri="{BB962C8B-B14F-4D97-AF65-F5344CB8AC3E}">
        <p14:creationId xmlns:p14="http://schemas.microsoft.com/office/powerpoint/2010/main" val="3552187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ss Country Race: Over 3,755 Royalty-Free Licensable Stock Illustrations  &amp; Drawings | Shutterstock">
            <a:extLst>
              <a:ext uri="{FF2B5EF4-FFF2-40B4-BE49-F238E27FC236}">
                <a16:creationId xmlns:a16="http://schemas.microsoft.com/office/drawing/2014/main" id="{1D8706EE-FF1A-5B85-5FEF-420FC8015E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1362"/>
            <a:ext cx="12192000" cy="68566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3D820C-3722-854E-E446-48444D736994}"/>
              </a:ext>
            </a:extLst>
          </p:cNvPr>
          <p:cNvSpPr>
            <a:spLocks noGrp="1"/>
          </p:cNvSpPr>
          <p:nvPr>
            <p:ph type="title"/>
          </p:nvPr>
        </p:nvSpPr>
        <p:spPr/>
        <p:txBody>
          <a:bodyPr>
            <a:normAutofit/>
          </a:bodyPr>
          <a:lstStyle/>
          <a:p>
            <a:pPr algn="ctr"/>
            <a:r>
              <a:rPr lang="en-GB" sz="6000" b="1" u="sng" dirty="0">
                <a:latin typeface="Letter-join Print Plus 1" panose="02000805000000020003" pitchFamily="50" charset="0"/>
              </a:rPr>
              <a:t>Sports Events</a:t>
            </a:r>
          </a:p>
        </p:txBody>
      </p:sp>
      <p:sp>
        <p:nvSpPr>
          <p:cNvPr id="4" name="TextBox 3">
            <a:extLst>
              <a:ext uri="{FF2B5EF4-FFF2-40B4-BE49-F238E27FC236}">
                <a16:creationId xmlns:a16="http://schemas.microsoft.com/office/drawing/2014/main" id="{A5D9832E-E206-E9CA-C471-6A9815203B70}"/>
              </a:ext>
            </a:extLst>
          </p:cNvPr>
          <p:cNvSpPr txBox="1"/>
          <p:nvPr/>
        </p:nvSpPr>
        <p:spPr>
          <a:xfrm>
            <a:off x="38100" y="2367171"/>
            <a:ext cx="12115800" cy="2123658"/>
          </a:xfrm>
          <a:prstGeom prst="rect">
            <a:avLst/>
          </a:prstGeom>
          <a:noFill/>
        </p:spPr>
        <p:txBody>
          <a:bodyPr wrap="square" rtlCol="0">
            <a:spAutoFit/>
          </a:bodyPr>
          <a:lstStyle/>
          <a:p>
            <a:pPr algn="ctr"/>
            <a:r>
              <a:rPr lang="en-GB" sz="6600" dirty="0">
                <a:highlight>
                  <a:srgbClr val="C0C0C0"/>
                </a:highlight>
                <a:latin typeface="Letter-join Print Plus 1" panose="02000805000000020003" pitchFamily="50" charset="0"/>
              </a:rPr>
              <a:t>Cross Country Competition</a:t>
            </a:r>
          </a:p>
          <a:p>
            <a:pPr algn="ctr"/>
            <a:r>
              <a:rPr lang="en-GB" sz="6600" dirty="0">
                <a:highlight>
                  <a:srgbClr val="C0C0C0"/>
                </a:highlight>
                <a:latin typeface="Letter-join Print Plus 1" panose="02000805000000020003" pitchFamily="50" charset="0"/>
              </a:rPr>
              <a:t>Friday </a:t>
            </a:r>
            <a:r>
              <a:rPr lang="en-GB" sz="6600" dirty="0" smtClean="0">
                <a:highlight>
                  <a:srgbClr val="C0C0C0"/>
                </a:highlight>
                <a:latin typeface="Letter-join Print Plus 1" panose="02000805000000020003" pitchFamily="50" charset="0"/>
              </a:rPr>
              <a:t>12</a:t>
            </a:r>
            <a:r>
              <a:rPr lang="en-GB" sz="6600" baseline="30000" dirty="0" smtClean="0">
                <a:highlight>
                  <a:srgbClr val="C0C0C0"/>
                </a:highlight>
                <a:latin typeface="Letter-join Print Plus 1" panose="02000805000000020003" pitchFamily="50" charset="0"/>
              </a:rPr>
              <a:t>th</a:t>
            </a:r>
            <a:r>
              <a:rPr lang="en-GB" sz="6600" dirty="0" smtClean="0">
                <a:highlight>
                  <a:srgbClr val="C0C0C0"/>
                </a:highlight>
                <a:latin typeface="Letter-join Print Plus 1" panose="02000805000000020003" pitchFamily="50" charset="0"/>
              </a:rPr>
              <a:t> </a:t>
            </a:r>
            <a:r>
              <a:rPr lang="en-GB" sz="6600" dirty="0">
                <a:highlight>
                  <a:srgbClr val="C0C0C0"/>
                </a:highlight>
                <a:latin typeface="Letter-join Print Plus 1" panose="02000805000000020003" pitchFamily="50" charset="0"/>
              </a:rPr>
              <a:t>September</a:t>
            </a:r>
          </a:p>
        </p:txBody>
      </p:sp>
      <p:sp>
        <p:nvSpPr>
          <p:cNvPr id="5" name="TextBox 4">
            <a:extLst>
              <a:ext uri="{FF2B5EF4-FFF2-40B4-BE49-F238E27FC236}">
                <a16:creationId xmlns:a16="http://schemas.microsoft.com/office/drawing/2014/main" id="{FF81F652-A043-632E-7285-8A84F39212BF}"/>
              </a:ext>
            </a:extLst>
          </p:cNvPr>
          <p:cNvSpPr txBox="1"/>
          <p:nvPr/>
        </p:nvSpPr>
        <p:spPr>
          <a:xfrm>
            <a:off x="239486" y="5197361"/>
            <a:ext cx="11952514" cy="954107"/>
          </a:xfrm>
          <a:prstGeom prst="rect">
            <a:avLst/>
          </a:prstGeom>
          <a:noFill/>
        </p:spPr>
        <p:txBody>
          <a:bodyPr wrap="square" rtlCol="0">
            <a:spAutoFit/>
          </a:bodyPr>
          <a:lstStyle/>
          <a:p>
            <a:pPr algn="ctr"/>
            <a:r>
              <a:rPr lang="en-GB" sz="2800" dirty="0">
                <a:latin typeface="Letter-join Print Plus 1" panose="02000805000000020003" pitchFamily="50" charset="0"/>
              </a:rPr>
              <a:t>Children </a:t>
            </a:r>
            <a:r>
              <a:rPr lang="en-GB" sz="2800" dirty="0" smtClean="0">
                <a:latin typeface="Letter-join Print Plus 1" panose="02000805000000020003" pitchFamily="50" charset="0"/>
              </a:rPr>
              <a:t>should </a:t>
            </a:r>
            <a:r>
              <a:rPr lang="en-GB" sz="2800" dirty="0">
                <a:latin typeface="Letter-join Print Plus 1" panose="02000805000000020003" pitchFamily="50" charset="0"/>
              </a:rPr>
              <a:t>wear their PE kit with </a:t>
            </a:r>
            <a:r>
              <a:rPr lang="en-GB" sz="2800" u="sng" dirty="0" smtClean="0">
                <a:latin typeface="Letter-join Print Plus 1" panose="02000805000000020003" pitchFamily="50" charset="0"/>
              </a:rPr>
              <a:t>coloured </a:t>
            </a:r>
            <a:r>
              <a:rPr lang="en-GB" sz="2800" u="sng" dirty="0">
                <a:latin typeface="Letter-join Print Plus 1" panose="02000805000000020003" pitchFamily="50" charset="0"/>
              </a:rPr>
              <a:t>t-shirt</a:t>
            </a:r>
            <a:r>
              <a:rPr lang="en-GB" sz="2800" dirty="0">
                <a:latin typeface="Letter-join Print Plus 1" panose="02000805000000020003" pitchFamily="50" charset="0"/>
              </a:rPr>
              <a:t>.</a:t>
            </a:r>
          </a:p>
          <a:p>
            <a:pPr algn="ctr"/>
            <a:r>
              <a:rPr lang="en-GB" sz="2800" dirty="0">
                <a:latin typeface="Letter-join Print Plus 1" panose="02000805000000020003" pitchFamily="50" charset="0"/>
              </a:rPr>
              <a:t>Winners to be announced in assembly the following week.</a:t>
            </a:r>
          </a:p>
        </p:txBody>
      </p:sp>
    </p:spTree>
    <p:extLst>
      <p:ext uri="{BB962C8B-B14F-4D97-AF65-F5344CB8AC3E}">
        <p14:creationId xmlns:p14="http://schemas.microsoft.com/office/powerpoint/2010/main" val="1223885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E-safety</a:t>
            </a:r>
            <a:endParaRPr lang="en-GB" dirty="0"/>
          </a:p>
        </p:txBody>
      </p:sp>
      <p:sp>
        <p:nvSpPr>
          <p:cNvPr id="3" name="Content Placeholder 2"/>
          <p:cNvSpPr>
            <a:spLocks noGrp="1"/>
          </p:cNvSpPr>
          <p:nvPr>
            <p:ph idx="1"/>
          </p:nvPr>
        </p:nvSpPr>
        <p:spPr/>
        <p:txBody>
          <a:bodyPr/>
          <a:lstStyle/>
          <a:p>
            <a:r>
              <a:rPr lang="en-GB" dirty="0" smtClean="0"/>
              <a:t>As part of our Computing and PSHE curriculum, they will be learning about how to stay safe on the internet. </a:t>
            </a:r>
            <a:endParaRPr lang="en-GB" dirty="0"/>
          </a:p>
        </p:txBody>
      </p:sp>
      <p:pic>
        <p:nvPicPr>
          <p:cNvPr id="4" name="Picture 3"/>
          <p:cNvPicPr>
            <a:picLocks noChangeAspect="1"/>
          </p:cNvPicPr>
          <p:nvPr/>
        </p:nvPicPr>
        <p:blipFill>
          <a:blip r:embed="rId2"/>
          <a:stretch>
            <a:fillRect/>
          </a:stretch>
        </p:blipFill>
        <p:spPr>
          <a:xfrm>
            <a:off x="4925618" y="2486723"/>
            <a:ext cx="6129236" cy="3444630"/>
          </a:xfrm>
          <a:prstGeom prst="rect">
            <a:avLst/>
          </a:prstGeom>
        </p:spPr>
      </p:pic>
    </p:spTree>
    <p:extLst>
      <p:ext uri="{BB962C8B-B14F-4D97-AF65-F5344CB8AC3E}">
        <p14:creationId xmlns:p14="http://schemas.microsoft.com/office/powerpoint/2010/main" val="944859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567081"/>
          </a:xfrm>
        </p:spPr>
        <p:txBody>
          <a:bodyPr>
            <a:normAutofit/>
          </a:bodyPr>
          <a:lstStyle/>
          <a:p>
            <a:r>
              <a:rPr lang="en-GB" dirty="0" smtClean="0"/>
              <a:t>PE Kit</a:t>
            </a:r>
            <a:endParaRPr lang="en-GB" dirty="0"/>
          </a:p>
        </p:txBody>
      </p:sp>
      <p:sp>
        <p:nvSpPr>
          <p:cNvPr id="3" name="Content Placeholder 2"/>
          <p:cNvSpPr>
            <a:spLocks noGrp="1"/>
          </p:cNvSpPr>
          <p:nvPr>
            <p:ph idx="1"/>
          </p:nvPr>
        </p:nvSpPr>
        <p:spPr>
          <a:xfrm>
            <a:off x="1451578" y="1845228"/>
            <a:ext cx="9603275" cy="3980119"/>
          </a:xfrm>
        </p:spPr>
        <p:txBody>
          <a:bodyPr>
            <a:noAutofit/>
          </a:bodyPr>
          <a:lstStyle/>
          <a:p>
            <a:pPr marL="0" indent="0">
              <a:buNone/>
            </a:pPr>
            <a:r>
              <a:rPr lang="en-US" sz="1400" dirty="0" smtClean="0"/>
              <a:t>We </a:t>
            </a:r>
            <a:r>
              <a:rPr lang="en-US" sz="1400" dirty="0"/>
              <a:t>expect children to </a:t>
            </a:r>
            <a:r>
              <a:rPr lang="en-US" sz="1400" b="1" u="sng" dirty="0"/>
              <a:t>wear HCPS PE kit </a:t>
            </a:r>
            <a:r>
              <a:rPr lang="en-US" sz="1400" dirty="0"/>
              <a:t>and </a:t>
            </a:r>
            <a:r>
              <a:rPr lang="en-US" sz="1400" b="1" dirty="0"/>
              <a:t>take</a:t>
            </a:r>
            <a:r>
              <a:rPr lang="en-US" sz="1400" dirty="0"/>
              <a:t> </a:t>
            </a:r>
            <a:r>
              <a:rPr lang="en-US" sz="1400" b="1" dirty="0"/>
              <a:t>Fitbits and </a:t>
            </a:r>
            <a:r>
              <a:rPr lang="en-US" sz="1400" b="1" dirty="0" smtClean="0"/>
              <a:t>earrings </a:t>
            </a:r>
            <a:r>
              <a:rPr lang="en-US" sz="1400" b="1" dirty="0"/>
              <a:t>out for PE</a:t>
            </a:r>
            <a:r>
              <a:rPr lang="en-US" sz="1400" dirty="0"/>
              <a:t>. </a:t>
            </a:r>
            <a:r>
              <a:rPr lang="en-US" sz="1400" dirty="0" smtClean="0"/>
              <a:t>They should come to school in their PE </a:t>
            </a:r>
            <a:r>
              <a:rPr lang="en-US" sz="1400" dirty="0"/>
              <a:t>kits on </a:t>
            </a:r>
            <a:r>
              <a:rPr lang="en-US" sz="1400" dirty="0" smtClean="0"/>
              <a:t>a </a:t>
            </a:r>
            <a:r>
              <a:rPr lang="en-US" sz="1400" b="1" dirty="0" smtClean="0"/>
              <a:t>Monday and Wednesday.</a:t>
            </a:r>
            <a:endParaRPr lang="en-GB" sz="1400" b="1" dirty="0"/>
          </a:p>
          <a:p>
            <a:pPr marL="0" indent="0">
              <a:buNone/>
            </a:pPr>
            <a:r>
              <a:rPr lang="en-GB" sz="1400" dirty="0" smtClean="0"/>
              <a:t>HCPS PE kit-</a:t>
            </a:r>
          </a:p>
          <a:p>
            <a:r>
              <a:rPr lang="en-GB" sz="1400" dirty="0" smtClean="0"/>
              <a:t>Plain </a:t>
            </a:r>
            <a:r>
              <a:rPr lang="en-GB" sz="1400" dirty="0"/>
              <a:t>t-shirt in their house colour or plain white (with or without logo</a:t>
            </a:r>
            <a:r>
              <a:rPr lang="en-GB" sz="1400" dirty="0" smtClean="0"/>
              <a:t>)</a:t>
            </a:r>
          </a:p>
          <a:p>
            <a:r>
              <a:rPr lang="en-GB" sz="1400" dirty="0" smtClean="0"/>
              <a:t> Navy </a:t>
            </a:r>
            <a:r>
              <a:rPr lang="en-GB" sz="1400" dirty="0"/>
              <a:t>or black plain shorts/</a:t>
            </a:r>
            <a:r>
              <a:rPr lang="en-GB" sz="1400" dirty="0" err="1"/>
              <a:t>skort</a:t>
            </a:r>
            <a:r>
              <a:rPr lang="en-GB" sz="1400" dirty="0"/>
              <a:t>, plain dark leggings or jogging bottoms (to wear over shorts if the weather is cold</a:t>
            </a:r>
            <a:r>
              <a:rPr lang="en-GB" sz="1400" dirty="0" smtClean="0"/>
              <a:t>)</a:t>
            </a:r>
          </a:p>
          <a:p>
            <a:r>
              <a:rPr lang="en-GB" sz="1400" dirty="0" smtClean="0"/>
              <a:t> </a:t>
            </a:r>
            <a:r>
              <a:rPr lang="en-GB" sz="1400" dirty="0"/>
              <a:t>Trainers (</a:t>
            </a:r>
            <a:r>
              <a:rPr lang="en-GB" sz="1400" dirty="0" smtClean="0"/>
              <a:t>preferably </a:t>
            </a:r>
            <a:r>
              <a:rPr lang="en-GB" sz="1400" dirty="0"/>
              <a:t>with Velcro fastening </a:t>
            </a:r>
            <a:r>
              <a:rPr lang="en-GB" sz="1400" dirty="0" smtClean="0"/>
              <a:t>if they are unable to tie laces)</a:t>
            </a:r>
          </a:p>
          <a:p>
            <a:r>
              <a:rPr lang="en-GB" sz="1400" dirty="0" smtClean="0"/>
              <a:t>School </a:t>
            </a:r>
            <a:r>
              <a:rPr lang="en-GB" sz="1400" dirty="0"/>
              <a:t>royal blue sweatshirt (plus a plain blue/grey/black hoodie to go over the top during cold weather) </a:t>
            </a:r>
            <a:endParaRPr lang="en-GB" sz="1400" dirty="0" smtClean="0"/>
          </a:p>
          <a:p>
            <a:r>
              <a:rPr lang="en-GB" sz="1400" dirty="0" smtClean="0"/>
              <a:t>Children </a:t>
            </a:r>
            <a:r>
              <a:rPr lang="en-GB" sz="1400" dirty="0"/>
              <a:t>will also need a pair of plain black pumps to keep in school (these are particularly useful for gymnastics lessons in the hall, and to provide alternative footwear if their outdoor shoes get very muddy). These need to be clearly named and preferably kept in a </a:t>
            </a:r>
            <a:r>
              <a:rPr lang="en-GB" sz="1400" dirty="0" smtClean="0"/>
              <a:t>named bag.</a:t>
            </a:r>
          </a:p>
          <a:p>
            <a:r>
              <a:rPr lang="en-GB" sz="1400" b="1" dirty="0" smtClean="0"/>
              <a:t>Please </a:t>
            </a:r>
            <a:r>
              <a:rPr lang="en-GB" sz="1400" b="1" dirty="0"/>
              <a:t>avoid ‘fashion’ items of PE kit such as crop tops and brightly printed leggings. Football kits are also not acceptable for PE lessons in school.</a:t>
            </a:r>
          </a:p>
        </p:txBody>
      </p:sp>
    </p:spTree>
    <p:extLst>
      <p:ext uri="{BB962C8B-B14F-4D97-AF65-F5344CB8AC3E}">
        <p14:creationId xmlns:p14="http://schemas.microsoft.com/office/powerpoint/2010/main" val="496193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UNiform</a:t>
            </a:r>
            <a:endParaRPr lang="en-GB" dirty="0"/>
          </a:p>
        </p:txBody>
      </p:sp>
      <p:sp>
        <p:nvSpPr>
          <p:cNvPr id="3" name="Content Placeholder 2"/>
          <p:cNvSpPr>
            <a:spLocks noGrp="1"/>
          </p:cNvSpPr>
          <p:nvPr>
            <p:ph idx="1"/>
          </p:nvPr>
        </p:nvSpPr>
        <p:spPr/>
        <p:txBody>
          <a:bodyPr/>
          <a:lstStyle/>
          <a:p>
            <a:r>
              <a:rPr lang="en-GB" dirty="0" smtClean="0"/>
              <a:t>White </a:t>
            </a:r>
            <a:r>
              <a:rPr lang="en-GB" dirty="0"/>
              <a:t>or blue polo shirt (with or without </a:t>
            </a:r>
            <a:r>
              <a:rPr lang="en-GB" dirty="0" smtClean="0"/>
              <a:t>logo)</a:t>
            </a:r>
          </a:p>
          <a:p>
            <a:r>
              <a:rPr lang="en-GB" dirty="0" smtClean="0"/>
              <a:t>Royal </a:t>
            </a:r>
            <a:r>
              <a:rPr lang="en-GB" dirty="0"/>
              <a:t>blue sweatshirt, jumper or cardigan (with or without logo</a:t>
            </a:r>
            <a:r>
              <a:rPr lang="en-GB" dirty="0" smtClean="0"/>
              <a:t>)</a:t>
            </a:r>
          </a:p>
          <a:p>
            <a:r>
              <a:rPr lang="en-GB" dirty="0" smtClean="0"/>
              <a:t>Royal </a:t>
            </a:r>
            <a:r>
              <a:rPr lang="en-GB" dirty="0"/>
              <a:t>blue school fleece (</a:t>
            </a:r>
            <a:r>
              <a:rPr lang="en-GB" dirty="0" smtClean="0"/>
              <a:t>optional)</a:t>
            </a:r>
          </a:p>
          <a:p>
            <a:r>
              <a:rPr lang="en-GB" dirty="0" smtClean="0"/>
              <a:t>Grey </a:t>
            </a:r>
            <a:r>
              <a:rPr lang="en-GB" dirty="0"/>
              <a:t>trousers, shorts, skirt or pinafore (or blue and white checked summer </a:t>
            </a:r>
            <a:r>
              <a:rPr lang="en-GB" dirty="0" smtClean="0"/>
              <a:t>dress)</a:t>
            </a:r>
          </a:p>
          <a:p>
            <a:r>
              <a:rPr lang="en-GB" dirty="0" smtClean="0"/>
              <a:t>Plain </a:t>
            </a:r>
            <a:r>
              <a:rPr lang="en-GB" dirty="0"/>
              <a:t>grey, black or white </a:t>
            </a:r>
            <a:r>
              <a:rPr lang="en-GB" dirty="0" smtClean="0"/>
              <a:t>socks</a:t>
            </a:r>
          </a:p>
          <a:p>
            <a:r>
              <a:rPr lang="en-GB" dirty="0" smtClean="0"/>
              <a:t>Plain </a:t>
            </a:r>
            <a:r>
              <a:rPr lang="en-GB" dirty="0"/>
              <a:t>black shoes or plain black trainers</a:t>
            </a:r>
          </a:p>
        </p:txBody>
      </p:sp>
    </p:spTree>
    <p:extLst>
      <p:ext uri="{BB962C8B-B14F-4D97-AF65-F5344CB8AC3E}">
        <p14:creationId xmlns:p14="http://schemas.microsoft.com/office/powerpoint/2010/main" val="1948072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 In year 5</a:t>
            </a:r>
            <a:endParaRPr lang="en-GB" dirty="0"/>
          </a:p>
        </p:txBody>
      </p:sp>
      <p:sp>
        <p:nvSpPr>
          <p:cNvPr id="3" name="Content Placeholder 2"/>
          <p:cNvSpPr>
            <a:spLocks noGrp="1"/>
          </p:cNvSpPr>
          <p:nvPr>
            <p:ph idx="1"/>
          </p:nvPr>
        </p:nvSpPr>
        <p:spPr/>
        <p:txBody>
          <a:bodyPr>
            <a:normAutofit/>
          </a:bodyPr>
          <a:lstStyle/>
          <a:p>
            <a:r>
              <a:rPr lang="en-GB" dirty="0" smtClean="0"/>
              <a:t>Spelling homework will be set weekly on Spelling Shed </a:t>
            </a:r>
            <a:endParaRPr lang="en-GB" dirty="0"/>
          </a:p>
          <a:p>
            <a:r>
              <a:rPr lang="en-US" dirty="0" smtClean="0"/>
              <a:t>Times table </a:t>
            </a:r>
            <a:r>
              <a:rPr lang="en-GB" dirty="0" smtClean="0"/>
              <a:t>challenges will be set on </a:t>
            </a:r>
            <a:r>
              <a:rPr lang="en-GB" dirty="0" err="1" smtClean="0"/>
              <a:t>TTRockstars</a:t>
            </a:r>
            <a:endParaRPr lang="en-GB" dirty="0"/>
          </a:p>
          <a:p>
            <a:r>
              <a:rPr lang="en-US" dirty="0" smtClean="0"/>
              <a:t>Each </a:t>
            </a:r>
            <a:r>
              <a:rPr lang="en-US" dirty="0"/>
              <a:t>half term we will set a Topic based homework grid. </a:t>
            </a:r>
            <a:r>
              <a:rPr lang="en-US" dirty="0" smtClean="0"/>
              <a:t> They can pick</a:t>
            </a:r>
            <a:r>
              <a:rPr lang="en-US" b="1" dirty="0" smtClean="0"/>
              <a:t> </a:t>
            </a:r>
            <a:r>
              <a:rPr lang="en-US" b="1" dirty="0"/>
              <a:t>1</a:t>
            </a:r>
            <a:r>
              <a:rPr lang="en-US" dirty="0"/>
              <a:t> or </a:t>
            </a:r>
            <a:r>
              <a:rPr lang="en-US" b="1" dirty="0" smtClean="0"/>
              <a:t>2 </a:t>
            </a:r>
            <a:r>
              <a:rPr lang="en-US" dirty="0" smtClean="0"/>
              <a:t>(or more!) </a:t>
            </a:r>
            <a:r>
              <a:rPr lang="en-US" dirty="0"/>
              <a:t>tasks to </a:t>
            </a:r>
            <a:r>
              <a:rPr lang="en-US" dirty="0" smtClean="0"/>
              <a:t>complete (just like in Year 4).  We will send this home tomorrow.</a:t>
            </a:r>
            <a:endParaRPr lang="en-US" dirty="0"/>
          </a:p>
          <a:p>
            <a:r>
              <a:rPr lang="en-US" dirty="0" smtClean="0"/>
              <a:t>We expect children to read </a:t>
            </a:r>
            <a:r>
              <a:rPr lang="en-US" b="1" dirty="0" smtClean="0"/>
              <a:t>at least </a:t>
            </a:r>
            <a:r>
              <a:rPr lang="en-US" dirty="0" smtClean="0"/>
              <a:t>4 times a week at home</a:t>
            </a:r>
          </a:p>
          <a:p>
            <a:pPr marL="0" indent="0">
              <a:buNone/>
            </a:pPr>
            <a:endParaRPr lang="en-GB" dirty="0"/>
          </a:p>
        </p:txBody>
      </p:sp>
    </p:spTree>
    <p:extLst>
      <p:ext uri="{BB962C8B-B14F-4D97-AF65-F5344CB8AC3E}">
        <p14:creationId xmlns:p14="http://schemas.microsoft.com/office/powerpoint/2010/main" val="4249069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Residential</a:t>
            </a:r>
            <a:endParaRPr lang="en-GB" dirty="0"/>
          </a:p>
        </p:txBody>
      </p:sp>
      <p:sp>
        <p:nvSpPr>
          <p:cNvPr id="3" name="Content Placeholder 2"/>
          <p:cNvSpPr>
            <a:spLocks noGrp="1"/>
          </p:cNvSpPr>
          <p:nvPr>
            <p:ph idx="1"/>
          </p:nvPr>
        </p:nvSpPr>
        <p:spPr/>
        <p:txBody>
          <a:bodyPr/>
          <a:lstStyle/>
          <a:p>
            <a:r>
              <a:rPr lang="en-US" b="1" dirty="0"/>
              <a:t>Residential Trip: </a:t>
            </a:r>
            <a:r>
              <a:rPr lang="en-US" dirty="0"/>
              <a:t>The Conway Centre in Anglesey. </a:t>
            </a:r>
            <a:endParaRPr lang="en-US" dirty="0" smtClean="0"/>
          </a:p>
          <a:p>
            <a:r>
              <a:rPr lang="en-GB" dirty="0" smtClean="0"/>
              <a:t>16</a:t>
            </a:r>
            <a:r>
              <a:rPr lang="en-GB" baseline="30000" dirty="0" smtClean="0"/>
              <a:t>th</a:t>
            </a:r>
            <a:r>
              <a:rPr lang="en-GB" dirty="0" smtClean="0"/>
              <a:t> – 18</a:t>
            </a:r>
            <a:r>
              <a:rPr lang="en-GB" baseline="30000" dirty="0" smtClean="0"/>
              <a:t>th</a:t>
            </a:r>
            <a:r>
              <a:rPr lang="en-GB" dirty="0" smtClean="0"/>
              <a:t> March 2026</a:t>
            </a:r>
            <a:endParaRPr lang="en-GB" dirty="0"/>
          </a:p>
          <a:p>
            <a:r>
              <a:rPr lang="en-US" dirty="0"/>
              <a:t>While we are there, we will take part in some fantastic activities, such as canoeing, hiking, climbing and a zip wire! </a:t>
            </a:r>
            <a:endParaRPr lang="en-US" dirty="0" smtClean="0"/>
          </a:p>
          <a:p>
            <a:r>
              <a:rPr lang="en-US" dirty="0" smtClean="0"/>
              <a:t>More information to follow.</a:t>
            </a:r>
          </a:p>
          <a:p>
            <a:r>
              <a:rPr lang="en-US" dirty="0" smtClean="0"/>
              <a:t>Cost TBC – will be able to pay in installments. </a:t>
            </a:r>
            <a:r>
              <a:rPr lang="en-US" smtClean="0"/>
              <a:t>Under £200.</a:t>
            </a:r>
            <a:endParaRPr lang="en-GB" dirty="0"/>
          </a:p>
          <a:p>
            <a:endParaRPr lang="en-GB" dirty="0"/>
          </a:p>
        </p:txBody>
      </p:sp>
    </p:spTree>
    <p:extLst>
      <p:ext uri="{BB962C8B-B14F-4D97-AF65-F5344CB8AC3E}">
        <p14:creationId xmlns:p14="http://schemas.microsoft.com/office/powerpoint/2010/main" val="1723757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Any questions?</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515223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220" y="1083193"/>
            <a:ext cx="9603275" cy="1049235"/>
          </a:xfrm>
        </p:spPr>
        <p:txBody>
          <a:bodyPr/>
          <a:lstStyle/>
          <a:p>
            <a:r>
              <a:rPr lang="en-GB" dirty="0" err="1" smtClean="0"/>
              <a:t>ADults</a:t>
            </a:r>
            <a:r>
              <a:rPr lang="en-GB" dirty="0" smtClean="0"/>
              <a:t> in Year 5</a:t>
            </a:r>
            <a:endParaRPr lang="en-GB" dirty="0"/>
          </a:p>
        </p:txBody>
      </p:sp>
      <p:sp>
        <p:nvSpPr>
          <p:cNvPr id="3" name="Content Placeholder 2"/>
          <p:cNvSpPr>
            <a:spLocks noGrp="1"/>
          </p:cNvSpPr>
          <p:nvPr>
            <p:ph idx="1"/>
          </p:nvPr>
        </p:nvSpPr>
        <p:spPr>
          <a:xfrm>
            <a:off x="1451580" y="2015732"/>
            <a:ext cx="4753278" cy="3450613"/>
          </a:xfrm>
        </p:spPr>
        <p:txBody>
          <a:bodyPr>
            <a:normAutofit/>
          </a:bodyPr>
          <a:lstStyle/>
          <a:p>
            <a:pPr marL="0" indent="0" algn="ctr">
              <a:buNone/>
            </a:pPr>
            <a:r>
              <a:rPr lang="en-GB" sz="2400" b="1" dirty="0" smtClean="0"/>
              <a:t>Class 5a</a:t>
            </a:r>
          </a:p>
          <a:p>
            <a:pPr marL="0" indent="0">
              <a:buNone/>
            </a:pPr>
            <a:r>
              <a:rPr lang="en-GB" sz="2400" dirty="0" smtClean="0"/>
              <a:t>Teacher- Mrs May</a:t>
            </a:r>
          </a:p>
          <a:p>
            <a:pPr marL="0" indent="0">
              <a:buNone/>
            </a:pPr>
            <a:endParaRPr lang="en-GB" sz="2400" dirty="0" smtClean="0"/>
          </a:p>
          <a:p>
            <a:pPr marL="0" indent="0">
              <a:buNone/>
            </a:pPr>
            <a:r>
              <a:rPr lang="en-GB" sz="2400" dirty="0" smtClean="0"/>
              <a:t>Teaching assistants – </a:t>
            </a:r>
          </a:p>
          <a:p>
            <a:pPr marL="0" indent="0">
              <a:buNone/>
            </a:pPr>
            <a:r>
              <a:rPr lang="en-GB" sz="2400" dirty="0"/>
              <a:t>Mrs Jones </a:t>
            </a:r>
          </a:p>
          <a:p>
            <a:pPr marL="0" indent="0">
              <a:buNone/>
            </a:pPr>
            <a:endParaRPr lang="en-GB" sz="2400" dirty="0"/>
          </a:p>
          <a:p>
            <a:pPr marL="0" indent="0">
              <a:buNone/>
            </a:pPr>
            <a:endParaRPr lang="en-GB" sz="2400" dirty="0" smtClean="0"/>
          </a:p>
          <a:p>
            <a:pPr marL="0" indent="0">
              <a:buNone/>
            </a:pPr>
            <a:endParaRPr lang="en-GB" sz="2400" b="1" dirty="0" smtClean="0">
              <a:solidFill>
                <a:srgbClr val="FF0000"/>
              </a:solidFill>
            </a:endParaRPr>
          </a:p>
        </p:txBody>
      </p:sp>
      <p:sp>
        <p:nvSpPr>
          <p:cNvPr id="4" name="Content Placeholder 2"/>
          <p:cNvSpPr txBox="1">
            <a:spLocks/>
          </p:cNvSpPr>
          <p:nvPr/>
        </p:nvSpPr>
        <p:spPr>
          <a:xfrm>
            <a:off x="6411111" y="2015731"/>
            <a:ext cx="4753278" cy="34506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endParaRPr lang="en-GB" sz="2400" dirty="0" smtClean="0"/>
          </a:p>
        </p:txBody>
      </p:sp>
      <p:pic>
        <p:nvPicPr>
          <p:cNvPr id="7" name="Picture 6"/>
          <p:cNvPicPr>
            <a:picLocks noChangeAspect="1"/>
          </p:cNvPicPr>
          <p:nvPr/>
        </p:nvPicPr>
        <p:blipFill rotWithShape="1">
          <a:blip r:embed="rId2"/>
          <a:srcRect t="14223"/>
          <a:stretch/>
        </p:blipFill>
        <p:spPr>
          <a:xfrm>
            <a:off x="3434369" y="4259538"/>
            <a:ext cx="1168094" cy="1335932"/>
          </a:xfrm>
          <a:prstGeom prst="rect">
            <a:avLst/>
          </a:prstGeom>
        </p:spPr>
      </p:pic>
      <p:sp>
        <p:nvSpPr>
          <p:cNvPr id="11" name="TextBox 10"/>
          <p:cNvSpPr txBox="1"/>
          <p:nvPr/>
        </p:nvSpPr>
        <p:spPr>
          <a:xfrm>
            <a:off x="8552984" y="3033131"/>
            <a:ext cx="2141035" cy="923330"/>
          </a:xfrm>
          <a:prstGeom prst="rect">
            <a:avLst/>
          </a:prstGeom>
          <a:noFill/>
        </p:spPr>
        <p:txBody>
          <a:bodyPr wrap="square" rtlCol="0">
            <a:spAutoFit/>
          </a:bodyPr>
          <a:lstStyle/>
          <a:p>
            <a:r>
              <a:rPr lang="en-GB" dirty="0" smtClean="0"/>
              <a:t>Mrs Butler to be shared across the year group</a:t>
            </a:r>
            <a:endParaRPr lang="en-GB" dirty="0"/>
          </a:p>
        </p:txBody>
      </p:sp>
    </p:spTree>
    <p:extLst>
      <p:ext uri="{BB962C8B-B14F-4D97-AF65-F5344CB8AC3E}">
        <p14:creationId xmlns:p14="http://schemas.microsoft.com/office/powerpoint/2010/main" val="1258629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Adults in school</a:t>
            </a:r>
            <a:endParaRPr lang="en-GB" dirty="0"/>
          </a:p>
        </p:txBody>
      </p:sp>
      <p:sp>
        <p:nvSpPr>
          <p:cNvPr id="3" name="Content Placeholder 2"/>
          <p:cNvSpPr>
            <a:spLocks noGrp="1"/>
          </p:cNvSpPr>
          <p:nvPr>
            <p:ph idx="1"/>
          </p:nvPr>
        </p:nvSpPr>
        <p:spPr/>
        <p:txBody>
          <a:bodyPr/>
          <a:lstStyle/>
          <a:p>
            <a:r>
              <a:rPr lang="en-GB" dirty="0" smtClean="0"/>
              <a:t>Mrs </a:t>
            </a:r>
            <a:r>
              <a:rPr lang="en-GB" dirty="0" err="1" smtClean="0"/>
              <a:t>Gresty</a:t>
            </a:r>
            <a:r>
              <a:rPr lang="en-GB" dirty="0" smtClean="0"/>
              <a:t> – Principal</a:t>
            </a:r>
          </a:p>
          <a:p>
            <a:r>
              <a:rPr lang="en-GB" dirty="0" smtClean="0"/>
              <a:t>Mrs Bradford – Head of School and SENCO</a:t>
            </a:r>
          </a:p>
          <a:p>
            <a:r>
              <a:rPr lang="en-GB" dirty="0" smtClean="0"/>
              <a:t>Miss </a:t>
            </a:r>
            <a:r>
              <a:rPr lang="en-GB" dirty="0" err="1" smtClean="0"/>
              <a:t>Ackerley</a:t>
            </a:r>
            <a:r>
              <a:rPr lang="en-GB" dirty="0" smtClean="0"/>
              <a:t> – Head of KS2</a:t>
            </a:r>
          </a:p>
          <a:p>
            <a:r>
              <a:rPr lang="en-GB" dirty="0" smtClean="0"/>
              <a:t>Mrs Williams – Head of KS1</a:t>
            </a:r>
          </a:p>
        </p:txBody>
      </p:sp>
    </p:spTree>
    <p:extLst>
      <p:ext uri="{BB962C8B-B14F-4D97-AF65-F5344CB8AC3E}">
        <p14:creationId xmlns:p14="http://schemas.microsoft.com/office/powerpoint/2010/main" val="146731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Year 5 team</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b="1" dirty="0"/>
              <a:t>What is the best way to contact us at school?</a:t>
            </a:r>
            <a:r>
              <a:rPr lang="en-GB" dirty="0"/>
              <a:t> </a:t>
            </a:r>
            <a:endParaRPr lang="en-GB" dirty="0" smtClean="0"/>
          </a:p>
          <a:p>
            <a:r>
              <a:rPr lang="en-GB" dirty="0" smtClean="0"/>
              <a:t>For anything urgent, please contact the school office. </a:t>
            </a:r>
            <a:r>
              <a:rPr lang="en-GB" dirty="0" smtClean="0">
                <a:hlinkClick r:id="rId2"/>
              </a:rPr>
              <a:t>admin@holmeschapelprimary.cheshire.sch.uk</a:t>
            </a:r>
            <a:r>
              <a:rPr lang="en-GB" dirty="0" smtClean="0"/>
              <a:t> </a:t>
            </a:r>
            <a:endParaRPr lang="en-GB" dirty="0"/>
          </a:p>
          <a:p>
            <a:r>
              <a:rPr lang="en-GB" dirty="0" smtClean="0"/>
              <a:t>You can contact the teacher directly via class emails. These will be checked on a weekly basis.  </a:t>
            </a:r>
            <a:r>
              <a:rPr lang="en-GB" dirty="0"/>
              <a:t>Any questions you have please just ask – we are more reliable than Facebook!</a:t>
            </a:r>
          </a:p>
          <a:p>
            <a:endParaRPr lang="en-GB" dirty="0"/>
          </a:p>
          <a:p>
            <a:r>
              <a:rPr lang="en-GB" u="sng" dirty="0">
                <a:hlinkClick r:id="rId3"/>
              </a:rPr>
              <a:t>Class5@holmeschapelprimary.cheshire.sch.uk</a:t>
            </a:r>
            <a:endParaRPr lang="en-GB" dirty="0"/>
          </a:p>
          <a:p>
            <a:r>
              <a:rPr lang="en-GB" u="sng" dirty="0" smtClean="0">
                <a:hlinkClick r:id="rId4"/>
              </a:rPr>
              <a:t>Class5a@holmeschapelprimary.cheshire.sch.uk</a:t>
            </a:r>
            <a:endParaRPr lang="en-GB" dirty="0"/>
          </a:p>
          <a:p>
            <a:endParaRPr lang="en-GB" dirty="0"/>
          </a:p>
        </p:txBody>
      </p:sp>
    </p:spTree>
    <p:extLst>
      <p:ext uri="{BB962C8B-B14F-4D97-AF65-F5344CB8AC3E}">
        <p14:creationId xmlns:p14="http://schemas.microsoft.com/office/powerpoint/2010/main" val="3265585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senior leadership</a:t>
            </a:r>
            <a:endParaRPr lang="en-GB" dirty="0"/>
          </a:p>
        </p:txBody>
      </p:sp>
      <p:sp>
        <p:nvSpPr>
          <p:cNvPr id="3" name="Content Placeholder 2"/>
          <p:cNvSpPr>
            <a:spLocks noGrp="1"/>
          </p:cNvSpPr>
          <p:nvPr>
            <p:ph idx="1"/>
          </p:nvPr>
        </p:nvSpPr>
        <p:spPr>
          <a:xfrm>
            <a:off x="354299" y="1985555"/>
            <a:ext cx="11837701" cy="3984171"/>
          </a:xfrm>
        </p:spPr>
        <p:txBody>
          <a:bodyPr>
            <a:normAutofit/>
          </a:bodyPr>
          <a:lstStyle/>
          <a:p>
            <a:r>
              <a:rPr lang="en-GB" dirty="0"/>
              <a:t>If you would like to speak to our </a:t>
            </a:r>
            <a:r>
              <a:rPr lang="en-GB" dirty="0" smtClean="0"/>
              <a:t>Principal, Mrs </a:t>
            </a:r>
            <a:r>
              <a:rPr lang="en-GB" dirty="0" err="1" smtClean="0"/>
              <a:t>Gresty</a:t>
            </a:r>
            <a:r>
              <a:rPr lang="en-GB" dirty="0" smtClean="0"/>
              <a:t>, </a:t>
            </a:r>
            <a:r>
              <a:rPr lang="en-GB" dirty="0"/>
              <a:t>please call the school office or email</a:t>
            </a:r>
          </a:p>
          <a:p>
            <a:pPr marL="0" indent="0">
              <a:buNone/>
            </a:pPr>
            <a:r>
              <a:rPr lang="en-GB" u="sng" dirty="0" smtClean="0">
                <a:hlinkClick r:id="rId2"/>
              </a:rPr>
              <a:t>principal@holmeschapelprimary.cheshire.sch.uk</a:t>
            </a:r>
            <a:endParaRPr lang="en-GB" dirty="0"/>
          </a:p>
          <a:p>
            <a:r>
              <a:rPr lang="en-GB" dirty="0" smtClean="0"/>
              <a:t>If </a:t>
            </a:r>
            <a:r>
              <a:rPr lang="en-GB" dirty="0"/>
              <a:t>you would like to speak to our </a:t>
            </a:r>
            <a:r>
              <a:rPr lang="en-GB" dirty="0" smtClean="0"/>
              <a:t>Head </a:t>
            </a:r>
            <a:r>
              <a:rPr lang="en-GB" dirty="0"/>
              <a:t>and </a:t>
            </a:r>
            <a:r>
              <a:rPr lang="en-GB" dirty="0" smtClean="0"/>
              <a:t>SENCO, </a:t>
            </a:r>
            <a:r>
              <a:rPr lang="en-GB" dirty="0"/>
              <a:t>Mrs </a:t>
            </a:r>
            <a:r>
              <a:rPr lang="en-GB" dirty="0" smtClean="0"/>
              <a:t>Bradford, </a:t>
            </a:r>
            <a:r>
              <a:rPr lang="en-GB" dirty="0"/>
              <a:t>please call the school office or email</a:t>
            </a:r>
          </a:p>
          <a:p>
            <a:pPr marL="0" indent="0">
              <a:buNone/>
            </a:pPr>
            <a:r>
              <a:rPr lang="en-GB" u="sng" dirty="0" smtClean="0">
                <a:hlinkClick r:id="rId3"/>
              </a:rPr>
              <a:t>headofschool@holmeschapelprimary.cheshire.sch.uk</a:t>
            </a:r>
            <a:endParaRPr lang="en-GB" dirty="0"/>
          </a:p>
        </p:txBody>
      </p:sp>
    </p:spTree>
    <p:extLst>
      <p:ext uri="{BB962C8B-B14F-4D97-AF65-F5344CB8AC3E}">
        <p14:creationId xmlns:p14="http://schemas.microsoft.com/office/powerpoint/2010/main" val="3658685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Learning mentors</a:t>
            </a:r>
            <a:endParaRPr lang="en-GB" dirty="0"/>
          </a:p>
        </p:txBody>
      </p:sp>
      <p:sp>
        <p:nvSpPr>
          <p:cNvPr id="3" name="Content Placeholder 2"/>
          <p:cNvSpPr>
            <a:spLocks noGrp="1"/>
          </p:cNvSpPr>
          <p:nvPr>
            <p:ph idx="1"/>
          </p:nvPr>
        </p:nvSpPr>
        <p:spPr/>
        <p:txBody>
          <a:bodyPr>
            <a:normAutofit/>
          </a:bodyPr>
          <a:lstStyle/>
          <a:p>
            <a:pPr marL="0" indent="0">
              <a:buNone/>
            </a:pPr>
            <a:r>
              <a:rPr lang="en-GB" dirty="0"/>
              <a:t>If you would like to speak to our Learning Mentor (Mrs </a:t>
            </a:r>
            <a:r>
              <a:rPr lang="en-GB" dirty="0" smtClean="0"/>
              <a:t>Lavin). </a:t>
            </a:r>
            <a:r>
              <a:rPr lang="en-GB" dirty="0"/>
              <a:t>P</a:t>
            </a:r>
            <a:r>
              <a:rPr lang="en-GB" dirty="0" smtClean="0"/>
              <a:t>lease </a:t>
            </a:r>
            <a:r>
              <a:rPr lang="en-GB" dirty="0"/>
              <a:t>call the school office or </a:t>
            </a:r>
            <a:r>
              <a:rPr lang="en-GB" dirty="0" smtClean="0"/>
              <a:t>email…</a:t>
            </a:r>
            <a:endParaRPr lang="en-GB" dirty="0"/>
          </a:p>
          <a:p>
            <a:pPr marL="0" indent="0">
              <a:buNone/>
            </a:pPr>
            <a:r>
              <a:rPr lang="en-GB" u="sng" dirty="0">
                <a:hlinkClick r:id="rId2"/>
              </a:rPr>
              <a:t>Learningmentor@holmeschapelprimary.cheshire.sch.uk</a:t>
            </a:r>
            <a:r>
              <a:rPr lang="en-GB" dirty="0"/>
              <a:t> </a:t>
            </a:r>
          </a:p>
          <a:p>
            <a:pPr marL="0" indent="0">
              <a:buNone/>
            </a:pPr>
            <a:r>
              <a:rPr lang="en-GB" dirty="0" smtClean="0"/>
              <a:t>Learning mentors help </a:t>
            </a:r>
            <a:r>
              <a:rPr lang="en-GB" dirty="0"/>
              <a:t>children and parents deal with emotional needs, social needs and overall wellbeing of everyone within the HCPS community.</a:t>
            </a:r>
          </a:p>
          <a:p>
            <a:endParaRPr lang="en-GB" dirty="0"/>
          </a:p>
        </p:txBody>
      </p:sp>
    </p:spTree>
    <p:extLst>
      <p:ext uri="{BB962C8B-B14F-4D97-AF65-F5344CB8AC3E}">
        <p14:creationId xmlns:p14="http://schemas.microsoft.com/office/powerpoint/2010/main" val="3032115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5 information</a:t>
            </a:r>
            <a:endParaRPr lang="en-GB" dirty="0"/>
          </a:p>
        </p:txBody>
      </p:sp>
      <p:sp>
        <p:nvSpPr>
          <p:cNvPr id="3" name="Content Placeholder 2"/>
          <p:cNvSpPr>
            <a:spLocks noGrp="1"/>
          </p:cNvSpPr>
          <p:nvPr>
            <p:ph idx="1"/>
          </p:nvPr>
        </p:nvSpPr>
        <p:spPr/>
        <p:txBody>
          <a:bodyPr/>
          <a:lstStyle/>
          <a:p>
            <a:pPr marL="0" indent="0">
              <a:buNone/>
            </a:pPr>
            <a:r>
              <a:rPr lang="en-GB" dirty="0" smtClean="0"/>
              <a:t>On our school website, you can find information about the school, the curriculum and what is happening in the following week in Year 5. We also put any messages on for the following week. </a:t>
            </a:r>
          </a:p>
          <a:p>
            <a:pPr marL="0" indent="0">
              <a:buNone/>
            </a:pPr>
            <a:endParaRPr lang="en-GB" dirty="0"/>
          </a:p>
          <a:p>
            <a:pPr marL="0" indent="0">
              <a:buNone/>
            </a:pPr>
            <a:r>
              <a:rPr lang="en-GB" dirty="0" smtClean="0"/>
              <a:t>Any urgent/important messages will be sent out via parent mail. </a:t>
            </a:r>
            <a:endParaRPr lang="en-GB" dirty="0"/>
          </a:p>
        </p:txBody>
      </p:sp>
    </p:spTree>
    <p:extLst>
      <p:ext uri="{BB962C8B-B14F-4D97-AF65-F5344CB8AC3E}">
        <p14:creationId xmlns:p14="http://schemas.microsoft.com/office/powerpoint/2010/main" val="388629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5 timetable</a:t>
            </a:r>
            <a:endParaRPr lang="en-GB" dirty="0"/>
          </a:p>
        </p:txBody>
      </p:sp>
      <p:pic>
        <p:nvPicPr>
          <p:cNvPr id="4" name="Content Placeholder 3"/>
          <p:cNvPicPr>
            <a:picLocks noGrp="1" noChangeAspect="1"/>
          </p:cNvPicPr>
          <p:nvPr>
            <p:ph idx="1"/>
          </p:nvPr>
        </p:nvPicPr>
        <p:blipFill>
          <a:blip r:embed="rId2"/>
          <a:stretch>
            <a:fillRect/>
          </a:stretch>
        </p:blipFill>
        <p:spPr>
          <a:xfrm>
            <a:off x="283238" y="1329136"/>
            <a:ext cx="11554706" cy="4692523"/>
          </a:xfrm>
          <a:prstGeom prst="rect">
            <a:avLst/>
          </a:prstGeom>
        </p:spPr>
      </p:pic>
    </p:spTree>
    <p:extLst>
      <p:ext uri="{BB962C8B-B14F-4D97-AF65-F5344CB8AC3E}">
        <p14:creationId xmlns:p14="http://schemas.microsoft.com/office/powerpoint/2010/main" val="824842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3520</TotalTime>
  <Words>1352</Words>
  <Application>Microsoft Office PowerPoint</Application>
  <PresentationFormat>Widescreen</PresentationFormat>
  <Paragraphs>124</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Gill Sans MT</vt:lpstr>
      <vt:lpstr>Letter-join Print Plus 1</vt:lpstr>
      <vt:lpstr>Gallery</vt:lpstr>
      <vt:lpstr>Welcome to Year 5</vt:lpstr>
      <vt:lpstr>ADults in Year 5</vt:lpstr>
      <vt:lpstr>ADults in Year 5</vt:lpstr>
      <vt:lpstr>Other Adults in school</vt:lpstr>
      <vt:lpstr>CONTACT- Year 5 team</vt:lpstr>
      <vt:lpstr>Contact- senior leadership</vt:lpstr>
      <vt:lpstr>CONTACT- Learning mentors</vt:lpstr>
      <vt:lpstr>Year 5 information</vt:lpstr>
      <vt:lpstr>Year 5 timetable</vt:lpstr>
      <vt:lpstr>Entering and leaving school</vt:lpstr>
      <vt:lpstr>Whole school reminders</vt:lpstr>
      <vt:lpstr>Food</vt:lpstr>
      <vt:lpstr>school rules</vt:lpstr>
      <vt:lpstr>Rewards</vt:lpstr>
      <vt:lpstr>Reading books</vt:lpstr>
      <vt:lpstr>Class readers and Take one book</vt:lpstr>
      <vt:lpstr>How to Read with a year 5!!!</vt:lpstr>
      <vt:lpstr>What will we be learning this year?</vt:lpstr>
      <vt:lpstr>What will we be learning this year?</vt:lpstr>
      <vt:lpstr>PE</vt:lpstr>
      <vt:lpstr>Sports Events</vt:lpstr>
      <vt:lpstr>E-safety</vt:lpstr>
      <vt:lpstr>PE Kit</vt:lpstr>
      <vt:lpstr>UNiform</vt:lpstr>
      <vt:lpstr>Homework In year 5</vt:lpstr>
      <vt:lpstr>Residential</vt:lpstr>
      <vt:lpstr>Any questions?</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5</dc:title>
  <dc:creator>Ffion.Griffiths</dc:creator>
  <cp:lastModifiedBy>Louise.May</cp:lastModifiedBy>
  <cp:revision>66</cp:revision>
  <dcterms:created xsi:type="dcterms:W3CDTF">2021-09-02T08:10:33Z</dcterms:created>
  <dcterms:modified xsi:type="dcterms:W3CDTF">2025-09-16T15:24:08Z</dcterms:modified>
</cp:coreProperties>
</file>