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2" r:id="rId4"/>
  </p:sldMasterIdLst>
  <p:notesMasterIdLst>
    <p:notesMasterId r:id="rId35"/>
  </p:notesMasterIdLst>
  <p:sldIdLst>
    <p:sldId id="256" r:id="rId5"/>
    <p:sldId id="279" r:id="rId6"/>
    <p:sldId id="258" r:id="rId7"/>
    <p:sldId id="285" r:id="rId8"/>
    <p:sldId id="286" r:id="rId9"/>
    <p:sldId id="259" r:id="rId10"/>
    <p:sldId id="265" r:id="rId11"/>
    <p:sldId id="260" r:id="rId12"/>
    <p:sldId id="281" r:id="rId13"/>
    <p:sldId id="262" r:id="rId14"/>
    <p:sldId id="261" r:id="rId15"/>
    <p:sldId id="287" r:id="rId16"/>
    <p:sldId id="283" r:id="rId17"/>
    <p:sldId id="282" r:id="rId18"/>
    <p:sldId id="263" r:id="rId19"/>
    <p:sldId id="264" r:id="rId20"/>
    <p:sldId id="270" r:id="rId21"/>
    <p:sldId id="269" r:id="rId22"/>
    <p:sldId id="267" r:id="rId23"/>
    <p:sldId id="268" r:id="rId24"/>
    <p:sldId id="288" r:id="rId25"/>
    <p:sldId id="280" r:id="rId26"/>
    <p:sldId id="278" r:id="rId27"/>
    <p:sldId id="266" r:id="rId28"/>
    <p:sldId id="271" r:id="rId29"/>
    <p:sldId id="273" r:id="rId30"/>
    <p:sldId id="284" r:id="rId31"/>
    <p:sldId id="272" r:id="rId32"/>
    <p:sldId id="274" r:id="rId33"/>
    <p:sldId id="275"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08" autoAdjust="0"/>
    <p:restoredTop sz="94660"/>
  </p:normalViewPr>
  <p:slideViewPr>
    <p:cSldViewPr snapToGrid="0">
      <p:cViewPr varScale="1">
        <p:scale>
          <a:sx n="63" d="100"/>
          <a:sy n="63" d="100"/>
        </p:scale>
        <p:origin x="78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AA4883-9AC6-4339-8D45-BB71C6FCB3EC}"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n-US"/>
        </a:p>
      </dgm:t>
    </dgm:pt>
    <dgm:pt modelId="{F6DC9E05-868D-4670-AEEE-6C928E339849}" type="pres">
      <dgm:prSet presAssocID="{EAAA4883-9AC6-4339-8D45-BB71C6FCB3EC}" presName="list" presStyleCnt="0">
        <dgm:presLayoutVars>
          <dgm:dir/>
          <dgm:animLvl val="lvl"/>
        </dgm:presLayoutVars>
      </dgm:prSet>
      <dgm:spPr/>
      <dgm:t>
        <a:bodyPr/>
        <a:lstStyle/>
        <a:p>
          <a:endParaRPr lang="en-US"/>
        </a:p>
      </dgm:t>
    </dgm:pt>
  </dgm:ptLst>
  <dgm:cxnLst>
    <dgm:cxn modelId="{93C52A1A-F033-43AA-BA22-06D03E5C5018}" type="presOf" srcId="{EAAA4883-9AC6-4339-8D45-BB71C6FCB3EC}" destId="{F6DC9E05-868D-4670-AEEE-6C928E339849}" srcOrd="0"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0F5C23-3C21-4211-A474-82F14476EF60}" type="datetimeFigureOut">
              <a:rPr lang="en-GB" smtClean="0"/>
              <a:t>10/09/2025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26D7A8-2560-4B1A-A2C1-49BB5C065CA5}" type="slidenum">
              <a:rPr lang="en-GB" smtClean="0"/>
              <a:t>‹#›</a:t>
            </a:fld>
            <a:endParaRPr lang="en-GB"/>
          </a:p>
        </p:txBody>
      </p:sp>
    </p:spTree>
    <p:extLst>
      <p:ext uri="{BB962C8B-B14F-4D97-AF65-F5344CB8AC3E}">
        <p14:creationId xmlns:p14="http://schemas.microsoft.com/office/powerpoint/2010/main" val="3666860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a:t>
            </a:r>
            <a:r>
              <a:rPr lang="en-GB" baseline="0" dirty="0" smtClean="0"/>
              <a:t> order to raise the profile of sport even more, w</a:t>
            </a:r>
            <a:r>
              <a:rPr lang="en-GB" dirty="0" smtClean="0"/>
              <a:t>e will</a:t>
            </a:r>
            <a:r>
              <a:rPr lang="en-GB" baseline="0" dirty="0" smtClean="0"/>
              <a:t> be </a:t>
            </a:r>
            <a:r>
              <a:rPr lang="en-GB" dirty="0" smtClean="0"/>
              <a:t>introducing events throughout</a:t>
            </a:r>
            <a:r>
              <a:rPr lang="en-GB" baseline="0" dirty="0" smtClean="0"/>
              <a:t> the year to enable </a:t>
            </a:r>
            <a:r>
              <a:rPr lang="en-GB" dirty="0" smtClean="0"/>
              <a:t>more </a:t>
            </a:r>
            <a:r>
              <a:rPr lang="en-GB" dirty="0"/>
              <a:t>children to </a:t>
            </a:r>
            <a:r>
              <a:rPr lang="en-GB" dirty="0" smtClean="0"/>
              <a:t>access</a:t>
            </a:r>
            <a:r>
              <a:rPr lang="en-GB" baseline="0" dirty="0" smtClean="0"/>
              <a:t> sporting competition</a:t>
            </a:r>
            <a:r>
              <a:rPr lang="en-GB" dirty="0" smtClean="0"/>
              <a:t>.</a:t>
            </a:r>
            <a:endParaRPr lang="en-GB" dirty="0"/>
          </a:p>
          <a:p>
            <a:r>
              <a:rPr lang="en-GB" dirty="0"/>
              <a:t>Starts with a cross country event on Friday 13</a:t>
            </a:r>
            <a:r>
              <a:rPr lang="en-GB" baseline="30000" dirty="0"/>
              <a:t>th</a:t>
            </a:r>
            <a:r>
              <a:rPr lang="en-GB" dirty="0"/>
              <a:t> September. Children will compete for their house and the trophy will be awarded to the winning team in </a:t>
            </a:r>
            <a:r>
              <a:rPr lang="en-GB"/>
              <a:t>assembly</a:t>
            </a:r>
            <a:r>
              <a:rPr lang="en-GB" smtClean="0"/>
              <a:t>.</a:t>
            </a:r>
            <a:endParaRPr lang="en-GB" dirty="0"/>
          </a:p>
        </p:txBody>
      </p:sp>
      <p:sp>
        <p:nvSpPr>
          <p:cNvPr id="4" name="Slide Number Placeholder 3"/>
          <p:cNvSpPr>
            <a:spLocks noGrp="1"/>
          </p:cNvSpPr>
          <p:nvPr>
            <p:ph type="sldNum" sz="quarter" idx="5"/>
          </p:nvPr>
        </p:nvSpPr>
        <p:spPr/>
        <p:txBody>
          <a:bodyPr/>
          <a:lstStyle/>
          <a:p>
            <a:fld id="{4CCFA2B2-D131-401D-B117-CB5A46EC428A}" type="slidenum">
              <a:rPr lang="en-GB" smtClean="0"/>
              <a:t>27</a:t>
            </a:fld>
            <a:endParaRPr lang="en-GB"/>
          </a:p>
        </p:txBody>
      </p:sp>
    </p:spTree>
    <p:extLst>
      <p:ext uri="{BB962C8B-B14F-4D97-AF65-F5344CB8AC3E}">
        <p14:creationId xmlns:p14="http://schemas.microsoft.com/office/powerpoint/2010/main" val="1575128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391C374-F38A-4EA7-9EE0-242A0CB1096F}" type="datetimeFigureOut">
              <a:rPr lang="en-GB" smtClean="0"/>
              <a:t>10/09/2025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115971-CC7A-4540-85B6-C64CC1E4738D}" type="slidenum">
              <a:rPr lang="en-GB" smtClean="0"/>
              <a:t>‹#›</a:t>
            </a:fld>
            <a:endParaRPr lang="en-GB"/>
          </a:p>
        </p:txBody>
      </p:sp>
    </p:spTree>
    <p:extLst>
      <p:ext uri="{BB962C8B-B14F-4D97-AF65-F5344CB8AC3E}">
        <p14:creationId xmlns:p14="http://schemas.microsoft.com/office/powerpoint/2010/main" val="3185856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391C374-F38A-4EA7-9EE0-242A0CB1096F}" type="datetimeFigureOut">
              <a:rPr lang="en-GB" smtClean="0"/>
              <a:t>10/09/2025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3115971-CC7A-4540-85B6-C64CC1E4738D}" type="slidenum">
              <a:rPr lang="en-GB" smtClean="0"/>
              <a:t>‹#›</a:t>
            </a:fld>
            <a:endParaRPr lang="en-GB"/>
          </a:p>
        </p:txBody>
      </p:sp>
    </p:spTree>
    <p:extLst>
      <p:ext uri="{BB962C8B-B14F-4D97-AF65-F5344CB8AC3E}">
        <p14:creationId xmlns:p14="http://schemas.microsoft.com/office/powerpoint/2010/main" val="453766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Edit Master text styles</a:t>
            </a:r>
          </a:p>
        </p:txBody>
      </p:sp>
      <p:sp>
        <p:nvSpPr>
          <p:cNvPr id="4" name="Date Placeholder 3"/>
          <p:cNvSpPr>
            <a:spLocks noGrp="1"/>
          </p:cNvSpPr>
          <p:nvPr>
            <p:ph type="dt" sz="half" idx="10"/>
          </p:nvPr>
        </p:nvSpPr>
        <p:spPr/>
        <p:txBody>
          <a:bodyPr/>
          <a:lstStyle/>
          <a:p>
            <a:fld id="{C391C374-F38A-4EA7-9EE0-242A0CB1096F}" type="datetimeFigureOut">
              <a:rPr lang="en-GB" smtClean="0"/>
              <a:t>10/09/2025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115971-CC7A-4540-85B6-C64CC1E4738D}" type="slidenum">
              <a:rPr lang="en-GB" smtClean="0"/>
              <a:t>‹#›</a:t>
            </a:fld>
            <a:endParaRPr lang="en-GB"/>
          </a:p>
        </p:txBody>
      </p:sp>
    </p:spTree>
    <p:extLst>
      <p:ext uri="{BB962C8B-B14F-4D97-AF65-F5344CB8AC3E}">
        <p14:creationId xmlns:p14="http://schemas.microsoft.com/office/powerpoint/2010/main" val="1668645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Edit Master text styles</a:t>
            </a:r>
          </a:p>
        </p:txBody>
      </p:sp>
      <p:sp>
        <p:nvSpPr>
          <p:cNvPr id="2" name="Date Placeholder 1"/>
          <p:cNvSpPr>
            <a:spLocks noGrp="1"/>
          </p:cNvSpPr>
          <p:nvPr>
            <p:ph type="dt" sz="half" idx="10"/>
          </p:nvPr>
        </p:nvSpPr>
        <p:spPr/>
        <p:txBody>
          <a:bodyPr/>
          <a:lstStyle/>
          <a:p>
            <a:fld id="{C391C374-F38A-4EA7-9EE0-242A0CB1096F}" type="datetimeFigureOut">
              <a:rPr lang="en-GB" smtClean="0"/>
              <a:t>10/09/2025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3115971-CC7A-4540-85B6-C64CC1E4738D}" type="slidenum">
              <a:rPr lang="en-GB" smtClean="0"/>
              <a:t>‹#›</a:t>
            </a:fld>
            <a:endParaRPr lang="en-GB"/>
          </a:p>
        </p:txBody>
      </p:sp>
    </p:spTree>
    <p:extLst>
      <p:ext uri="{BB962C8B-B14F-4D97-AF65-F5344CB8AC3E}">
        <p14:creationId xmlns:p14="http://schemas.microsoft.com/office/powerpoint/2010/main" val="26740368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91C374-F38A-4EA7-9EE0-242A0CB1096F}" type="datetimeFigureOut">
              <a:rPr lang="en-GB" smtClean="0"/>
              <a:t>10/09/2025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115971-CC7A-4540-85B6-C64CC1E4738D}" type="slidenum">
              <a:rPr lang="en-GB" smtClean="0"/>
              <a:t>‹#›</a:t>
            </a:fld>
            <a:endParaRPr lang="en-GB"/>
          </a:p>
        </p:txBody>
      </p:sp>
    </p:spTree>
    <p:extLst>
      <p:ext uri="{BB962C8B-B14F-4D97-AF65-F5344CB8AC3E}">
        <p14:creationId xmlns:p14="http://schemas.microsoft.com/office/powerpoint/2010/main" val="24396262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91C374-F38A-4EA7-9EE0-242A0CB1096F}" type="datetimeFigureOut">
              <a:rPr lang="en-GB" smtClean="0"/>
              <a:t>10/09/2025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115971-CC7A-4540-85B6-C64CC1E4738D}" type="slidenum">
              <a:rPr lang="en-GB" smtClean="0"/>
              <a:t>‹#›</a:t>
            </a:fld>
            <a:endParaRPr lang="en-GB"/>
          </a:p>
        </p:txBody>
      </p:sp>
    </p:spTree>
    <p:extLst>
      <p:ext uri="{BB962C8B-B14F-4D97-AF65-F5344CB8AC3E}">
        <p14:creationId xmlns:p14="http://schemas.microsoft.com/office/powerpoint/2010/main" val="1750284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91C374-F38A-4EA7-9EE0-242A0CB1096F}" type="datetimeFigureOut">
              <a:rPr lang="en-GB" smtClean="0"/>
              <a:t>10/09/2025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115971-CC7A-4540-85B6-C64CC1E4738D}" type="slidenum">
              <a:rPr lang="en-GB" smtClean="0"/>
              <a:t>‹#›</a:t>
            </a:fld>
            <a:endParaRPr lang="en-GB"/>
          </a:p>
        </p:txBody>
      </p:sp>
    </p:spTree>
    <p:extLst>
      <p:ext uri="{BB962C8B-B14F-4D97-AF65-F5344CB8AC3E}">
        <p14:creationId xmlns:p14="http://schemas.microsoft.com/office/powerpoint/2010/main" val="710849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391C374-F38A-4EA7-9EE0-242A0CB1096F}" type="datetimeFigureOut">
              <a:rPr lang="en-GB" smtClean="0"/>
              <a:t>10/09/2025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115971-CC7A-4540-85B6-C64CC1E4738D}" type="slidenum">
              <a:rPr lang="en-GB" smtClean="0"/>
              <a:t>‹#›</a:t>
            </a:fld>
            <a:endParaRPr lang="en-GB"/>
          </a:p>
        </p:txBody>
      </p:sp>
    </p:spTree>
    <p:extLst>
      <p:ext uri="{BB962C8B-B14F-4D97-AF65-F5344CB8AC3E}">
        <p14:creationId xmlns:p14="http://schemas.microsoft.com/office/powerpoint/2010/main" val="1362138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391C374-F38A-4EA7-9EE0-242A0CB1096F}" type="datetimeFigureOut">
              <a:rPr lang="en-GB" smtClean="0"/>
              <a:t>10/09/2025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3115971-CC7A-4540-85B6-C64CC1E4738D}" type="slidenum">
              <a:rPr lang="en-GB" smtClean="0"/>
              <a:t>‹#›</a:t>
            </a:fld>
            <a:endParaRPr lang="en-GB"/>
          </a:p>
        </p:txBody>
      </p:sp>
    </p:spTree>
    <p:extLst>
      <p:ext uri="{BB962C8B-B14F-4D97-AF65-F5344CB8AC3E}">
        <p14:creationId xmlns:p14="http://schemas.microsoft.com/office/powerpoint/2010/main" val="1054356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391C374-F38A-4EA7-9EE0-242A0CB1096F}" type="datetimeFigureOut">
              <a:rPr lang="en-GB" smtClean="0"/>
              <a:t>10/09/2025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3115971-CC7A-4540-85B6-C64CC1E4738D}" type="slidenum">
              <a:rPr lang="en-GB" smtClean="0"/>
              <a:t>‹#›</a:t>
            </a:fld>
            <a:endParaRPr lang="en-GB"/>
          </a:p>
        </p:txBody>
      </p:sp>
    </p:spTree>
    <p:extLst>
      <p:ext uri="{BB962C8B-B14F-4D97-AF65-F5344CB8AC3E}">
        <p14:creationId xmlns:p14="http://schemas.microsoft.com/office/powerpoint/2010/main" val="2776844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391C374-F38A-4EA7-9EE0-242A0CB1096F}" type="datetimeFigureOut">
              <a:rPr lang="en-GB" smtClean="0"/>
              <a:t>10/09/2025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3115971-CC7A-4540-85B6-C64CC1E4738D}" type="slidenum">
              <a:rPr lang="en-GB" smtClean="0"/>
              <a:t>‹#›</a:t>
            </a:fld>
            <a:endParaRPr lang="en-GB"/>
          </a:p>
        </p:txBody>
      </p:sp>
    </p:spTree>
    <p:extLst>
      <p:ext uri="{BB962C8B-B14F-4D97-AF65-F5344CB8AC3E}">
        <p14:creationId xmlns:p14="http://schemas.microsoft.com/office/powerpoint/2010/main" val="134756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91C374-F38A-4EA7-9EE0-242A0CB1096F}" type="datetimeFigureOut">
              <a:rPr lang="en-GB" smtClean="0"/>
              <a:t>10/09/2025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3115971-CC7A-4540-85B6-C64CC1E4738D}" type="slidenum">
              <a:rPr lang="en-GB" smtClean="0"/>
              <a:t>‹#›</a:t>
            </a:fld>
            <a:endParaRPr lang="en-GB"/>
          </a:p>
        </p:txBody>
      </p:sp>
    </p:spTree>
    <p:extLst>
      <p:ext uri="{BB962C8B-B14F-4D97-AF65-F5344CB8AC3E}">
        <p14:creationId xmlns:p14="http://schemas.microsoft.com/office/powerpoint/2010/main" val="24779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391C374-F38A-4EA7-9EE0-242A0CB1096F}" type="datetimeFigureOut">
              <a:rPr lang="en-GB" smtClean="0"/>
              <a:t>10/09/2025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3115971-CC7A-4540-85B6-C64CC1E4738D}" type="slidenum">
              <a:rPr lang="en-GB" smtClean="0"/>
              <a:t>‹#›</a:t>
            </a:fld>
            <a:endParaRPr lang="en-GB"/>
          </a:p>
        </p:txBody>
      </p:sp>
    </p:spTree>
    <p:extLst>
      <p:ext uri="{BB962C8B-B14F-4D97-AF65-F5344CB8AC3E}">
        <p14:creationId xmlns:p14="http://schemas.microsoft.com/office/powerpoint/2010/main" val="2754185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3885810" y="6041362"/>
            <a:ext cx="976879" cy="365125"/>
          </a:xfrm>
        </p:spPr>
        <p:txBody>
          <a:bodyPr/>
          <a:lstStyle/>
          <a:p>
            <a:fld id="{C391C374-F38A-4EA7-9EE0-242A0CB1096F}" type="datetimeFigureOut">
              <a:rPr lang="en-GB" smtClean="0"/>
              <a:t>10/09/2025</a:t>
            </a:fld>
            <a:endParaRPr lang="en-GB"/>
          </a:p>
        </p:txBody>
      </p:sp>
      <p:sp>
        <p:nvSpPr>
          <p:cNvPr id="6" name="Footer Placeholder 5"/>
          <p:cNvSpPr>
            <a:spLocks noGrp="1"/>
          </p:cNvSpPr>
          <p:nvPr>
            <p:ph type="ftr" sz="quarter" idx="11"/>
          </p:nvPr>
        </p:nvSpPr>
        <p:spPr>
          <a:xfrm>
            <a:off x="590396" y="6041362"/>
            <a:ext cx="3295413" cy="365125"/>
          </a:xfrm>
        </p:spPr>
        <p:txBody>
          <a:bodyPr/>
          <a:lstStyle/>
          <a:p>
            <a:endParaRPr lang="en-GB"/>
          </a:p>
        </p:txBody>
      </p:sp>
      <p:sp>
        <p:nvSpPr>
          <p:cNvPr id="7" name="Slide Number Placeholder 6"/>
          <p:cNvSpPr>
            <a:spLocks noGrp="1"/>
          </p:cNvSpPr>
          <p:nvPr>
            <p:ph type="sldNum" sz="quarter" idx="12"/>
          </p:nvPr>
        </p:nvSpPr>
        <p:spPr>
          <a:xfrm>
            <a:off x="4862689" y="5915888"/>
            <a:ext cx="1062155" cy="490599"/>
          </a:xfrm>
        </p:spPr>
        <p:txBody>
          <a:bodyPr/>
          <a:lstStyle/>
          <a:p>
            <a:fld id="{D3115971-CC7A-4540-85B6-C64CC1E4738D}" type="slidenum">
              <a:rPr lang="en-GB" smtClean="0"/>
              <a:t>‹#›</a:t>
            </a:fld>
            <a:endParaRPr lang="en-GB"/>
          </a:p>
        </p:txBody>
      </p:sp>
    </p:spTree>
    <p:extLst>
      <p:ext uri="{BB962C8B-B14F-4D97-AF65-F5344CB8AC3E}">
        <p14:creationId xmlns:p14="http://schemas.microsoft.com/office/powerpoint/2010/main" val="683204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GB"/>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C391C374-F38A-4EA7-9EE0-242A0CB1096F}" type="datetimeFigureOut">
              <a:rPr lang="en-GB" smtClean="0"/>
              <a:t>10/09/2025</a:t>
            </a:fld>
            <a:endParaRPr lang="en-GB"/>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3115971-CC7A-4540-85B6-C64CC1E4738D}" type="slidenum">
              <a:rPr lang="en-GB" smtClean="0"/>
              <a:t>‹#›</a:t>
            </a:fld>
            <a:endParaRPr lang="en-GB"/>
          </a:p>
        </p:txBody>
      </p:sp>
    </p:spTree>
    <p:extLst>
      <p:ext uri="{BB962C8B-B14F-4D97-AF65-F5344CB8AC3E}">
        <p14:creationId xmlns:p14="http://schemas.microsoft.com/office/powerpoint/2010/main" val="3036361432"/>
      </p:ext>
    </p:extLst>
  </p:cSld>
  <p:clrMap bg1="dk1" tx1="lt1" bg2="dk2" tx2="lt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 id="2147483994" r:id="rId12"/>
    <p:sldLayoutId id="2147483995" r:id="rId13"/>
    <p:sldLayoutId id="2147483996"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littlewandlelettersandsounds.org.uk/resources/for-parent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2" Type="http://schemas.openxmlformats.org/officeDocument/2006/relationships/hyperlink" Target="http://www.holmeschapelprimary.org.uk/"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Class2@holmeschapelprimary.cheshire.sch.uk" TargetMode="External"/><Relationship Id="rId2" Type="http://schemas.openxmlformats.org/officeDocument/2006/relationships/hyperlink" Target="mailto:admin@holmeschapelprimary.cheshire.sch.uk" TargetMode="External"/><Relationship Id="rId1" Type="http://schemas.openxmlformats.org/officeDocument/2006/relationships/slideLayout" Target="../slideLayouts/slideLayout2.xml"/><Relationship Id="rId4" Type="http://schemas.openxmlformats.org/officeDocument/2006/relationships/hyperlink" Target="mailto:Class2a@holmeschapelprimary.cheshire.sch.uk"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mailto:Class2a@holmeschapelprimary.cheshire.sch.uk" TargetMode="External"/><Relationship Id="rId2" Type="http://schemas.openxmlformats.org/officeDocument/2006/relationships/hyperlink" Target="mailto:Class2@holmeschapelprimary.cheshire.sch.u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6938" y="2886892"/>
            <a:ext cx="10572000" cy="1219798"/>
          </a:xfrm>
        </p:spPr>
        <p:txBody>
          <a:bodyPr/>
          <a:lstStyle/>
          <a:p>
            <a:r>
              <a:rPr lang="en-GB" sz="6000" dirty="0" smtClean="0"/>
              <a:t>Welcome to Year 2</a:t>
            </a:r>
            <a:endParaRPr lang="en-GB" sz="6000" dirty="0"/>
          </a:p>
        </p:txBody>
      </p:sp>
    </p:spTree>
    <p:extLst>
      <p:ext uri="{BB962C8B-B14F-4D97-AF65-F5344CB8AC3E}">
        <p14:creationId xmlns:p14="http://schemas.microsoft.com/office/powerpoint/2010/main" val="30802403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Phonics &amp; Reading – Little </a:t>
            </a:r>
            <a:r>
              <a:rPr lang="en-GB" dirty="0" err="1" smtClean="0"/>
              <a:t>Wandle</a:t>
            </a:r>
            <a:endParaRPr lang="en-GB" dirty="0"/>
          </a:p>
        </p:txBody>
      </p:sp>
      <p:sp>
        <p:nvSpPr>
          <p:cNvPr id="3" name="Content Placeholder 2"/>
          <p:cNvSpPr>
            <a:spLocks noGrp="1"/>
          </p:cNvSpPr>
          <p:nvPr>
            <p:ph idx="1"/>
          </p:nvPr>
        </p:nvSpPr>
        <p:spPr>
          <a:xfrm>
            <a:off x="640080" y="2574985"/>
            <a:ext cx="10881360" cy="3636511"/>
          </a:xfrm>
        </p:spPr>
        <p:txBody>
          <a:bodyPr/>
          <a:lstStyle/>
          <a:p>
            <a:pPr marL="0" lvl="0" indent="0">
              <a:buNone/>
            </a:pPr>
            <a:r>
              <a:rPr lang="en-GB" sz="2400" dirty="0" smtClean="0"/>
              <a:t>The phonics scheme we follow in school is called </a:t>
            </a:r>
            <a:r>
              <a:rPr lang="en-GB" sz="2400" b="1" dirty="0" smtClean="0"/>
              <a:t>Little </a:t>
            </a:r>
            <a:r>
              <a:rPr lang="en-GB" sz="2400" b="1" dirty="0" err="1" smtClean="0"/>
              <a:t>Wandle</a:t>
            </a:r>
            <a:r>
              <a:rPr lang="en-GB" sz="2400" b="1" dirty="0" smtClean="0"/>
              <a:t> Letters and Sounds</a:t>
            </a:r>
            <a:r>
              <a:rPr lang="en-GB" sz="2400" dirty="0" smtClean="0"/>
              <a:t> which the children followed last year.</a:t>
            </a:r>
          </a:p>
          <a:p>
            <a:pPr marL="0" lvl="0" indent="0">
              <a:buNone/>
            </a:pPr>
            <a:endParaRPr lang="en-GB" sz="2200" dirty="0" smtClean="0"/>
          </a:p>
          <a:p>
            <a:pPr lvl="0"/>
            <a:r>
              <a:rPr lang="en-GB" sz="2200" dirty="0" smtClean="0"/>
              <a:t>Year 2 &gt; Phase 5 review &gt; Bridge to Spelling &gt;Spelling units</a:t>
            </a:r>
          </a:p>
          <a:p>
            <a:pPr lvl="0"/>
            <a:r>
              <a:rPr lang="en-GB" sz="2200" dirty="0" smtClean="0"/>
              <a:t>Children will be assessed regularly and this will inform reading book bands.</a:t>
            </a:r>
            <a:endParaRPr lang="en-GB" sz="2200" dirty="0"/>
          </a:p>
          <a:p>
            <a:pPr marL="0" lvl="0" indent="0">
              <a:buNone/>
            </a:pPr>
            <a:endParaRPr lang="en-GB" sz="2200" dirty="0"/>
          </a:p>
          <a:p>
            <a:pPr marL="0" indent="0">
              <a:buNone/>
            </a:pPr>
            <a:r>
              <a:rPr lang="en-GB" dirty="0"/>
              <a:t>Further </a:t>
            </a:r>
            <a:r>
              <a:rPr lang="en-GB" dirty="0" smtClean="0"/>
              <a:t>information </a:t>
            </a:r>
            <a:r>
              <a:rPr lang="en-GB" dirty="0"/>
              <a:t>can be found via this link:  </a:t>
            </a:r>
            <a:r>
              <a:rPr lang="en-GB" u="sng" dirty="0">
                <a:hlinkClick r:id="rId2"/>
              </a:rPr>
              <a:t>https://www.littlewandlelettersandsounds.org.uk/resources/for-parents</a:t>
            </a:r>
            <a:r>
              <a:rPr lang="en-GB" u="sng" dirty="0" smtClean="0">
                <a:hlinkClick r:id="rId2"/>
              </a:rPr>
              <a:t>/</a:t>
            </a:r>
            <a:endParaRPr lang="en-GB" dirty="0"/>
          </a:p>
        </p:txBody>
      </p:sp>
    </p:spTree>
    <p:extLst>
      <p:ext uri="{BB962C8B-B14F-4D97-AF65-F5344CB8AC3E}">
        <p14:creationId xmlns:p14="http://schemas.microsoft.com/office/powerpoint/2010/main" val="1793207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Reading – Little </a:t>
            </a:r>
            <a:r>
              <a:rPr lang="en-GB" dirty="0" err="1"/>
              <a:t>Wandle</a:t>
            </a:r>
            <a:endParaRPr lang="en-GB" dirty="0"/>
          </a:p>
        </p:txBody>
      </p:sp>
      <p:sp>
        <p:nvSpPr>
          <p:cNvPr id="3" name="Content Placeholder 2"/>
          <p:cNvSpPr>
            <a:spLocks noGrp="1"/>
          </p:cNvSpPr>
          <p:nvPr>
            <p:ph idx="1"/>
          </p:nvPr>
        </p:nvSpPr>
        <p:spPr>
          <a:xfrm>
            <a:off x="126124" y="2207172"/>
            <a:ext cx="11950262" cy="4546325"/>
          </a:xfrm>
        </p:spPr>
        <p:txBody>
          <a:bodyPr>
            <a:normAutofit/>
          </a:bodyPr>
          <a:lstStyle/>
          <a:p>
            <a:pPr marL="0" lvl="0" indent="0">
              <a:buNone/>
            </a:pPr>
            <a:r>
              <a:rPr lang="en-GB" sz="2600" dirty="0"/>
              <a:t>All children will read as part of a guided reading group </a:t>
            </a:r>
            <a:r>
              <a:rPr lang="en-GB" sz="2600" dirty="0" smtClean="0"/>
              <a:t>three times </a:t>
            </a:r>
            <a:r>
              <a:rPr lang="en-GB" sz="2600" dirty="0"/>
              <a:t>per </a:t>
            </a:r>
            <a:r>
              <a:rPr lang="en-GB" sz="2600" dirty="0" smtClean="0"/>
              <a:t>week </a:t>
            </a:r>
            <a:r>
              <a:rPr lang="en-GB" sz="2400" dirty="0" smtClean="0"/>
              <a:t>(week beginning 8</a:t>
            </a:r>
            <a:r>
              <a:rPr lang="en-GB" sz="2400" baseline="30000" dirty="0" smtClean="0"/>
              <a:t>th</a:t>
            </a:r>
            <a:r>
              <a:rPr lang="en-GB" sz="2400" dirty="0" smtClean="0"/>
              <a:t> September 2025)</a:t>
            </a:r>
          </a:p>
          <a:p>
            <a:pPr marL="0" lvl="0" indent="0">
              <a:buNone/>
            </a:pPr>
            <a:endParaRPr lang="en-GB" sz="800" dirty="0"/>
          </a:p>
          <a:p>
            <a:pPr marL="0" lvl="0" indent="0">
              <a:buNone/>
            </a:pPr>
            <a:r>
              <a:rPr lang="en-GB" sz="2200" b="1" dirty="0" smtClean="0"/>
              <a:t>Books to be sent home</a:t>
            </a:r>
            <a:r>
              <a:rPr lang="en-GB" sz="2200" dirty="0" smtClean="0"/>
              <a:t>:</a:t>
            </a:r>
          </a:p>
          <a:p>
            <a:pPr lvl="0"/>
            <a:r>
              <a:rPr lang="en-GB" sz="2200" dirty="0" smtClean="0"/>
              <a:t>Reading Practice Books </a:t>
            </a:r>
          </a:p>
          <a:p>
            <a:r>
              <a:rPr lang="en-GB" sz="2200" dirty="0" smtClean="0"/>
              <a:t>Sharing </a:t>
            </a:r>
            <a:r>
              <a:rPr lang="en-GB" sz="2200" dirty="0"/>
              <a:t>books </a:t>
            </a:r>
            <a:r>
              <a:rPr lang="en-GB" sz="2200" dirty="0" smtClean="0"/>
              <a:t>– 1 Reading </a:t>
            </a:r>
            <a:r>
              <a:rPr lang="en-GB" sz="2200" dirty="0"/>
              <a:t>for </a:t>
            </a:r>
            <a:r>
              <a:rPr lang="en-GB" sz="2200" dirty="0" smtClean="0"/>
              <a:t>Pleasure book </a:t>
            </a:r>
          </a:p>
          <a:p>
            <a:pPr marL="0" indent="0">
              <a:buNone/>
            </a:pPr>
            <a:r>
              <a:rPr lang="en-GB" sz="2400" dirty="0" smtClean="0"/>
              <a:t>Books will </a:t>
            </a:r>
            <a:r>
              <a:rPr lang="en-GB" sz="2400" dirty="0"/>
              <a:t>be </a:t>
            </a:r>
            <a:r>
              <a:rPr lang="en-GB" sz="2400" dirty="0" smtClean="0"/>
              <a:t>collected on Tuesdays and a new one sent home each Thursday. The expectation is that children read at home for a minimum of 10 </a:t>
            </a:r>
            <a:r>
              <a:rPr lang="en-GB" sz="2400" dirty="0"/>
              <a:t>minutes </a:t>
            </a:r>
            <a:r>
              <a:rPr lang="en-GB" sz="2400" dirty="0" smtClean="0"/>
              <a:t>each day). </a:t>
            </a:r>
          </a:p>
          <a:p>
            <a:pPr marL="0" indent="0">
              <a:buNone/>
            </a:pPr>
            <a:r>
              <a:rPr lang="en-GB" sz="2400" dirty="0" smtClean="0"/>
              <a:t>Re-reading </a:t>
            </a:r>
            <a:r>
              <a:rPr lang="en-GB" sz="2400" dirty="0"/>
              <a:t>a book is excellent for developing comprehension and </a:t>
            </a:r>
            <a:r>
              <a:rPr lang="en-GB" sz="2400" dirty="0" smtClean="0"/>
              <a:t>fluency</a:t>
            </a:r>
            <a:r>
              <a:rPr lang="en-GB" sz="2400" dirty="0"/>
              <a:t>. </a:t>
            </a:r>
            <a:endParaRPr lang="en-GB" sz="2400" dirty="0" smtClean="0"/>
          </a:p>
          <a:p>
            <a:pPr marL="0" indent="0" algn="ctr">
              <a:buNone/>
            </a:pPr>
            <a:endParaRPr lang="en-GB" sz="400" b="1" dirty="0" smtClean="0">
              <a:solidFill>
                <a:schemeClr val="accent1">
                  <a:lumMod val="40000"/>
                  <a:lumOff val="60000"/>
                </a:schemeClr>
              </a:solidFill>
            </a:endParaRPr>
          </a:p>
        </p:txBody>
      </p:sp>
    </p:spTree>
    <p:extLst>
      <p:ext uri="{BB962C8B-B14F-4D97-AF65-F5344CB8AC3E}">
        <p14:creationId xmlns:p14="http://schemas.microsoft.com/office/powerpoint/2010/main" val="9766126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Reading folders</a:t>
            </a:r>
            <a:endParaRPr lang="en-GB" dirty="0"/>
          </a:p>
        </p:txBody>
      </p:sp>
      <p:sp>
        <p:nvSpPr>
          <p:cNvPr id="3" name="Content Placeholder 2"/>
          <p:cNvSpPr>
            <a:spLocks noGrp="1"/>
          </p:cNvSpPr>
          <p:nvPr>
            <p:ph idx="1"/>
          </p:nvPr>
        </p:nvSpPr>
        <p:spPr>
          <a:xfrm>
            <a:off x="126124" y="2207172"/>
            <a:ext cx="11950262" cy="4546325"/>
          </a:xfrm>
        </p:spPr>
        <p:txBody>
          <a:bodyPr>
            <a:normAutofit/>
          </a:bodyPr>
          <a:lstStyle/>
          <a:p>
            <a:pPr marL="0" lvl="0" indent="0" algn="ctr">
              <a:buNone/>
            </a:pPr>
            <a:r>
              <a:rPr lang="en-GB" sz="2800" b="1" dirty="0" smtClean="0"/>
              <a:t>Reading folders will go home on Thursdays. Please send them back on Tuesdays.</a:t>
            </a:r>
            <a:endParaRPr lang="en-GB" sz="2800" b="1" dirty="0" smtClean="0"/>
          </a:p>
          <a:p>
            <a:pPr marL="0" lvl="0" indent="0" algn="ctr">
              <a:buNone/>
            </a:pPr>
            <a:r>
              <a:rPr lang="en-GB" sz="2800" b="1" dirty="0" smtClean="0"/>
              <a:t>Please check them every </a:t>
            </a:r>
            <a:r>
              <a:rPr lang="en-GB" sz="2800" b="1" dirty="0" smtClean="0"/>
              <a:t>week.</a:t>
            </a:r>
            <a:endParaRPr lang="en-GB" sz="2800" b="1" dirty="0" smtClean="0"/>
          </a:p>
          <a:p>
            <a:pPr marL="0" lvl="0" indent="0" algn="ctr">
              <a:buNone/>
            </a:pPr>
            <a:r>
              <a:rPr lang="en-GB" sz="2000" dirty="0" smtClean="0"/>
              <a:t>They may contain: Notes and letters.</a:t>
            </a:r>
          </a:p>
          <a:p>
            <a:pPr marL="0" lvl="0" indent="0" algn="ctr">
              <a:buNone/>
            </a:pPr>
            <a:r>
              <a:rPr lang="en-GB" sz="2000" dirty="0" smtClean="0"/>
              <a:t>Homework and support materials.</a:t>
            </a:r>
          </a:p>
          <a:p>
            <a:pPr marL="0" lvl="0" indent="0" algn="ctr">
              <a:buNone/>
            </a:pPr>
            <a:r>
              <a:rPr lang="en-GB" sz="2000" dirty="0" smtClean="0"/>
              <a:t>Things your child has made (Easter cards, pieces of </a:t>
            </a:r>
            <a:r>
              <a:rPr lang="en-GB" sz="2000" dirty="0" smtClean="0"/>
              <a:t>work  that are important to them).</a:t>
            </a:r>
            <a:endParaRPr lang="en-GB" sz="2000" dirty="0"/>
          </a:p>
          <a:p>
            <a:pPr marL="0" indent="0" algn="ctr">
              <a:buNone/>
            </a:pPr>
            <a:endParaRPr lang="en-GB" sz="400" b="1" dirty="0" smtClean="0">
              <a:solidFill>
                <a:schemeClr val="accent1">
                  <a:lumMod val="40000"/>
                  <a:lumOff val="60000"/>
                </a:schemeClr>
              </a:solidFill>
            </a:endParaRPr>
          </a:p>
        </p:txBody>
      </p:sp>
    </p:spTree>
    <p:extLst>
      <p:ext uri="{BB962C8B-B14F-4D97-AF65-F5344CB8AC3E}">
        <p14:creationId xmlns:p14="http://schemas.microsoft.com/office/powerpoint/2010/main" val="33420162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School Library</a:t>
            </a:r>
            <a:endParaRPr lang="en-GB" dirty="0"/>
          </a:p>
        </p:txBody>
      </p:sp>
      <p:sp>
        <p:nvSpPr>
          <p:cNvPr id="3" name="Content Placeholder 2"/>
          <p:cNvSpPr>
            <a:spLocks noGrp="1"/>
          </p:cNvSpPr>
          <p:nvPr>
            <p:ph idx="1"/>
          </p:nvPr>
        </p:nvSpPr>
        <p:spPr/>
        <p:txBody>
          <a:bodyPr>
            <a:normAutofit/>
          </a:bodyPr>
          <a:lstStyle/>
          <a:p>
            <a:pPr marL="0" indent="0">
              <a:buNone/>
            </a:pPr>
            <a:r>
              <a:rPr lang="en-GB" sz="2600" dirty="0" smtClean="0"/>
              <a:t>The children are encouraged to read for pleasure and each class visits the school library weekly. </a:t>
            </a:r>
          </a:p>
        </p:txBody>
      </p:sp>
    </p:spTree>
    <p:extLst>
      <p:ext uri="{BB962C8B-B14F-4D97-AF65-F5344CB8AC3E}">
        <p14:creationId xmlns:p14="http://schemas.microsoft.com/office/powerpoint/2010/main" val="1737089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Spelling</a:t>
            </a:r>
            <a:endParaRPr lang="en-GB" dirty="0"/>
          </a:p>
        </p:txBody>
      </p:sp>
      <p:sp>
        <p:nvSpPr>
          <p:cNvPr id="3" name="Content Placeholder 2"/>
          <p:cNvSpPr>
            <a:spLocks noGrp="1"/>
          </p:cNvSpPr>
          <p:nvPr>
            <p:ph idx="1"/>
          </p:nvPr>
        </p:nvSpPr>
        <p:spPr>
          <a:xfrm>
            <a:off x="827424" y="2823179"/>
            <a:ext cx="10554574" cy="2088456"/>
          </a:xfrm>
        </p:spPr>
        <p:txBody>
          <a:bodyPr>
            <a:normAutofit/>
          </a:bodyPr>
          <a:lstStyle/>
          <a:p>
            <a:pPr marL="0" indent="0">
              <a:buNone/>
            </a:pPr>
            <a:r>
              <a:rPr lang="en-GB" sz="2600" dirty="0" smtClean="0"/>
              <a:t>Year 2 spelling rules will be taught each week using the Little </a:t>
            </a:r>
            <a:r>
              <a:rPr lang="en-GB" sz="2600" dirty="0" err="1" smtClean="0"/>
              <a:t>Wandle</a:t>
            </a:r>
            <a:r>
              <a:rPr lang="en-GB" sz="2600" dirty="0" smtClean="0"/>
              <a:t> scheme which builds on Phonics teaching</a:t>
            </a:r>
            <a:r>
              <a:rPr lang="en-GB" sz="2600" dirty="0" smtClean="0"/>
              <a:t>.</a:t>
            </a:r>
          </a:p>
          <a:p>
            <a:pPr marL="0" indent="0">
              <a:buNone/>
            </a:pPr>
            <a:endParaRPr lang="en-GB" dirty="0"/>
          </a:p>
        </p:txBody>
      </p:sp>
    </p:spTree>
    <p:extLst>
      <p:ext uri="{BB962C8B-B14F-4D97-AF65-F5344CB8AC3E}">
        <p14:creationId xmlns:p14="http://schemas.microsoft.com/office/powerpoint/2010/main" val="36622238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Feedback</a:t>
            </a:r>
            <a:endParaRPr lang="en-GB" dirty="0"/>
          </a:p>
        </p:txBody>
      </p:sp>
      <p:sp>
        <p:nvSpPr>
          <p:cNvPr id="3" name="Content Placeholder 2"/>
          <p:cNvSpPr>
            <a:spLocks noGrp="1"/>
          </p:cNvSpPr>
          <p:nvPr>
            <p:ph idx="1"/>
          </p:nvPr>
        </p:nvSpPr>
        <p:spPr>
          <a:xfrm>
            <a:off x="810000" y="2418230"/>
            <a:ext cx="10554574" cy="3636511"/>
          </a:xfrm>
        </p:spPr>
        <p:txBody>
          <a:bodyPr/>
          <a:lstStyle/>
          <a:p>
            <a:pPr marL="0" indent="0">
              <a:buNone/>
            </a:pPr>
            <a:r>
              <a:rPr lang="en-GB" sz="2400" dirty="0"/>
              <a:t>We are eager to ensure that feedback for work completed is as effective as possible.  </a:t>
            </a:r>
            <a:endParaRPr lang="en-GB" sz="2400" dirty="0" smtClean="0"/>
          </a:p>
          <a:p>
            <a:pPr marL="0" indent="0">
              <a:buNone/>
            </a:pPr>
            <a:endParaRPr lang="en-GB" sz="1200" dirty="0" smtClean="0"/>
          </a:p>
          <a:p>
            <a:r>
              <a:rPr lang="en-GB" sz="2200" dirty="0" smtClean="0"/>
              <a:t>Written </a:t>
            </a:r>
            <a:r>
              <a:rPr lang="en-GB" sz="2200" dirty="0"/>
              <a:t>feedback will be used where it is </a:t>
            </a:r>
            <a:r>
              <a:rPr lang="en-GB" sz="2200" dirty="0" smtClean="0"/>
              <a:t>appropriate;</a:t>
            </a:r>
          </a:p>
          <a:p>
            <a:r>
              <a:rPr lang="en-GB" sz="2200" dirty="0"/>
              <a:t>S</a:t>
            </a:r>
            <a:r>
              <a:rPr lang="en-GB" sz="2200" dirty="0" smtClean="0"/>
              <a:t>ome </a:t>
            </a:r>
            <a:r>
              <a:rPr lang="en-GB" sz="2200" dirty="0"/>
              <a:t>feedback will be verbal (whole class, group or individual</a:t>
            </a:r>
            <a:r>
              <a:rPr lang="en-GB" sz="2200" dirty="0" smtClean="0"/>
              <a:t>);</a:t>
            </a:r>
          </a:p>
          <a:p>
            <a:r>
              <a:rPr lang="en-GB" sz="2200" dirty="0" smtClean="0"/>
              <a:t>This </a:t>
            </a:r>
            <a:r>
              <a:rPr lang="en-GB" sz="2200" dirty="0"/>
              <a:t>means that there will not always be green pen on every piece of child’s </a:t>
            </a:r>
            <a:r>
              <a:rPr lang="en-GB" sz="2200" dirty="0" smtClean="0"/>
              <a:t>work.</a:t>
            </a:r>
            <a:endParaRPr lang="en-GB" sz="2200" dirty="0"/>
          </a:p>
          <a:p>
            <a:endParaRPr lang="en-GB" dirty="0"/>
          </a:p>
        </p:txBody>
      </p:sp>
    </p:spTree>
    <p:extLst>
      <p:ext uri="{BB962C8B-B14F-4D97-AF65-F5344CB8AC3E}">
        <p14:creationId xmlns:p14="http://schemas.microsoft.com/office/powerpoint/2010/main" val="5320391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E-Safety</a:t>
            </a:r>
            <a:endParaRPr lang="en-GB" dirty="0"/>
          </a:p>
        </p:txBody>
      </p:sp>
      <p:sp>
        <p:nvSpPr>
          <p:cNvPr id="3" name="Content Placeholder 2"/>
          <p:cNvSpPr>
            <a:spLocks noGrp="1"/>
          </p:cNvSpPr>
          <p:nvPr>
            <p:ph idx="1"/>
          </p:nvPr>
        </p:nvSpPr>
        <p:spPr>
          <a:xfrm>
            <a:off x="818712" y="2483544"/>
            <a:ext cx="10554574" cy="3636511"/>
          </a:xfrm>
        </p:spPr>
        <p:txBody>
          <a:bodyPr>
            <a:normAutofit fontScale="92500" lnSpcReduction="10000"/>
          </a:bodyPr>
          <a:lstStyle/>
          <a:p>
            <a:pPr marL="0" indent="0">
              <a:buNone/>
            </a:pPr>
            <a:r>
              <a:rPr lang="en-GB" sz="2400" b="1" dirty="0"/>
              <a:t>Through e-safety, the children are taught about </a:t>
            </a:r>
            <a:r>
              <a:rPr lang="en-GB" sz="2400" b="1" dirty="0" smtClean="0"/>
              <a:t>many aspects:</a:t>
            </a:r>
          </a:p>
          <a:p>
            <a:pPr marL="0" indent="0">
              <a:buNone/>
            </a:pPr>
            <a:endParaRPr lang="en-GB" sz="1200" dirty="0"/>
          </a:p>
          <a:p>
            <a:pPr lvl="0"/>
            <a:r>
              <a:rPr lang="en-GB" sz="2200" dirty="0"/>
              <a:t>Staying safe online</a:t>
            </a:r>
          </a:p>
          <a:p>
            <a:pPr lvl="0"/>
            <a:r>
              <a:rPr lang="en-GB" sz="2200" dirty="0"/>
              <a:t>Digital trails</a:t>
            </a:r>
          </a:p>
          <a:p>
            <a:pPr lvl="0"/>
            <a:r>
              <a:rPr lang="en-GB" sz="2200" dirty="0"/>
              <a:t>Cyber bullying</a:t>
            </a:r>
          </a:p>
          <a:p>
            <a:pPr lvl="0"/>
            <a:r>
              <a:rPr lang="en-GB" sz="2200" dirty="0"/>
              <a:t>Effective internet searching using key words</a:t>
            </a:r>
          </a:p>
          <a:p>
            <a:pPr lvl="0"/>
            <a:r>
              <a:rPr lang="en-GB" sz="2200" dirty="0"/>
              <a:t>Evaluating and choosing websites they </a:t>
            </a:r>
            <a:r>
              <a:rPr lang="en-GB" sz="2200" dirty="0" smtClean="0"/>
              <a:t>like</a:t>
            </a:r>
          </a:p>
          <a:p>
            <a:pPr lvl="0"/>
            <a:r>
              <a:rPr lang="en-GB" sz="2200" dirty="0" smtClean="0">
                <a:solidFill>
                  <a:schemeClr val="accent1">
                    <a:lumMod val="60000"/>
                    <a:lumOff val="40000"/>
                  </a:schemeClr>
                </a:solidFill>
              </a:rPr>
              <a:t>Please support us in this by choosing age appropriate games, films and apps for your child. Guidance to age ratings can be found online.</a:t>
            </a:r>
            <a:endParaRPr lang="en-GB" sz="2200" dirty="0">
              <a:solidFill>
                <a:schemeClr val="accent1">
                  <a:lumMod val="60000"/>
                  <a:lumOff val="40000"/>
                </a:schemeClr>
              </a:solidFill>
            </a:endParaRPr>
          </a:p>
          <a:p>
            <a:endParaRPr lang="en-GB" dirty="0"/>
          </a:p>
        </p:txBody>
      </p:sp>
    </p:spTree>
    <p:extLst>
      <p:ext uri="{BB962C8B-B14F-4D97-AF65-F5344CB8AC3E}">
        <p14:creationId xmlns:p14="http://schemas.microsoft.com/office/powerpoint/2010/main" val="5660903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137" y="447188"/>
            <a:ext cx="10937861" cy="970450"/>
          </a:xfrm>
        </p:spPr>
        <p:txBody>
          <a:bodyPr/>
          <a:lstStyle/>
          <a:p>
            <a:r>
              <a:rPr lang="en-GB" dirty="0"/>
              <a:t>What homework can we expect in Year 2</a:t>
            </a:r>
            <a:r>
              <a:rPr lang="en-GB" dirty="0" smtClean="0"/>
              <a:t>?</a:t>
            </a:r>
            <a:endParaRPr lang="en-GB" dirty="0"/>
          </a:p>
        </p:txBody>
      </p:sp>
      <p:sp>
        <p:nvSpPr>
          <p:cNvPr id="3" name="Content Placeholder 2"/>
          <p:cNvSpPr>
            <a:spLocks noGrp="1"/>
          </p:cNvSpPr>
          <p:nvPr>
            <p:ph idx="1"/>
          </p:nvPr>
        </p:nvSpPr>
        <p:spPr>
          <a:xfrm>
            <a:off x="444137" y="2312127"/>
            <a:ext cx="11422042" cy="4323804"/>
          </a:xfrm>
        </p:spPr>
        <p:txBody>
          <a:bodyPr>
            <a:normAutofit/>
          </a:bodyPr>
          <a:lstStyle/>
          <a:p>
            <a:r>
              <a:rPr lang="en-GB" sz="2200" dirty="0" smtClean="0"/>
              <a:t>‘</a:t>
            </a:r>
            <a:r>
              <a:rPr lang="en-GB" sz="2200" dirty="0"/>
              <a:t>Homework Menu’ where </a:t>
            </a:r>
            <a:r>
              <a:rPr lang="en-GB" sz="2200" dirty="0" smtClean="0"/>
              <a:t>the children choose </a:t>
            </a:r>
            <a:r>
              <a:rPr lang="en-GB" sz="2200" dirty="0"/>
              <a:t>at least </a:t>
            </a:r>
            <a:r>
              <a:rPr lang="en-GB" sz="2200" dirty="0" smtClean="0"/>
              <a:t>one </a:t>
            </a:r>
            <a:r>
              <a:rPr lang="en-GB" sz="2200" dirty="0"/>
              <a:t>piece of homework to complete each half term; however, </a:t>
            </a:r>
            <a:r>
              <a:rPr lang="en-GB" sz="2200" dirty="0" smtClean="0"/>
              <a:t>they </a:t>
            </a:r>
            <a:r>
              <a:rPr lang="en-GB" sz="2200" dirty="0"/>
              <a:t>can complete as many as </a:t>
            </a:r>
            <a:r>
              <a:rPr lang="en-GB" sz="2200" dirty="0" smtClean="0"/>
              <a:t>they </a:t>
            </a:r>
            <a:r>
              <a:rPr lang="en-GB" sz="2200" dirty="0"/>
              <a:t>want! There will be a date when the homework is due in then the children will share it with their class. We would like to encourage all work to be emailed in where </a:t>
            </a:r>
            <a:r>
              <a:rPr lang="en-GB" sz="2200" dirty="0" smtClean="0"/>
              <a:t>possible, but it can be brought in. </a:t>
            </a:r>
          </a:p>
          <a:p>
            <a:r>
              <a:rPr lang="en-GB" sz="2200" dirty="0" smtClean="0"/>
              <a:t>Reading – It is important for an adult to </a:t>
            </a:r>
            <a:r>
              <a:rPr lang="en-GB" sz="2200" dirty="0"/>
              <a:t>read </a:t>
            </a:r>
            <a:r>
              <a:rPr lang="en-GB" sz="2200" dirty="0" smtClean="0"/>
              <a:t>at home with your child daily.</a:t>
            </a:r>
          </a:p>
          <a:p>
            <a:r>
              <a:rPr lang="en-GB" sz="2200" dirty="0"/>
              <a:t>T</a:t>
            </a:r>
            <a:r>
              <a:rPr lang="en-GB" sz="2200" dirty="0" smtClean="0"/>
              <a:t>imes tables (</a:t>
            </a:r>
            <a:r>
              <a:rPr lang="en-GB" sz="2200" dirty="0" err="1" smtClean="0"/>
              <a:t>TTRockstars</a:t>
            </a:r>
            <a:r>
              <a:rPr lang="en-GB" sz="2200" dirty="0" smtClean="0"/>
              <a:t>) – The children will receive login details for this from January. By the </a:t>
            </a:r>
            <a:r>
              <a:rPr lang="en-GB" sz="2200" dirty="0"/>
              <a:t>end of Year </a:t>
            </a:r>
            <a:r>
              <a:rPr lang="en-GB" sz="2200" dirty="0" smtClean="0"/>
              <a:t>2, the children </a:t>
            </a:r>
            <a:r>
              <a:rPr lang="en-GB" sz="2200" dirty="0"/>
              <a:t>need to know </a:t>
            </a:r>
            <a:r>
              <a:rPr lang="en-GB" sz="2200" dirty="0" smtClean="0"/>
              <a:t>their </a:t>
            </a:r>
            <a:r>
              <a:rPr lang="en-GB" sz="2200" dirty="0"/>
              <a:t>10x, 2x and 5x tables. </a:t>
            </a:r>
          </a:p>
        </p:txBody>
      </p:sp>
    </p:spTree>
    <p:extLst>
      <p:ext uri="{BB962C8B-B14F-4D97-AF65-F5344CB8AC3E}">
        <p14:creationId xmlns:p14="http://schemas.microsoft.com/office/powerpoint/2010/main" val="1215573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When are our PE Days?</a:t>
            </a:r>
            <a:endParaRPr lang="en-GB" dirty="0"/>
          </a:p>
        </p:txBody>
      </p:sp>
      <p:sp>
        <p:nvSpPr>
          <p:cNvPr id="3" name="Content Placeholder 2"/>
          <p:cNvSpPr>
            <a:spLocks noGrp="1"/>
          </p:cNvSpPr>
          <p:nvPr>
            <p:ph idx="1"/>
          </p:nvPr>
        </p:nvSpPr>
        <p:spPr>
          <a:xfrm>
            <a:off x="326571" y="2222287"/>
            <a:ext cx="11547566" cy="4452833"/>
          </a:xfrm>
        </p:spPr>
        <p:txBody>
          <a:bodyPr>
            <a:normAutofit lnSpcReduction="10000"/>
          </a:bodyPr>
          <a:lstStyle/>
          <a:p>
            <a:pPr marL="0" lvl="0" indent="0">
              <a:buNone/>
            </a:pPr>
            <a:r>
              <a:rPr lang="en-GB" sz="2200" dirty="0"/>
              <a:t>All Year 2 children have </a:t>
            </a:r>
            <a:r>
              <a:rPr lang="en-GB" sz="2200" b="1" dirty="0" smtClean="0"/>
              <a:t>indoor PE </a:t>
            </a:r>
            <a:r>
              <a:rPr lang="en-GB" sz="2200" b="1" dirty="0"/>
              <a:t>every </a:t>
            </a:r>
            <a:r>
              <a:rPr lang="en-GB" sz="2200" b="1" dirty="0" smtClean="0"/>
              <a:t>Monday </a:t>
            </a:r>
            <a:r>
              <a:rPr lang="en-GB" sz="2200" dirty="0" smtClean="0"/>
              <a:t>and</a:t>
            </a:r>
            <a:r>
              <a:rPr lang="en-GB" sz="2200" b="1" dirty="0" smtClean="0"/>
              <a:t> outdoor PE every Thursday. </a:t>
            </a:r>
          </a:p>
          <a:p>
            <a:pPr marL="0" indent="0">
              <a:buNone/>
            </a:pPr>
            <a:r>
              <a:rPr lang="en-GB" sz="2200" dirty="0" smtClean="0"/>
              <a:t>We </a:t>
            </a:r>
            <a:r>
              <a:rPr lang="en-GB" sz="2200" dirty="0"/>
              <a:t>will continue to go outside as the weather deteriorates. </a:t>
            </a:r>
            <a:endParaRPr lang="en-GB" sz="2200" dirty="0" smtClean="0"/>
          </a:p>
          <a:p>
            <a:pPr marL="0" lvl="0" indent="0">
              <a:buNone/>
            </a:pPr>
            <a:endParaRPr lang="en-GB" sz="1200" dirty="0" smtClean="0"/>
          </a:p>
          <a:p>
            <a:pPr marL="0" indent="0">
              <a:buNone/>
            </a:pPr>
            <a:r>
              <a:rPr lang="en-GB" sz="2200" dirty="0" smtClean="0"/>
              <a:t>Children </a:t>
            </a:r>
            <a:r>
              <a:rPr lang="en-GB" sz="2200" dirty="0"/>
              <a:t>should wear PE kit on PE </a:t>
            </a:r>
            <a:r>
              <a:rPr lang="en-GB" sz="2200" dirty="0" smtClean="0"/>
              <a:t>days:</a:t>
            </a:r>
          </a:p>
          <a:p>
            <a:r>
              <a:rPr lang="en-GB" sz="2200" dirty="0" smtClean="0"/>
              <a:t>Plain </a:t>
            </a:r>
            <a:r>
              <a:rPr lang="en-GB" sz="2200" dirty="0"/>
              <a:t>t-shirt in their house colour or plain white (with or without school </a:t>
            </a:r>
            <a:r>
              <a:rPr lang="en-GB" sz="2200" dirty="0" smtClean="0"/>
              <a:t>logo).</a:t>
            </a:r>
          </a:p>
          <a:p>
            <a:r>
              <a:rPr lang="en-GB" sz="2200" dirty="0" smtClean="0"/>
              <a:t>Navy </a:t>
            </a:r>
            <a:r>
              <a:rPr lang="en-GB" sz="2200" dirty="0"/>
              <a:t>or black plain shorts/</a:t>
            </a:r>
            <a:r>
              <a:rPr lang="en-GB" sz="2200" dirty="0" err="1"/>
              <a:t>skort</a:t>
            </a:r>
            <a:r>
              <a:rPr lang="en-GB" sz="2200" dirty="0"/>
              <a:t>, plain dark leggings or jogging bottoms (to wear over shorts if the weather is </a:t>
            </a:r>
            <a:r>
              <a:rPr lang="en-GB" sz="2200" dirty="0" smtClean="0"/>
              <a:t>cold).</a:t>
            </a:r>
          </a:p>
          <a:p>
            <a:r>
              <a:rPr lang="en-GB" sz="2200" dirty="0" smtClean="0"/>
              <a:t>Plain </a:t>
            </a:r>
            <a:r>
              <a:rPr lang="en-GB" sz="2200" dirty="0"/>
              <a:t>black trainers – preferably with Velcro fastening </a:t>
            </a:r>
            <a:r>
              <a:rPr lang="en-GB" sz="2200" dirty="0" smtClean="0"/>
              <a:t>(</a:t>
            </a:r>
            <a:r>
              <a:rPr lang="en-GB" sz="2200" dirty="0"/>
              <a:t>unless they can tie their own </a:t>
            </a:r>
            <a:r>
              <a:rPr lang="en-GB" sz="2200" dirty="0" smtClean="0"/>
              <a:t>laces independently) .</a:t>
            </a:r>
            <a:endParaRPr lang="en-GB" sz="2200" dirty="0"/>
          </a:p>
          <a:p>
            <a:r>
              <a:rPr lang="en-GB" sz="2200" dirty="0" smtClean="0"/>
              <a:t>School blue </a:t>
            </a:r>
            <a:r>
              <a:rPr lang="en-GB" sz="2200" dirty="0"/>
              <a:t>sweatshirt (plus a plain blue/grey/black hoodie to go over the top during cold weather – no slogan/logo</a:t>
            </a:r>
            <a:r>
              <a:rPr lang="en-GB" sz="2200" dirty="0" smtClean="0"/>
              <a:t>).</a:t>
            </a:r>
            <a:endParaRPr lang="en-GB" sz="2200" dirty="0"/>
          </a:p>
        </p:txBody>
      </p:sp>
    </p:spTree>
    <p:extLst>
      <p:ext uri="{BB962C8B-B14F-4D97-AF65-F5344CB8AC3E}">
        <p14:creationId xmlns:p14="http://schemas.microsoft.com/office/powerpoint/2010/main" val="28782018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Coats</a:t>
            </a:r>
            <a:endParaRPr lang="en-GB" dirty="0"/>
          </a:p>
        </p:txBody>
      </p:sp>
      <p:sp>
        <p:nvSpPr>
          <p:cNvPr id="3" name="Content Placeholder 2"/>
          <p:cNvSpPr>
            <a:spLocks noGrp="1"/>
          </p:cNvSpPr>
          <p:nvPr>
            <p:ph idx="1"/>
          </p:nvPr>
        </p:nvSpPr>
        <p:spPr>
          <a:xfrm>
            <a:off x="648787" y="2352916"/>
            <a:ext cx="10894423" cy="3636511"/>
          </a:xfrm>
        </p:spPr>
        <p:txBody>
          <a:bodyPr/>
          <a:lstStyle/>
          <a:p>
            <a:r>
              <a:rPr lang="en-GB" sz="2600" dirty="0"/>
              <a:t>Please ensure your child has a coat </a:t>
            </a:r>
            <a:r>
              <a:rPr lang="en-GB" sz="2600" b="1" u="sng" dirty="0"/>
              <a:t>every</a:t>
            </a:r>
            <a:r>
              <a:rPr lang="en-GB" sz="2600" dirty="0"/>
              <a:t> day – we do go out even if </a:t>
            </a:r>
            <a:r>
              <a:rPr lang="en-GB" sz="2600" dirty="0" smtClean="0"/>
              <a:t>it’s raining. Often it can rain on a day where it looks like it may not</a:t>
            </a:r>
            <a:r>
              <a:rPr lang="en-GB" sz="2400" dirty="0" smtClean="0"/>
              <a:t>. </a:t>
            </a:r>
          </a:p>
          <a:p>
            <a:endParaRPr lang="en-GB" sz="2400" dirty="0"/>
          </a:p>
          <a:p>
            <a:pPr marL="0" indent="0">
              <a:buNone/>
            </a:pPr>
            <a:endParaRPr lang="en-GB" dirty="0"/>
          </a:p>
        </p:txBody>
      </p:sp>
    </p:spTree>
    <p:extLst>
      <p:ext uri="{BB962C8B-B14F-4D97-AF65-F5344CB8AC3E}">
        <p14:creationId xmlns:p14="http://schemas.microsoft.com/office/powerpoint/2010/main" val="23666613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09999" y="447188"/>
            <a:ext cx="10855131" cy="970450"/>
          </a:xfrm>
        </p:spPr>
        <p:txBody>
          <a:bodyPr/>
          <a:lstStyle/>
          <a:p>
            <a:r>
              <a:rPr lang="en-US" dirty="0"/>
              <a:t>Teachers and Teaching assistants in Year 2</a:t>
            </a:r>
            <a:endParaRPr lang="en-GB" dirty="0"/>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2279024889"/>
              </p:ext>
            </p:extLst>
          </p:nvPr>
        </p:nvGraphicFramePr>
        <p:xfrm>
          <a:off x="819150" y="2222500"/>
          <a:ext cx="5184775" cy="3638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 Placeholder 10"/>
          <p:cNvSpPr>
            <a:spLocks noGrp="1"/>
          </p:cNvSpPr>
          <p:nvPr>
            <p:ph type="body" sz="quarter" idx="4294967295"/>
          </p:nvPr>
        </p:nvSpPr>
        <p:spPr>
          <a:xfrm>
            <a:off x="711620" y="2212093"/>
            <a:ext cx="2795451" cy="576262"/>
          </a:xfrm>
        </p:spPr>
        <p:txBody>
          <a:bodyPr>
            <a:normAutofit fontScale="92500" lnSpcReduction="10000"/>
          </a:bodyPr>
          <a:lstStyle/>
          <a:p>
            <a:pPr marL="0" indent="0" algn="l">
              <a:buNone/>
            </a:pPr>
            <a:r>
              <a:rPr lang="en-GB" sz="3600" b="1" dirty="0" smtClean="0"/>
              <a:t>Class 2</a:t>
            </a:r>
            <a:endParaRPr lang="en-GB" sz="3600" b="1" dirty="0"/>
          </a:p>
        </p:txBody>
      </p:sp>
      <p:sp>
        <p:nvSpPr>
          <p:cNvPr id="12" name="Content Placeholder 11"/>
          <p:cNvSpPr>
            <a:spLocks noGrp="1"/>
          </p:cNvSpPr>
          <p:nvPr>
            <p:ph sz="quarter" idx="4294967295"/>
          </p:nvPr>
        </p:nvSpPr>
        <p:spPr>
          <a:xfrm>
            <a:off x="470263" y="3220488"/>
            <a:ext cx="5533662" cy="3109912"/>
          </a:xfrm>
        </p:spPr>
        <p:txBody>
          <a:bodyPr>
            <a:normAutofit fontScale="92500" lnSpcReduction="20000"/>
          </a:bodyPr>
          <a:lstStyle/>
          <a:p>
            <a:r>
              <a:rPr lang="en-GB" sz="2800" dirty="0" smtClean="0"/>
              <a:t>Miss Brett</a:t>
            </a:r>
          </a:p>
          <a:p>
            <a:r>
              <a:rPr lang="en-GB" sz="2800" dirty="0" smtClean="0"/>
              <a:t>Mrs </a:t>
            </a:r>
            <a:r>
              <a:rPr lang="en-GB" sz="2800" dirty="0" err="1" smtClean="0"/>
              <a:t>Ventre</a:t>
            </a:r>
            <a:endParaRPr lang="en-GB" sz="2800" dirty="0" smtClean="0"/>
          </a:p>
          <a:p>
            <a:endParaRPr lang="en-GB" sz="2800" dirty="0"/>
          </a:p>
          <a:p>
            <a:r>
              <a:rPr lang="en-GB" sz="2800" dirty="0" smtClean="0"/>
              <a:t>Mrs </a:t>
            </a:r>
            <a:r>
              <a:rPr lang="en-GB" sz="2800" dirty="0" err="1" smtClean="0"/>
              <a:t>Whalley</a:t>
            </a:r>
            <a:r>
              <a:rPr lang="en-GB" sz="2800" dirty="0" smtClean="0"/>
              <a:t> across the year (Mon-Thurs PM)</a:t>
            </a:r>
          </a:p>
          <a:p>
            <a:r>
              <a:rPr lang="en-GB" sz="2800" dirty="0" smtClean="0"/>
              <a:t>Miss </a:t>
            </a:r>
            <a:r>
              <a:rPr lang="en-GB" sz="2800" dirty="0" err="1" smtClean="0"/>
              <a:t>Beechener</a:t>
            </a:r>
            <a:r>
              <a:rPr lang="en-GB" sz="2800" dirty="0" smtClean="0"/>
              <a:t> and Mrs </a:t>
            </a:r>
            <a:r>
              <a:rPr lang="en-GB" sz="2800" dirty="0" err="1" smtClean="0"/>
              <a:t>Awoyomi</a:t>
            </a:r>
            <a:r>
              <a:rPr lang="en-GB" sz="2800" dirty="0" smtClean="0"/>
              <a:t> on Tuesdays for PPA</a:t>
            </a:r>
          </a:p>
        </p:txBody>
      </p:sp>
      <p:sp>
        <p:nvSpPr>
          <p:cNvPr id="9" name="Text Placeholder 8"/>
          <p:cNvSpPr txBox="1">
            <a:spLocks/>
          </p:cNvSpPr>
          <p:nvPr/>
        </p:nvSpPr>
        <p:spPr>
          <a:xfrm>
            <a:off x="7002143" y="2212093"/>
            <a:ext cx="5189857" cy="576262"/>
          </a:xfrm>
          <a:prstGeom prst="rect">
            <a:avLst/>
          </a:prstGeom>
          <a:effectLst>
            <a:outerShdw blurRad="50800" dir="14400000">
              <a:srgbClr val="000000">
                <a:alpha val="40000"/>
              </a:srgbClr>
            </a:outerShdw>
          </a:effectLst>
        </p:spPr>
        <p:txBody>
          <a:bodyPr vert="horz" lIns="91440" tIns="45720" rIns="91440" bIns="45720" rtlCol="0" anchor="ctr">
            <a:normAutofit fontScale="92500" lnSpcReduction="10000"/>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None/>
            </a:pPr>
            <a:r>
              <a:rPr lang="en-GB" sz="3600" b="1" dirty="0" smtClean="0"/>
              <a:t>Class 2a</a:t>
            </a:r>
            <a:endParaRPr lang="en-GB" sz="3600" b="1" dirty="0"/>
          </a:p>
        </p:txBody>
      </p:sp>
      <p:sp>
        <p:nvSpPr>
          <p:cNvPr id="10" name="Content Placeholder 9"/>
          <p:cNvSpPr>
            <a:spLocks noGrp="1"/>
          </p:cNvSpPr>
          <p:nvPr>
            <p:ph sz="half" idx="2"/>
          </p:nvPr>
        </p:nvSpPr>
        <p:spPr>
          <a:xfrm>
            <a:off x="6865705" y="2666082"/>
            <a:ext cx="4940012" cy="2544642"/>
          </a:xfrm>
        </p:spPr>
        <p:txBody>
          <a:bodyPr>
            <a:noAutofit/>
          </a:bodyPr>
          <a:lstStyle/>
          <a:p>
            <a:r>
              <a:rPr lang="en-GB" sz="2800" dirty="0" smtClean="0"/>
              <a:t>Ms </a:t>
            </a:r>
            <a:r>
              <a:rPr lang="en-GB" sz="2800" dirty="0" err="1" smtClean="0"/>
              <a:t>Lackford</a:t>
            </a:r>
            <a:endParaRPr lang="en-GB" sz="2800" dirty="0" smtClean="0"/>
          </a:p>
          <a:p>
            <a:r>
              <a:rPr lang="en-GB" sz="2800" dirty="0" smtClean="0"/>
              <a:t>Mrs Lal (Mon-Thurs)</a:t>
            </a:r>
          </a:p>
          <a:p>
            <a:r>
              <a:rPr lang="en-GB" sz="2800" dirty="0" smtClean="0"/>
              <a:t>Mrs Parker (Friday)</a:t>
            </a:r>
            <a:endParaRPr lang="en-GB" sz="2800" dirty="0"/>
          </a:p>
        </p:txBody>
      </p:sp>
    </p:spTree>
    <p:extLst>
      <p:ext uri="{BB962C8B-B14F-4D97-AF65-F5344CB8AC3E}">
        <p14:creationId xmlns:p14="http://schemas.microsoft.com/office/powerpoint/2010/main" val="22476722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School Rules – Be the best you can be!</a:t>
            </a:r>
            <a:endParaRPr lang="en-GB" dirty="0"/>
          </a:p>
        </p:txBody>
      </p:sp>
      <p:sp>
        <p:nvSpPr>
          <p:cNvPr id="3" name="Content Placeholder 2"/>
          <p:cNvSpPr>
            <a:spLocks noGrp="1"/>
          </p:cNvSpPr>
          <p:nvPr>
            <p:ph idx="1"/>
          </p:nvPr>
        </p:nvSpPr>
        <p:spPr>
          <a:xfrm>
            <a:off x="418011" y="2259874"/>
            <a:ext cx="11351623" cy="4219303"/>
          </a:xfrm>
        </p:spPr>
        <p:txBody>
          <a:bodyPr>
            <a:noAutofit/>
          </a:bodyPr>
          <a:lstStyle/>
          <a:p>
            <a:pPr marL="0" lvl="0" indent="0">
              <a:buNone/>
            </a:pPr>
            <a:endParaRPr lang="en-GB" sz="2200" dirty="0" smtClean="0"/>
          </a:p>
          <a:p>
            <a:pPr marL="0" lvl="0" indent="0" algn="ctr">
              <a:buNone/>
            </a:pPr>
            <a:r>
              <a:rPr lang="en-GB" sz="4800" b="1" dirty="0" smtClean="0">
                <a:solidFill>
                  <a:schemeClr val="accent1">
                    <a:lumMod val="60000"/>
                    <a:lumOff val="40000"/>
                  </a:schemeClr>
                </a:solidFill>
              </a:rPr>
              <a:t>Be kind</a:t>
            </a:r>
          </a:p>
          <a:p>
            <a:pPr marL="0" lvl="0" indent="0" algn="ctr">
              <a:buNone/>
            </a:pPr>
            <a:r>
              <a:rPr lang="en-GB" sz="4800" b="1" dirty="0" smtClean="0">
                <a:solidFill>
                  <a:schemeClr val="accent1">
                    <a:lumMod val="60000"/>
                    <a:lumOff val="40000"/>
                  </a:schemeClr>
                </a:solidFill>
              </a:rPr>
              <a:t>Be respectful</a:t>
            </a:r>
          </a:p>
          <a:p>
            <a:pPr marL="0" lvl="0" indent="0" algn="ctr">
              <a:buNone/>
            </a:pPr>
            <a:r>
              <a:rPr lang="en-GB" sz="4800" b="1" dirty="0" smtClean="0">
                <a:solidFill>
                  <a:schemeClr val="accent1">
                    <a:lumMod val="60000"/>
                    <a:lumOff val="40000"/>
                  </a:schemeClr>
                </a:solidFill>
              </a:rPr>
              <a:t>Be safe</a:t>
            </a:r>
            <a:endParaRPr lang="en-GB" sz="4800" b="1" dirty="0">
              <a:solidFill>
                <a:schemeClr val="accent1">
                  <a:lumMod val="60000"/>
                  <a:lumOff val="40000"/>
                </a:schemeClr>
              </a:solidFill>
            </a:endParaRPr>
          </a:p>
          <a:p>
            <a:endParaRPr lang="en-GB" sz="2200" dirty="0"/>
          </a:p>
        </p:txBody>
      </p:sp>
    </p:spTree>
    <p:extLst>
      <p:ext uri="{BB962C8B-B14F-4D97-AF65-F5344CB8AC3E}">
        <p14:creationId xmlns:p14="http://schemas.microsoft.com/office/powerpoint/2010/main" val="40368493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British Values</a:t>
            </a:r>
            <a:endParaRPr lang="en-GB" dirty="0"/>
          </a:p>
        </p:txBody>
      </p:sp>
      <p:pic>
        <p:nvPicPr>
          <p:cNvPr id="6" name="Content Placeholder 5"/>
          <p:cNvPicPr>
            <a:picLocks noGrp="1" noChangeAspect="1"/>
          </p:cNvPicPr>
          <p:nvPr>
            <p:ph idx="1"/>
          </p:nvPr>
        </p:nvPicPr>
        <p:blipFill>
          <a:blip r:embed="rId2"/>
          <a:stretch>
            <a:fillRect/>
          </a:stretch>
        </p:blipFill>
        <p:spPr>
          <a:xfrm>
            <a:off x="4328160" y="645308"/>
            <a:ext cx="7182158" cy="5710556"/>
          </a:xfrm>
          <a:prstGeom prst="rect">
            <a:avLst/>
          </a:prstGeom>
        </p:spPr>
      </p:pic>
      <p:sp>
        <p:nvSpPr>
          <p:cNvPr id="7" name="TextBox 6"/>
          <p:cNvSpPr txBox="1"/>
          <p:nvPr/>
        </p:nvSpPr>
        <p:spPr>
          <a:xfrm>
            <a:off x="810000" y="2484120"/>
            <a:ext cx="3350519" cy="2246769"/>
          </a:xfrm>
          <a:prstGeom prst="rect">
            <a:avLst/>
          </a:prstGeom>
          <a:noFill/>
        </p:spPr>
        <p:txBody>
          <a:bodyPr wrap="square" rtlCol="0">
            <a:spAutoFit/>
          </a:bodyPr>
          <a:lstStyle/>
          <a:p>
            <a:r>
              <a:rPr lang="en-GB" sz="2800" dirty="0" smtClean="0"/>
              <a:t>We will make reference to the five British Values during our teaching.</a:t>
            </a:r>
            <a:endParaRPr lang="en-GB" sz="2800" dirty="0"/>
          </a:p>
        </p:txBody>
      </p:sp>
    </p:spTree>
    <p:extLst>
      <p:ext uri="{BB962C8B-B14F-4D97-AF65-F5344CB8AC3E}">
        <p14:creationId xmlns:p14="http://schemas.microsoft.com/office/powerpoint/2010/main" val="3271387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Behaviour Charter</a:t>
            </a:r>
            <a:endParaRPr lang="en-GB" dirty="0"/>
          </a:p>
        </p:txBody>
      </p:sp>
      <p:sp>
        <p:nvSpPr>
          <p:cNvPr id="3" name="Content Placeholder 2"/>
          <p:cNvSpPr>
            <a:spLocks noGrp="1"/>
          </p:cNvSpPr>
          <p:nvPr>
            <p:ph idx="1"/>
          </p:nvPr>
        </p:nvSpPr>
        <p:spPr>
          <a:xfrm>
            <a:off x="418011" y="2483544"/>
            <a:ext cx="11351623" cy="3995633"/>
          </a:xfrm>
        </p:spPr>
        <p:txBody>
          <a:bodyPr>
            <a:noAutofit/>
          </a:bodyPr>
          <a:lstStyle/>
          <a:p>
            <a:pPr lvl="0"/>
            <a:r>
              <a:rPr lang="en-GB" sz="2400" dirty="0" smtClean="0"/>
              <a:t>You should have all received a paper </a:t>
            </a:r>
            <a:r>
              <a:rPr lang="en-GB" sz="2400" dirty="0"/>
              <a:t>copy </a:t>
            </a:r>
            <a:r>
              <a:rPr lang="en-GB" sz="2400" dirty="0" smtClean="0"/>
              <a:t>of the behaviour charter to keep at </a:t>
            </a:r>
            <a:r>
              <a:rPr lang="en-GB" sz="2400" dirty="0"/>
              <a:t>home. </a:t>
            </a:r>
            <a:endParaRPr lang="en-GB" sz="2400" dirty="0" smtClean="0"/>
          </a:p>
          <a:p>
            <a:pPr marL="0" lvl="0" indent="0">
              <a:buNone/>
            </a:pPr>
            <a:endParaRPr lang="en-GB" sz="2400" dirty="0" smtClean="0"/>
          </a:p>
          <a:p>
            <a:pPr marL="0" lvl="0" indent="0">
              <a:buNone/>
            </a:pPr>
            <a:endParaRPr lang="en-GB" sz="2400" dirty="0"/>
          </a:p>
          <a:p>
            <a:pPr marL="0" lvl="0" indent="0" algn="ctr">
              <a:buNone/>
            </a:pPr>
            <a:r>
              <a:rPr lang="en-GB" sz="2400" b="1" dirty="0">
                <a:solidFill>
                  <a:schemeClr val="accent1">
                    <a:lumMod val="40000"/>
                    <a:lumOff val="60000"/>
                  </a:schemeClr>
                </a:solidFill>
              </a:rPr>
              <a:t>Please take the time to read through </a:t>
            </a:r>
            <a:r>
              <a:rPr lang="en-GB" sz="2400" b="1" dirty="0" smtClean="0">
                <a:solidFill>
                  <a:schemeClr val="accent1">
                    <a:lumMod val="40000"/>
                    <a:lumOff val="60000"/>
                  </a:schemeClr>
                </a:solidFill>
              </a:rPr>
              <a:t>and </a:t>
            </a:r>
            <a:r>
              <a:rPr lang="en-GB" sz="2400" b="1" dirty="0">
                <a:solidFill>
                  <a:schemeClr val="accent1">
                    <a:lumMod val="40000"/>
                    <a:lumOff val="60000"/>
                  </a:schemeClr>
                </a:solidFill>
              </a:rPr>
              <a:t>discuss this charter as a family. </a:t>
            </a:r>
          </a:p>
          <a:p>
            <a:pPr marL="0" lvl="0" indent="0" algn="ctr">
              <a:buNone/>
            </a:pPr>
            <a:r>
              <a:rPr lang="en-GB" sz="2400" b="1" dirty="0">
                <a:solidFill>
                  <a:schemeClr val="accent1">
                    <a:lumMod val="40000"/>
                    <a:lumOff val="60000"/>
                  </a:schemeClr>
                </a:solidFill>
              </a:rPr>
              <a:t>Please keep it at home for reference</a:t>
            </a:r>
            <a:r>
              <a:rPr lang="en-GB" sz="2400" b="1" dirty="0" smtClean="0">
                <a:solidFill>
                  <a:schemeClr val="accent1">
                    <a:lumMod val="40000"/>
                    <a:lumOff val="60000"/>
                  </a:schemeClr>
                </a:solidFill>
              </a:rPr>
              <a:t>.</a:t>
            </a:r>
            <a:endParaRPr lang="en-GB" sz="2200" b="1" dirty="0" smtClean="0">
              <a:solidFill>
                <a:schemeClr val="accent1">
                  <a:lumMod val="40000"/>
                  <a:lumOff val="60000"/>
                </a:schemeClr>
              </a:solidFill>
            </a:endParaRPr>
          </a:p>
          <a:p>
            <a:pPr marL="0" indent="0">
              <a:buNone/>
            </a:pPr>
            <a:endParaRPr lang="en-GB" sz="2200" dirty="0"/>
          </a:p>
        </p:txBody>
      </p:sp>
    </p:spTree>
    <p:extLst>
      <p:ext uri="{BB962C8B-B14F-4D97-AF65-F5344CB8AC3E}">
        <p14:creationId xmlns:p14="http://schemas.microsoft.com/office/powerpoint/2010/main" val="9024377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Rewards</a:t>
            </a:r>
            <a:endParaRPr lang="en-GB" dirty="0"/>
          </a:p>
        </p:txBody>
      </p:sp>
      <p:sp>
        <p:nvSpPr>
          <p:cNvPr id="3" name="Content Placeholder 2"/>
          <p:cNvSpPr>
            <a:spLocks noGrp="1"/>
          </p:cNvSpPr>
          <p:nvPr>
            <p:ph idx="1"/>
          </p:nvPr>
        </p:nvSpPr>
        <p:spPr>
          <a:xfrm>
            <a:off x="418011" y="2354318"/>
            <a:ext cx="11351623" cy="4124860"/>
          </a:xfrm>
        </p:spPr>
        <p:txBody>
          <a:bodyPr>
            <a:noAutofit/>
          </a:bodyPr>
          <a:lstStyle/>
          <a:p>
            <a:pPr lvl="0"/>
            <a:r>
              <a:rPr lang="en-GB" sz="2200" dirty="0"/>
              <a:t>Proud Cloud </a:t>
            </a:r>
            <a:r>
              <a:rPr lang="en-GB" sz="2200" dirty="0" smtClean="0"/>
              <a:t>– linked to the school rules. When we spot children who make us proud, their peg moves onto the proud cloud. </a:t>
            </a:r>
          </a:p>
          <a:p>
            <a:pPr lvl="0"/>
            <a:r>
              <a:rPr lang="en-GB" sz="2200" dirty="0" smtClean="0"/>
              <a:t>Cube </a:t>
            </a:r>
            <a:r>
              <a:rPr lang="en-GB" sz="2200" dirty="0"/>
              <a:t>jar – Cubes are given to the whole class when they are working together positively as a class</a:t>
            </a:r>
            <a:r>
              <a:rPr lang="en-GB" sz="2200" dirty="0" smtClean="0"/>
              <a:t>. Counters can also be collected for individual achievements. When the counter jar is full, the counters can be exchanged for a cube.</a:t>
            </a:r>
            <a:endParaRPr lang="en-GB" sz="2200" dirty="0"/>
          </a:p>
          <a:p>
            <a:pPr lvl="0"/>
            <a:r>
              <a:rPr lang="en-GB" sz="2200" dirty="0"/>
              <a:t>VIP – One child is chosen at random; they have special jobs to do in the classroom, have a special place to sit and they can line up at the front of the </a:t>
            </a:r>
            <a:r>
              <a:rPr lang="en-GB" sz="2200" dirty="0" smtClean="0"/>
              <a:t>line as well as a number of other things.</a:t>
            </a:r>
            <a:endParaRPr lang="en-GB" sz="2200" dirty="0"/>
          </a:p>
        </p:txBody>
      </p:sp>
    </p:spTree>
    <p:extLst>
      <p:ext uri="{BB962C8B-B14F-4D97-AF65-F5344CB8AC3E}">
        <p14:creationId xmlns:p14="http://schemas.microsoft.com/office/powerpoint/2010/main" val="12258100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Snacks &amp; Water Bottles</a:t>
            </a:r>
            <a:endParaRPr lang="en-GB" dirty="0"/>
          </a:p>
        </p:txBody>
      </p:sp>
      <p:sp>
        <p:nvSpPr>
          <p:cNvPr id="3" name="Content Placeholder 2"/>
          <p:cNvSpPr>
            <a:spLocks noGrp="1"/>
          </p:cNvSpPr>
          <p:nvPr>
            <p:ph idx="1"/>
          </p:nvPr>
        </p:nvSpPr>
        <p:spPr>
          <a:xfrm>
            <a:off x="818712" y="2233749"/>
            <a:ext cx="10554574" cy="4345727"/>
          </a:xfrm>
        </p:spPr>
        <p:txBody>
          <a:bodyPr>
            <a:normAutofit/>
          </a:bodyPr>
          <a:lstStyle/>
          <a:p>
            <a:r>
              <a:rPr lang="en-GB" sz="2200" dirty="0"/>
              <a:t>Toast </a:t>
            </a:r>
            <a:r>
              <a:rPr lang="en-GB" sz="2200" dirty="0" smtClean="0"/>
              <a:t>is available daily. Please order and pay on </a:t>
            </a:r>
            <a:r>
              <a:rPr lang="en-GB" sz="2200" dirty="0" err="1" smtClean="0"/>
              <a:t>ParentPay</a:t>
            </a:r>
            <a:endParaRPr lang="en-GB" sz="2200" dirty="0" smtClean="0"/>
          </a:p>
          <a:p>
            <a:r>
              <a:rPr lang="en-GB" sz="2200" dirty="0" smtClean="0"/>
              <a:t>Bacon sandwiches are available on a Friday. </a:t>
            </a:r>
            <a:r>
              <a:rPr lang="en-GB" sz="2200" dirty="0"/>
              <a:t>Please order and pay on </a:t>
            </a:r>
            <a:r>
              <a:rPr lang="en-GB" sz="2200" dirty="0" err="1"/>
              <a:t>ParentPay</a:t>
            </a:r>
            <a:endParaRPr lang="en-GB" sz="2200" dirty="0" smtClean="0"/>
          </a:p>
          <a:p>
            <a:r>
              <a:rPr lang="en-GB" sz="2200" dirty="0" smtClean="0"/>
              <a:t>Fruit </a:t>
            </a:r>
            <a:r>
              <a:rPr lang="en-GB" sz="2200" dirty="0"/>
              <a:t>is available </a:t>
            </a:r>
            <a:r>
              <a:rPr lang="en-GB" sz="2200" dirty="0" smtClean="0"/>
              <a:t>daily.</a:t>
            </a:r>
          </a:p>
          <a:p>
            <a:r>
              <a:rPr lang="en-GB" sz="2200" dirty="0" smtClean="0"/>
              <a:t>The children </a:t>
            </a:r>
            <a:r>
              <a:rPr lang="en-GB" sz="2200" dirty="0"/>
              <a:t>may bring in a </a:t>
            </a:r>
            <a:r>
              <a:rPr lang="en-GB" sz="2200" b="1" dirty="0"/>
              <a:t>healthy </a:t>
            </a:r>
            <a:r>
              <a:rPr lang="en-GB" sz="2200" dirty="0"/>
              <a:t>snack from </a:t>
            </a:r>
            <a:r>
              <a:rPr lang="en-GB" sz="2200" dirty="0" smtClean="0"/>
              <a:t>home. There </a:t>
            </a:r>
            <a:r>
              <a:rPr lang="en-GB" sz="2200" dirty="0"/>
              <a:t>are children in school with severe </a:t>
            </a:r>
            <a:r>
              <a:rPr lang="en-GB" sz="2200" dirty="0" smtClean="0"/>
              <a:t>milk </a:t>
            </a:r>
            <a:r>
              <a:rPr lang="en-GB" sz="2200" dirty="0"/>
              <a:t>allergies </a:t>
            </a:r>
            <a:r>
              <a:rPr lang="en-GB" sz="2200" dirty="0" smtClean="0"/>
              <a:t>and nut allergies - </a:t>
            </a:r>
            <a:r>
              <a:rPr lang="en-GB" sz="2200" b="1" u="sng" dirty="0"/>
              <a:t>we are a nut-free </a:t>
            </a:r>
            <a:r>
              <a:rPr lang="en-GB" sz="2200" b="1" u="sng" dirty="0" smtClean="0"/>
              <a:t>school</a:t>
            </a:r>
            <a:endParaRPr lang="en-GB" sz="2200" dirty="0" smtClean="0"/>
          </a:p>
          <a:p>
            <a:r>
              <a:rPr lang="en-GB" sz="2200" dirty="0"/>
              <a:t>Children are encouraged to drink water regularly. Please ensure that </a:t>
            </a:r>
            <a:r>
              <a:rPr lang="en-GB" sz="2200" dirty="0" smtClean="0"/>
              <a:t>water bottles have </a:t>
            </a:r>
            <a:r>
              <a:rPr lang="en-GB" sz="2200" dirty="0"/>
              <a:t>a sports cap, not a screw top as these often spill</a:t>
            </a:r>
            <a:r>
              <a:rPr lang="en-GB" sz="2200" dirty="0" smtClean="0"/>
              <a:t>. </a:t>
            </a:r>
          </a:p>
          <a:p>
            <a:r>
              <a:rPr lang="en-GB" sz="2200" b="1" i="1" dirty="0" smtClean="0"/>
              <a:t>No juice! </a:t>
            </a:r>
            <a:endParaRPr lang="en-GB" sz="2200" b="1" i="1" dirty="0"/>
          </a:p>
        </p:txBody>
      </p:sp>
    </p:spTree>
    <p:extLst>
      <p:ext uri="{BB962C8B-B14F-4D97-AF65-F5344CB8AC3E}">
        <p14:creationId xmlns:p14="http://schemas.microsoft.com/office/powerpoint/2010/main" val="22013726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83" y="447188"/>
            <a:ext cx="11560628" cy="970450"/>
          </a:xfrm>
        </p:spPr>
        <p:txBody>
          <a:bodyPr/>
          <a:lstStyle/>
          <a:p>
            <a:r>
              <a:rPr lang="en-GB" sz="3900" dirty="0"/>
              <a:t>What else do </a:t>
            </a:r>
            <a:r>
              <a:rPr lang="en-GB" sz="3900" dirty="0" smtClean="0"/>
              <a:t>you </a:t>
            </a:r>
            <a:r>
              <a:rPr lang="en-GB" sz="3900" dirty="0"/>
              <a:t>need to know about Year 2</a:t>
            </a:r>
            <a:r>
              <a:rPr lang="en-GB" sz="3900" dirty="0" smtClean="0"/>
              <a:t>?</a:t>
            </a:r>
            <a:endParaRPr lang="en-GB" sz="3900" dirty="0"/>
          </a:p>
        </p:txBody>
      </p:sp>
      <p:sp>
        <p:nvSpPr>
          <p:cNvPr id="3" name="Content Placeholder 2"/>
          <p:cNvSpPr>
            <a:spLocks noGrp="1"/>
          </p:cNvSpPr>
          <p:nvPr>
            <p:ph idx="1"/>
          </p:nvPr>
        </p:nvSpPr>
        <p:spPr>
          <a:xfrm>
            <a:off x="287383" y="2392104"/>
            <a:ext cx="11560628" cy="3982570"/>
          </a:xfrm>
        </p:spPr>
        <p:txBody>
          <a:bodyPr>
            <a:normAutofit/>
          </a:bodyPr>
          <a:lstStyle/>
          <a:p>
            <a:pPr marL="0" indent="0">
              <a:buNone/>
            </a:pPr>
            <a:r>
              <a:rPr lang="en-GB" sz="2200" b="1" dirty="0"/>
              <a:t>Parents’ Evening</a:t>
            </a:r>
            <a:endParaRPr lang="en-GB" sz="2200" dirty="0"/>
          </a:p>
          <a:p>
            <a:r>
              <a:rPr lang="en-GB" sz="2200" dirty="0" smtClean="0"/>
              <a:t>Autumn term parents</a:t>
            </a:r>
            <a:r>
              <a:rPr lang="en-GB" sz="2200" dirty="0"/>
              <a:t>’ evening </a:t>
            </a:r>
            <a:r>
              <a:rPr lang="en-GB" sz="2200" dirty="0" smtClean="0"/>
              <a:t>will be on Wednesday 22nd and Thursday 23</a:t>
            </a:r>
            <a:r>
              <a:rPr lang="en-GB" sz="2200" baseline="30000" dirty="0" smtClean="0"/>
              <a:t>rd</a:t>
            </a:r>
            <a:r>
              <a:rPr lang="en-GB" sz="2200" dirty="0" smtClean="0"/>
              <a:t> October 2025. </a:t>
            </a:r>
          </a:p>
          <a:p>
            <a:r>
              <a:rPr lang="en-GB" sz="2200" dirty="0"/>
              <a:t>S</a:t>
            </a:r>
            <a:r>
              <a:rPr lang="en-GB" sz="2200" dirty="0" smtClean="0"/>
              <a:t>pring term parents’ evening will be on Wednesday 11</a:t>
            </a:r>
            <a:r>
              <a:rPr lang="en-GB" sz="2200" baseline="30000" dirty="0" smtClean="0"/>
              <a:t>th</a:t>
            </a:r>
            <a:r>
              <a:rPr lang="en-GB" sz="2200" dirty="0" smtClean="0"/>
              <a:t> and </a:t>
            </a:r>
            <a:r>
              <a:rPr lang="en-GB" sz="2200" dirty="0"/>
              <a:t>Thursday </a:t>
            </a:r>
            <a:r>
              <a:rPr lang="en-GB" sz="2200" dirty="0" smtClean="0"/>
              <a:t>12</a:t>
            </a:r>
            <a:r>
              <a:rPr lang="en-GB" sz="2200" baseline="30000" dirty="0" smtClean="0"/>
              <a:t>th</a:t>
            </a:r>
            <a:r>
              <a:rPr lang="en-GB" sz="2200" dirty="0" smtClean="0"/>
              <a:t> February 2025. </a:t>
            </a:r>
          </a:p>
          <a:p>
            <a:pPr marL="0" indent="0">
              <a:buNone/>
            </a:pPr>
            <a:endParaRPr lang="en-GB" sz="900" dirty="0"/>
          </a:p>
          <a:p>
            <a:pPr marL="0" indent="0">
              <a:buNone/>
            </a:pPr>
            <a:r>
              <a:rPr lang="en-GB" sz="2200" b="1" dirty="0"/>
              <a:t>SATS</a:t>
            </a:r>
            <a:endParaRPr lang="en-GB" sz="2200" dirty="0"/>
          </a:p>
          <a:p>
            <a:r>
              <a:rPr lang="en-GB" sz="2200" dirty="0" smtClean="0"/>
              <a:t>SATs are no longer statutory for Year 2 children, however we will use past papers as informal assessments. </a:t>
            </a:r>
          </a:p>
        </p:txBody>
      </p:sp>
    </p:spTree>
    <p:extLst>
      <p:ext uri="{BB962C8B-B14F-4D97-AF65-F5344CB8AC3E}">
        <p14:creationId xmlns:p14="http://schemas.microsoft.com/office/powerpoint/2010/main" val="33333577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Further information…</a:t>
            </a:r>
            <a:endParaRPr lang="en-GB" dirty="0">
              <a:solidFill>
                <a:schemeClr val="tx1"/>
              </a:solidFill>
            </a:endParaRPr>
          </a:p>
        </p:txBody>
      </p:sp>
      <p:sp>
        <p:nvSpPr>
          <p:cNvPr id="3" name="Content Placeholder 2"/>
          <p:cNvSpPr>
            <a:spLocks noGrp="1"/>
          </p:cNvSpPr>
          <p:nvPr>
            <p:ph idx="1"/>
          </p:nvPr>
        </p:nvSpPr>
        <p:spPr>
          <a:xfrm>
            <a:off x="322216" y="2326790"/>
            <a:ext cx="11547565" cy="4400582"/>
          </a:xfrm>
        </p:spPr>
        <p:txBody>
          <a:bodyPr>
            <a:normAutofit/>
          </a:bodyPr>
          <a:lstStyle/>
          <a:p>
            <a:pPr marL="0" indent="0">
              <a:buNone/>
            </a:pPr>
            <a:r>
              <a:rPr lang="en-GB" sz="2400" b="1" dirty="0" smtClean="0"/>
              <a:t>Toys</a:t>
            </a:r>
            <a:endParaRPr lang="en-GB" sz="2400" dirty="0"/>
          </a:p>
          <a:p>
            <a:r>
              <a:rPr lang="en-GB" sz="2400" dirty="0" smtClean="0"/>
              <a:t>Children </a:t>
            </a:r>
            <a:r>
              <a:rPr lang="en-GB" sz="2400" dirty="0"/>
              <a:t>are not to bring toys in from home, please</a:t>
            </a:r>
            <a:r>
              <a:rPr lang="en-GB" sz="2400" dirty="0" smtClean="0"/>
              <a:t>.</a:t>
            </a:r>
          </a:p>
          <a:p>
            <a:r>
              <a:rPr lang="en-GB" sz="2400" dirty="0" smtClean="0"/>
              <a:t>Please don’t attach objects to bags as they will get tangled and </a:t>
            </a:r>
            <a:r>
              <a:rPr lang="en-GB" sz="2400" dirty="0" err="1" smtClean="0"/>
              <a:t>miht</a:t>
            </a:r>
            <a:r>
              <a:rPr lang="en-GB" sz="2400" dirty="0" smtClean="0"/>
              <a:t> cause or be </a:t>
            </a:r>
            <a:r>
              <a:rPr lang="en-GB" sz="2400" dirty="0" err="1" smtClean="0"/>
              <a:t>damged</a:t>
            </a:r>
            <a:r>
              <a:rPr lang="en-GB" sz="2400" dirty="0" smtClean="0"/>
              <a:t>. We will remove them and send them home.</a:t>
            </a:r>
          </a:p>
          <a:p>
            <a:pPr marL="0" indent="0">
              <a:buNone/>
            </a:pPr>
            <a:r>
              <a:rPr lang="en-GB" sz="2400" dirty="0" smtClean="0">
                <a:solidFill>
                  <a:srgbClr val="FF0000"/>
                </a:solidFill>
              </a:rPr>
              <a:t> </a:t>
            </a:r>
          </a:p>
          <a:p>
            <a:pPr marL="0" indent="0">
              <a:buNone/>
            </a:pPr>
            <a:r>
              <a:rPr lang="en-GB" sz="2400" b="1" dirty="0" smtClean="0"/>
              <a:t>Parent </a:t>
            </a:r>
            <a:r>
              <a:rPr lang="en-GB" sz="2400" b="1" dirty="0"/>
              <a:t>Helpers</a:t>
            </a:r>
            <a:endParaRPr lang="en-GB" sz="2400" dirty="0"/>
          </a:p>
          <a:p>
            <a:r>
              <a:rPr lang="en-GB" sz="2400" dirty="0"/>
              <a:t>We always welcome helpers, especially reading helpers in KS1; </a:t>
            </a:r>
            <a:r>
              <a:rPr lang="en-GB" sz="2400" dirty="0" smtClean="0"/>
              <a:t>If you are interested in coming in to school to help, please let us know. </a:t>
            </a:r>
            <a:endParaRPr lang="en-GB" dirty="0"/>
          </a:p>
        </p:txBody>
      </p:sp>
    </p:spTree>
    <p:extLst>
      <p:ext uri="{BB962C8B-B14F-4D97-AF65-F5344CB8AC3E}">
        <p14:creationId xmlns:p14="http://schemas.microsoft.com/office/powerpoint/2010/main" val="5178426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ross Country Race: Over 3,755 Royalty-Free Licensable Stock Illustrations  &amp; Drawings | Shutterstock">
            <a:extLst>
              <a:ext uri="{FF2B5EF4-FFF2-40B4-BE49-F238E27FC236}">
                <a16:creationId xmlns:a16="http://schemas.microsoft.com/office/drawing/2014/main" id="{1D8706EE-FF1A-5B85-5FEF-420FC8015EF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0" y="1362"/>
            <a:ext cx="12192000" cy="685663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73D820C-3722-854E-E446-48444D736994}"/>
              </a:ext>
            </a:extLst>
          </p:cNvPr>
          <p:cNvSpPr>
            <a:spLocks noGrp="1"/>
          </p:cNvSpPr>
          <p:nvPr>
            <p:ph type="title"/>
          </p:nvPr>
        </p:nvSpPr>
        <p:spPr/>
        <p:txBody>
          <a:bodyPr>
            <a:normAutofit fontScale="90000"/>
          </a:bodyPr>
          <a:lstStyle/>
          <a:p>
            <a:pPr algn="ctr"/>
            <a:r>
              <a:rPr lang="en-GB" sz="6000" b="1" u="sng">
                <a:latin typeface="Letter-join Print Plus 1" panose="02000805000000020003" pitchFamily="50" charset="0"/>
              </a:rPr>
              <a:t>Sports Events</a:t>
            </a:r>
            <a:endParaRPr lang="en-GB" sz="6000" b="1" u="sng" dirty="0">
              <a:latin typeface="Letter-join Print Plus 1" panose="02000805000000020003" pitchFamily="50" charset="0"/>
            </a:endParaRPr>
          </a:p>
        </p:txBody>
      </p:sp>
      <p:sp>
        <p:nvSpPr>
          <p:cNvPr id="4" name="TextBox 3">
            <a:extLst>
              <a:ext uri="{FF2B5EF4-FFF2-40B4-BE49-F238E27FC236}">
                <a16:creationId xmlns:a16="http://schemas.microsoft.com/office/drawing/2014/main" id="{A5D9832E-E206-E9CA-C471-6A9815203B70}"/>
              </a:ext>
            </a:extLst>
          </p:cNvPr>
          <p:cNvSpPr txBox="1"/>
          <p:nvPr/>
        </p:nvSpPr>
        <p:spPr>
          <a:xfrm>
            <a:off x="38100" y="2367171"/>
            <a:ext cx="12115800" cy="2123658"/>
          </a:xfrm>
          <a:prstGeom prst="rect">
            <a:avLst/>
          </a:prstGeom>
          <a:noFill/>
        </p:spPr>
        <p:txBody>
          <a:bodyPr wrap="square" rtlCol="0">
            <a:spAutoFit/>
          </a:bodyPr>
          <a:lstStyle/>
          <a:p>
            <a:pPr algn="ctr"/>
            <a:r>
              <a:rPr lang="en-GB" sz="6600" dirty="0">
                <a:highlight>
                  <a:srgbClr val="C0C0C0"/>
                </a:highlight>
                <a:latin typeface="Letter-join Print Plus 1" panose="02000805000000020003" pitchFamily="50" charset="0"/>
              </a:rPr>
              <a:t>Cross Country Competition</a:t>
            </a:r>
          </a:p>
          <a:p>
            <a:pPr algn="ctr"/>
            <a:r>
              <a:rPr lang="en-GB" sz="6600" dirty="0">
                <a:highlight>
                  <a:srgbClr val="C0C0C0"/>
                </a:highlight>
                <a:latin typeface="Letter-join Print Plus 1" panose="02000805000000020003" pitchFamily="50" charset="0"/>
              </a:rPr>
              <a:t>Friday </a:t>
            </a:r>
            <a:r>
              <a:rPr lang="en-GB" sz="6600" dirty="0" smtClean="0">
                <a:highlight>
                  <a:srgbClr val="C0C0C0"/>
                </a:highlight>
                <a:latin typeface="Letter-join Print Plus 1" panose="02000805000000020003" pitchFamily="50" charset="0"/>
              </a:rPr>
              <a:t>12</a:t>
            </a:r>
            <a:r>
              <a:rPr lang="en-GB" sz="6600" baseline="30000" dirty="0" smtClean="0">
                <a:highlight>
                  <a:srgbClr val="C0C0C0"/>
                </a:highlight>
                <a:latin typeface="Letter-join Print Plus 1" panose="02000805000000020003" pitchFamily="50" charset="0"/>
              </a:rPr>
              <a:t>th</a:t>
            </a:r>
            <a:r>
              <a:rPr lang="en-GB" sz="6600" dirty="0" smtClean="0">
                <a:highlight>
                  <a:srgbClr val="C0C0C0"/>
                </a:highlight>
                <a:latin typeface="Letter-join Print Plus 1" panose="02000805000000020003" pitchFamily="50" charset="0"/>
              </a:rPr>
              <a:t> </a:t>
            </a:r>
            <a:r>
              <a:rPr lang="en-GB" sz="6600" dirty="0">
                <a:highlight>
                  <a:srgbClr val="C0C0C0"/>
                </a:highlight>
                <a:latin typeface="Letter-join Print Plus 1" panose="02000805000000020003" pitchFamily="50" charset="0"/>
              </a:rPr>
              <a:t>September</a:t>
            </a:r>
          </a:p>
        </p:txBody>
      </p:sp>
      <p:sp>
        <p:nvSpPr>
          <p:cNvPr id="5" name="TextBox 4">
            <a:extLst>
              <a:ext uri="{FF2B5EF4-FFF2-40B4-BE49-F238E27FC236}">
                <a16:creationId xmlns:a16="http://schemas.microsoft.com/office/drawing/2014/main" id="{FF81F652-A043-632E-7285-8A84F39212BF}"/>
              </a:ext>
            </a:extLst>
          </p:cNvPr>
          <p:cNvSpPr txBox="1"/>
          <p:nvPr/>
        </p:nvSpPr>
        <p:spPr>
          <a:xfrm>
            <a:off x="157843" y="5563455"/>
            <a:ext cx="11952514" cy="1200329"/>
          </a:xfrm>
          <a:prstGeom prst="rect">
            <a:avLst/>
          </a:prstGeom>
          <a:noFill/>
        </p:spPr>
        <p:txBody>
          <a:bodyPr wrap="square" rtlCol="0">
            <a:spAutoFit/>
          </a:bodyPr>
          <a:lstStyle/>
          <a:p>
            <a:pPr algn="ctr"/>
            <a:r>
              <a:rPr lang="en-GB" sz="3600" dirty="0">
                <a:latin typeface="Letter-join Print Plus 1" panose="02000805000000020003" pitchFamily="50" charset="0"/>
              </a:rPr>
              <a:t>Children </a:t>
            </a:r>
            <a:r>
              <a:rPr lang="en-GB" sz="3600" dirty="0" smtClean="0">
                <a:latin typeface="Letter-join Print Plus 1" panose="02000805000000020003" pitchFamily="50" charset="0"/>
              </a:rPr>
              <a:t>should </a:t>
            </a:r>
            <a:r>
              <a:rPr lang="en-GB" sz="3600" dirty="0">
                <a:latin typeface="Letter-join Print Plus 1" panose="02000805000000020003" pitchFamily="50" charset="0"/>
              </a:rPr>
              <a:t>wear their PE kit </a:t>
            </a:r>
            <a:r>
              <a:rPr lang="en-GB" sz="3600">
                <a:latin typeface="Letter-join Print Plus 1" panose="02000805000000020003" pitchFamily="50" charset="0"/>
              </a:rPr>
              <a:t>with </a:t>
            </a:r>
            <a:r>
              <a:rPr lang="en-GB" sz="3600" u="sng" smtClean="0">
                <a:latin typeface="Letter-join Print Plus 1" panose="02000805000000020003" pitchFamily="50" charset="0"/>
              </a:rPr>
              <a:t>coloured </a:t>
            </a:r>
            <a:r>
              <a:rPr lang="en-GB" sz="3600" u="sng" dirty="0">
                <a:latin typeface="Letter-join Print Plus 1" panose="02000805000000020003" pitchFamily="50" charset="0"/>
              </a:rPr>
              <a:t>t-shirt</a:t>
            </a:r>
            <a:r>
              <a:rPr lang="en-GB" sz="3600" dirty="0">
                <a:latin typeface="Letter-join Print Plus 1" panose="02000805000000020003" pitchFamily="50" charset="0"/>
              </a:rPr>
              <a:t>.</a:t>
            </a:r>
          </a:p>
          <a:p>
            <a:pPr algn="ctr"/>
            <a:r>
              <a:rPr lang="en-GB" sz="3600" dirty="0">
                <a:latin typeface="Letter-join Print Plus 1" panose="02000805000000020003" pitchFamily="50" charset="0"/>
              </a:rPr>
              <a:t>Winners to be announced in assembly the following week.</a:t>
            </a:r>
          </a:p>
        </p:txBody>
      </p:sp>
    </p:spTree>
    <p:extLst>
      <p:ext uri="{BB962C8B-B14F-4D97-AF65-F5344CB8AC3E}">
        <p14:creationId xmlns:p14="http://schemas.microsoft.com/office/powerpoint/2010/main" val="2875159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School Website</a:t>
            </a:r>
            <a:endParaRPr lang="en-GB" dirty="0"/>
          </a:p>
        </p:txBody>
      </p:sp>
      <p:sp>
        <p:nvSpPr>
          <p:cNvPr id="3" name="Content Placeholder 2"/>
          <p:cNvSpPr>
            <a:spLocks noGrp="1"/>
          </p:cNvSpPr>
          <p:nvPr>
            <p:ph idx="1"/>
          </p:nvPr>
        </p:nvSpPr>
        <p:spPr>
          <a:xfrm>
            <a:off x="714209" y="2470482"/>
            <a:ext cx="10554574" cy="3636511"/>
          </a:xfrm>
        </p:spPr>
        <p:txBody>
          <a:bodyPr>
            <a:normAutofit fontScale="92500" lnSpcReduction="10000"/>
          </a:bodyPr>
          <a:lstStyle/>
          <a:p>
            <a:r>
              <a:rPr lang="en-GB" sz="2600" dirty="0"/>
              <a:t>Each week, we will update the </a:t>
            </a:r>
            <a:r>
              <a:rPr lang="en-GB" sz="2600" dirty="0" smtClean="0"/>
              <a:t>Year 2 class page on the school website  </a:t>
            </a:r>
            <a:r>
              <a:rPr lang="en-GB" sz="2600" dirty="0"/>
              <a:t>to say what is happening in Year </a:t>
            </a:r>
            <a:r>
              <a:rPr lang="en-GB" sz="2600" dirty="0" smtClean="0"/>
              <a:t>2 each week. In </a:t>
            </a:r>
            <a:r>
              <a:rPr lang="en-GB" sz="2600" dirty="0"/>
              <a:t>addition, any extra information about the following week will also be </a:t>
            </a:r>
            <a:r>
              <a:rPr lang="en-GB" sz="2600" dirty="0" smtClean="0"/>
              <a:t>posted. The homework menu is on the main Year 2 page. </a:t>
            </a:r>
          </a:p>
          <a:p>
            <a:r>
              <a:rPr lang="en-GB" sz="2600" dirty="0" smtClean="0"/>
              <a:t>You can also find further  information about how to help your child at home with reading, our topics, how to stay active, staying safe online, times tables and wellbeing.</a:t>
            </a:r>
          </a:p>
          <a:p>
            <a:pPr marL="0" indent="0">
              <a:buNone/>
            </a:pPr>
            <a:endParaRPr lang="en-GB" sz="2600" dirty="0" smtClean="0"/>
          </a:p>
          <a:p>
            <a:pPr marL="0" indent="0">
              <a:buNone/>
            </a:pPr>
            <a:r>
              <a:rPr lang="en-GB" sz="2200" u="sng" dirty="0" smtClean="0">
                <a:solidFill>
                  <a:srgbClr val="FF0000"/>
                </a:solidFill>
                <a:hlinkClick r:id="rId2"/>
              </a:rPr>
              <a:t>http</a:t>
            </a:r>
            <a:r>
              <a:rPr lang="en-GB" sz="2200" u="sng" dirty="0">
                <a:solidFill>
                  <a:srgbClr val="FF0000"/>
                </a:solidFill>
                <a:hlinkClick r:id="rId2"/>
              </a:rPr>
              <a:t>://www.holmeschapelprimary.org.uk/</a:t>
            </a:r>
            <a:endParaRPr lang="en-GB" sz="2200" dirty="0">
              <a:solidFill>
                <a:srgbClr val="FF0000"/>
              </a:solidFill>
            </a:endParaRPr>
          </a:p>
          <a:p>
            <a:endParaRPr lang="en-GB" dirty="0"/>
          </a:p>
        </p:txBody>
      </p:sp>
    </p:spTree>
    <p:extLst>
      <p:ext uri="{BB962C8B-B14F-4D97-AF65-F5344CB8AC3E}">
        <p14:creationId xmlns:p14="http://schemas.microsoft.com/office/powerpoint/2010/main" val="37019435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PTA</a:t>
            </a:r>
            <a:endParaRPr lang="en-GB" dirty="0"/>
          </a:p>
        </p:txBody>
      </p:sp>
      <p:sp>
        <p:nvSpPr>
          <p:cNvPr id="3" name="Content Placeholder 2"/>
          <p:cNvSpPr>
            <a:spLocks noGrp="1"/>
          </p:cNvSpPr>
          <p:nvPr>
            <p:ph idx="1"/>
          </p:nvPr>
        </p:nvSpPr>
        <p:spPr/>
        <p:txBody>
          <a:bodyPr/>
          <a:lstStyle/>
          <a:p>
            <a:pPr marL="0" indent="0">
              <a:buNone/>
            </a:pPr>
            <a:endParaRPr lang="en-GB" dirty="0"/>
          </a:p>
          <a:p>
            <a:r>
              <a:rPr lang="en-GB" sz="2200" dirty="0"/>
              <a:t>The PTA is very keen to have more parent members join – please look on the school </a:t>
            </a:r>
            <a:r>
              <a:rPr lang="en-GB" sz="2200" dirty="0" smtClean="0"/>
              <a:t>website for more information.</a:t>
            </a:r>
            <a:endParaRPr lang="en-GB" sz="2200" dirty="0"/>
          </a:p>
          <a:p>
            <a:endParaRPr lang="en-GB" dirty="0"/>
          </a:p>
        </p:txBody>
      </p:sp>
    </p:spTree>
    <p:extLst>
      <p:ext uri="{BB962C8B-B14F-4D97-AF65-F5344CB8AC3E}">
        <p14:creationId xmlns:p14="http://schemas.microsoft.com/office/powerpoint/2010/main" val="26225663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635" y="447188"/>
            <a:ext cx="11625942" cy="970450"/>
          </a:xfrm>
        </p:spPr>
        <p:txBody>
          <a:bodyPr/>
          <a:lstStyle/>
          <a:p>
            <a:r>
              <a:rPr lang="en-GB" dirty="0"/>
              <a:t>What is the best way to contact us at school? </a:t>
            </a:r>
          </a:p>
        </p:txBody>
      </p:sp>
      <p:sp>
        <p:nvSpPr>
          <p:cNvPr id="3" name="Content Placeholder 2"/>
          <p:cNvSpPr>
            <a:spLocks noGrp="1"/>
          </p:cNvSpPr>
          <p:nvPr>
            <p:ph idx="1"/>
          </p:nvPr>
        </p:nvSpPr>
        <p:spPr>
          <a:xfrm>
            <a:off x="509451" y="2222287"/>
            <a:ext cx="11168743" cy="4413644"/>
          </a:xfrm>
        </p:spPr>
        <p:txBody>
          <a:bodyPr>
            <a:noAutofit/>
          </a:bodyPr>
          <a:lstStyle/>
          <a:p>
            <a:pPr marL="0" indent="0">
              <a:buNone/>
            </a:pPr>
            <a:r>
              <a:rPr lang="en-GB" sz="2400" b="1" dirty="0"/>
              <a:t>If there is anything you need to tell us, please either -</a:t>
            </a:r>
          </a:p>
          <a:p>
            <a:pPr lvl="0"/>
            <a:r>
              <a:rPr lang="en-GB" sz="2200" dirty="0"/>
              <a:t>Write a note, and remind your child to give it to </a:t>
            </a:r>
            <a:r>
              <a:rPr lang="en-GB" sz="2200" dirty="0" smtClean="0"/>
              <a:t>us;</a:t>
            </a:r>
            <a:endParaRPr lang="en-GB" sz="2200" dirty="0"/>
          </a:p>
          <a:p>
            <a:pPr lvl="0"/>
            <a:r>
              <a:rPr lang="en-GB" sz="2200" dirty="0"/>
              <a:t>Leave a message with the office - it will be brought to our </a:t>
            </a:r>
            <a:r>
              <a:rPr lang="en-GB" sz="2200" dirty="0" smtClean="0"/>
              <a:t>attention;</a:t>
            </a:r>
            <a:endParaRPr lang="en-GB" sz="2200" dirty="0"/>
          </a:p>
          <a:p>
            <a:pPr lvl="0"/>
            <a:r>
              <a:rPr lang="en-GB" sz="2200" dirty="0"/>
              <a:t>If there is anything you are unsure of, please email the office if urgent </a:t>
            </a:r>
            <a:r>
              <a:rPr lang="en-GB" sz="2200" u="sng" dirty="0">
                <a:hlinkClick r:id="rId2"/>
              </a:rPr>
              <a:t>admin@holmeschapelprimary.cheshire.sch.uk</a:t>
            </a:r>
            <a:r>
              <a:rPr lang="en-GB" sz="2200" dirty="0"/>
              <a:t>, or the class emails which will be checked approximately once a </a:t>
            </a:r>
            <a:r>
              <a:rPr lang="en-GB" sz="2200" dirty="0" smtClean="0"/>
              <a:t>week:</a:t>
            </a:r>
          </a:p>
          <a:p>
            <a:pPr marL="0" lvl="0" indent="0">
              <a:buNone/>
            </a:pPr>
            <a:r>
              <a:rPr lang="en-GB" sz="2200" u="sng" dirty="0" smtClean="0">
                <a:hlinkClick r:id="rId3"/>
              </a:rPr>
              <a:t>Class2@holmeschapelprimary.cheshire.sch.uk</a:t>
            </a:r>
            <a:endParaRPr lang="en-GB" sz="2200" dirty="0"/>
          </a:p>
          <a:p>
            <a:pPr marL="0" indent="0">
              <a:buNone/>
            </a:pPr>
            <a:r>
              <a:rPr lang="en-GB" sz="2200" u="sng" dirty="0" smtClean="0">
                <a:hlinkClick r:id="rId4"/>
              </a:rPr>
              <a:t>Class2a@holmeschapelprimary.cheshire.sch.uk</a:t>
            </a:r>
            <a:endParaRPr lang="en-GB" sz="2200" dirty="0"/>
          </a:p>
          <a:p>
            <a:pPr marL="0" indent="0">
              <a:buNone/>
            </a:pPr>
            <a:endParaRPr lang="en-GB" sz="1200" dirty="0"/>
          </a:p>
          <a:p>
            <a:pPr marL="0" indent="0" algn="ctr">
              <a:buNone/>
            </a:pPr>
            <a:r>
              <a:rPr lang="en-GB" sz="2200" b="1" dirty="0"/>
              <a:t>School will only call home in the event of a serious incident</a:t>
            </a:r>
            <a:r>
              <a:rPr lang="en-GB" sz="2200" b="1" dirty="0" smtClean="0"/>
              <a:t>.</a:t>
            </a:r>
            <a:endParaRPr lang="en-GB" sz="2200" dirty="0"/>
          </a:p>
        </p:txBody>
      </p:sp>
    </p:spTree>
    <p:extLst>
      <p:ext uri="{BB962C8B-B14F-4D97-AF65-F5344CB8AC3E}">
        <p14:creationId xmlns:p14="http://schemas.microsoft.com/office/powerpoint/2010/main" val="30363199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a:t>
            </a:r>
            <a:endParaRPr lang="en-GB" dirty="0"/>
          </a:p>
        </p:txBody>
      </p:sp>
      <p:sp>
        <p:nvSpPr>
          <p:cNvPr id="3" name="Content Placeholder 2"/>
          <p:cNvSpPr>
            <a:spLocks noGrp="1"/>
          </p:cNvSpPr>
          <p:nvPr>
            <p:ph idx="1"/>
          </p:nvPr>
        </p:nvSpPr>
        <p:spPr>
          <a:xfrm>
            <a:off x="352697" y="2222287"/>
            <a:ext cx="11534503" cy="4220554"/>
          </a:xfrm>
        </p:spPr>
        <p:txBody>
          <a:bodyPr>
            <a:normAutofit/>
          </a:bodyPr>
          <a:lstStyle/>
          <a:p>
            <a:pPr marL="0" indent="0">
              <a:buNone/>
            </a:pPr>
            <a:r>
              <a:rPr lang="en-GB" sz="2400" dirty="0"/>
              <a:t>If you have any questions, please </a:t>
            </a:r>
            <a:r>
              <a:rPr lang="en-GB" sz="2400" dirty="0" smtClean="0"/>
              <a:t>see us at the end of the school day or email </a:t>
            </a:r>
            <a:r>
              <a:rPr lang="en-GB" sz="2400" dirty="0"/>
              <a:t>us on the class email </a:t>
            </a:r>
            <a:r>
              <a:rPr lang="en-GB" sz="2400" dirty="0" smtClean="0"/>
              <a:t>address:</a:t>
            </a:r>
          </a:p>
          <a:p>
            <a:pPr marL="0" indent="0">
              <a:buNone/>
            </a:pPr>
            <a:endParaRPr lang="en-GB" sz="1200" dirty="0"/>
          </a:p>
          <a:p>
            <a:pPr lvl="0"/>
            <a:r>
              <a:rPr lang="en-GB" sz="2400" dirty="0" smtClean="0"/>
              <a:t>Miss Brett – </a:t>
            </a:r>
            <a:r>
              <a:rPr lang="en-GB" sz="2400" u="sng" dirty="0">
                <a:hlinkClick r:id="rId2"/>
              </a:rPr>
              <a:t>Class2@holmeschapelprimary.cheshire.sch.uk</a:t>
            </a:r>
            <a:endParaRPr lang="en-GB" sz="2400" dirty="0"/>
          </a:p>
          <a:p>
            <a:r>
              <a:rPr lang="en-GB" sz="2400" dirty="0"/>
              <a:t>Ms </a:t>
            </a:r>
            <a:r>
              <a:rPr lang="en-GB" sz="2400" dirty="0" err="1"/>
              <a:t>Lackford</a:t>
            </a:r>
            <a:r>
              <a:rPr lang="en-GB" sz="2400" dirty="0"/>
              <a:t> -  </a:t>
            </a:r>
            <a:r>
              <a:rPr lang="en-GB" sz="2400" u="sng" dirty="0" smtClean="0">
                <a:hlinkClick r:id="rId3"/>
              </a:rPr>
              <a:t>Class2a@holmeschapelprimary.cheshire.sch.uk</a:t>
            </a:r>
            <a:endParaRPr lang="en-GB" sz="2400" u="sng" dirty="0" smtClean="0"/>
          </a:p>
          <a:p>
            <a:endParaRPr lang="en-GB" sz="2400" u="sng" dirty="0"/>
          </a:p>
          <a:p>
            <a:pPr marL="0" indent="0" algn="ctr">
              <a:buNone/>
            </a:pPr>
            <a:r>
              <a:rPr lang="en-GB" sz="2800" b="1" dirty="0" smtClean="0"/>
              <a:t>Please note, these are only checked once a week.</a:t>
            </a:r>
            <a:endParaRPr lang="en-GB" sz="2800" b="1" dirty="0"/>
          </a:p>
        </p:txBody>
      </p:sp>
    </p:spTree>
    <p:extLst>
      <p:ext uri="{BB962C8B-B14F-4D97-AF65-F5344CB8AC3E}">
        <p14:creationId xmlns:p14="http://schemas.microsoft.com/office/powerpoint/2010/main" val="550495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635" y="447188"/>
            <a:ext cx="11625942" cy="970450"/>
          </a:xfrm>
        </p:spPr>
        <p:txBody>
          <a:bodyPr/>
          <a:lstStyle/>
          <a:p>
            <a:r>
              <a:rPr lang="en-GB" dirty="0" smtClean="0"/>
              <a:t>Communication – School Spider</a:t>
            </a:r>
            <a:endParaRPr lang="en-GB" dirty="0"/>
          </a:p>
        </p:txBody>
      </p:sp>
      <p:pic>
        <p:nvPicPr>
          <p:cNvPr id="4" name="Content Placeholder 3"/>
          <p:cNvPicPr>
            <a:picLocks noGrp="1" noChangeAspect="1"/>
          </p:cNvPicPr>
          <p:nvPr>
            <p:ph idx="1"/>
          </p:nvPr>
        </p:nvPicPr>
        <p:blipFill>
          <a:blip r:embed="rId2"/>
          <a:stretch>
            <a:fillRect/>
          </a:stretch>
        </p:blipFill>
        <p:spPr>
          <a:xfrm>
            <a:off x="169417" y="2141914"/>
            <a:ext cx="6124737" cy="3253444"/>
          </a:xfrm>
          <a:prstGeom prst="rect">
            <a:avLst/>
          </a:prstGeom>
        </p:spPr>
      </p:pic>
      <p:pic>
        <p:nvPicPr>
          <p:cNvPr id="5" name="Picture 4"/>
          <p:cNvPicPr>
            <a:picLocks noChangeAspect="1"/>
          </p:cNvPicPr>
          <p:nvPr/>
        </p:nvPicPr>
        <p:blipFill>
          <a:blip r:embed="rId3"/>
          <a:stretch>
            <a:fillRect/>
          </a:stretch>
        </p:blipFill>
        <p:spPr>
          <a:xfrm>
            <a:off x="6294154" y="2785829"/>
            <a:ext cx="5800725" cy="3076575"/>
          </a:xfrm>
          <a:prstGeom prst="rect">
            <a:avLst/>
          </a:prstGeom>
        </p:spPr>
      </p:pic>
      <p:sp>
        <p:nvSpPr>
          <p:cNvPr id="6" name="Rectangle 5"/>
          <p:cNvSpPr/>
          <p:nvPr/>
        </p:nvSpPr>
        <p:spPr>
          <a:xfrm>
            <a:off x="548558" y="6119635"/>
            <a:ext cx="11729253" cy="523220"/>
          </a:xfrm>
          <a:prstGeom prst="rect">
            <a:avLst/>
          </a:prstGeom>
        </p:spPr>
        <p:txBody>
          <a:bodyPr wrap="square">
            <a:spAutoFit/>
          </a:bodyPr>
          <a:lstStyle/>
          <a:p>
            <a:r>
              <a:rPr lang="en-GB" dirty="0"/>
              <a:t> </a:t>
            </a:r>
            <a:r>
              <a:rPr lang="en-GB" sz="2800" b="1" dirty="0" smtClean="0"/>
              <a:t>The </a:t>
            </a:r>
            <a:r>
              <a:rPr lang="en-GB" sz="2800" b="1" dirty="0"/>
              <a:t>most efficient for </a:t>
            </a:r>
            <a:r>
              <a:rPr lang="en-GB" sz="2800" b="1" dirty="0" smtClean="0"/>
              <a:t>you </a:t>
            </a:r>
            <a:r>
              <a:rPr lang="en-GB" sz="2800" b="1" dirty="0"/>
              <a:t>to stay </a:t>
            </a:r>
            <a:r>
              <a:rPr lang="en-GB" sz="2800" b="1" dirty="0" smtClean="0"/>
              <a:t>up to date </a:t>
            </a:r>
            <a:r>
              <a:rPr lang="en-GB" sz="2800" b="1" dirty="0"/>
              <a:t>with communication</a:t>
            </a:r>
            <a:r>
              <a:rPr lang="en-GB" dirty="0"/>
              <a:t>.</a:t>
            </a:r>
          </a:p>
        </p:txBody>
      </p:sp>
    </p:spTree>
    <p:extLst>
      <p:ext uri="{BB962C8B-B14F-4D97-AF65-F5344CB8AC3E}">
        <p14:creationId xmlns:p14="http://schemas.microsoft.com/office/powerpoint/2010/main" val="26589939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635" y="447188"/>
            <a:ext cx="11625942" cy="970450"/>
          </a:xfrm>
        </p:spPr>
        <p:txBody>
          <a:bodyPr/>
          <a:lstStyle/>
          <a:p>
            <a:r>
              <a:rPr lang="en-GB" dirty="0" smtClean="0"/>
              <a:t>Communication – School Spider</a:t>
            </a:r>
            <a:endParaRPr lang="en-GB" dirty="0"/>
          </a:p>
        </p:txBody>
      </p:sp>
      <p:pic>
        <p:nvPicPr>
          <p:cNvPr id="6" name="Content Placeholder 5"/>
          <p:cNvPicPr>
            <a:picLocks noGrp="1" noChangeAspect="1"/>
          </p:cNvPicPr>
          <p:nvPr>
            <p:ph idx="1"/>
          </p:nvPr>
        </p:nvPicPr>
        <p:blipFill>
          <a:blip r:embed="rId2"/>
          <a:stretch>
            <a:fillRect/>
          </a:stretch>
        </p:blipFill>
        <p:spPr>
          <a:xfrm>
            <a:off x="830289" y="2244560"/>
            <a:ext cx="8224501" cy="4388151"/>
          </a:xfrm>
          <a:prstGeom prst="rect">
            <a:avLst/>
          </a:prstGeom>
        </p:spPr>
      </p:pic>
      <p:sp>
        <p:nvSpPr>
          <p:cNvPr id="7" name="TextBox 6"/>
          <p:cNvSpPr txBox="1"/>
          <p:nvPr/>
        </p:nvSpPr>
        <p:spPr>
          <a:xfrm>
            <a:off x="9645805" y="5519853"/>
            <a:ext cx="2464420" cy="923330"/>
          </a:xfrm>
          <a:prstGeom prst="rect">
            <a:avLst/>
          </a:prstGeom>
          <a:noFill/>
        </p:spPr>
        <p:txBody>
          <a:bodyPr wrap="square" rtlCol="0">
            <a:spAutoFit/>
          </a:bodyPr>
          <a:lstStyle/>
          <a:p>
            <a:r>
              <a:rPr lang="en-GB" dirty="0" smtClean="0"/>
              <a:t>Refer to email sent </a:t>
            </a:r>
            <a:r>
              <a:rPr lang="en-GB" dirty="0"/>
              <a:t>9</a:t>
            </a:r>
            <a:r>
              <a:rPr lang="en-GB" baseline="30000" dirty="0"/>
              <a:t>th</a:t>
            </a:r>
            <a:r>
              <a:rPr lang="en-GB" dirty="0"/>
              <a:t> September for more information.</a:t>
            </a:r>
          </a:p>
        </p:txBody>
      </p:sp>
    </p:spTree>
    <p:extLst>
      <p:ext uri="{BB962C8B-B14F-4D97-AF65-F5344CB8AC3E}">
        <p14:creationId xmlns:p14="http://schemas.microsoft.com/office/powerpoint/2010/main" val="35484596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451" y="447187"/>
            <a:ext cx="11194869" cy="1159543"/>
          </a:xfrm>
        </p:spPr>
        <p:txBody>
          <a:bodyPr/>
          <a:lstStyle/>
          <a:p>
            <a:r>
              <a:rPr lang="en-GB" dirty="0"/>
              <a:t>If you have any concerns or worries and you can’t find </a:t>
            </a:r>
            <a:r>
              <a:rPr lang="en-GB" dirty="0" smtClean="0"/>
              <a:t>us</a:t>
            </a:r>
            <a:endParaRPr lang="en-GB" dirty="0"/>
          </a:p>
        </p:txBody>
      </p:sp>
      <p:sp>
        <p:nvSpPr>
          <p:cNvPr id="3" name="Content Placeholder 2"/>
          <p:cNvSpPr>
            <a:spLocks noGrp="1"/>
          </p:cNvSpPr>
          <p:nvPr>
            <p:ph idx="1"/>
          </p:nvPr>
        </p:nvSpPr>
        <p:spPr>
          <a:xfrm>
            <a:off x="829598" y="2365978"/>
            <a:ext cx="10554574" cy="4269953"/>
          </a:xfrm>
        </p:spPr>
        <p:txBody>
          <a:bodyPr>
            <a:normAutofit/>
          </a:bodyPr>
          <a:lstStyle/>
          <a:p>
            <a:pPr marL="0" lvl="0" indent="0">
              <a:buNone/>
            </a:pPr>
            <a:r>
              <a:rPr lang="en-GB" sz="2400" b="1" dirty="0" smtClean="0"/>
              <a:t>Other  points of contact:</a:t>
            </a:r>
            <a:endParaRPr lang="en-GB" sz="1000" b="1" dirty="0" smtClean="0"/>
          </a:p>
          <a:p>
            <a:r>
              <a:rPr lang="en-GB" sz="2200" dirty="0"/>
              <a:t>Mrs </a:t>
            </a:r>
            <a:r>
              <a:rPr lang="en-GB" sz="2200" dirty="0" err="1"/>
              <a:t>Gresty</a:t>
            </a:r>
            <a:r>
              <a:rPr lang="en-GB" sz="2200" dirty="0"/>
              <a:t> </a:t>
            </a:r>
            <a:r>
              <a:rPr lang="en-GB" sz="2200" dirty="0" smtClean="0"/>
              <a:t>- Principal</a:t>
            </a:r>
            <a:endParaRPr lang="en-GB" sz="2200" dirty="0"/>
          </a:p>
          <a:p>
            <a:r>
              <a:rPr lang="en-GB" sz="2200" dirty="0"/>
              <a:t>Mrs </a:t>
            </a:r>
            <a:r>
              <a:rPr lang="en-GB" sz="2200" dirty="0" smtClean="0"/>
              <a:t>Bradford – Head of School</a:t>
            </a:r>
            <a:endParaRPr lang="en-GB" sz="2200" dirty="0"/>
          </a:p>
          <a:p>
            <a:pPr lvl="0"/>
            <a:r>
              <a:rPr lang="en-GB" sz="2200" dirty="0" smtClean="0"/>
              <a:t>Mrs Williams - </a:t>
            </a:r>
            <a:r>
              <a:rPr lang="en-GB" sz="2200" dirty="0"/>
              <a:t>KS1 Assistant Head </a:t>
            </a:r>
            <a:r>
              <a:rPr lang="en-GB" sz="2200" dirty="0" smtClean="0"/>
              <a:t>&amp; Y1 teacher</a:t>
            </a:r>
            <a:endParaRPr lang="en-GB" sz="2200" dirty="0"/>
          </a:p>
          <a:p>
            <a:pPr marL="0" lvl="0" indent="0">
              <a:buNone/>
            </a:pPr>
            <a:endParaRPr lang="en-GB" dirty="0" smtClean="0"/>
          </a:p>
          <a:p>
            <a:pPr marL="0" indent="0">
              <a:buNone/>
            </a:pPr>
            <a:r>
              <a:rPr lang="en-GB" sz="2400" b="1" dirty="0"/>
              <a:t>Further Support</a:t>
            </a:r>
            <a:r>
              <a:rPr lang="en-GB" sz="2400" dirty="0"/>
              <a:t> </a:t>
            </a:r>
            <a:r>
              <a:rPr lang="en-GB" sz="2400" dirty="0" smtClean="0"/>
              <a:t>-                                                </a:t>
            </a:r>
            <a:endParaRPr lang="en-GB" sz="2400" b="1" dirty="0">
              <a:solidFill>
                <a:srgbClr val="FF0000"/>
              </a:solidFill>
            </a:endParaRPr>
          </a:p>
          <a:p>
            <a:r>
              <a:rPr lang="en-GB" sz="2000" dirty="0"/>
              <a:t>Mrs Lavin (Learning </a:t>
            </a:r>
            <a:r>
              <a:rPr lang="en-GB" sz="2000" dirty="0" smtClean="0"/>
              <a:t>mentor)</a:t>
            </a:r>
          </a:p>
          <a:p>
            <a:r>
              <a:rPr lang="en-GB" sz="2000" dirty="0" smtClean="0"/>
              <a:t>Mrs Bradford </a:t>
            </a:r>
            <a:r>
              <a:rPr lang="en-GB" sz="2000" dirty="0"/>
              <a:t>(</a:t>
            </a:r>
            <a:r>
              <a:rPr lang="en-GB" sz="2000" dirty="0" err="1" smtClean="0"/>
              <a:t>SENDCo</a:t>
            </a:r>
            <a:r>
              <a:rPr lang="en-GB" sz="2000" dirty="0"/>
              <a:t>)</a:t>
            </a:r>
          </a:p>
          <a:p>
            <a:pPr lvl="0"/>
            <a:endParaRPr lang="en-GB" sz="2200" dirty="0"/>
          </a:p>
        </p:txBody>
      </p:sp>
    </p:spTree>
    <p:extLst>
      <p:ext uri="{BB962C8B-B14F-4D97-AF65-F5344CB8AC3E}">
        <p14:creationId xmlns:p14="http://schemas.microsoft.com/office/powerpoint/2010/main" val="42358919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Daily routine in Year 2</a:t>
            </a:r>
            <a:endParaRPr lang="en-GB" dirty="0"/>
          </a:p>
        </p:txBody>
      </p:sp>
      <p:sp>
        <p:nvSpPr>
          <p:cNvPr id="3" name="Content Placeholder 2"/>
          <p:cNvSpPr>
            <a:spLocks noGrp="1"/>
          </p:cNvSpPr>
          <p:nvPr>
            <p:ph idx="1"/>
          </p:nvPr>
        </p:nvSpPr>
        <p:spPr>
          <a:xfrm>
            <a:off x="616130" y="2438400"/>
            <a:ext cx="10959737" cy="4249783"/>
          </a:xfrm>
        </p:spPr>
        <p:txBody>
          <a:bodyPr>
            <a:normAutofit lnSpcReduction="10000"/>
          </a:bodyPr>
          <a:lstStyle/>
          <a:p>
            <a:pPr lvl="0"/>
            <a:r>
              <a:rPr lang="en-GB" sz="2400" b="1" dirty="0" smtClean="0"/>
              <a:t>8:40 – 8.50 </a:t>
            </a:r>
            <a:r>
              <a:rPr lang="en-GB" sz="2400" b="1" dirty="0"/>
              <a:t>Start of the day </a:t>
            </a:r>
            <a:r>
              <a:rPr lang="en-GB" sz="2400" dirty="0"/>
              <a:t>- Please enter from </a:t>
            </a:r>
            <a:r>
              <a:rPr lang="en-GB" sz="2400" dirty="0" smtClean="0"/>
              <a:t>either Middlewich Road or Jubilee Walk gates, and </a:t>
            </a:r>
            <a:r>
              <a:rPr lang="en-GB" sz="2400" dirty="0"/>
              <a:t>send your child </a:t>
            </a:r>
            <a:r>
              <a:rPr lang="en-GB" sz="2400" dirty="0" smtClean="0"/>
              <a:t>straight in through the doors at the end of the corridor. </a:t>
            </a:r>
            <a:r>
              <a:rPr lang="en-GB" sz="2400" b="1" u="sng" dirty="0" smtClean="0"/>
              <a:t>Register is taken at 8.50am and gates will be locked at 8.50am.</a:t>
            </a:r>
          </a:p>
          <a:p>
            <a:pPr marL="0" lvl="0" indent="0">
              <a:buNone/>
            </a:pPr>
            <a:endParaRPr lang="en-GB" sz="1200" b="1" dirty="0"/>
          </a:p>
          <a:p>
            <a:pPr lvl="0"/>
            <a:r>
              <a:rPr lang="en-GB" sz="2400" b="1" dirty="0" smtClean="0"/>
              <a:t>3:20 </a:t>
            </a:r>
            <a:r>
              <a:rPr lang="en-GB" sz="2400" b="1" dirty="0"/>
              <a:t>Home time </a:t>
            </a:r>
            <a:r>
              <a:rPr lang="en-GB" sz="2400" b="1" dirty="0" smtClean="0"/>
              <a:t>– </a:t>
            </a:r>
            <a:r>
              <a:rPr lang="en-GB" sz="2400" dirty="0" smtClean="0"/>
              <a:t>Children will be brought out through the end doors and taken to the area behind the cordon. Please let your child know where you will be standing so they can find you easily.</a:t>
            </a:r>
          </a:p>
          <a:p>
            <a:pPr marL="0" lvl="0" indent="0">
              <a:buNone/>
            </a:pPr>
            <a:endParaRPr lang="en-GB" dirty="0"/>
          </a:p>
          <a:p>
            <a:pPr marL="0" indent="0" algn="ctr">
              <a:buNone/>
            </a:pPr>
            <a:r>
              <a:rPr lang="en-GB" sz="2200" b="1" dirty="0" smtClean="0"/>
              <a:t>Children </a:t>
            </a:r>
            <a:r>
              <a:rPr lang="en-GB" sz="2200" b="1" dirty="0"/>
              <a:t>are </a:t>
            </a:r>
            <a:r>
              <a:rPr lang="en-GB" sz="2200" b="1" dirty="0" smtClean="0"/>
              <a:t>not permitted </a:t>
            </a:r>
            <a:r>
              <a:rPr lang="en-GB" sz="2200" b="1" dirty="0"/>
              <a:t>to ride bikes </a:t>
            </a:r>
            <a:r>
              <a:rPr lang="en-GB" sz="2200" b="1" dirty="0" smtClean="0"/>
              <a:t>and </a:t>
            </a:r>
            <a:r>
              <a:rPr lang="en-GB" sz="2200" b="1" dirty="0"/>
              <a:t>scooters on the </a:t>
            </a:r>
            <a:r>
              <a:rPr lang="en-GB" sz="2200" b="1" dirty="0" smtClean="0"/>
              <a:t>playground, </a:t>
            </a:r>
            <a:r>
              <a:rPr lang="en-GB" sz="2200" b="1" dirty="0"/>
              <a:t>nor play on the play equipment before or after school</a:t>
            </a:r>
            <a:r>
              <a:rPr lang="en-GB" sz="2200" b="1" dirty="0" smtClean="0"/>
              <a:t>.</a:t>
            </a:r>
            <a:endParaRPr lang="en-GB" sz="2200" dirty="0"/>
          </a:p>
        </p:txBody>
      </p:sp>
    </p:spTree>
    <p:extLst>
      <p:ext uri="{BB962C8B-B14F-4D97-AF65-F5344CB8AC3E}">
        <p14:creationId xmlns:p14="http://schemas.microsoft.com/office/powerpoint/2010/main" val="34246131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949" y="447188"/>
            <a:ext cx="11377747" cy="970450"/>
          </a:xfrm>
        </p:spPr>
        <p:txBody>
          <a:bodyPr/>
          <a:lstStyle/>
          <a:p>
            <a:r>
              <a:rPr lang="en-GB" dirty="0"/>
              <a:t>What is covered in the curriculum in Year 2</a:t>
            </a:r>
            <a:r>
              <a:rPr lang="en-GB" dirty="0" smtClean="0"/>
              <a:t>?</a:t>
            </a:r>
            <a:endParaRPr lang="en-GB" dirty="0"/>
          </a:p>
        </p:txBody>
      </p:sp>
      <p:sp>
        <p:nvSpPr>
          <p:cNvPr id="3" name="Content Placeholder 2"/>
          <p:cNvSpPr>
            <a:spLocks noGrp="1"/>
          </p:cNvSpPr>
          <p:nvPr>
            <p:ph idx="1"/>
          </p:nvPr>
        </p:nvSpPr>
        <p:spPr>
          <a:xfrm>
            <a:off x="627017" y="2421984"/>
            <a:ext cx="10998926" cy="3636511"/>
          </a:xfrm>
        </p:spPr>
        <p:txBody>
          <a:bodyPr/>
          <a:lstStyle/>
          <a:p>
            <a:pPr marL="0" indent="0">
              <a:buNone/>
            </a:pPr>
            <a:r>
              <a:rPr lang="en-GB" sz="2800" b="1" dirty="0"/>
              <a:t>Main topics in Year </a:t>
            </a:r>
            <a:r>
              <a:rPr lang="en-GB" sz="2800" b="1" dirty="0" smtClean="0"/>
              <a:t>2</a:t>
            </a:r>
          </a:p>
          <a:p>
            <a:pPr marL="0" indent="0">
              <a:buNone/>
            </a:pPr>
            <a:endParaRPr lang="en-GB" sz="1200" dirty="0"/>
          </a:p>
          <a:p>
            <a:pPr lvl="0"/>
            <a:r>
              <a:rPr lang="en-GB" sz="2800" dirty="0" smtClean="0"/>
              <a:t> Autumn </a:t>
            </a:r>
            <a:r>
              <a:rPr lang="en-GB" sz="2800" dirty="0"/>
              <a:t>– </a:t>
            </a:r>
            <a:r>
              <a:rPr lang="en-GB" sz="2800" dirty="0" smtClean="0"/>
              <a:t>India (Geography)</a:t>
            </a:r>
            <a:endParaRPr lang="en-GB" sz="2800" dirty="0"/>
          </a:p>
          <a:p>
            <a:pPr lvl="0"/>
            <a:r>
              <a:rPr lang="en-GB" sz="2800" dirty="0" smtClean="0"/>
              <a:t> Spring </a:t>
            </a:r>
            <a:r>
              <a:rPr lang="en-GB" sz="2800" dirty="0"/>
              <a:t>– </a:t>
            </a:r>
            <a:r>
              <a:rPr lang="en-GB" sz="2800" dirty="0" smtClean="0"/>
              <a:t>Local Study: Jodrell Bank (History)</a:t>
            </a:r>
            <a:endParaRPr lang="en-GB" sz="2800" dirty="0"/>
          </a:p>
          <a:p>
            <a:pPr lvl="0"/>
            <a:r>
              <a:rPr lang="en-GB" sz="2800" dirty="0" smtClean="0"/>
              <a:t> Summer </a:t>
            </a:r>
            <a:r>
              <a:rPr lang="en-GB" sz="2800" dirty="0"/>
              <a:t>– </a:t>
            </a:r>
            <a:r>
              <a:rPr lang="en-GB" sz="2800" dirty="0" smtClean="0"/>
              <a:t>The Lives of Children during World </a:t>
            </a:r>
            <a:r>
              <a:rPr lang="en-GB" sz="2800" dirty="0"/>
              <a:t>War </a:t>
            </a:r>
            <a:r>
              <a:rPr lang="en-GB" sz="2800" dirty="0" smtClean="0"/>
              <a:t>2 (History)</a:t>
            </a:r>
            <a:endParaRPr lang="en-GB" sz="2800" dirty="0"/>
          </a:p>
          <a:p>
            <a:endParaRPr lang="en-GB" dirty="0"/>
          </a:p>
        </p:txBody>
      </p:sp>
    </p:spTree>
    <p:extLst>
      <p:ext uri="{BB962C8B-B14F-4D97-AF65-F5344CB8AC3E}">
        <p14:creationId xmlns:p14="http://schemas.microsoft.com/office/powerpoint/2010/main" val="19385484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949" y="447188"/>
            <a:ext cx="11377747" cy="970450"/>
          </a:xfrm>
        </p:spPr>
        <p:txBody>
          <a:bodyPr/>
          <a:lstStyle/>
          <a:p>
            <a:r>
              <a:rPr lang="en-GB" dirty="0" smtClean="0"/>
              <a:t>Trips</a:t>
            </a:r>
            <a:endParaRPr lang="en-GB" dirty="0"/>
          </a:p>
        </p:txBody>
      </p:sp>
      <p:sp>
        <p:nvSpPr>
          <p:cNvPr id="3" name="Content Placeholder 2"/>
          <p:cNvSpPr>
            <a:spLocks noGrp="1"/>
          </p:cNvSpPr>
          <p:nvPr>
            <p:ph idx="1"/>
          </p:nvPr>
        </p:nvSpPr>
        <p:spPr>
          <a:xfrm>
            <a:off x="816535" y="2421984"/>
            <a:ext cx="10554574" cy="3636511"/>
          </a:xfrm>
        </p:spPr>
        <p:txBody>
          <a:bodyPr/>
          <a:lstStyle/>
          <a:p>
            <a:pPr marL="0" indent="0">
              <a:buNone/>
            </a:pPr>
            <a:r>
              <a:rPr lang="en-GB" sz="2800" b="1" dirty="0" smtClean="0"/>
              <a:t>Trips in </a:t>
            </a:r>
            <a:r>
              <a:rPr lang="en-GB" sz="2800" b="1" dirty="0"/>
              <a:t>Year </a:t>
            </a:r>
            <a:r>
              <a:rPr lang="en-GB" sz="2800" b="1" dirty="0" smtClean="0"/>
              <a:t>2</a:t>
            </a:r>
          </a:p>
          <a:p>
            <a:pPr marL="0" indent="0">
              <a:buNone/>
            </a:pPr>
            <a:endParaRPr lang="en-GB" sz="1200" dirty="0"/>
          </a:p>
          <a:p>
            <a:pPr lvl="0"/>
            <a:r>
              <a:rPr lang="en-GB" sz="2800" dirty="0" smtClean="0"/>
              <a:t> Village Walk (September/ October)</a:t>
            </a:r>
          </a:p>
          <a:p>
            <a:pPr lvl="0"/>
            <a:r>
              <a:rPr lang="en-GB" sz="2800" dirty="0"/>
              <a:t> </a:t>
            </a:r>
            <a:r>
              <a:rPr lang="en-GB" sz="2800" dirty="0" smtClean="0"/>
              <a:t>Stockport Air Raid Shelter – Monday 15</a:t>
            </a:r>
            <a:r>
              <a:rPr lang="en-GB" sz="2800" baseline="30000" dirty="0" smtClean="0"/>
              <a:t>th</a:t>
            </a:r>
            <a:r>
              <a:rPr lang="en-GB" sz="2800" dirty="0" smtClean="0"/>
              <a:t> June 2026</a:t>
            </a:r>
            <a:endParaRPr lang="en-GB" sz="2800" dirty="0"/>
          </a:p>
          <a:p>
            <a:pPr lvl="0"/>
            <a:endParaRPr lang="en-GB" dirty="0"/>
          </a:p>
        </p:txBody>
      </p:sp>
    </p:spTree>
    <p:extLst>
      <p:ext uri="{BB962C8B-B14F-4D97-AF65-F5344CB8AC3E}">
        <p14:creationId xmlns:p14="http://schemas.microsoft.com/office/powerpoint/2010/main" val="122439889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E6C34788518014A9C766C1602BBF9DA" ma:contentTypeVersion="17" ma:contentTypeDescription="Create a new document." ma:contentTypeScope="" ma:versionID="a2f7d594b6e62f138bf034cf6b82c86f">
  <xsd:schema xmlns:xsd="http://www.w3.org/2001/XMLSchema" xmlns:xs="http://www.w3.org/2001/XMLSchema" xmlns:p="http://schemas.microsoft.com/office/2006/metadata/properties" xmlns:ns2="47581be3-e620-4e8e-8d1f-62719d7836a2" xmlns:ns3="92cdb50c-fbfc-4186-b092-613ec6350163" targetNamespace="http://schemas.microsoft.com/office/2006/metadata/properties" ma:root="true" ma:fieldsID="83342fadfab6de365fe21b8a2bc35fb9" ns2:_="" ns3:_="">
    <xsd:import namespace="47581be3-e620-4e8e-8d1f-62719d7836a2"/>
    <xsd:import namespace="92cdb50c-fbfc-4186-b092-613ec635016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581be3-e620-4e8e-8d1f-62719d7836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9465654-8e23-4041-acc6-a1e973f32cf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2cdb50c-fbfc-4186-b092-613ec635016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71a6439-0c2b-4c8e-a76f-44187c690542}" ma:internalName="TaxCatchAll" ma:showField="CatchAllData" ma:web="92cdb50c-fbfc-4186-b092-613ec635016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7581be3-e620-4e8e-8d1f-62719d7836a2">
      <Terms xmlns="http://schemas.microsoft.com/office/infopath/2007/PartnerControls"/>
    </lcf76f155ced4ddcb4097134ff3c332f>
    <TaxCatchAll xmlns="92cdb50c-fbfc-4186-b092-613ec6350163" xsi:nil="true"/>
  </documentManagement>
</p:properties>
</file>

<file path=customXml/itemProps1.xml><?xml version="1.0" encoding="utf-8"?>
<ds:datastoreItem xmlns:ds="http://schemas.openxmlformats.org/officeDocument/2006/customXml" ds:itemID="{C499DC5E-CF59-49A7-9AA3-7C4F94025F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581be3-e620-4e8e-8d1f-62719d7836a2"/>
    <ds:schemaRef ds:uri="92cdb50c-fbfc-4186-b092-613ec63501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6FF5E23-25BD-4FB3-A48F-B11AB422A5FF}">
  <ds:schemaRefs>
    <ds:schemaRef ds:uri="http://schemas.microsoft.com/sharepoint/v3/contenttype/forms"/>
  </ds:schemaRefs>
</ds:datastoreItem>
</file>

<file path=customXml/itemProps3.xml><?xml version="1.0" encoding="utf-8"?>
<ds:datastoreItem xmlns:ds="http://schemas.openxmlformats.org/officeDocument/2006/customXml" ds:itemID="{A06A154E-87B7-41C0-83A8-473A5BB6DB37}">
  <ds:schemaRefs>
    <ds:schemaRef ds:uri="47581be3-e620-4e8e-8d1f-62719d7836a2"/>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92cdb50c-fbfc-4186-b092-613ec635016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TM03457503[[fn=Quotable]]</Template>
  <TotalTime>885</TotalTime>
  <Words>1740</Words>
  <Application>Microsoft Office PowerPoint</Application>
  <PresentationFormat>Widescreen</PresentationFormat>
  <Paragraphs>167</Paragraphs>
  <Slides>30</Slides>
  <Notes>1</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Calibri</vt:lpstr>
      <vt:lpstr>Century Gothic</vt:lpstr>
      <vt:lpstr>Letter-join Print Plus 1</vt:lpstr>
      <vt:lpstr>Wingdings 2</vt:lpstr>
      <vt:lpstr>Quotable</vt:lpstr>
      <vt:lpstr>Welcome to Year 2</vt:lpstr>
      <vt:lpstr>Teachers and Teaching assistants in Year 2</vt:lpstr>
      <vt:lpstr>What is the best way to contact us at school? </vt:lpstr>
      <vt:lpstr>Communication – School Spider</vt:lpstr>
      <vt:lpstr>Communication – School Spider</vt:lpstr>
      <vt:lpstr>If you have any concerns or worries and you can’t find us</vt:lpstr>
      <vt:lpstr>Daily routine in Year 2</vt:lpstr>
      <vt:lpstr>What is covered in the curriculum in Year 2?</vt:lpstr>
      <vt:lpstr>Trips</vt:lpstr>
      <vt:lpstr>Phonics &amp; Reading – Little Wandle</vt:lpstr>
      <vt:lpstr>Reading – Little Wandle</vt:lpstr>
      <vt:lpstr>Reading folders</vt:lpstr>
      <vt:lpstr>School Library</vt:lpstr>
      <vt:lpstr>Spelling</vt:lpstr>
      <vt:lpstr>Feedback</vt:lpstr>
      <vt:lpstr>E-Safety</vt:lpstr>
      <vt:lpstr>What homework can we expect in Year 2?</vt:lpstr>
      <vt:lpstr>When are our PE Days?</vt:lpstr>
      <vt:lpstr>Coats</vt:lpstr>
      <vt:lpstr>School Rules – Be the best you can be!</vt:lpstr>
      <vt:lpstr>British Values</vt:lpstr>
      <vt:lpstr>Behaviour Charter</vt:lpstr>
      <vt:lpstr>Rewards</vt:lpstr>
      <vt:lpstr>Snacks &amp; Water Bottles</vt:lpstr>
      <vt:lpstr>What else do you need to know about Year 2?</vt:lpstr>
      <vt:lpstr>Further information…</vt:lpstr>
      <vt:lpstr>Sports Events</vt:lpstr>
      <vt:lpstr>School Website</vt:lpstr>
      <vt:lpstr>PTA</vt:lpstr>
      <vt:lpstr>Questions?</vt:lpstr>
    </vt:vector>
  </TitlesOfParts>
  <Company>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2</dc:title>
  <dc:creator>Heather.Williams@RPTNet.Local</dc:creator>
  <cp:lastModifiedBy>Claire.Lackford@RPTNet.Local</cp:lastModifiedBy>
  <cp:revision>77</cp:revision>
  <dcterms:created xsi:type="dcterms:W3CDTF">2021-09-01T13:36:25Z</dcterms:created>
  <dcterms:modified xsi:type="dcterms:W3CDTF">2025-09-10T07:22:03Z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0x010100CE6C34788518014A9C766C1602BBF9DA</vt:lpwstr>
  </property>
</Properties>
</file>