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handoutMasterIdLst>
    <p:handoutMasterId r:id="rId23"/>
  </p:handoutMasterIdLst>
  <p:sldIdLst>
    <p:sldId id="256" r:id="rId2"/>
    <p:sldId id="269" r:id="rId3"/>
    <p:sldId id="281" r:id="rId4"/>
    <p:sldId id="294" r:id="rId5"/>
    <p:sldId id="263" r:id="rId6"/>
    <p:sldId id="290" r:id="rId7"/>
    <p:sldId id="264" r:id="rId8"/>
    <p:sldId id="272" r:id="rId9"/>
    <p:sldId id="291" r:id="rId10"/>
    <p:sldId id="292" r:id="rId11"/>
    <p:sldId id="287" r:id="rId12"/>
    <p:sldId id="265" r:id="rId13"/>
    <p:sldId id="289" r:id="rId14"/>
    <p:sldId id="271" r:id="rId15"/>
    <p:sldId id="275" r:id="rId16"/>
    <p:sldId id="276" r:id="rId17"/>
    <p:sldId id="273" r:id="rId18"/>
    <p:sldId id="277" r:id="rId19"/>
    <p:sldId id="278" r:id="rId20"/>
    <p:sldId id="280"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8A8"/>
    <a:srgbClr val="AB3C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B301B821-A1FF-4177-AEE7-76D212191A0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sorterViewPr>
    <p:cViewPr>
      <p:scale>
        <a:sx n="100" d="100"/>
        <a:sy n="100" d="100"/>
      </p:scale>
      <p:origin x="0" y="-5184"/>
    </p:cViewPr>
  </p:sorterViewPr>
  <p:notesViewPr>
    <p:cSldViewPr snapToGrid="0">
      <p:cViewPr varScale="1">
        <p:scale>
          <a:sx n="65" d="100"/>
          <a:sy n="65" d="100"/>
        </p:scale>
        <p:origin x="2784"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EB33BB8-6C7A-4BE0-9B55-9EAC48D52EC6}" type="datetimeFigureOut">
              <a:rPr lang="en-US"/>
              <a:t>9/11/2025</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3F7AA83-DE31-4E93-AB07-EF7FB05F6670}" type="slidenum">
              <a:rPr/>
              <a:t>‹#›</a:t>
            </a:fld>
            <a:endParaRPr/>
          </a:p>
        </p:txBody>
      </p:sp>
    </p:spTree>
    <p:extLst>
      <p:ext uri="{BB962C8B-B14F-4D97-AF65-F5344CB8AC3E}">
        <p14:creationId xmlns:p14="http://schemas.microsoft.com/office/powerpoint/2010/main" val="32212903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611EF64-F73B-4314-BB6F-BC0937BBDF19}" type="datetimeFigureOut">
              <a:rPr lang="en-US"/>
              <a:t>9/11/2025</a:t>
            </a:fld>
            <a:endParaRP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5E2820-AFE1-45FA-949E-17BDB534E1DC}" type="slidenum">
              <a:rPr/>
              <a:t>‹#›</a:t>
            </a:fld>
            <a:endParaRPr/>
          </a:p>
        </p:txBody>
      </p:sp>
    </p:spTree>
    <p:extLst>
      <p:ext uri="{BB962C8B-B14F-4D97-AF65-F5344CB8AC3E}">
        <p14:creationId xmlns:p14="http://schemas.microsoft.com/office/powerpoint/2010/main" val="31579979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35E2820-AFE1-45FA-949E-17BDB534E1DC}" type="slidenum">
              <a:rPr lang="en-US" smtClean="0"/>
              <a:t>1</a:t>
            </a:fld>
            <a:endParaRPr lang="en-US"/>
          </a:p>
        </p:txBody>
      </p:sp>
    </p:spTree>
    <p:extLst>
      <p:ext uri="{BB962C8B-B14F-4D97-AF65-F5344CB8AC3E}">
        <p14:creationId xmlns:p14="http://schemas.microsoft.com/office/powerpoint/2010/main" val="3069915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35E2820-AFE1-45FA-949E-17BDB534E1DC}" type="slidenum">
              <a:rPr lang="en-US" smtClean="0"/>
              <a:t>2</a:t>
            </a:fld>
            <a:endParaRPr lang="en-US"/>
          </a:p>
        </p:txBody>
      </p:sp>
    </p:spTree>
    <p:extLst>
      <p:ext uri="{BB962C8B-B14F-4D97-AF65-F5344CB8AC3E}">
        <p14:creationId xmlns:p14="http://schemas.microsoft.com/office/powerpoint/2010/main" val="391214919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9D3B9702-7FBF-4720-8670-571C5E7EEDDE}" type="datetime1">
              <a:rPr lang="en-US" smtClean="0"/>
              <a:t>9/11/2025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GB"/>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8FDBFFB2-86D9-4B8F-A59A-553A60B94BBE}" type="slidenum">
              <a:rPr lang="en-GB" smtClean="0"/>
              <a:pPr/>
              <a:t>‹#›</a:t>
            </a:fld>
            <a:endParaRPr lang="en-GB"/>
          </a:p>
        </p:txBody>
      </p:sp>
    </p:spTree>
    <p:extLst>
      <p:ext uri="{BB962C8B-B14F-4D97-AF65-F5344CB8AC3E}">
        <p14:creationId xmlns:p14="http://schemas.microsoft.com/office/powerpoint/2010/main" val="1634599918"/>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7427AEA-BBBB-4C9B-AB23-214EAA8AB789}" type="datetime1">
              <a:rPr lang="en-US" smtClean="0"/>
              <a:t>9/11/2025</a:t>
            </a:fld>
            <a:endParaRPr lang="en-US"/>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DBFFB2-86D9-4B8F-A59A-553A60B94BBE}" type="slidenum">
              <a:rPr lang="en-GB" smtClean="0"/>
              <a:t>‹#›</a:t>
            </a:fld>
            <a:endParaRPr lang="en-GB"/>
          </a:p>
        </p:txBody>
      </p:sp>
    </p:spTree>
    <p:extLst>
      <p:ext uri="{BB962C8B-B14F-4D97-AF65-F5344CB8AC3E}">
        <p14:creationId xmlns:p14="http://schemas.microsoft.com/office/powerpoint/2010/main" val="7161810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791CA30-F5CD-4CA0-B16A-349C6F830700}" type="datetime1">
              <a:rPr lang="en-US" smtClean="0"/>
              <a:t>9/11/2025</a:t>
            </a:fld>
            <a:endParaRPr lang="en-US"/>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DBFFB2-86D9-4B8F-A59A-553A60B94BBE}" type="slidenum">
              <a:rPr lang="en-GB" smtClean="0"/>
              <a:t>‹#›</a:t>
            </a:fld>
            <a:endParaRPr lang="en-GB"/>
          </a:p>
        </p:txBody>
      </p:sp>
    </p:spTree>
    <p:extLst>
      <p:ext uri="{BB962C8B-B14F-4D97-AF65-F5344CB8AC3E}">
        <p14:creationId xmlns:p14="http://schemas.microsoft.com/office/powerpoint/2010/main" val="4050753140"/>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B3AF48E-ABA0-4B58-B562-D1D7408067C4}" type="datetime1">
              <a:rPr lang="en-US" smtClean="0"/>
              <a:t>9/11/2025</a:t>
            </a:fld>
            <a:endParaRPr lang="en-US"/>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FDBFFB2-86D9-4B8F-A59A-553A60B94BBE}" type="slidenum">
              <a:rPr lang="en-GB" smtClean="0"/>
              <a:t>‹#›</a:t>
            </a:fld>
            <a:endParaRPr lang="en-GB"/>
          </a:p>
        </p:txBody>
      </p:sp>
    </p:spTree>
    <p:extLst>
      <p:ext uri="{BB962C8B-B14F-4D97-AF65-F5344CB8AC3E}">
        <p14:creationId xmlns:p14="http://schemas.microsoft.com/office/powerpoint/2010/main" val="8478295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B2A5034C-8BD9-4B0C-893B-33834FAB227F}" type="datetime1">
              <a:rPr lang="en-US" smtClean="0"/>
              <a:t>9/11/2025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GB"/>
          </a:p>
        </p:txBody>
      </p:sp>
      <p:sp>
        <p:nvSpPr>
          <p:cNvPr id="6" name="Slide Number Placeholder 5"/>
          <p:cNvSpPr>
            <a:spLocks noGrp="1"/>
          </p:cNvSpPr>
          <p:nvPr>
            <p:ph type="sldNum" sz="quarter" idx="12"/>
          </p:nvPr>
        </p:nvSpPr>
        <p:spPr>
          <a:xfrm>
            <a:off x="8604504" y="5211060"/>
            <a:ext cx="2112264" cy="228600"/>
          </a:xfrm>
        </p:spPr>
        <p:txBody>
          <a:bodyPr/>
          <a:lstStyle/>
          <a:p>
            <a:fld id="{8FDBFFB2-86D9-4B8F-A59A-553A60B94BBE}" type="slidenum">
              <a:rPr lang="en-GB" smtClean="0"/>
              <a:t>‹#›</a:t>
            </a:fld>
            <a:endParaRPr lang="en-GB"/>
          </a:p>
        </p:txBody>
      </p:sp>
    </p:spTree>
    <p:extLst>
      <p:ext uri="{BB962C8B-B14F-4D97-AF65-F5344CB8AC3E}">
        <p14:creationId xmlns:p14="http://schemas.microsoft.com/office/powerpoint/2010/main" val="427455973"/>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CD787AA-CBCD-47F9-A04C-7106C508CDE4}" type="datetime1">
              <a:rPr lang="en-US" smtClean="0"/>
              <a:t>9/11/2025</a:t>
            </a:fld>
            <a:endParaRPr lang="en-US"/>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FDBFFB2-86D9-4B8F-A59A-553A60B94BBE}" type="slidenum">
              <a:rPr lang="en-GB" smtClean="0"/>
              <a:t>‹#›</a:t>
            </a:fld>
            <a:endParaRPr lang="en-GB"/>
          </a:p>
        </p:txBody>
      </p:sp>
    </p:spTree>
    <p:extLst>
      <p:ext uri="{BB962C8B-B14F-4D97-AF65-F5344CB8AC3E}">
        <p14:creationId xmlns:p14="http://schemas.microsoft.com/office/powerpoint/2010/main" val="42279679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D1CC9DD-75F5-4611-BA0B-CFB1A226639C}" type="datetime1">
              <a:rPr lang="en-US" smtClean="0"/>
              <a:t>9/11/2025</a:t>
            </a:fld>
            <a:endParaRPr lang="en-US"/>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FDBFFB2-86D9-4B8F-A59A-553A60B94BBE}" type="slidenum">
              <a:rPr lang="en-GB" smtClean="0"/>
              <a:t>‹#›</a:t>
            </a:fld>
            <a:endParaRPr lang="en-GB"/>
          </a:p>
        </p:txBody>
      </p:sp>
    </p:spTree>
    <p:extLst>
      <p:ext uri="{BB962C8B-B14F-4D97-AF65-F5344CB8AC3E}">
        <p14:creationId xmlns:p14="http://schemas.microsoft.com/office/powerpoint/2010/main" val="35686101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980F1F9-2D3D-4243-878F-D000C3F2A1C4}" type="datetime1">
              <a:rPr lang="en-US" smtClean="0"/>
              <a:t>9/11/2025</a:t>
            </a:fld>
            <a:endParaRPr lang="en-US"/>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FDBFFB2-86D9-4B8F-A59A-553A60B94BBE}" type="slidenum">
              <a:rPr lang="en-GB" smtClean="0"/>
              <a:t>‹#›</a:t>
            </a:fld>
            <a:endParaRPr lang="en-GB"/>
          </a:p>
        </p:txBody>
      </p:sp>
    </p:spTree>
    <p:extLst>
      <p:ext uri="{BB962C8B-B14F-4D97-AF65-F5344CB8AC3E}">
        <p14:creationId xmlns:p14="http://schemas.microsoft.com/office/powerpoint/2010/main" val="40360302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ABCBE8-1824-4658-A8BB-BECFAEB7E35A}" type="datetime1">
              <a:rPr lang="en-US" smtClean="0"/>
              <a:t>9/11/2025</a:t>
            </a:fld>
            <a:endParaRPr lang="en-US"/>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FDBFFB2-86D9-4B8F-A59A-553A60B94BBE}" type="slidenum">
              <a:rPr lang="en-GB" smtClean="0"/>
              <a:t>‹#›</a:t>
            </a:fld>
            <a:endParaRPr lang="en-GB"/>
          </a:p>
        </p:txBody>
      </p:sp>
    </p:spTree>
    <p:extLst>
      <p:ext uri="{BB962C8B-B14F-4D97-AF65-F5344CB8AC3E}">
        <p14:creationId xmlns:p14="http://schemas.microsoft.com/office/powerpoint/2010/main" val="24192875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5085CD17-C377-4DE5-9FCA-CC7471605C58}" type="datetime1">
              <a:rPr lang="en-US" smtClean="0"/>
              <a:t>9/11/2025</a:t>
            </a:fld>
            <a:endParaRPr lang="en-US"/>
          </a:p>
        </p:txBody>
      </p:sp>
      <p:sp>
        <p:nvSpPr>
          <p:cNvPr id="9" name="Footer Placeholder 8"/>
          <p:cNvSpPr>
            <a:spLocks noGrp="1"/>
          </p:cNvSpPr>
          <p:nvPr>
            <p:ph type="ftr" sz="quarter" idx="11"/>
          </p:nvPr>
        </p:nvSpPr>
        <p:spPr/>
        <p:txBody>
          <a:bodyPr/>
          <a:lstStyle>
            <a:lvl1pPr algn="r">
              <a:defRPr/>
            </a:lvl1pPr>
          </a:lstStyle>
          <a:p>
            <a:endParaRPr lang="en-GB"/>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8FDBFFB2-86D9-4B8F-A59A-553A60B94BBE}" type="slidenum">
              <a:rPr lang="en-GB" smtClean="0"/>
              <a:t>‹#›</a:t>
            </a:fld>
            <a:endParaRPr lang="en-GB"/>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2661018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9BE9F02-BE96-4BAE-86A5-1FA60D24CAE2}" type="datetime1">
              <a:rPr lang="en-US" smtClean="0"/>
              <a:t>9/11/2025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GB"/>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8FDBFFB2-86D9-4B8F-A59A-553A60B94BBE}" type="slidenum">
              <a:rPr lang="en-GB" smtClean="0"/>
              <a:t>‹#›</a:t>
            </a:fld>
            <a:endParaRPr lang="en-GB"/>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2698446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9D3B9702-7FBF-4720-8670-571C5E7EEDDE}" type="datetime1">
              <a:rPr lang="en-US" smtClean="0"/>
              <a:pPr/>
              <a:t>9/11/2025</a:t>
            </a:fld>
            <a:endParaRPr lang="en-US" dirty="0"/>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8FDBFFB2-86D9-4B8F-A59A-553A60B94BBE}" type="slidenum">
              <a:rPr lang="en-US" smtClean="0"/>
              <a:pPr/>
              <a:t>‹#›</a:t>
            </a:fld>
            <a:endParaRPr lang="en-US"/>
          </a:p>
        </p:txBody>
      </p:sp>
    </p:spTree>
    <p:extLst>
      <p:ext uri="{BB962C8B-B14F-4D97-AF65-F5344CB8AC3E}">
        <p14:creationId xmlns:p14="http://schemas.microsoft.com/office/powerpoint/2010/main" val="41279628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hyperlink" Target="mailto:learningmentor@holmeschapelprimary.cheshire.sch.uk" TargetMode="External"/><Relationship Id="rId2" Type="http://schemas.openxmlformats.org/officeDocument/2006/relationships/hyperlink" Target="tel:01477%20533336"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mailto:Class6@holmeschapelprimaryschool.cheshire.sch.uk"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 Id="rId5" Type="http://schemas.openxmlformats.org/officeDocument/2006/relationships/hyperlink" Target="mailto:Class6a@holmeschapelprimary.cheshire.sch.uk" TargetMode="External"/><Relationship Id="rId4" Type="http://schemas.openxmlformats.org/officeDocument/2006/relationships/hyperlink" Target="mailto:Class6@holmeschapelprimary.cheshire.sch.uk" TargetMode="External"/></Relationships>
</file>

<file path=ppt/slides/_rels/slide20.xml.rels><?xml version="1.0" encoding="UTF-8" standalone="yes"?>
<Relationships xmlns="http://schemas.openxmlformats.org/package/2006/relationships"><Relationship Id="rId2" Type="http://schemas.openxmlformats.org/officeDocument/2006/relationships/hyperlink" Target="mailto:Mrs%20Smeaton%20in%20our%20school%20office%20will%20be%20happy%20to%20answer%20any%20questions%20or%20queries%20you%20may%20have.%20Please%20email%20admin@holmeschapelprimary.cheshire.sch.uk"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Meet the Teacher</a:t>
            </a:r>
          </a:p>
        </p:txBody>
      </p:sp>
      <p:sp>
        <p:nvSpPr>
          <p:cNvPr id="3" name="Subtitle 2"/>
          <p:cNvSpPr>
            <a:spLocks noGrp="1"/>
          </p:cNvSpPr>
          <p:nvPr>
            <p:ph type="subTitle" idx="1"/>
          </p:nvPr>
        </p:nvSpPr>
        <p:spPr/>
        <p:txBody>
          <a:bodyPr/>
          <a:lstStyle/>
          <a:p>
            <a:r>
              <a:rPr lang="en-US" dirty="0"/>
              <a:t>Welcome to Year 6</a:t>
            </a:r>
          </a:p>
        </p:txBody>
      </p:sp>
    </p:spTree>
    <p:extLst>
      <p:ext uri="{BB962C8B-B14F-4D97-AF65-F5344CB8AC3E}">
        <p14:creationId xmlns:p14="http://schemas.microsoft.com/office/powerpoint/2010/main" val="357842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C1902DC-3C0D-4A55-B5CB-7400C4B815C1}"/>
              </a:ext>
            </a:extLst>
          </p:cNvPr>
          <p:cNvSpPr txBox="1"/>
          <p:nvPr/>
        </p:nvSpPr>
        <p:spPr>
          <a:xfrm>
            <a:off x="516368" y="1264503"/>
            <a:ext cx="11080375" cy="4524315"/>
          </a:xfrm>
          <a:prstGeom prst="rect">
            <a:avLst/>
          </a:prstGeom>
          <a:noFill/>
        </p:spPr>
        <p:txBody>
          <a:bodyPr wrap="square">
            <a:spAutoFit/>
          </a:bodyPr>
          <a:lstStyle/>
          <a:p>
            <a:r>
              <a:rPr lang="en-GB" dirty="0">
                <a:latin typeface="Comic Sans MS" panose="030F0702030302020204" pitchFamily="66" charset="0"/>
                <a:ea typeface="+mj-ea"/>
                <a:cs typeface="+mj-cs"/>
              </a:rPr>
              <a:t>Homework menu – One menu per term which will be sent home as a paper copy and will also be available on the VLE.  The idea of this is that the children plan, prepare and produce a piece(s) of work </a:t>
            </a:r>
            <a:r>
              <a:rPr lang="en-GB" dirty="0" smtClean="0">
                <a:latin typeface="Comic Sans MS" panose="030F0702030302020204" pitchFamily="66" charset="0"/>
                <a:ea typeface="+mj-ea"/>
                <a:cs typeface="+mj-cs"/>
              </a:rPr>
              <a:t>over the term to a high standard, to then present to the rest of the class.</a:t>
            </a:r>
            <a:r>
              <a:rPr lang="en-GB" dirty="0">
                <a:latin typeface="Comic Sans MS" panose="030F0702030302020204" pitchFamily="66" charset="0"/>
                <a:ea typeface="+mj-ea"/>
                <a:cs typeface="+mj-cs"/>
              </a:rPr>
              <a:t/>
            </a:r>
            <a:br>
              <a:rPr lang="en-GB" dirty="0">
                <a:latin typeface="Comic Sans MS" panose="030F0702030302020204" pitchFamily="66" charset="0"/>
                <a:ea typeface="+mj-ea"/>
                <a:cs typeface="+mj-cs"/>
              </a:rPr>
            </a:br>
            <a:r>
              <a:rPr lang="en-GB" dirty="0">
                <a:latin typeface="Comic Sans MS" panose="030F0702030302020204" pitchFamily="66" charset="0"/>
                <a:ea typeface="+mj-ea"/>
                <a:cs typeface="+mj-cs"/>
              </a:rPr>
              <a:t>Expectations for </a:t>
            </a:r>
            <a:endParaRPr lang="en-GB" dirty="0" smtClean="0">
              <a:latin typeface="Comic Sans MS" panose="030F0702030302020204" pitchFamily="66" charset="0"/>
              <a:ea typeface="+mj-ea"/>
              <a:cs typeface="+mj-cs"/>
            </a:endParaRPr>
          </a:p>
          <a:p>
            <a:endParaRPr lang="en-GB" dirty="0">
              <a:latin typeface="Comic Sans MS" panose="030F0702030302020204" pitchFamily="66" charset="0"/>
              <a:ea typeface="+mj-ea"/>
              <a:cs typeface="+mj-cs"/>
            </a:endParaRPr>
          </a:p>
          <a:p>
            <a:pPr marL="285750" indent="-285750">
              <a:buFont typeface="Arial" panose="020B0604020202020204" pitchFamily="34" charset="0"/>
              <a:buChar char="•"/>
            </a:pPr>
            <a:r>
              <a:rPr lang="en-GB" dirty="0">
                <a:latin typeface="Comic Sans MS" panose="030F0702030302020204" pitchFamily="66" charset="0"/>
                <a:ea typeface="+mj-ea"/>
                <a:cs typeface="+mj-cs"/>
              </a:rPr>
              <a:t>Reading – as a Year 6, we expect the children to read a wide range of books as this will support their wider learning and help them to access the Year 6 curriculum more readily.  It also feeds to their longer writes.  Better readers are better writers. </a:t>
            </a:r>
            <a:endParaRPr lang="en-GB" dirty="0" smtClean="0">
              <a:latin typeface="Comic Sans MS" panose="030F0702030302020204" pitchFamily="66" charset="0"/>
              <a:ea typeface="+mj-ea"/>
              <a:cs typeface="+mj-cs"/>
            </a:endParaRPr>
          </a:p>
          <a:p>
            <a:pPr marL="285750" indent="-285750">
              <a:buFont typeface="Arial" panose="020B0604020202020204" pitchFamily="34" charset="0"/>
              <a:buChar char="•"/>
            </a:pPr>
            <a:endParaRPr lang="en-GB" dirty="0" smtClean="0">
              <a:latin typeface="Comic Sans MS" panose="030F0702030302020204" pitchFamily="66" charset="0"/>
              <a:ea typeface="+mj-ea"/>
              <a:cs typeface="+mj-cs"/>
            </a:endParaRPr>
          </a:p>
          <a:p>
            <a:pPr marL="285750" indent="-285750">
              <a:buFont typeface="Arial" panose="020B0604020202020204" pitchFamily="34" charset="0"/>
              <a:buChar char="•"/>
            </a:pPr>
            <a:r>
              <a:rPr lang="en-GB" dirty="0" smtClean="0">
                <a:latin typeface="Comic Sans MS" panose="030F0702030302020204" pitchFamily="66" charset="0"/>
                <a:ea typeface="+mj-ea"/>
                <a:cs typeface="+mj-cs"/>
              </a:rPr>
              <a:t>Borrowing </a:t>
            </a:r>
            <a:r>
              <a:rPr lang="en-GB" dirty="0">
                <a:latin typeface="Comic Sans MS" panose="030F0702030302020204" pitchFamily="66" charset="0"/>
                <a:ea typeface="+mj-ea"/>
                <a:cs typeface="+mj-cs"/>
              </a:rPr>
              <a:t>books – the children can use the class libraries to borrow books </a:t>
            </a:r>
            <a:r>
              <a:rPr lang="en-GB" dirty="0" smtClean="0">
                <a:latin typeface="Comic Sans MS" panose="030F0702030302020204" pitchFamily="66" charset="0"/>
                <a:ea typeface="+mj-ea"/>
                <a:cs typeface="+mj-cs"/>
              </a:rPr>
              <a:t>from.</a:t>
            </a:r>
          </a:p>
          <a:p>
            <a:pPr marL="285750" indent="-285750">
              <a:buFont typeface="Arial" panose="020B0604020202020204" pitchFamily="34" charset="0"/>
              <a:buChar char="•"/>
            </a:pPr>
            <a:endParaRPr lang="en-GB" dirty="0">
              <a:latin typeface="Comic Sans MS" panose="030F0702030302020204" pitchFamily="66" charset="0"/>
              <a:ea typeface="+mj-ea"/>
              <a:cs typeface="+mj-cs"/>
            </a:endParaRPr>
          </a:p>
          <a:p>
            <a:pPr marL="285750" indent="-285750">
              <a:buFont typeface="Arial" panose="020B0604020202020204" pitchFamily="34" charset="0"/>
              <a:buChar char="•"/>
            </a:pPr>
            <a:r>
              <a:rPr lang="en-GB" dirty="0">
                <a:latin typeface="Comic Sans MS" panose="030F0702030302020204" pitchFamily="66" charset="0"/>
                <a:ea typeface="+mj-ea"/>
                <a:cs typeface="+mj-cs"/>
              </a:rPr>
              <a:t>Spelling </a:t>
            </a:r>
            <a:r>
              <a:rPr lang="en-GB" dirty="0" smtClean="0">
                <a:latin typeface="Comic Sans MS" panose="030F0702030302020204" pitchFamily="66" charset="0"/>
                <a:ea typeface="+mj-ea"/>
                <a:cs typeface="+mj-cs"/>
              </a:rPr>
              <a:t>– Spelling Shed will be used in school and we would like children to also practise at home.</a:t>
            </a:r>
          </a:p>
          <a:p>
            <a:pPr marL="285750" indent="-285750">
              <a:buFont typeface="Arial" panose="020B0604020202020204" pitchFamily="34" charset="0"/>
              <a:buChar char="•"/>
            </a:pPr>
            <a:endParaRPr lang="en-GB" dirty="0" smtClean="0">
              <a:latin typeface="Comic Sans MS" panose="030F0702030302020204" pitchFamily="66" charset="0"/>
              <a:ea typeface="+mj-ea"/>
              <a:cs typeface="+mj-cs"/>
            </a:endParaRPr>
          </a:p>
          <a:p>
            <a:pPr marL="285750" indent="-285750">
              <a:buFont typeface="Arial" panose="020B0604020202020204" pitchFamily="34" charset="0"/>
              <a:buChar char="•"/>
            </a:pPr>
            <a:r>
              <a:rPr lang="en-GB" b="1" dirty="0" smtClean="0">
                <a:latin typeface="Comic Sans MS" panose="030F0702030302020204" pitchFamily="66" charset="0"/>
                <a:ea typeface="+mj-ea"/>
                <a:cs typeface="+mj-cs"/>
              </a:rPr>
              <a:t>Times </a:t>
            </a:r>
            <a:r>
              <a:rPr lang="en-GB" b="1" dirty="0">
                <a:latin typeface="Comic Sans MS" panose="030F0702030302020204" pitchFamily="66" charset="0"/>
                <a:ea typeface="+mj-ea"/>
                <a:cs typeface="+mj-cs"/>
              </a:rPr>
              <a:t>tables – Please work on these most days to keep skills sharp using </a:t>
            </a:r>
            <a:r>
              <a:rPr lang="en-GB" b="1" dirty="0" err="1">
                <a:latin typeface="Comic Sans MS" panose="030F0702030302020204" pitchFamily="66" charset="0"/>
                <a:ea typeface="+mj-ea"/>
                <a:cs typeface="+mj-cs"/>
              </a:rPr>
              <a:t>Timestable</a:t>
            </a:r>
            <a:r>
              <a:rPr lang="en-GB" b="1" dirty="0">
                <a:latin typeface="Comic Sans MS" panose="030F0702030302020204" pitchFamily="66" charset="0"/>
                <a:ea typeface="+mj-ea"/>
                <a:cs typeface="+mj-cs"/>
              </a:rPr>
              <a:t> </a:t>
            </a:r>
            <a:r>
              <a:rPr lang="en-GB" b="1" dirty="0" err="1" smtClean="0">
                <a:latin typeface="Comic Sans MS" panose="030F0702030302020204" pitchFamily="66" charset="0"/>
                <a:ea typeface="+mj-ea"/>
                <a:cs typeface="+mj-cs"/>
              </a:rPr>
              <a:t>Rockstars</a:t>
            </a:r>
            <a:endParaRPr lang="en-GB" b="1" dirty="0" smtClean="0">
              <a:latin typeface="Comic Sans MS" panose="030F0702030302020204" pitchFamily="66" charset="0"/>
              <a:ea typeface="+mj-ea"/>
              <a:cs typeface="+mj-cs"/>
            </a:endParaRPr>
          </a:p>
          <a:p>
            <a:endParaRPr lang="en-GB" dirty="0">
              <a:latin typeface="Comic Sans MS" panose="030F0702030302020204" pitchFamily="66" charset="0"/>
              <a:ea typeface="+mj-ea"/>
              <a:cs typeface="+mj-cs"/>
            </a:endParaRPr>
          </a:p>
        </p:txBody>
      </p:sp>
      <p:sp>
        <p:nvSpPr>
          <p:cNvPr id="6" name="Title 1">
            <a:extLst>
              <a:ext uri="{FF2B5EF4-FFF2-40B4-BE49-F238E27FC236}">
                <a16:creationId xmlns:a16="http://schemas.microsoft.com/office/drawing/2014/main" id="{221B7A5F-56AA-4687-829A-D0226600FE70}"/>
              </a:ext>
            </a:extLst>
          </p:cNvPr>
          <p:cNvSpPr txBox="1">
            <a:spLocks/>
          </p:cNvSpPr>
          <p:nvPr/>
        </p:nvSpPr>
        <p:spPr>
          <a:xfrm>
            <a:off x="272605" y="0"/>
            <a:ext cx="9372600" cy="708382"/>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400" kern="1200">
                <a:solidFill>
                  <a:schemeClr val="tx1"/>
                </a:solidFill>
                <a:latin typeface="+mj-lt"/>
                <a:ea typeface="+mj-ea"/>
                <a:cs typeface="+mj-cs"/>
              </a:defRPr>
            </a:lvl1pPr>
          </a:lstStyle>
          <a:p>
            <a:r>
              <a:rPr lang="en-GB" b="1" u="sng" dirty="0"/>
              <a:t>Homework Expectations</a:t>
            </a:r>
          </a:p>
        </p:txBody>
      </p:sp>
    </p:spTree>
    <p:extLst>
      <p:ext uri="{BB962C8B-B14F-4D97-AF65-F5344CB8AC3E}">
        <p14:creationId xmlns:p14="http://schemas.microsoft.com/office/powerpoint/2010/main" val="26091487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848" y="0"/>
            <a:ext cx="9372600" cy="1200416"/>
          </a:xfrm>
        </p:spPr>
        <p:txBody>
          <a:bodyPr>
            <a:normAutofit/>
          </a:bodyPr>
          <a:lstStyle/>
          <a:p>
            <a:r>
              <a:rPr lang="en-GB" sz="4000" dirty="0" smtClean="0">
                <a:latin typeface="Comic Sans MS" panose="030F0702030302020204" pitchFamily="66" charset="0"/>
              </a:rPr>
              <a:t>Homework</a:t>
            </a:r>
            <a:endParaRPr lang="en-GB" sz="4000" dirty="0">
              <a:latin typeface="Comic Sans MS" panose="030F0702030302020204" pitchFamily="66" charset="0"/>
            </a:endParaRPr>
          </a:p>
        </p:txBody>
      </p:sp>
      <p:sp>
        <p:nvSpPr>
          <p:cNvPr id="4" name="Content Placeholder 3"/>
          <p:cNvSpPr>
            <a:spLocks noGrp="1"/>
          </p:cNvSpPr>
          <p:nvPr>
            <p:ph idx="1"/>
          </p:nvPr>
        </p:nvSpPr>
        <p:spPr>
          <a:xfrm>
            <a:off x="256939" y="1200416"/>
            <a:ext cx="7983418" cy="2712493"/>
          </a:xfrm>
        </p:spPr>
        <p:txBody>
          <a:bodyPr>
            <a:normAutofit lnSpcReduction="10000"/>
          </a:bodyPr>
          <a:lstStyle/>
          <a:p>
            <a:r>
              <a:rPr lang="en-GB" sz="2400" dirty="0">
                <a:latin typeface="Comic Sans MS" panose="030F0702030302020204" pitchFamily="66" charset="0"/>
              </a:rPr>
              <a:t>Set on a </a:t>
            </a:r>
            <a:r>
              <a:rPr lang="en-GB" sz="2400" dirty="0" smtClean="0">
                <a:latin typeface="Comic Sans MS" panose="030F0702030302020204" pitchFamily="66" charset="0"/>
              </a:rPr>
              <a:t>Wednesday – alternating grammar and maths</a:t>
            </a:r>
            <a:endParaRPr lang="en-GB" sz="2400" dirty="0">
              <a:latin typeface="Comic Sans MS" panose="030F0702030302020204" pitchFamily="66" charset="0"/>
            </a:endParaRPr>
          </a:p>
          <a:p>
            <a:r>
              <a:rPr lang="en-GB" sz="2400" dirty="0">
                <a:latin typeface="Comic Sans MS" panose="030F0702030302020204" pitchFamily="66" charset="0"/>
              </a:rPr>
              <a:t>To be </a:t>
            </a:r>
            <a:r>
              <a:rPr lang="en-GB" sz="2400" dirty="0" smtClean="0">
                <a:latin typeface="Comic Sans MS" panose="030F0702030302020204" pitchFamily="66" charset="0"/>
              </a:rPr>
              <a:t>completed and returned </a:t>
            </a:r>
            <a:r>
              <a:rPr lang="en-GB" sz="2400" dirty="0">
                <a:latin typeface="Comic Sans MS" panose="030F0702030302020204" pitchFamily="66" charset="0"/>
              </a:rPr>
              <a:t>by following </a:t>
            </a:r>
            <a:r>
              <a:rPr lang="en-GB" sz="2400" dirty="0" smtClean="0">
                <a:latin typeface="Comic Sans MS" panose="030F0702030302020204" pitchFamily="66" charset="0"/>
              </a:rPr>
              <a:t>Tuesday</a:t>
            </a:r>
            <a:endParaRPr lang="en-GB" sz="2400" dirty="0">
              <a:latin typeface="Comic Sans MS" panose="030F0702030302020204" pitchFamily="66" charset="0"/>
            </a:endParaRPr>
          </a:p>
          <a:p>
            <a:r>
              <a:rPr lang="en-GB" sz="2400" dirty="0">
                <a:latin typeface="Comic Sans MS" panose="030F0702030302020204" pitchFamily="66" charset="0"/>
              </a:rPr>
              <a:t>Marked together in class</a:t>
            </a:r>
          </a:p>
          <a:p>
            <a:r>
              <a:rPr lang="en-GB" sz="2400" dirty="0">
                <a:latin typeface="Comic Sans MS" panose="030F0702030302020204" pitchFamily="66" charset="0"/>
              </a:rPr>
              <a:t>Misconceptions can then be addressed</a:t>
            </a:r>
          </a:p>
          <a:p>
            <a:r>
              <a:rPr lang="en-GB" sz="2400" dirty="0" smtClean="0">
                <a:latin typeface="Comic Sans MS" panose="030F0702030302020204" pitchFamily="66" charset="0"/>
              </a:rPr>
              <a:t>Children will bring home in a book</a:t>
            </a:r>
            <a:endParaRPr lang="en-GB" sz="2400" dirty="0">
              <a:latin typeface="Comic Sans MS" panose="030F0702030302020204" pitchFamily="66" charset="0"/>
            </a:endParaRPr>
          </a:p>
          <a:p>
            <a:pPr marL="45720" indent="0">
              <a:buNone/>
            </a:pPr>
            <a:endParaRPr lang="en-GB" dirty="0"/>
          </a:p>
        </p:txBody>
      </p:sp>
      <p:pic>
        <p:nvPicPr>
          <p:cNvPr id="5" name="Picture 4"/>
          <p:cNvPicPr>
            <a:picLocks noChangeAspect="1"/>
          </p:cNvPicPr>
          <p:nvPr/>
        </p:nvPicPr>
        <p:blipFill>
          <a:blip r:embed="rId2"/>
          <a:stretch>
            <a:fillRect/>
          </a:stretch>
        </p:blipFill>
        <p:spPr>
          <a:xfrm>
            <a:off x="6099586" y="2639619"/>
            <a:ext cx="5872946" cy="3579982"/>
          </a:xfrm>
          <a:prstGeom prst="rect">
            <a:avLst/>
          </a:prstGeom>
        </p:spPr>
      </p:pic>
    </p:spTree>
    <p:extLst>
      <p:ext uri="{BB962C8B-B14F-4D97-AF65-F5344CB8AC3E}">
        <p14:creationId xmlns:p14="http://schemas.microsoft.com/office/powerpoint/2010/main" val="6263527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221B7A5F-56AA-4687-829A-D0226600FE70}"/>
              </a:ext>
            </a:extLst>
          </p:cNvPr>
          <p:cNvSpPr txBox="1">
            <a:spLocks/>
          </p:cNvSpPr>
          <p:nvPr/>
        </p:nvSpPr>
        <p:spPr>
          <a:xfrm>
            <a:off x="380181" y="185568"/>
            <a:ext cx="9372600" cy="708382"/>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400" kern="1200">
                <a:solidFill>
                  <a:schemeClr val="tx1"/>
                </a:solidFill>
                <a:latin typeface="+mj-lt"/>
                <a:ea typeface="+mj-ea"/>
                <a:cs typeface="+mj-cs"/>
              </a:defRPr>
            </a:lvl1pPr>
          </a:lstStyle>
          <a:p>
            <a:r>
              <a:rPr lang="en-GB" b="1" u="sng" dirty="0"/>
              <a:t>Homework Expectations</a:t>
            </a:r>
          </a:p>
        </p:txBody>
      </p:sp>
      <p:pic>
        <p:nvPicPr>
          <p:cNvPr id="2" name="Picture 1"/>
          <p:cNvPicPr>
            <a:picLocks noChangeAspect="1"/>
          </p:cNvPicPr>
          <p:nvPr/>
        </p:nvPicPr>
        <p:blipFill>
          <a:blip r:embed="rId2"/>
          <a:stretch>
            <a:fillRect/>
          </a:stretch>
        </p:blipFill>
        <p:spPr>
          <a:xfrm>
            <a:off x="1305340" y="893950"/>
            <a:ext cx="8821507" cy="5657457"/>
          </a:xfrm>
          <a:prstGeom prst="rect">
            <a:avLst/>
          </a:prstGeom>
        </p:spPr>
      </p:pic>
    </p:spTree>
    <p:extLst>
      <p:ext uri="{BB962C8B-B14F-4D97-AF65-F5344CB8AC3E}">
        <p14:creationId xmlns:p14="http://schemas.microsoft.com/office/powerpoint/2010/main" val="335294400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1144" y="322729"/>
            <a:ext cx="1859628" cy="666120"/>
          </a:xfrm>
        </p:spPr>
        <p:txBody>
          <a:bodyPr>
            <a:normAutofit fontScale="90000"/>
          </a:bodyPr>
          <a:lstStyle/>
          <a:p>
            <a:r>
              <a:rPr lang="en-GB" b="1" u="sng" dirty="0">
                <a:latin typeface="Comic Sans MS" panose="030F0702030302020204" pitchFamily="66" charset="0"/>
              </a:rPr>
              <a:t>SATS</a:t>
            </a:r>
          </a:p>
        </p:txBody>
      </p:sp>
      <p:sp>
        <p:nvSpPr>
          <p:cNvPr id="4" name="Content Placeholder 3"/>
          <p:cNvSpPr>
            <a:spLocks noGrp="1"/>
          </p:cNvSpPr>
          <p:nvPr>
            <p:ph idx="1"/>
          </p:nvPr>
        </p:nvSpPr>
        <p:spPr>
          <a:xfrm>
            <a:off x="141294" y="1268960"/>
            <a:ext cx="11616814" cy="2712493"/>
          </a:xfrm>
        </p:spPr>
        <p:txBody>
          <a:bodyPr/>
          <a:lstStyle/>
          <a:p>
            <a:pPr marL="0" indent="0">
              <a:buNone/>
            </a:pPr>
            <a:r>
              <a:rPr lang="en-GB" sz="2400" dirty="0">
                <a:latin typeface="Comic Sans MS" panose="030F0702030302020204" pitchFamily="66" charset="0"/>
              </a:rPr>
              <a:t>We will hold an online meeting nearer the time to discuss SATS in more detail. We will keep the website updated with websites that your children may find useful, and will also post a power point with points covered in the online </a:t>
            </a:r>
            <a:r>
              <a:rPr lang="en-GB" sz="2400" dirty="0" smtClean="0">
                <a:latin typeface="Comic Sans MS" panose="030F0702030302020204" pitchFamily="66" charset="0"/>
              </a:rPr>
              <a:t>meeting.</a:t>
            </a:r>
          </a:p>
          <a:p>
            <a:pPr marL="0" indent="0">
              <a:buNone/>
            </a:pPr>
            <a:endParaRPr lang="en-GB" sz="2400" dirty="0">
              <a:latin typeface="Comic Sans MS" panose="030F0702030302020204" pitchFamily="66" charset="0"/>
            </a:endParaRPr>
          </a:p>
          <a:p>
            <a:pPr marL="0" indent="0">
              <a:buNone/>
            </a:pPr>
            <a:r>
              <a:rPr lang="en-GB" sz="2400" dirty="0" smtClean="0">
                <a:latin typeface="Comic Sans MS" panose="030F0702030302020204" pitchFamily="66" charset="0"/>
              </a:rPr>
              <a:t>Monday 11</a:t>
            </a:r>
            <a:r>
              <a:rPr lang="en-GB" sz="2400" baseline="30000" dirty="0" smtClean="0">
                <a:latin typeface="Comic Sans MS" panose="030F0702030302020204" pitchFamily="66" charset="0"/>
              </a:rPr>
              <a:t>th</a:t>
            </a:r>
            <a:r>
              <a:rPr lang="en-GB" sz="2400" dirty="0" smtClean="0">
                <a:latin typeface="Comic Sans MS" panose="030F0702030302020204" pitchFamily="66" charset="0"/>
              </a:rPr>
              <a:t> May – Thursday 14</a:t>
            </a:r>
            <a:r>
              <a:rPr lang="en-GB" sz="2400" baseline="30000" dirty="0" smtClean="0">
                <a:latin typeface="Comic Sans MS" panose="030F0702030302020204" pitchFamily="66" charset="0"/>
              </a:rPr>
              <a:t>th</a:t>
            </a:r>
            <a:r>
              <a:rPr lang="en-GB" sz="2400" dirty="0" smtClean="0">
                <a:latin typeface="Comic Sans MS" panose="030F0702030302020204" pitchFamily="66" charset="0"/>
              </a:rPr>
              <a:t> May 2026</a:t>
            </a:r>
            <a:endParaRPr lang="en-GB" sz="2400" dirty="0">
              <a:latin typeface="Comic Sans MS" panose="030F0702030302020204" pitchFamily="66" charset="0"/>
            </a:endParaRPr>
          </a:p>
          <a:p>
            <a:pPr marL="45720" indent="0">
              <a:buNone/>
            </a:pPr>
            <a:endParaRPr lang="en-GB" dirty="0"/>
          </a:p>
        </p:txBody>
      </p:sp>
      <p:pic>
        <p:nvPicPr>
          <p:cNvPr id="3" name="Picture 2"/>
          <p:cNvPicPr>
            <a:picLocks noChangeAspect="1"/>
          </p:cNvPicPr>
          <p:nvPr/>
        </p:nvPicPr>
        <p:blipFill>
          <a:blip r:embed="rId2"/>
          <a:stretch>
            <a:fillRect/>
          </a:stretch>
        </p:blipFill>
        <p:spPr>
          <a:xfrm>
            <a:off x="464708" y="3797449"/>
            <a:ext cx="9948578" cy="2076225"/>
          </a:xfrm>
          <a:prstGeom prst="rect">
            <a:avLst/>
          </a:prstGeom>
        </p:spPr>
      </p:pic>
    </p:spTree>
    <p:extLst>
      <p:ext uri="{BB962C8B-B14F-4D97-AF65-F5344CB8AC3E}">
        <p14:creationId xmlns:p14="http://schemas.microsoft.com/office/powerpoint/2010/main" val="418734283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99C535C6-6EC1-4E09-8282-50B498F34382}"/>
              </a:ext>
            </a:extLst>
          </p:cNvPr>
          <p:cNvSpPr txBox="1"/>
          <p:nvPr/>
        </p:nvSpPr>
        <p:spPr>
          <a:xfrm>
            <a:off x="309309" y="378576"/>
            <a:ext cx="6093822" cy="3970318"/>
          </a:xfrm>
          <a:prstGeom prst="rect">
            <a:avLst/>
          </a:prstGeom>
          <a:noFill/>
        </p:spPr>
        <p:txBody>
          <a:bodyPr wrap="square">
            <a:spAutoFit/>
          </a:bodyPr>
          <a:lstStyle/>
          <a:p>
            <a:r>
              <a:rPr lang="en-GB" sz="3600" dirty="0" smtClean="0">
                <a:latin typeface="Comic Sans MS" panose="030F0702030302020204" pitchFamily="66" charset="0"/>
              </a:rPr>
              <a:t>Be the best you can be!</a:t>
            </a:r>
          </a:p>
          <a:p>
            <a:endParaRPr lang="en-GB" sz="3600" dirty="0">
              <a:latin typeface="Comic Sans MS" panose="030F0702030302020204" pitchFamily="66" charset="0"/>
            </a:endParaRPr>
          </a:p>
          <a:p>
            <a:r>
              <a:rPr lang="en-GB" sz="3600" dirty="0" smtClean="0">
                <a:latin typeface="Comic Sans MS" panose="030F0702030302020204" pitchFamily="66" charset="0"/>
              </a:rPr>
              <a:t>Be Kind</a:t>
            </a:r>
          </a:p>
          <a:p>
            <a:endParaRPr lang="en-GB" sz="3600" dirty="0">
              <a:latin typeface="Comic Sans MS" panose="030F0702030302020204" pitchFamily="66" charset="0"/>
            </a:endParaRPr>
          </a:p>
          <a:p>
            <a:r>
              <a:rPr lang="en-GB" sz="3600" dirty="0" smtClean="0">
                <a:latin typeface="Comic Sans MS" panose="030F0702030302020204" pitchFamily="66" charset="0"/>
              </a:rPr>
              <a:t>Be Safe</a:t>
            </a:r>
          </a:p>
          <a:p>
            <a:endParaRPr lang="en-GB" sz="3600" dirty="0">
              <a:latin typeface="Comic Sans MS" panose="030F0702030302020204" pitchFamily="66" charset="0"/>
            </a:endParaRPr>
          </a:p>
          <a:p>
            <a:r>
              <a:rPr lang="en-GB" sz="3600" dirty="0" smtClean="0">
                <a:latin typeface="Comic Sans MS" panose="030F0702030302020204" pitchFamily="66" charset="0"/>
              </a:rPr>
              <a:t>Be Respectful</a:t>
            </a:r>
            <a:endParaRPr lang="en-GB" sz="3600" dirty="0">
              <a:latin typeface="Comic Sans MS" panose="030F0702030302020204" pitchFamily="66" charset="0"/>
            </a:endParaRPr>
          </a:p>
        </p:txBody>
      </p:sp>
      <p:pic>
        <p:nvPicPr>
          <p:cNvPr id="3" name="Picture 2"/>
          <p:cNvPicPr>
            <a:picLocks noChangeAspect="1"/>
          </p:cNvPicPr>
          <p:nvPr/>
        </p:nvPicPr>
        <p:blipFill rotWithShape="1">
          <a:blip r:embed="rId2"/>
          <a:srcRect r="2189"/>
          <a:stretch/>
        </p:blipFill>
        <p:spPr>
          <a:xfrm>
            <a:off x="7913147" y="631395"/>
            <a:ext cx="3844962" cy="5424057"/>
          </a:xfrm>
          <a:prstGeom prst="rect">
            <a:avLst/>
          </a:prstGeom>
        </p:spPr>
      </p:pic>
    </p:spTree>
    <p:extLst>
      <p:ext uri="{BB962C8B-B14F-4D97-AF65-F5344CB8AC3E}">
        <p14:creationId xmlns:p14="http://schemas.microsoft.com/office/powerpoint/2010/main" val="26170084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72007E6-4FB0-4B52-B107-191321A5C600}"/>
              </a:ext>
            </a:extLst>
          </p:cNvPr>
          <p:cNvSpPr txBox="1"/>
          <p:nvPr/>
        </p:nvSpPr>
        <p:spPr>
          <a:xfrm>
            <a:off x="2751461" y="2407024"/>
            <a:ext cx="6093822" cy="3046988"/>
          </a:xfrm>
          <a:prstGeom prst="rect">
            <a:avLst/>
          </a:prstGeom>
          <a:noFill/>
        </p:spPr>
        <p:txBody>
          <a:bodyPr wrap="square">
            <a:spAutoFit/>
          </a:bodyPr>
          <a:lstStyle/>
          <a:p>
            <a:r>
              <a:rPr lang="en-GB" sz="2400" dirty="0">
                <a:latin typeface="Comic Sans MS" panose="030F0702030302020204" pitchFamily="66" charset="0"/>
              </a:rPr>
              <a:t>In Year 6 we use our website to update you on our weekly timetable. We will also update you on any events /changes or requirement for the following week.</a:t>
            </a:r>
          </a:p>
          <a:p>
            <a:endParaRPr lang="en-GB" sz="2400" dirty="0">
              <a:latin typeface="Comic Sans MS" panose="030F0702030302020204" pitchFamily="66" charset="0"/>
            </a:endParaRPr>
          </a:p>
          <a:p>
            <a:r>
              <a:rPr lang="en-GB" sz="2400" dirty="0">
                <a:latin typeface="Comic Sans MS" panose="030F0702030302020204" pitchFamily="66" charset="0"/>
              </a:rPr>
              <a:t>We will update the pages regularly sharing any work we have photographed in class.</a:t>
            </a:r>
          </a:p>
        </p:txBody>
      </p:sp>
      <p:pic>
        <p:nvPicPr>
          <p:cNvPr id="5" name="Picture 4">
            <a:extLst>
              <a:ext uri="{FF2B5EF4-FFF2-40B4-BE49-F238E27FC236}">
                <a16:creationId xmlns:a16="http://schemas.microsoft.com/office/drawing/2014/main" id="{D7B332D7-64AC-4F82-B391-090E3F268E6E}"/>
              </a:ext>
            </a:extLst>
          </p:cNvPr>
          <p:cNvPicPr>
            <a:picLocks noChangeAspect="1"/>
          </p:cNvPicPr>
          <p:nvPr/>
        </p:nvPicPr>
        <p:blipFill>
          <a:blip r:embed="rId2"/>
          <a:stretch>
            <a:fillRect/>
          </a:stretch>
        </p:blipFill>
        <p:spPr>
          <a:xfrm>
            <a:off x="1201688" y="175938"/>
            <a:ext cx="9591675" cy="1800225"/>
          </a:xfrm>
          <a:prstGeom prst="rect">
            <a:avLst/>
          </a:prstGeom>
        </p:spPr>
      </p:pic>
    </p:spTree>
    <p:extLst>
      <p:ext uri="{BB962C8B-B14F-4D97-AF65-F5344CB8AC3E}">
        <p14:creationId xmlns:p14="http://schemas.microsoft.com/office/powerpoint/2010/main" val="19773688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24420D8-D68D-4EB4-8048-EE21196A8C7E}"/>
              </a:ext>
            </a:extLst>
          </p:cNvPr>
          <p:cNvSpPr txBox="1"/>
          <p:nvPr/>
        </p:nvSpPr>
        <p:spPr>
          <a:xfrm>
            <a:off x="353288" y="597006"/>
            <a:ext cx="11797104" cy="3323987"/>
          </a:xfrm>
          <a:prstGeom prst="rect">
            <a:avLst/>
          </a:prstGeom>
          <a:noFill/>
        </p:spPr>
        <p:txBody>
          <a:bodyPr wrap="square">
            <a:spAutoFit/>
          </a:bodyPr>
          <a:lstStyle/>
          <a:p>
            <a:r>
              <a:rPr lang="en-GB" sz="3000" b="1" u="sng" dirty="0" smtClean="0">
                <a:latin typeface="+mj-lt"/>
              </a:rPr>
              <a:t>Exciting things to look forward to:</a:t>
            </a:r>
          </a:p>
          <a:p>
            <a:endParaRPr lang="en-GB" sz="3000" dirty="0" smtClean="0">
              <a:latin typeface="+mj-lt"/>
            </a:endParaRPr>
          </a:p>
          <a:p>
            <a:pPr marL="342900" indent="-342900">
              <a:buFont typeface="Arial" panose="020B0604020202020204" pitchFamily="34" charset="0"/>
              <a:buChar char="•"/>
            </a:pPr>
            <a:r>
              <a:rPr lang="en-GB" sz="3000" dirty="0" err="1" smtClean="0">
                <a:latin typeface="Comic Sans MS" panose="030F0702030302020204" pitchFamily="66" charset="0"/>
              </a:rPr>
              <a:t>Bikeability</a:t>
            </a:r>
            <a:r>
              <a:rPr lang="en-GB" sz="3000" dirty="0" smtClean="0">
                <a:latin typeface="Comic Sans MS" panose="030F0702030302020204" pitchFamily="66" charset="0"/>
              </a:rPr>
              <a:t> sessions</a:t>
            </a:r>
            <a:endParaRPr lang="en-GB" sz="3000" dirty="0">
              <a:latin typeface="Comic Sans MS" panose="030F0702030302020204" pitchFamily="66" charset="0"/>
            </a:endParaRPr>
          </a:p>
          <a:p>
            <a:pPr marL="342900" indent="-342900">
              <a:buFont typeface="Arial" panose="020B0604020202020204" pitchFamily="34" charset="0"/>
              <a:buChar char="•"/>
            </a:pPr>
            <a:r>
              <a:rPr lang="en-GB" sz="3000" dirty="0" smtClean="0">
                <a:latin typeface="Comic Sans MS" panose="030F0702030302020204" pitchFamily="66" charset="0"/>
              </a:rPr>
              <a:t>Termly tournaments</a:t>
            </a:r>
          </a:p>
          <a:p>
            <a:pPr marL="342900" indent="-342900">
              <a:buFont typeface="Arial" panose="020B0604020202020204" pitchFamily="34" charset="0"/>
              <a:buChar char="•"/>
            </a:pPr>
            <a:r>
              <a:rPr lang="en-GB" sz="3000" dirty="0">
                <a:latin typeface="Comic Sans MS" panose="030F0702030302020204" pitchFamily="66" charset="0"/>
              </a:rPr>
              <a:t>T</a:t>
            </a:r>
            <a:r>
              <a:rPr lang="en-GB" sz="3000" dirty="0" smtClean="0">
                <a:latin typeface="Comic Sans MS" panose="030F0702030302020204" pitchFamily="66" charset="0"/>
              </a:rPr>
              <a:t>ransition </a:t>
            </a:r>
            <a:r>
              <a:rPr lang="en-GB" sz="3000" dirty="0">
                <a:latin typeface="Comic Sans MS" panose="030F0702030302020204" pitchFamily="66" charset="0"/>
              </a:rPr>
              <a:t>days at Holmes Chapel </a:t>
            </a:r>
            <a:r>
              <a:rPr lang="en-GB" sz="3000" dirty="0" smtClean="0">
                <a:latin typeface="Comic Sans MS" panose="030F0702030302020204" pitchFamily="66" charset="0"/>
              </a:rPr>
              <a:t>Comprehensive</a:t>
            </a:r>
          </a:p>
          <a:p>
            <a:pPr marL="342900" indent="-342900">
              <a:buFont typeface="Arial" panose="020B0604020202020204" pitchFamily="34" charset="0"/>
              <a:buChar char="•"/>
            </a:pPr>
            <a:r>
              <a:rPr lang="en-GB" sz="3000" dirty="0" smtClean="0">
                <a:latin typeface="Comic Sans MS" panose="030F0702030302020204" pitchFamily="66" charset="0"/>
              </a:rPr>
              <a:t>Residential </a:t>
            </a:r>
            <a:r>
              <a:rPr lang="en-GB" sz="3000" dirty="0" smtClean="0">
                <a:latin typeface="Comic Sans MS" panose="030F0702030302020204" pitchFamily="66" charset="0"/>
              </a:rPr>
              <a:t>(1</a:t>
            </a:r>
            <a:r>
              <a:rPr lang="en-GB" sz="3000" baseline="30000" dirty="0" smtClean="0">
                <a:latin typeface="Comic Sans MS" panose="030F0702030302020204" pitchFamily="66" charset="0"/>
              </a:rPr>
              <a:t>st</a:t>
            </a:r>
            <a:r>
              <a:rPr lang="en-GB" sz="3000" dirty="0" smtClean="0">
                <a:latin typeface="Comic Sans MS" panose="030F0702030302020204" pitchFamily="66" charset="0"/>
              </a:rPr>
              <a:t> – 3</a:t>
            </a:r>
            <a:r>
              <a:rPr lang="en-GB" sz="3000" baseline="30000" dirty="0" smtClean="0">
                <a:latin typeface="Comic Sans MS" panose="030F0702030302020204" pitchFamily="66" charset="0"/>
              </a:rPr>
              <a:t>rd</a:t>
            </a:r>
            <a:r>
              <a:rPr lang="en-GB" sz="3000" dirty="0" smtClean="0">
                <a:latin typeface="Comic Sans MS" panose="030F0702030302020204" pitchFamily="66" charset="0"/>
              </a:rPr>
              <a:t> July – details TBC)</a:t>
            </a:r>
          </a:p>
          <a:p>
            <a:pPr marL="342900" indent="-342900">
              <a:buFont typeface="Arial" panose="020B0604020202020204" pitchFamily="34" charset="0"/>
              <a:buChar char="•"/>
            </a:pPr>
            <a:r>
              <a:rPr lang="en-GB" sz="3000" dirty="0" smtClean="0">
                <a:latin typeface="Comic Sans MS" panose="030F0702030302020204" pitchFamily="66" charset="0"/>
              </a:rPr>
              <a:t>Year </a:t>
            </a:r>
            <a:r>
              <a:rPr lang="en-GB" sz="3000" dirty="0">
                <a:latin typeface="Comic Sans MS" panose="030F0702030302020204" pitchFamily="66" charset="0"/>
              </a:rPr>
              <a:t>6 school production at the end of the year!  </a:t>
            </a:r>
          </a:p>
        </p:txBody>
      </p:sp>
      <p:sp>
        <p:nvSpPr>
          <p:cNvPr id="4" name="Title 1">
            <a:extLst>
              <a:ext uri="{FF2B5EF4-FFF2-40B4-BE49-F238E27FC236}">
                <a16:creationId xmlns:a16="http://schemas.microsoft.com/office/drawing/2014/main" id="{A777F1E3-F7DD-4EBC-8BEA-5877865354D8}"/>
              </a:ext>
            </a:extLst>
          </p:cNvPr>
          <p:cNvSpPr txBox="1">
            <a:spLocks/>
          </p:cNvSpPr>
          <p:nvPr/>
        </p:nvSpPr>
        <p:spPr>
          <a:xfrm>
            <a:off x="353288" y="261257"/>
            <a:ext cx="9372600" cy="708382"/>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400" kern="1200">
                <a:solidFill>
                  <a:schemeClr val="tx1"/>
                </a:solidFill>
                <a:latin typeface="+mj-lt"/>
                <a:ea typeface="+mj-ea"/>
                <a:cs typeface="+mj-cs"/>
              </a:defRPr>
            </a:lvl1pPr>
          </a:lstStyle>
          <a:p>
            <a:endParaRPr lang="en-GB" dirty="0"/>
          </a:p>
        </p:txBody>
      </p:sp>
    </p:spTree>
    <p:extLst>
      <p:ext uri="{BB962C8B-B14F-4D97-AF65-F5344CB8AC3E}">
        <p14:creationId xmlns:p14="http://schemas.microsoft.com/office/powerpoint/2010/main" val="23663038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149C95-6F51-4C2B-ADD1-72AD99343E38}"/>
              </a:ext>
            </a:extLst>
          </p:cNvPr>
          <p:cNvSpPr>
            <a:spLocks noGrp="1"/>
          </p:cNvSpPr>
          <p:nvPr>
            <p:ph type="title"/>
          </p:nvPr>
        </p:nvSpPr>
        <p:spPr/>
        <p:txBody>
          <a:bodyPr/>
          <a:lstStyle/>
          <a:p>
            <a:r>
              <a:rPr lang="en-GB" dirty="0"/>
              <a:t>Online Safety </a:t>
            </a:r>
          </a:p>
        </p:txBody>
      </p:sp>
      <p:sp>
        <p:nvSpPr>
          <p:cNvPr id="3" name="Content Placeholder 2">
            <a:extLst>
              <a:ext uri="{FF2B5EF4-FFF2-40B4-BE49-F238E27FC236}">
                <a16:creationId xmlns:a16="http://schemas.microsoft.com/office/drawing/2014/main" id="{1B47DE1A-040D-4130-AD6C-4B67410273E8}"/>
              </a:ext>
            </a:extLst>
          </p:cNvPr>
          <p:cNvSpPr>
            <a:spLocks noGrp="1"/>
          </p:cNvSpPr>
          <p:nvPr>
            <p:ph idx="1"/>
          </p:nvPr>
        </p:nvSpPr>
        <p:spPr/>
        <p:txBody>
          <a:bodyPr/>
          <a:lstStyle/>
          <a:p>
            <a:pPr marL="45720" indent="0">
              <a:buNone/>
            </a:pPr>
            <a:r>
              <a:rPr lang="en-GB" dirty="0">
                <a:latin typeface="Comic Sans MS" panose="030F0702030302020204" pitchFamily="66" charset="0"/>
              </a:rPr>
              <a:t>As we are aware, many year 6 children spend a lot of their time on social networks. We cover Esafety as part of our curriculum. We have had several issues concerning inappropriate use of such networks, in addition to texting and emails. This has led to some children becoming very stressed and upset in class.</a:t>
            </a:r>
          </a:p>
          <a:p>
            <a:pPr marL="45720" indent="0">
              <a:buNone/>
            </a:pPr>
            <a:r>
              <a:rPr lang="en-GB" dirty="0">
                <a:latin typeface="Comic Sans MS" panose="030F0702030302020204" pitchFamily="66" charset="0"/>
              </a:rPr>
              <a:t>When children bring issues relating to online activity into school, it can become very disruptive. Please be vigilant regarding your child’s online activity and encourage them to voice any of their concerns rather than try to deal with it on their own. </a:t>
            </a:r>
          </a:p>
          <a:p>
            <a:pPr marL="45720" indent="0">
              <a:buNone/>
            </a:pPr>
            <a:r>
              <a:rPr lang="en-GB" dirty="0">
                <a:latin typeface="Comic Sans MS" panose="030F0702030302020204" pitchFamily="66" charset="0"/>
              </a:rPr>
              <a:t>Should you need any more information please refer to the website.</a:t>
            </a:r>
          </a:p>
        </p:txBody>
      </p:sp>
      <p:pic>
        <p:nvPicPr>
          <p:cNvPr id="4" name="Picture 3">
            <a:extLst>
              <a:ext uri="{FF2B5EF4-FFF2-40B4-BE49-F238E27FC236}">
                <a16:creationId xmlns:a16="http://schemas.microsoft.com/office/drawing/2014/main" id="{773DFB25-1E68-4915-8784-DD657B611C73}"/>
              </a:ext>
            </a:extLst>
          </p:cNvPr>
          <p:cNvPicPr>
            <a:picLocks noChangeAspect="1"/>
          </p:cNvPicPr>
          <p:nvPr/>
        </p:nvPicPr>
        <p:blipFill>
          <a:blip r:embed="rId2"/>
          <a:stretch>
            <a:fillRect/>
          </a:stretch>
        </p:blipFill>
        <p:spPr>
          <a:xfrm>
            <a:off x="10312587" y="411813"/>
            <a:ext cx="1194920" cy="1188823"/>
          </a:xfrm>
          <a:prstGeom prst="rect">
            <a:avLst/>
          </a:prstGeom>
        </p:spPr>
      </p:pic>
    </p:spTree>
    <p:extLst>
      <p:ext uri="{BB962C8B-B14F-4D97-AF65-F5344CB8AC3E}">
        <p14:creationId xmlns:p14="http://schemas.microsoft.com/office/powerpoint/2010/main" val="11571687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9B25F27-9323-4608-B035-466146ECB062}"/>
              </a:ext>
            </a:extLst>
          </p:cNvPr>
          <p:cNvSpPr txBox="1"/>
          <p:nvPr/>
        </p:nvSpPr>
        <p:spPr>
          <a:xfrm>
            <a:off x="353288" y="1438211"/>
            <a:ext cx="8255969" cy="2246769"/>
          </a:xfrm>
          <a:prstGeom prst="rect">
            <a:avLst/>
          </a:prstGeom>
          <a:noFill/>
        </p:spPr>
        <p:txBody>
          <a:bodyPr wrap="square">
            <a:spAutoFit/>
          </a:bodyPr>
          <a:lstStyle/>
          <a:p>
            <a:r>
              <a:rPr lang="en-GB" sz="2800" dirty="0" smtClean="0">
                <a:latin typeface="Comic Sans MS" panose="030F0702030302020204" pitchFamily="66" charset="0"/>
              </a:rPr>
              <a:t>22</a:t>
            </a:r>
            <a:r>
              <a:rPr lang="en-GB" sz="2800" baseline="30000" dirty="0" smtClean="0">
                <a:latin typeface="Comic Sans MS" panose="030F0702030302020204" pitchFamily="66" charset="0"/>
              </a:rPr>
              <a:t>nd</a:t>
            </a:r>
            <a:r>
              <a:rPr lang="en-GB" sz="2800" dirty="0" smtClean="0">
                <a:latin typeface="Comic Sans MS" panose="030F0702030302020204" pitchFamily="66" charset="0"/>
              </a:rPr>
              <a:t> and 23</a:t>
            </a:r>
            <a:r>
              <a:rPr lang="en-GB" sz="2800" baseline="30000" dirty="0" smtClean="0">
                <a:latin typeface="Comic Sans MS" panose="030F0702030302020204" pitchFamily="66" charset="0"/>
              </a:rPr>
              <a:t>rd</a:t>
            </a:r>
            <a:r>
              <a:rPr lang="en-GB" sz="2800" dirty="0" smtClean="0">
                <a:latin typeface="Comic Sans MS" panose="030F0702030302020204" pitchFamily="66" charset="0"/>
              </a:rPr>
              <a:t> October 2025</a:t>
            </a:r>
          </a:p>
          <a:p>
            <a:endParaRPr lang="en-GB" sz="2800" dirty="0">
              <a:latin typeface="Comic Sans MS" panose="030F0702030302020204" pitchFamily="66" charset="0"/>
            </a:endParaRPr>
          </a:p>
          <a:p>
            <a:r>
              <a:rPr lang="en-GB" sz="2800" dirty="0" smtClean="0">
                <a:latin typeface="Comic Sans MS" panose="030F0702030302020204" pitchFamily="66" charset="0"/>
              </a:rPr>
              <a:t>11</a:t>
            </a:r>
            <a:r>
              <a:rPr lang="en-GB" sz="2800" baseline="30000" dirty="0" smtClean="0">
                <a:latin typeface="Comic Sans MS" panose="030F0702030302020204" pitchFamily="66" charset="0"/>
              </a:rPr>
              <a:t>th</a:t>
            </a:r>
            <a:r>
              <a:rPr lang="en-GB" sz="2800" dirty="0" smtClean="0">
                <a:latin typeface="Comic Sans MS" panose="030F0702030302020204" pitchFamily="66" charset="0"/>
              </a:rPr>
              <a:t> and 12</a:t>
            </a:r>
            <a:r>
              <a:rPr lang="en-GB" sz="2800" baseline="30000" dirty="0" smtClean="0">
                <a:latin typeface="Comic Sans MS" panose="030F0702030302020204" pitchFamily="66" charset="0"/>
              </a:rPr>
              <a:t>th</a:t>
            </a:r>
            <a:r>
              <a:rPr lang="en-GB" sz="2800" dirty="0" smtClean="0">
                <a:latin typeface="Comic Sans MS" panose="030F0702030302020204" pitchFamily="66" charset="0"/>
              </a:rPr>
              <a:t> February 2026</a:t>
            </a:r>
          </a:p>
          <a:p>
            <a:endParaRPr lang="en-GB" sz="2800" dirty="0">
              <a:latin typeface="Comic Sans MS" panose="030F0702030302020204" pitchFamily="66" charset="0"/>
            </a:endParaRPr>
          </a:p>
          <a:p>
            <a:r>
              <a:rPr lang="en-GB" sz="2800" dirty="0" smtClean="0">
                <a:latin typeface="Comic Sans MS" panose="030F0702030302020204" pitchFamily="66" charset="0"/>
              </a:rPr>
              <a:t>All face to face sessions.</a:t>
            </a:r>
            <a:endParaRPr lang="en-GB" sz="2800" dirty="0">
              <a:latin typeface="Comic Sans MS" panose="030F0702030302020204" pitchFamily="66" charset="0"/>
            </a:endParaRPr>
          </a:p>
        </p:txBody>
      </p:sp>
      <p:sp>
        <p:nvSpPr>
          <p:cNvPr id="4" name="Title 1">
            <a:extLst>
              <a:ext uri="{FF2B5EF4-FFF2-40B4-BE49-F238E27FC236}">
                <a16:creationId xmlns:a16="http://schemas.microsoft.com/office/drawing/2014/main" id="{02514A30-3F43-44B1-95F4-FA082F79920D}"/>
              </a:ext>
            </a:extLst>
          </p:cNvPr>
          <p:cNvSpPr txBox="1">
            <a:spLocks/>
          </p:cNvSpPr>
          <p:nvPr/>
        </p:nvSpPr>
        <p:spPr>
          <a:xfrm>
            <a:off x="353288" y="261257"/>
            <a:ext cx="9372600" cy="708382"/>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400" kern="1200">
                <a:solidFill>
                  <a:schemeClr val="tx1"/>
                </a:solidFill>
                <a:latin typeface="+mj-lt"/>
                <a:ea typeface="+mj-ea"/>
                <a:cs typeface="+mj-cs"/>
              </a:defRPr>
            </a:lvl1pPr>
          </a:lstStyle>
          <a:p>
            <a:r>
              <a:rPr lang="en-GB" b="1" u="sng" dirty="0"/>
              <a:t>Parents Evening</a:t>
            </a:r>
          </a:p>
        </p:txBody>
      </p:sp>
    </p:spTree>
    <p:extLst>
      <p:ext uri="{BB962C8B-B14F-4D97-AF65-F5344CB8AC3E}">
        <p14:creationId xmlns:p14="http://schemas.microsoft.com/office/powerpoint/2010/main" val="3532829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8FD37A00-5004-4109-BD48-170B389BB640}"/>
              </a:ext>
            </a:extLst>
          </p:cNvPr>
          <p:cNvGraphicFramePr>
            <a:graphicFrameLocks noGrp="1"/>
          </p:cNvGraphicFramePr>
          <p:nvPr>
            <p:extLst>
              <p:ext uri="{D42A27DB-BD31-4B8C-83A1-F6EECF244321}">
                <p14:modId xmlns:p14="http://schemas.microsoft.com/office/powerpoint/2010/main" val="1485191127"/>
              </p:ext>
            </p:extLst>
          </p:nvPr>
        </p:nvGraphicFramePr>
        <p:xfrm>
          <a:off x="849676" y="4428454"/>
          <a:ext cx="9372600" cy="640080"/>
        </p:xfrm>
        <a:graphic>
          <a:graphicData uri="http://schemas.openxmlformats.org/drawingml/2006/table">
            <a:tbl>
              <a:tblPr/>
              <a:tblGrid>
                <a:gridCol w="9372600">
                  <a:extLst>
                    <a:ext uri="{9D8B030D-6E8A-4147-A177-3AD203B41FA5}">
                      <a16:colId xmlns:a16="http://schemas.microsoft.com/office/drawing/2014/main" val="558575173"/>
                    </a:ext>
                  </a:extLst>
                </a:gridCol>
              </a:tblGrid>
              <a:tr h="0">
                <a:tc>
                  <a:txBody>
                    <a:bodyPr/>
                    <a:lstStyle/>
                    <a:p>
                      <a:r>
                        <a:rPr lang="en-GB" dirty="0">
                          <a:effectLst/>
                        </a:rPr>
                        <a:t>Remember you can also talk to Mrs </a:t>
                      </a:r>
                      <a:r>
                        <a:rPr lang="en-GB" dirty="0" err="1">
                          <a:effectLst/>
                        </a:rPr>
                        <a:t>Gresty</a:t>
                      </a:r>
                      <a:r>
                        <a:rPr lang="en-GB" dirty="0">
                          <a:effectLst/>
                        </a:rPr>
                        <a:t> if you have any concerns - telephone </a:t>
                      </a:r>
                      <a:r>
                        <a:rPr lang="en-GB" u="none" strike="noStrike" dirty="0">
                          <a:solidFill>
                            <a:srgbClr val="005CAA"/>
                          </a:solidFill>
                          <a:effectLst/>
                          <a:hlinkClick r:id="rId2"/>
                        </a:rPr>
                        <a:t>01477 533336</a:t>
                      </a:r>
                      <a:r>
                        <a:rPr lang="en-GB" dirty="0">
                          <a:effectLst/>
                        </a:rPr>
                        <a:t> or email head@holmeschapelprimary.cheshire.sch.uk</a:t>
                      </a:r>
                    </a:p>
                  </a:txBody>
                  <a:tcPr anchor="ctr">
                    <a:lnL>
                      <a:noFill/>
                    </a:lnL>
                    <a:lnR>
                      <a:noFill/>
                    </a:lnR>
                    <a:lnT>
                      <a:noFill/>
                    </a:lnT>
                    <a:lnB>
                      <a:noFill/>
                    </a:lnB>
                  </a:tcPr>
                </a:tc>
                <a:extLst>
                  <a:ext uri="{0D108BD9-81ED-4DB2-BD59-A6C34878D82A}">
                    <a16:rowId xmlns:a16="http://schemas.microsoft.com/office/drawing/2014/main" val="1917988979"/>
                  </a:ext>
                </a:extLst>
              </a:tr>
            </a:tbl>
          </a:graphicData>
        </a:graphic>
      </p:graphicFrame>
      <p:sp>
        <p:nvSpPr>
          <p:cNvPr id="4" name="Rectangle 1">
            <a:extLst>
              <a:ext uri="{FF2B5EF4-FFF2-40B4-BE49-F238E27FC236}">
                <a16:creationId xmlns:a16="http://schemas.microsoft.com/office/drawing/2014/main" id="{AEA28445-8AFD-4BCD-AA1E-C645E4F27F18}"/>
              </a:ext>
            </a:extLst>
          </p:cNvPr>
          <p:cNvSpPr>
            <a:spLocks noChangeArrowheads="1"/>
          </p:cNvSpPr>
          <p:nvPr/>
        </p:nvSpPr>
        <p:spPr bwMode="auto">
          <a:xfrm>
            <a:off x="2025157" y="1506829"/>
            <a:ext cx="8197119" cy="21852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R="0" lvl="0" indent="0" eaLnBrk="1" fontAlgn="base" hangingPunct="1">
              <a:lnSpc>
                <a:spcPct val="100000"/>
              </a:lnSpc>
              <a:spcBef>
                <a:spcPct val="0"/>
              </a:spcBef>
              <a:spcAft>
                <a:spcPct val="0"/>
              </a:spcAft>
              <a:buClrTx/>
              <a:buSzTx/>
              <a:buFontTx/>
              <a:buNone/>
              <a:tabLst/>
            </a:pPr>
            <a:r>
              <a:rPr lang="en-US" altLang="en-US" sz="2400" dirty="0">
                <a:latin typeface="Comic Sans MS" panose="030F0702030302020204" pitchFamily="66" charset="0"/>
              </a:rPr>
              <a:t>If you would like any help or advice regarding concerns you may have in relation to your child's mental health and emotional well-being, please do hesitate to contact our Learning Mentor/Mental Health Lead </a:t>
            </a:r>
            <a:r>
              <a:rPr lang="en-US" altLang="en-US" sz="2400" dirty="0" err="1">
                <a:latin typeface="Comic Sans MS" panose="030F0702030302020204" pitchFamily="66" charset="0"/>
              </a:rPr>
              <a:t>Mrs</a:t>
            </a:r>
            <a:r>
              <a:rPr lang="en-US" altLang="en-US" sz="2400" dirty="0">
                <a:latin typeface="Comic Sans MS" panose="030F0702030302020204" pitchFamily="66" charset="0"/>
              </a:rPr>
              <a:t> Lavin on</a:t>
            </a:r>
          </a:p>
          <a:p>
            <a:pPr marR="0" lvl="0" indent="0" eaLnBrk="1" fontAlgn="base" hangingPunct="1">
              <a:lnSpc>
                <a:spcPct val="100000"/>
              </a:lnSpc>
              <a:spcBef>
                <a:spcPct val="0"/>
              </a:spcBef>
              <a:spcAft>
                <a:spcPct val="0"/>
              </a:spcAft>
              <a:buClrTx/>
              <a:buSzTx/>
              <a:buFontTx/>
              <a:buNone/>
              <a:tabLst/>
            </a:pPr>
            <a:r>
              <a:rPr lang="en-US" altLang="en-US" sz="2400" dirty="0">
                <a:latin typeface="Comic Sans MS" panose="030F0702030302020204" pitchFamily="66" charset="0"/>
                <a:hlinkClick r:id="rId3"/>
              </a:rPr>
              <a:t>learningmentor@holmeschapelprimary.cheshire.sch.uk</a:t>
            </a:r>
            <a:endParaRPr lang="en-US" altLang="en-US" sz="2400" dirty="0">
              <a:latin typeface="Comic Sans MS" panose="030F0702030302020204" pitchFamily="66" charset="0"/>
            </a:endParaRPr>
          </a:p>
          <a:p>
            <a:pPr marR="0" lvl="0" indent="0" eaLnBrk="1" fontAlgn="base" hangingPunct="1">
              <a:lnSpc>
                <a:spcPct val="100000"/>
              </a:lnSpc>
              <a:spcBef>
                <a:spcPct val="0"/>
              </a:spcBef>
              <a:spcAft>
                <a:spcPct val="0"/>
              </a:spcAft>
              <a:buClrTx/>
              <a:buSzTx/>
              <a:buFontTx/>
              <a:buNone/>
              <a:tabLst/>
            </a:pPr>
            <a:r>
              <a:rPr lang="en-US" altLang="en-US" sz="1600" dirty="0">
                <a:latin typeface="+mn-lt"/>
              </a:rPr>
              <a:t> </a:t>
            </a:r>
          </a:p>
        </p:txBody>
      </p:sp>
    </p:spTree>
    <p:extLst>
      <p:ext uri="{BB962C8B-B14F-4D97-AF65-F5344CB8AC3E}">
        <p14:creationId xmlns:p14="http://schemas.microsoft.com/office/powerpoint/2010/main" val="37985201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9412" y="664667"/>
            <a:ext cx="12164003" cy="760633"/>
          </a:xfrm>
        </p:spPr>
        <p:txBody>
          <a:bodyPr>
            <a:normAutofit fontScale="90000"/>
          </a:bodyPr>
          <a:lstStyle/>
          <a:p>
            <a:r>
              <a:rPr lang="en-GB" dirty="0"/>
              <a:t>What is the best way to contact us at school? </a:t>
            </a:r>
            <a:endParaRPr lang="en-US" dirty="0"/>
          </a:p>
        </p:txBody>
      </p:sp>
      <p:sp>
        <p:nvSpPr>
          <p:cNvPr id="3" name="Content Placeholder 2"/>
          <p:cNvSpPr>
            <a:spLocks noGrp="1"/>
          </p:cNvSpPr>
          <p:nvPr>
            <p:ph sz="half" idx="1"/>
          </p:nvPr>
        </p:nvSpPr>
        <p:spPr>
          <a:xfrm>
            <a:off x="218049" y="2227217"/>
            <a:ext cx="11507786" cy="4630783"/>
          </a:xfrm>
        </p:spPr>
        <p:txBody>
          <a:bodyPr>
            <a:normAutofit/>
          </a:bodyPr>
          <a:lstStyle/>
          <a:p>
            <a:pPr marL="45720" indent="0">
              <a:buNone/>
            </a:pPr>
            <a:r>
              <a:rPr lang="en-GB" dirty="0">
                <a:solidFill>
                  <a:schemeClr val="tx2"/>
                </a:solidFill>
                <a:latin typeface="Comic Sans MS" panose="030F0702030302020204" pitchFamily="66" charset="0"/>
              </a:rPr>
              <a:t>If you would like to speak to us, the best way is to communicate directly through the office either by telephone or via email as these are monitored every day. It would be helpful if you could indicate the nature of the conversation you would like to have. We are available at the end of the school day for quick queries and to arrange a longer meeting if necessary.</a:t>
            </a:r>
          </a:p>
          <a:p>
            <a:pPr marL="45720" indent="0">
              <a:buNone/>
            </a:pPr>
            <a:r>
              <a:rPr lang="en-GB" dirty="0">
                <a:solidFill>
                  <a:schemeClr val="tx2"/>
                </a:solidFill>
                <a:latin typeface="Comic Sans MS" panose="030F0702030302020204" pitchFamily="66" charset="0"/>
              </a:rPr>
              <a:t>Our school class email addresses are: </a:t>
            </a:r>
            <a:endParaRPr lang="en-GB" dirty="0">
              <a:solidFill>
                <a:schemeClr val="tx2"/>
              </a:solidFill>
              <a:latin typeface="Arial Nova Light" panose="020B0304020202020204" pitchFamily="34" charset="0"/>
            </a:endParaRPr>
          </a:p>
          <a:p>
            <a:pPr marL="45720" indent="0">
              <a:buNone/>
            </a:pPr>
            <a:r>
              <a:rPr lang="en-GB" b="1" dirty="0">
                <a:solidFill>
                  <a:srgbClr val="0038A8"/>
                </a:solidFill>
                <a:hlinkClick r:id="rId3">
                  <a:extLst>
                    <a:ext uri="{A12FA001-AC4F-418D-AE19-62706E023703}">
                      <ahyp:hlinkClr xmlns="" xmlns:ahyp="http://schemas.microsoft.com/office/drawing/2018/hyperlinkcolor" val="tx"/>
                    </a:ext>
                  </a:extLst>
                </a:hlinkClick>
              </a:rPr>
              <a:t>Admin@holmeschapelprimary.cheshire.sch.uk</a:t>
            </a:r>
            <a:endParaRPr lang="en-GB" b="1" dirty="0">
              <a:solidFill>
                <a:srgbClr val="0038A8"/>
              </a:solidFill>
            </a:endParaRPr>
          </a:p>
          <a:p>
            <a:pPr marL="45720" indent="0">
              <a:buNone/>
            </a:pPr>
            <a:r>
              <a:rPr lang="en-GB" b="1" dirty="0">
                <a:solidFill>
                  <a:srgbClr val="0038A8"/>
                </a:solidFill>
                <a:hlinkClick r:id="rId4">
                  <a:extLst>
                    <a:ext uri="{A12FA001-AC4F-418D-AE19-62706E023703}">
                      <ahyp:hlinkClr xmlns="" xmlns:ahyp="http://schemas.microsoft.com/office/drawing/2018/hyperlinkcolor" val="tx"/>
                    </a:ext>
                  </a:extLst>
                </a:hlinkClick>
              </a:rPr>
              <a:t>Class6@holmeschapelprimary.cheshire.sch.uk</a:t>
            </a:r>
            <a:endParaRPr lang="en-GB" b="1" dirty="0">
              <a:solidFill>
                <a:srgbClr val="0038A8"/>
              </a:solidFill>
            </a:endParaRPr>
          </a:p>
          <a:p>
            <a:pPr marL="45720" indent="0">
              <a:buNone/>
            </a:pPr>
            <a:r>
              <a:rPr lang="en-GB" b="1" dirty="0">
                <a:solidFill>
                  <a:srgbClr val="0038A8"/>
                </a:solidFill>
                <a:hlinkClick r:id="rId5">
                  <a:extLst>
                    <a:ext uri="{A12FA001-AC4F-418D-AE19-62706E023703}">
                      <ahyp:hlinkClr xmlns="" xmlns:ahyp="http://schemas.microsoft.com/office/drawing/2018/hyperlinkcolor" val="tx"/>
                    </a:ext>
                  </a:extLst>
                </a:hlinkClick>
              </a:rPr>
              <a:t>Class6a@holmeschapelprimary.cheshire.sch.uk</a:t>
            </a:r>
            <a:endParaRPr lang="en-GB" b="1" dirty="0">
              <a:solidFill>
                <a:srgbClr val="0038A8"/>
              </a:solidFill>
            </a:endParaRPr>
          </a:p>
          <a:p>
            <a:pPr marL="45720" indent="0">
              <a:buNone/>
            </a:pPr>
            <a:r>
              <a:rPr lang="en-GB" dirty="0">
                <a:solidFill>
                  <a:schemeClr val="tx2"/>
                </a:solidFill>
                <a:latin typeface="Comic Sans MS" panose="030F0702030302020204" pitchFamily="66" charset="0"/>
              </a:rPr>
              <a:t>These can be used for sending in homework or interesting items that your child wishes to show us. Please note that we do not check during the school day so use the office email address for urgent queries</a:t>
            </a:r>
            <a:endParaRPr lang="en-GB" dirty="0"/>
          </a:p>
        </p:txBody>
      </p:sp>
    </p:spTree>
    <p:extLst>
      <p:ext uri="{BB962C8B-B14F-4D97-AF65-F5344CB8AC3E}">
        <p14:creationId xmlns:p14="http://schemas.microsoft.com/office/powerpoint/2010/main" val="386616909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22ED052-05B3-423D-AB4B-8CE52A090CEB}"/>
              </a:ext>
            </a:extLst>
          </p:cNvPr>
          <p:cNvSpPr txBox="1">
            <a:spLocks/>
          </p:cNvSpPr>
          <p:nvPr/>
        </p:nvSpPr>
        <p:spPr>
          <a:xfrm>
            <a:off x="353288" y="261257"/>
            <a:ext cx="9372600" cy="708382"/>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400" kern="1200">
                <a:solidFill>
                  <a:schemeClr val="tx1"/>
                </a:solidFill>
                <a:latin typeface="+mj-lt"/>
                <a:ea typeface="+mj-ea"/>
                <a:cs typeface="+mj-cs"/>
              </a:defRPr>
            </a:lvl1pPr>
          </a:lstStyle>
          <a:p>
            <a:r>
              <a:rPr lang="en-GB" dirty="0"/>
              <a:t>Concerns</a:t>
            </a:r>
          </a:p>
        </p:txBody>
      </p:sp>
      <p:sp>
        <p:nvSpPr>
          <p:cNvPr id="5" name="TextBox 4">
            <a:extLst>
              <a:ext uri="{FF2B5EF4-FFF2-40B4-BE49-F238E27FC236}">
                <a16:creationId xmlns:a16="http://schemas.microsoft.com/office/drawing/2014/main" id="{B748518C-CDEF-45FC-8552-83297CFA473E}"/>
              </a:ext>
            </a:extLst>
          </p:cNvPr>
          <p:cNvSpPr txBox="1"/>
          <p:nvPr/>
        </p:nvSpPr>
        <p:spPr>
          <a:xfrm>
            <a:off x="1149531" y="1301936"/>
            <a:ext cx="9493431" cy="2308324"/>
          </a:xfrm>
          <a:prstGeom prst="rect">
            <a:avLst/>
          </a:prstGeom>
          <a:noFill/>
        </p:spPr>
        <p:txBody>
          <a:bodyPr wrap="square">
            <a:spAutoFit/>
          </a:bodyPr>
          <a:lstStyle/>
          <a:p>
            <a:pPr algn="l"/>
            <a:r>
              <a:rPr lang="en-GB" b="1" i="0" dirty="0" smtClean="0">
                <a:solidFill>
                  <a:srgbClr val="333333"/>
                </a:solidFill>
                <a:effectLst/>
                <a:latin typeface="Comic Sans MS" panose="030F0702030302020204" pitchFamily="66" charset="0"/>
              </a:rPr>
              <a:t>Principal: </a:t>
            </a:r>
            <a:r>
              <a:rPr lang="en-GB" b="1" i="0" dirty="0">
                <a:solidFill>
                  <a:srgbClr val="333333"/>
                </a:solidFill>
                <a:effectLst/>
                <a:latin typeface="Comic Sans MS" panose="030F0702030302020204" pitchFamily="66" charset="0"/>
              </a:rPr>
              <a:t>				</a:t>
            </a:r>
            <a:r>
              <a:rPr lang="en-GB" b="1" i="0" dirty="0" smtClean="0">
                <a:solidFill>
                  <a:srgbClr val="333333"/>
                </a:solidFill>
                <a:effectLst/>
                <a:latin typeface="Comic Sans MS" panose="030F0702030302020204" pitchFamily="66" charset="0"/>
              </a:rPr>
              <a:t>			Mrs </a:t>
            </a:r>
            <a:r>
              <a:rPr lang="en-GB" b="1" i="0" dirty="0">
                <a:solidFill>
                  <a:srgbClr val="333333"/>
                </a:solidFill>
                <a:effectLst/>
                <a:latin typeface="Comic Sans MS" panose="030F0702030302020204" pitchFamily="66" charset="0"/>
              </a:rPr>
              <a:t>F </a:t>
            </a:r>
            <a:r>
              <a:rPr lang="en-GB" b="1" i="0" dirty="0" err="1">
                <a:solidFill>
                  <a:srgbClr val="333333"/>
                </a:solidFill>
                <a:effectLst/>
                <a:latin typeface="Comic Sans MS" panose="030F0702030302020204" pitchFamily="66" charset="0"/>
              </a:rPr>
              <a:t>Gresty</a:t>
            </a:r>
            <a:endParaRPr lang="en-GB" b="0" i="0" dirty="0">
              <a:solidFill>
                <a:srgbClr val="333333"/>
              </a:solidFill>
              <a:effectLst/>
              <a:latin typeface="Comic Sans MS" panose="030F0702030302020204" pitchFamily="66" charset="0"/>
            </a:endParaRPr>
          </a:p>
          <a:p>
            <a:pPr algn="l"/>
            <a:r>
              <a:rPr lang="en-GB" b="1" i="0" dirty="0" smtClean="0">
                <a:solidFill>
                  <a:srgbClr val="333333"/>
                </a:solidFill>
                <a:effectLst/>
                <a:latin typeface="Comic Sans MS" panose="030F0702030302020204" pitchFamily="66" charset="0"/>
              </a:rPr>
              <a:t>Head </a:t>
            </a:r>
            <a:r>
              <a:rPr lang="en-GB" b="1" dirty="0" smtClean="0">
                <a:solidFill>
                  <a:srgbClr val="333333"/>
                </a:solidFill>
                <a:latin typeface="Comic Sans MS" panose="030F0702030302020204" pitchFamily="66" charset="0"/>
              </a:rPr>
              <a:t>of school a</a:t>
            </a:r>
            <a:r>
              <a:rPr lang="en-GB" b="1" i="0" dirty="0" smtClean="0">
                <a:solidFill>
                  <a:srgbClr val="333333"/>
                </a:solidFill>
                <a:effectLst/>
                <a:latin typeface="Comic Sans MS" panose="030F0702030302020204" pitchFamily="66" charset="0"/>
              </a:rPr>
              <a:t>nd </a:t>
            </a:r>
            <a:r>
              <a:rPr lang="en-GB" b="1" i="0" dirty="0">
                <a:solidFill>
                  <a:srgbClr val="333333"/>
                </a:solidFill>
                <a:effectLst/>
                <a:latin typeface="Comic Sans MS" panose="030F0702030302020204" pitchFamily="66" charset="0"/>
              </a:rPr>
              <a:t>SENCO: 	</a:t>
            </a:r>
            <a:r>
              <a:rPr lang="en-GB" b="1" i="0" dirty="0" smtClean="0">
                <a:solidFill>
                  <a:srgbClr val="333333"/>
                </a:solidFill>
                <a:effectLst/>
                <a:latin typeface="Comic Sans MS" panose="030F0702030302020204" pitchFamily="66" charset="0"/>
              </a:rPr>
              <a:t>	Mrs </a:t>
            </a:r>
            <a:r>
              <a:rPr lang="en-GB" b="1" i="0" dirty="0">
                <a:solidFill>
                  <a:srgbClr val="333333"/>
                </a:solidFill>
                <a:effectLst/>
                <a:latin typeface="Comic Sans MS" panose="030F0702030302020204" pitchFamily="66" charset="0"/>
              </a:rPr>
              <a:t>V Bradford</a:t>
            </a:r>
            <a:endParaRPr lang="en-GB" b="0" i="0" dirty="0">
              <a:solidFill>
                <a:srgbClr val="333333"/>
              </a:solidFill>
              <a:effectLst/>
              <a:latin typeface="Comic Sans MS" panose="030F0702030302020204" pitchFamily="66" charset="0"/>
            </a:endParaRPr>
          </a:p>
          <a:p>
            <a:pPr algn="l"/>
            <a:r>
              <a:rPr lang="en-GB" b="1" i="0" dirty="0">
                <a:solidFill>
                  <a:srgbClr val="333333"/>
                </a:solidFill>
                <a:effectLst/>
                <a:latin typeface="Comic Sans MS" panose="030F0702030302020204" pitchFamily="66" charset="0"/>
              </a:rPr>
              <a:t>Assistant Headteachers: 		</a:t>
            </a:r>
            <a:r>
              <a:rPr lang="en-GB" b="1" i="0" dirty="0" smtClean="0">
                <a:solidFill>
                  <a:srgbClr val="333333"/>
                </a:solidFill>
                <a:effectLst/>
                <a:latin typeface="Comic Sans MS" panose="030F0702030302020204" pitchFamily="66" charset="0"/>
              </a:rPr>
              <a:t>	Mrs T Noble (EYFS)</a:t>
            </a:r>
          </a:p>
          <a:p>
            <a:pPr algn="l"/>
            <a:r>
              <a:rPr lang="en-GB" b="1" dirty="0">
                <a:solidFill>
                  <a:srgbClr val="333333"/>
                </a:solidFill>
                <a:latin typeface="Comic Sans MS" panose="030F0702030302020204" pitchFamily="66" charset="0"/>
              </a:rPr>
              <a:t>	</a:t>
            </a:r>
            <a:r>
              <a:rPr lang="en-GB" b="1" dirty="0" smtClean="0">
                <a:solidFill>
                  <a:srgbClr val="333333"/>
                </a:solidFill>
                <a:latin typeface="Comic Sans MS" panose="030F0702030302020204" pitchFamily="66" charset="0"/>
              </a:rPr>
              <a:t>								</a:t>
            </a:r>
            <a:r>
              <a:rPr lang="en-GB" b="1" i="0" dirty="0" smtClean="0">
                <a:solidFill>
                  <a:srgbClr val="333333"/>
                </a:solidFill>
                <a:effectLst/>
                <a:latin typeface="Comic Sans MS" panose="030F0702030302020204" pitchFamily="66" charset="0"/>
              </a:rPr>
              <a:t>Mrs </a:t>
            </a:r>
            <a:r>
              <a:rPr lang="en-GB" b="1" i="0" dirty="0">
                <a:solidFill>
                  <a:srgbClr val="333333"/>
                </a:solidFill>
                <a:effectLst/>
                <a:latin typeface="Comic Sans MS" panose="030F0702030302020204" pitchFamily="66" charset="0"/>
              </a:rPr>
              <a:t>H Williams (KS1) </a:t>
            </a:r>
          </a:p>
          <a:p>
            <a:pPr algn="l"/>
            <a:r>
              <a:rPr lang="en-GB" b="1" dirty="0">
                <a:solidFill>
                  <a:srgbClr val="333333"/>
                </a:solidFill>
                <a:latin typeface="Comic Sans MS" panose="030F0702030302020204" pitchFamily="66" charset="0"/>
              </a:rPr>
              <a:t>					</a:t>
            </a:r>
            <a:r>
              <a:rPr lang="en-GB" b="1" dirty="0" smtClean="0">
                <a:solidFill>
                  <a:srgbClr val="333333"/>
                </a:solidFill>
                <a:latin typeface="Comic Sans MS" panose="030F0702030302020204" pitchFamily="66" charset="0"/>
              </a:rPr>
              <a:t>				</a:t>
            </a:r>
            <a:r>
              <a:rPr lang="en-GB" b="1" i="0" dirty="0" smtClean="0">
                <a:solidFill>
                  <a:srgbClr val="333333"/>
                </a:solidFill>
                <a:effectLst/>
                <a:latin typeface="Comic Sans MS" panose="030F0702030302020204" pitchFamily="66" charset="0"/>
              </a:rPr>
              <a:t>Miss J </a:t>
            </a:r>
            <a:r>
              <a:rPr lang="en-GB" b="1" i="0" dirty="0" err="1" smtClean="0">
                <a:solidFill>
                  <a:srgbClr val="333333"/>
                </a:solidFill>
                <a:effectLst/>
                <a:latin typeface="Comic Sans MS" panose="030F0702030302020204" pitchFamily="66" charset="0"/>
              </a:rPr>
              <a:t>Ackerley</a:t>
            </a:r>
            <a:r>
              <a:rPr lang="en-GB" b="1" i="0" dirty="0" smtClean="0">
                <a:solidFill>
                  <a:srgbClr val="333333"/>
                </a:solidFill>
                <a:effectLst/>
                <a:latin typeface="Comic Sans MS" panose="030F0702030302020204" pitchFamily="66" charset="0"/>
              </a:rPr>
              <a:t> (KS2)</a:t>
            </a:r>
            <a:endParaRPr lang="en-GB" b="1" i="0" dirty="0">
              <a:solidFill>
                <a:srgbClr val="333333"/>
              </a:solidFill>
              <a:effectLst/>
              <a:latin typeface="Comic Sans MS" panose="030F0702030302020204" pitchFamily="66" charset="0"/>
            </a:endParaRPr>
          </a:p>
          <a:p>
            <a:pPr algn="l"/>
            <a:r>
              <a:rPr lang="en-GB" b="1" dirty="0">
                <a:solidFill>
                  <a:srgbClr val="333333"/>
                </a:solidFill>
                <a:latin typeface="Comic Sans MS" panose="030F0702030302020204" pitchFamily="66" charset="0"/>
              </a:rPr>
              <a:t>Learning Mentor: 	</a:t>
            </a:r>
            <a:r>
              <a:rPr lang="en-GB" b="1" dirty="0" smtClean="0">
                <a:solidFill>
                  <a:srgbClr val="333333"/>
                </a:solidFill>
                <a:latin typeface="Comic Sans MS" panose="030F0702030302020204" pitchFamily="66" charset="0"/>
              </a:rPr>
              <a:t>		</a:t>
            </a:r>
            <a:r>
              <a:rPr lang="en-GB" b="1" dirty="0">
                <a:solidFill>
                  <a:srgbClr val="333333"/>
                </a:solidFill>
                <a:latin typeface="Comic Sans MS" panose="030F0702030302020204" pitchFamily="66" charset="0"/>
              </a:rPr>
              <a:t>		Mrs P Lavin</a:t>
            </a:r>
          </a:p>
          <a:p>
            <a:pPr algn="l"/>
            <a:endParaRPr lang="en-GB" b="1" i="0" dirty="0">
              <a:solidFill>
                <a:srgbClr val="333333"/>
              </a:solidFill>
              <a:effectLst/>
              <a:latin typeface="Comic Sans MS" panose="030F0702030302020204" pitchFamily="66" charset="0"/>
            </a:endParaRPr>
          </a:p>
          <a:p>
            <a:pPr algn="l"/>
            <a:r>
              <a:rPr lang="en-GB" b="1" dirty="0">
                <a:solidFill>
                  <a:srgbClr val="333333"/>
                </a:solidFill>
                <a:latin typeface="Comic Sans MS" panose="030F0702030302020204" pitchFamily="66" charset="0"/>
              </a:rPr>
              <a:t>Please contact via their email or by telephone via the office.</a:t>
            </a:r>
            <a:endParaRPr lang="en-GB" b="0" i="0" dirty="0">
              <a:solidFill>
                <a:srgbClr val="333333"/>
              </a:solidFill>
              <a:effectLst/>
              <a:latin typeface="Comic Sans MS" panose="030F0702030302020204" pitchFamily="66" charset="0"/>
            </a:endParaRPr>
          </a:p>
        </p:txBody>
      </p:sp>
      <p:sp>
        <p:nvSpPr>
          <p:cNvPr id="7" name="TextBox 6">
            <a:extLst>
              <a:ext uri="{FF2B5EF4-FFF2-40B4-BE49-F238E27FC236}">
                <a16:creationId xmlns:a16="http://schemas.microsoft.com/office/drawing/2014/main" id="{3DA5B0E6-118A-4B31-8323-C4831601507A}"/>
              </a:ext>
            </a:extLst>
          </p:cNvPr>
          <p:cNvSpPr txBox="1"/>
          <p:nvPr/>
        </p:nvSpPr>
        <p:spPr>
          <a:xfrm>
            <a:off x="1440181" y="4184694"/>
            <a:ext cx="10251076" cy="1200329"/>
          </a:xfrm>
          <a:prstGeom prst="rect">
            <a:avLst/>
          </a:prstGeom>
          <a:noFill/>
        </p:spPr>
        <p:txBody>
          <a:bodyPr wrap="square">
            <a:spAutoFit/>
          </a:bodyPr>
          <a:lstStyle/>
          <a:p>
            <a:pPr algn="l"/>
            <a:r>
              <a:rPr lang="en-GB" b="0" i="0" dirty="0">
                <a:solidFill>
                  <a:srgbClr val="333333"/>
                </a:solidFill>
                <a:effectLst/>
                <a:latin typeface="Quicksand"/>
              </a:rPr>
              <a:t>Office Contact Details</a:t>
            </a:r>
          </a:p>
          <a:p>
            <a:pPr algn="l"/>
            <a:r>
              <a:rPr lang="en-GB" b="0" i="0" dirty="0">
                <a:solidFill>
                  <a:srgbClr val="333333"/>
                </a:solidFill>
                <a:effectLst/>
                <a:latin typeface="Open Sans" panose="020B0606030504020204" pitchFamily="34" charset="0"/>
              </a:rPr>
              <a:t>Tel: 01477 (533336)</a:t>
            </a:r>
            <a:br>
              <a:rPr lang="en-GB" b="0" i="0" dirty="0">
                <a:solidFill>
                  <a:srgbClr val="333333"/>
                </a:solidFill>
                <a:effectLst/>
                <a:latin typeface="Open Sans" panose="020B0606030504020204" pitchFamily="34" charset="0"/>
              </a:rPr>
            </a:br>
            <a:r>
              <a:rPr lang="en-GB" b="0" i="0" dirty="0">
                <a:solidFill>
                  <a:srgbClr val="333333"/>
                </a:solidFill>
                <a:effectLst/>
                <a:latin typeface="Open Sans" panose="020B0606030504020204" pitchFamily="34" charset="0"/>
              </a:rPr>
              <a:t>Email: </a:t>
            </a:r>
            <a:r>
              <a:rPr lang="en-GB" b="0" i="0" u="none" strike="noStrike" dirty="0">
                <a:solidFill>
                  <a:srgbClr val="005CAA"/>
                </a:solidFill>
                <a:effectLst/>
                <a:latin typeface="Open Sans" panose="020B0606030504020204" pitchFamily="34" charset="0"/>
              </a:rPr>
              <a:t>Mrs </a:t>
            </a:r>
            <a:r>
              <a:rPr lang="en-GB" dirty="0" err="1" smtClean="0">
                <a:solidFill>
                  <a:srgbClr val="005CAA"/>
                </a:solidFill>
                <a:latin typeface="Open Sans" panose="020B0606030504020204" pitchFamily="34" charset="0"/>
              </a:rPr>
              <a:t>Swindell</a:t>
            </a:r>
            <a:r>
              <a:rPr lang="en-GB" b="0" i="0" u="none" strike="noStrike" dirty="0" smtClean="0">
                <a:solidFill>
                  <a:srgbClr val="005CAA"/>
                </a:solidFill>
                <a:effectLst/>
                <a:latin typeface="Open Sans" panose="020B0606030504020204" pitchFamily="34" charset="0"/>
              </a:rPr>
              <a:t> </a:t>
            </a:r>
            <a:r>
              <a:rPr lang="en-GB" b="0" i="0" u="none" strike="noStrike" dirty="0">
                <a:solidFill>
                  <a:srgbClr val="005CAA"/>
                </a:solidFill>
                <a:effectLst/>
                <a:latin typeface="Open Sans" panose="020B0606030504020204" pitchFamily="34" charset="0"/>
              </a:rPr>
              <a:t>in our school office will be happy to answer any questions or queries you may have. </a:t>
            </a:r>
            <a:endParaRPr lang="en-GB" b="0" i="0" u="none" strike="noStrike" dirty="0">
              <a:solidFill>
                <a:srgbClr val="005CAA"/>
              </a:solidFill>
              <a:effectLst/>
              <a:latin typeface="Open Sans" panose="020B0606030504020204" pitchFamily="34" charset="0"/>
              <a:hlinkClick r:id="rId2"/>
            </a:endParaRPr>
          </a:p>
          <a:p>
            <a:pPr algn="l"/>
            <a:r>
              <a:rPr lang="en-GB" b="0" i="0" u="none" strike="noStrike" dirty="0">
                <a:solidFill>
                  <a:srgbClr val="005CAA"/>
                </a:solidFill>
                <a:effectLst/>
                <a:latin typeface="Open Sans" panose="020B0606030504020204" pitchFamily="34" charset="0"/>
                <a:hlinkClick r:id="rId2"/>
              </a:rPr>
              <a:t>Please email admin@holmeschapelprimary.cheshire.sch.uk</a:t>
            </a:r>
            <a:endParaRPr lang="en-GB" b="0" i="0" dirty="0">
              <a:solidFill>
                <a:srgbClr val="333333"/>
              </a:solidFill>
              <a:effectLst/>
              <a:latin typeface="Open Sans" panose="020B0606030504020204" pitchFamily="34" charset="0"/>
            </a:endParaRPr>
          </a:p>
        </p:txBody>
      </p:sp>
    </p:spTree>
    <p:extLst>
      <p:ext uri="{BB962C8B-B14F-4D97-AF65-F5344CB8AC3E}">
        <p14:creationId xmlns:p14="http://schemas.microsoft.com/office/powerpoint/2010/main" val="35213272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6D1BBE0-0DAF-4845-8921-501BF0299822}"/>
              </a:ext>
            </a:extLst>
          </p:cNvPr>
          <p:cNvSpPr>
            <a:spLocks noGrp="1"/>
          </p:cNvSpPr>
          <p:nvPr>
            <p:ph idx="1"/>
          </p:nvPr>
        </p:nvSpPr>
        <p:spPr>
          <a:xfrm>
            <a:off x="191922" y="339547"/>
            <a:ext cx="11638416" cy="4114800"/>
          </a:xfrm>
        </p:spPr>
        <p:txBody>
          <a:bodyPr>
            <a:noAutofit/>
          </a:bodyPr>
          <a:lstStyle/>
          <a:p>
            <a:pPr marL="45720" indent="0" algn="l">
              <a:buNone/>
            </a:pPr>
            <a:r>
              <a:rPr lang="en-GB" sz="4500" i="0" u="none" strike="noStrike" baseline="0" dirty="0">
                <a:latin typeface="+mj-lt"/>
              </a:rPr>
              <a:t>Drop off and pick </a:t>
            </a:r>
            <a:r>
              <a:rPr lang="en-GB" sz="4500" i="0" u="none" strike="noStrike" baseline="0" dirty="0" smtClean="0">
                <a:latin typeface="+mj-lt"/>
              </a:rPr>
              <a:t>up</a:t>
            </a:r>
          </a:p>
          <a:p>
            <a:pPr marL="45720" indent="0" algn="l">
              <a:buNone/>
            </a:pPr>
            <a:r>
              <a:rPr lang="en-GB" sz="2000" b="0" i="0" u="none" strike="noStrike" baseline="0" dirty="0" smtClean="0">
                <a:latin typeface="Comic Sans MS" panose="030F0702030302020204" pitchFamily="66" charset="0"/>
                <a:cs typeface="Calibri" panose="020F0502020204030204" pitchFamily="34" charset="0"/>
              </a:rPr>
              <a:t>Start </a:t>
            </a:r>
            <a:r>
              <a:rPr lang="en-GB" sz="2000" b="0" i="0" u="none" strike="noStrike" baseline="0" dirty="0">
                <a:latin typeface="Comic Sans MS" panose="030F0702030302020204" pitchFamily="66" charset="0"/>
                <a:cs typeface="Calibri" panose="020F0502020204030204" pitchFamily="34" charset="0"/>
              </a:rPr>
              <a:t>and end of the day timings for all children – 8.50am until 3.20pm</a:t>
            </a:r>
            <a:r>
              <a:rPr lang="en-GB" sz="2000" b="0" i="0" u="none" strike="noStrike" baseline="0" dirty="0" smtClean="0">
                <a:latin typeface="Comic Sans MS" panose="030F0702030302020204" pitchFamily="66" charset="0"/>
                <a:cs typeface="Calibri" panose="020F0502020204030204" pitchFamily="34" charset="0"/>
              </a:rPr>
              <a:t>.</a:t>
            </a:r>
          </a:p>
          <a:p>
            <a:pPr marL="45720" indent="0" algn="l">
              <a:buNone/>
            </a:pPr>
            <a:endParaRPr lang="en-GB" sz="2000" b="0" i="0" u="none" strike="noStrike" baseline="0" dirty="0">
              <a:latin typeface="Comic Sans MS" panose="030F0702030302020204" pitchFamily="66" charset="0"/>
              <a:cs typeface="Calibri" panose="020F0502020204030204" pitchFamily="34" charset="0"/>
            </a:endParaRPr>
          </a:p>
          <a:p>
            <a:pPr marL="45720" indent="0">
              <a:buNone/>
            </a:pPr>
            <a:r>
              <a:rPr lang="en-GB" sz="2000" b="0" i="0" u="none" strike="noStrike" baseline="0" dirty="0">
                <a:latin typeface="Comic Sans MS" panose="030F0702030302020204" pitchFamily="66" charset="0"/>
                <a:cs typeface="Calibri" panose="020F0502020204030204" pitchFamily="34" charset="0"/>
              </a:rPr>
              <a:t>Children are welcome to come into</a:t>
            </a:r>
            <a:r>
              <a:rPr lang="en-GB" sz="2000" b="0" i="0" u="none" strike="noStrike" dirty="0">
                <a:latin typeface="Comic Sans MS" panose="030F0702030302020204" pitchFamily="66" charset="0"/>
                <a:cs typeface="Calibri" panose="020F0502020204030204" pitchFamily="34" charset="0"/>
              </a:rPr>
              <a:t> school from 8.40am with register taken from 8.50am</a:t>
            </a:r>
            <a:r>
              <a:rPr lang="en-GB" sz="2000" b="0" i="0" u="none" strike="noStrike" baseline="0" dirty="0">
                <a:latin typeface="Comic Sans MS" panose="030F0702030302020204" pitchFamily="66" charset="0"/>
                <a:cs typeface="Calibri" panose="020F0502020204030204" pitchFamily="34" charset="0"/>
              </a:rPr>
              <a:t>. They</a:t>
            </a:r>
            <a:r>
              <a:rPr lang="en-GB" sz="2000" b="0" i="0" u="none" strike="noStrike" dirty="0">
                <a:latin typeface="Comic Sans MS" panose="030F0702030302020204" pitchFamily="66" charset="0"/>
                <a:cs typeface="Calibri" panose="020F0502020204030204" pitchFamily="34" charset="0"/>
              </a:rPr>
              <a:t> will be recorded as late </a:t>
            </a:r>
            <a:r>
              <a:rPr lang="en-GB" sz="2000" dirty="0">
                <a:latin typeface="Comic Sans MS" panose="030F0702030302020204" pitchFamily="66" charset="0"/>
                <a:cs typeface="Calibri" panose="020F0502020204030204" pitchFamily="34" charset="0"/>
              </a:rPr>
              <a:t>from 9.00am</a:t>
            </a:r>
            <a:r>
              <a:rPr lang="en-GB" sz="2000" dirty="0" smtClean="0">
                <a:latin typeface="Comic Sans MS" panose="030F0702030302020204" pitchFamily="66" charset="0"/>
                <a:cs typeface="Calibri" panose="020F0502020204030204" pitchFamily="34" charset="0"/>
              </a:rPr>
              <a:t>. </a:t>
            </a:r>
          </a:p>
          <a:p>
            <a:pPr marL="45720" indent="0">
              <a:buNone/>
            </a:pPr>
            <a:endParaRPr lang="en-GB" sz="2000" dirty="0" smtClean="0">
              <a:latin typeface="Comic Sans MS" panose="030F0702030302020204" pitchFamily="66" charset="0"/>
              <a:cs typeface="Calibri" panose="020F0502020204030204" pitchFamily="34" charset="0"/>
            </a:endParaRPr>
          </a:p>
          <a:p>
            <a:pPr marL="45720" indent="0">
              <a:buNone/>
            </a:pPr>
            <a:r>
              <a:rPr lang="en-GB" sz="2000" dirty="0" smtClean="0">
                <a:latin typeface="Comic Sans MS" panose="030F0702030302020204" pitchFamily="66" charset="0"/>
                <a:cs typeface="Calibri" panose="020F0502020204030204" pitchFamily="34" charset="0"/>
              </a:rPr>
              <a:t>All </a:t>
            </a:r>
            <a:r>
              <a:rPr lang="en-GB" sz="2000" dirty="0">
                <a:latin typeface="Comic Sans MS" panose="030F0702030302020204" pitchFamily="66" charset="0"/>
                <a:cs typeface="Calibri" panose="020F0502020204030204" pitchFamily="34" charset="0"/>
              </a:rPr>
              <a:t>children enter and leave through </a:t>
            </a:r>
            <a:r>
              <a:rPr lang="en-GB" sz="2000" dirty="0" smtClean="0">
                <a:latin typeface="Comic Sans MS" panose="030F0702030302020204" pitchFamily="66" charset="0"/>
                <a:cs typeface="Calibri" panose="020F0502020204030204" pitchFamily="34" charset="0"/>
              </a:rPr>
              <a:t>playground.</a:t>
            </a:r>
          </a:p>
          <a:p>
            <a:pPr marL="45720" indent="0">
              <a:buNone/>
            </a:pPr>
            <a:endParaRPr lang="en-GB" sz="2000" dirty="0" smtClean="0">
              <a:latin typeface="Comic Sans MS" panose="030F0702030302020204" pitchFamily="66" charset="0"/>
              <a:cs typeface="Calibri" panose="020F0502020204030204" pitchFamily="34" charset="0"/>
            </a:endParaRPr>
          </a:p>
          <a:p>
            <a:pPr marL="45720" indent="0" algn="l">
              <a:buNone/>
            </a:pPr>
            <a:r>
              <a:rPr lang="en-GB" sz="2000" b="0" i="0" u="none" strike="noStrike" baseline="0" dirty="0" smtClean="0">
                <a:latin typeface="Comic Sans MS" panose="030F0702030302020204" pitchFamily="66" charset="0"/>
                <a:cs typeface="Calibri" panose="020F0502020204030204" pitchFamily="34" charset="0"/>
              </a:rPr>
              <a:t>We</a:t>
            </a:r>
            <a:r>
              <a:rPr lang="en-GB" sz="2000" b="0" i="0" u="none" strike="noStrike" dirty="0" smtClean="0">
                <a:latin typeface="Comic Sans MS" panose="030F0702030302020204" pitchFamily="66" charset="0"/>
                <a:cs typeface="Calibri" panose="020F0502020204030204" pitchFamily="34" charset="0"/>
              </a:rPr>
              <a:t> use 8.40 – 9.00 to support children with </a:t>
            </a:r>
            <a:r>
              <a:rPr lang="en-GB" sz="2000" dirty="0" smtClean="0">
                <a:latin typeface="Comic Sans MS" panose="030F0702030302020204" pitchFamily="66" charset="0"/>
                <a:cs typeface="Calibri" panose="020F0502020204030204" pitchFamily="34" charset="0"/>
              </a:rPr>
              <a:t>their individual targets.</a:t>
            </a:r>
          </a:p>
          <a:p>
            <a:pPr marL="45720" indent="0" algn="l">
              <a:buNone/>
            </a:pPr>
            <a:endParaRPr lang="en-GB" sz="2000" dirty="0">
              <a:latin typeface="Comic Sans MS" panose="030F0702030302020204" pitchFamily="66" charset="0"/>
              <a:cs typeface="Calibri" panose="020F0502020204030204" pitchFamily="34" charset="0"/>
            </a:endParaRPr>
          </a:p>
          <a:p>
            <a:pPr marL="45720" indent="0" algn="l">
              <a:buNone/>
            </a:pPr>
            <a:r>
              <a:rPr lang="en-GB" sz="2000" dirty="0" smtClean="0">
                <a:latin typeface="Comic Sans MS" panose="030F0702030302020204" pitchFamily="66" charset="0"/>
                <a:cs typeface="Calibri" panose="020F0502020204030204" pitchFamily="34" charset="0"/>
              </a:rPr>
              <a:t>End </a:t>
            </a:r>
            <a:r>
              <a:rPr lang="en-GB" sz="2000" dirty="0">
                <a:latin typeface="Comic Sans MS" panose="030F0702030302020204" pitchFamily="66" charset="0"/>
                <a:cs typeface="Calibri" panose="020F0502020204030204" pitchFamily="34" charset="0"/>
              </a:rPr>
              <a:t>of school day – please could you inform us if your child is allowed to walk home on their own</a:t>
            </a:r>
            <a:r>
              <a:rPr lang="en-GB" sz="2000" dirty="0" smtClean="0">
                <a:latin typeface="Comic Sans MS" panose="030F0702030302020204" pitchFamily="66" charset="0"/>
                <a:cs typeface="Calibri" panose="020F0502020204030204" pitchFamily="34" charset="0"/>
              </a:rPr>
              <a:t>.</a:t>
            </a:r>
          </a:p>
          <a:p>
            <a:pPr marL="45720" indent="0">
              <a:buNone/>
            </a:pPr>
            <a:endParaRPr lang="en-GB" sz="2000" dirty="0">
              <a:latin typeface="Comic Sans MS" panose="030F0702030302020204" pitchFamily="66" charset="0"/>
            </a:endParaRPr>
          </a:p>
          <a:p>
            <a:pPr marL="45720" indent="0">
              <a:buNone/>
            </a:pPr>
            <a:r>
              <a:rPr lang="en-GB" sz="2000" dirty="0" smtClean="0">
                <a:latin typeface="Comic Sans MS" panose="030F0702030302020204" pitchFamily="66" charset="0"/>
                <a:cs typeface="Calibri" panose="020F0502020204030204" pitchFamily="34" charset="0"/>
              </a:rPr>
              <a:t>Please </a:t>
            </a:r>
            <a:r>
              <a:rPr lang="en-GB" sz="2000" dirty="0">
                <a:latin typeface="Comic Sans MS" panose="030F0702030302020204" pitchFamily="66" charset="0"/>
                <a:cs typeface="Calibri" panose="020F0502020204030204" pitchFamily="34" charset="0"/>
              </a:rPr>
              <a:t>remember no bikes or scooters to be ridden in the playground or in the car park</a:t>
            </a:r>
            <a:r>
              <a:rPr lang="en-GB" sz="2000" dirty="0" smtClean="0">
                <a:latin typeface="Comic Sans MS" panose="030F0702030302020204" pitchFamily="66" charset="0"/>
                <a:cs typeface="Calibri" panose="020F0502020204030204" pitchFamily="34" charset="0"/>
              </a:rPr>
              <a:t>.</a:t>
            </a:r>
            <a:endParaRPr lang="en-GB" sz="2000" dirty="0">
              <a:latin typeface="Comic Sans MS" panose="030F0702030302020204" pitchFamily="66" charset="0"/>
              <a:cs typeface="Calibri" panose="020F0502020204030204" pitchFamily="34" charset="0"/>
            </a:endParaRPr>
          </a:p>
        </p:txBody>
      </p:sp>
    </p:spTree>
    <p:extLst>
      <p:ext uri="{BB962C8B-B14F-4D97-AF65-F5344CB8AC3E}">
        <p14:creationId xmlns:p14="http://schemas.microsoft.com/office/powerpoint/2010/main" val="20015498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6D1BBE0-0DAF-4845-8921-501BF0299822}"/>
              </a:ext>
            </a:extLst>
          </p:cNvPr>
          <p:cNvSpPr>
            <a:spLocks noGrp="1"/>
          </p:cNvSpPr>
          <p:nvPr>
            <p:ph idx="1"/>
          </p:nvPr>
        </p:nvSpPr>
        <p:spPr>
          <a:xfrm>
            <a:off x="191922" y="339547"/>
            <a:ext cx="11638416" cy="4114800"/>
          </a:xfrm>
        </p:spPr>
        <p:txBody>
          <a:bodyPr>
            <a:noAutofit/>
          </a:bodyPr>
          <a:lstStyle/>
          <a:p>
            <a:pPr marL="0" indent="0">
              <a:buNone/>
            </a:pPr>
            <a:r>
              <a:rPr lang="en-GB" sz="4000" dirty="0" smtClean="0">
                <a:latin typeface="+mj-lt"/>
              </a:rPr>
              <a:t>ROUTINES</a:t>
            </a:r>
            <a:endParaRPr lang="en-GB" sz="4000" dirty="0">
              <a:latin typeface="+mj-lt"/>
            </a:endParaRPr>
          </a:p>
          <a:p>
            <a:r>
              <a:rPr lang="en-GB" dirty="0" smtClean="0">
                <a:latin typeface="Comic Sans MS" panose="030F0702030302020204" pitchFamily="66" charset="0"/>
              </a:rPr>
              <a:t>· </a:t>
            </a:r>
            <a:r>
              <a:rPr lang="en-GB" dirty="0">
                <a:latin typeface="Comic Sans MS" panose="030F0702030302020204" pitchFamily="66" charset="0"/>
              </a:rPr>
              <a:t>Healthy snacks and water bottles (toast will be available from 18th September – 25p per slice. This should be paid for on parent pay</a:t>
            </a:r>
          </a:p>
          <a:p>
            <a:r>
              <a:rPr lang="en-GB" dirty="0">
                <a:latin typeface="Comic Sans MS" panose="030F0702030302020204" pitchFamily="66" charset="0"/>
              </a:rPr>
              <a:t>· Children in school with severe allergies – nut free school/milk </a:t>
            </a:r>
            <a:r>
              <a:rPr lang="en-GB" dirty="0" smtClean="0">
                <a:latin typeface="Comic Sans MS" panose="030F0702030302020204" pitchFamily="66" charset="0"/>
              </a:rPr>
              <a:t>allergy</a:t>
            </a:r>
            <a:endParaRPr lang="en-GB" dirty="0">
              <a:latin typeface="Comic Sans MS" panose="030F0702030302020204" pitchFamily="66" charset="0"/>
            </a:endParaRPr>
          </a:p>
        </p:txBody>
      </p:sp>
    </p:spTree>
    <p:extLst>
      <p:ext uri="{BB962C8B-B14F-4D97-AF65-F5344CB8AC3E}">
        <p14:creationId xmlns:p14="http://schemas.microsoft.com/office/powerpoint/2010/main" val="9876442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5D9BD17A-3EEC-4B4B-A001-4B89A5E8E6AD}"/>
              </a:ext>
            </a:extLst>
          </p:cNvPr>
          <p:cNvSpPr>
            <a:spLocks noGrp="1"/>
          </p:cNvSpPr>
          <p:nvPr>
            <p:ph type="title"/>
          </p:nvPr>
        </p:nvSpPr>
        <p:spPr>
          <a:xfrm>
            <a:off x="353288" y="199356"/>
            <a:ext cx="9372600" cy="708382"/>
          </a:xfrm>
        </p:spPr>
        <p:txBody>
          <a:bodyPr>
            <a:normAutofit fontScale="90000"/>
          </a:bodyPr>
          <a:lstStyle/>
          <a:p>
            <a:r>
              <a:rPr lang="en-GB" dirty="0"/>
              <a:t>Daily Timetable</a:t>
            </a:r>
          </a:p>
        </p:txBody>
      </p:sp>
      <p:sp>
        <p:nvSpPr>
          <p:cNvPr id="4" name="Content Placeholder 3"/>
          <p:cNvSpPr>
            <a:spLocks noGrp="1"/>
          </p:cNvSpPr>
          <p:nvPr>
            <p:ph sz="half" idx="2"/>
          </p:nvPr>
        </p:nvSpPr>
        <p:spPr>
          <a:xfrm>
            <a:off x="353288" y="888275"/>
            <a:ext cx="10887301" cy="4114800"/>
          </a:xfrm>
        </p:spPr>
        <p:txBody>
          <a:bodyPr/>
          <a:lstStyle/>
          <a:p>
            <a:pPr marL="45720" indent="0">
              <a:buNone/>
            </a:pPr>
            <a:r>
              <a:rPr lang="en-GB" dirty="0" smtClean="0">
                <a:latin typeface="Comic Sans MS" panose="030F0702030302020204" pitchFamily="66" charset="0"/>
              </a:rPr>
              <a:t>Our </a:t>
            </a:r>
            <a:r>
              <a:rPr lang="en-GB" dirty="0">
                <a:latin typeface="Comic Sans MS" panose="030F0702030302020204" pitchFamily="66" charset="0"/>
              </a:rPr>
              <a:t>outline timetable looks like this.</a:t>
            </a:r>
            <a:endParaRPr lang="en-US" dirty="0">
              <a:latin typeface="Comic Sans MS" panose="030F0702030302020204" pitchFamily="66" charset="0"/>
            </a:endParaRPr>
          </a:p>
        </p:txBody>
      </p:sp>
      <p:pic>
        <p:nvPicPr>
          <p:cNvPr id="3" name="Picture 2"/>
          <p:cNvPicPr>
            <a:picLocks noChangeAspect="1"/>
          </p:cNvPicPr>
          <p:nvPr/>
        </p:nvPicPr>
        <p:blipFill>
          <a:blip r:embed="rId2"/>
          <a:stretch>
            <a:fillRect/>
          </a:stretch>
        </p:blipFill>
        <p:spPr>
          <a:xfrm>
            <a:off x="460864" y="1372552"/>
            <a:ext cx="11525250" cy="5210175"/>
          </a:xfrm>
          <a:prstGeom prst="rect">
            <a:avLst/>
          </a:prstGeom>
        </p:spPr>
      </p:pic>
    </p:spTree>
    <p:extLst>
      <p:ext uri="{BB962C8B-B14F-4D97-AF65-F5344CB8AC3E}">
        <p14:creationId xmlns:p14="http://schemas.microsoft.com/office/powerpoint/2010/main" val="1702010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5D9BD17A-3EEC-4B4B-A001-4B89A5E8E6AD}"/>
              </a:ext>
            </a:extLst>
          </p:cNvPr>
          <p:cNvSpPr>
            <a:spLocks noGrp="1"/>
          </p:cNvSpPr>
          <p:nvPr>
            <p:ph type="title"/>
          </p:nvPr>
        </p:nvSpPr>
        <p:spPr>
          <a:xfrm>
            <a:off x="353288" y="199356"/>
            <a:ext cx="9372600" cy="708382"/>
          </a:xfrm>
        </p:spPr>
        <p:txBody>
          <a:bodyPr>
            <a:normAutofit fontScale="90000"/>
          </a:bodyPr>
          <a:lstStyle/>
          <a:p>
            <a:r>
              <a:rPr lang="en-GB" dirty="0"/>
              <a:t>Daily Timetable</a:t>
            </a:r>
          </a:p>
        </p:txBody>
      </p:sp>
      <p:sp>
        <p:nvSpPr>
          <p:cNvPr id="4" name="Content Placeholder 3"/>
          <p:cNvSpPr>
            <a:spLocks noGrp="1"/>
          </p:cNvSpPr>
          <p:nvPr>
            <p:ph sz="half" idx="2"/>
          </p:nvPr>
        </p:nvSpPr>
        <p:spPr>
          <a:xfrm>
            <a:off x="353288" y="888275"/>
            <a:ext cx="10887301" cy="4114800"/>
          </a:xfrm>
        </p:spPr>
        <p:txBody>
          <a:bodyPr/>
          <a:lstStyle/>
          <a:p>
            <a:pPr marL="45720" indent="0">
              <a:buNone/>
            </a:pPr>
            <a:r>
              <a:rPr lang="en-GB" dirty="0" smtClean="0">
                <a:latin typeface="Comic Sans MS" panose="030F0702030302020204" pitchFamily="66" charset="0"/>
              </a:rPr>
              <a:t>Our </a:t>
            </a:r>
            <a:r>
              <a:rPr lang="en-GB" dirty="0">
                <a:latin typeface="Comic Sans MS" panose="030F0702030302020204" pitchFamily="66" charset="0"/>
              </a:rPr>
              <a:t>outline timetable looks like this.</a:t>
            </a:r>
            <a:endParaRPr lang="en-US" dirty="0">
              <a:latin typeface="Comic Sans MS" panose="030F0702030302020204" pitchFamily="66" charset="0"/>
            </a:endParaRPr>
          </a:p>
        </p:txBody>
      </p:sp>
      <p:pic>
        <p:nvPicPr>
          <p:cNvPr id="2" name="Picture 1"/>
          <p:cNvPicPr>
            <a:picLocks noChangeAspect="1"/>
          </p:cNvPicPr>
          <p:nvPr/>
        </p:nvPicPr>
        <p:blipFill>
          <a:blip r:embed="rId2"/>
          <a:stretch>
            <a:fillRect/>
          </a:stretch>
        </p:blipFill>
        <p:spPr>
          <a:xfrm>
            <a:off x="338137" y="257175"/>
            <a:ext cx="11515725" cy="6343650"/>
          </a:xfrm>
          <a:prstGeom prst="rect">
            <a:avLst/>
          </a:prstGeom>
        </p:spPr>
      </p:pic>
    </p:spTree>
    <p:extLst>
      <p:ext uri="{BB962C8B-B14F-4D97-AF65-F5344CB8AC3E}">
        <p14:creationId xmlns:p14="http://schemas.microsoft.com/office/powerpoint/2010/main" val="36012433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A10ED872-5141-411F-B01B-13E77AC5D3AC}"/>
              </a:ext>
            </a:extLst>
          </p:cNvPr>
          <p:cNvSpPr txBox="1"/>
          <p:nvPr/>
        </p:nvSpPr>
        <p:spPr>
          <a:xfrm>
            <a:off x="161365" y="252736"/>
            <a:ext cx="11709778" cy="5632311"/>
          </a:xfrm>
          <a:prstGeom prst="rect">
            <a:avLst/>
          </a:prstGeom>
          <a:noFill/>
        </p:spPr>
        <p:txBody>
          <a:bodyPr wrap="square">
            <a:spAutoFit/>
          </a:bodyPr>
          <a:lstStyle/>
          <a:p>
            <a:r>
              <a:rPr lang="en-GB" b="1" dirty="0">
                <a:effectLst/>
                <a:latin typeface="+mj-lt"/>
                <a:ea typeface="Calibri" panose="020F0502020204030204" pitchFamily="34" charset="0"/>
                <a:cs typeface="Times New Roman" panose="02020603050405020304" pitchFamily="18" charset="0"/>
              </a:rPr>
              <a:t>Autumn term’s curriculum</a:t>
            </a:r>
            <a:r>
              <a:rPr lang="en-GB" dirty="0">
                <a:effectLst/>
                <a:latin typeface="+mj-lt"/>
                <a:ea typeface="Calibri" panose="020F0502020204030204" pitchFamily="34" charset="0"/>
                <a:cs typeface="Times New Roman" panose="02020603050405020304" pitchFamily="18" charset="0"/>
              </a:rPr>
              <a:t>  - Topic – On our Doorstep!   </a:t>
            </a:r>
          </a:p>
          <a:p>
            <a:r>
              <a:rPr lang="en-GB" dirty="0">
                <a:effectLst/>
                <a:latin typeface="+mj-lt"/>
                <a:ea typeface="Calibri" panose="020F0502020204030204" pitchFamily="34" charset="0"/>
                <a:cs typeface="Times New Roman" panose="02020603050405020304" pitchFamily="18" charset="0"/>
              </a:rPr>
              <a:t> </a:t>
            </a:r>
          </a:p>
          <a:p>
            <a:pPr>
              <a:lnSpc>
                <a:spcPct val="150000"/>
              </a:lnSpc>
            </a:pPr>
            <a:r>
              <a:rPr lang="en-GB" b="1" dirty="0">
                <a:effectLst/>
                <a:latin typeface="+mj-lt"/>
                <a:ea typeface="Calibri" panose="020F0502020204030204" pitchFamily="34" charset="0"/>
                <a:cs typeface="Times New Roman" panose="02020603050405020304" pitchFamily="18" charset="0"/>
              </a:rPr>
              <a:t>Geography</a:t>
            </a:r>
            <a:r>
              <a:rPr lang="en-GB" dirty="0">
                <a:effectLst/>
                <a:latin typeface="+mj-lt"/>
                <a:ea typeface="Calibri" panose="020F0502020204030204" pitchFamily="34" charset="0"/>
                <a:cs typeface="Times New Roman" panose="02020603050405020304" pitchFamily="18" charset="0"/>
              </a:rPr>
              <a:t> -  'The United Kingdom' (UK).</a:t>
            </a:r>
          </a:p>
          <a:p>
            <a:pPr>
              <a:lnSpc>
                <a:spcPct val="150000"/>
              </a:lnSpc>
            </a:pPr>
            <a:r>
              <a:rPr lang="en-GB" b="1" dirty="0">
                <a:effectLst/>
                <a:latin typeface="+mj-lt"/>
                <a:ea typeface="Calibri" panose="020F0502020204030204" pitchFamily="34" charset="0"/>
                <a:cs typeface="Times New Roman" panose="02020603050405020304" pitchFamily="18" charset="0"/>
              </a:rPr>
              <a:t>History</a:t>
            </a:r>
            <a:r>
              <a:rPr lang="en-GB" dirty="0">
                <a:effectLst/>
                <a:latin typeface="+mj-lt"/>
                <a:ea typeface="Calibri" panose="020F0502020204030204" pitchFamily="34" charset="0"/>
                <a:cs typeface="Times New Roman" panose="02020603050405020304" pitchFamily="18" charset="0"/>
              </a:rPr>
              <a:t> - On the Move! A local study on how transport has shaped the local area, and how the local area has shaped transport.  </a:t>
            </a:r>
          </a:p>
          <a:p>
            <a:pPr>
              <a:lnSpc>
                <a:spcPct val="150000"/>
              </a:lnSpc>
            </a:pPr>
            <a:r>
              <a:rPr lang="en-GB" b="1" dirty="0">
                <a:effectLst/>
                <a:latin typeface="+mj-lt"/>
                <a:ea typeface="Calibri" panose="020F0502020204030204" pitchFamily="34" charset="0"/>
                <a:cs typeface="Times New Roman" panose="02020603050405020304" pitchFamily="18" charset="0"/>
              </a:rPr>
              <a:t>Science</a:t>
            </a:r>
            <a:r>
              <a:rPr lang="en-GB" dirty="0">
                <a:effectLst/>
                <a:latin typeface="+mj-lt"/>
                <a:ea typeface="Calibri" panose="020F0502020204030204" pitchFamily="34" charset="0"/>
                <a:cs typeface="Times New Roman" panose="02020603050405020304" pitchFamily="18" charset="0"/>
              </a:rPr>
              <a:t> -  Animals including humans – The art of being human </a:t>
            </a:r>
          </a:p>
          <a:p>
            <a:pPr>
              <a:lnSpc>
                <a:spcPct val="150000"/>
              </a:lnSpc>
            </a:pPr>
            <a:r>
              <a:rPr lang="en-GB" b="1" dirty="0">
                <a:effectLst/>
                <a:latin typeface="+mj-lt"/>
                <a:ea typeface="Calibri" panose="020F0502020204030204" pitchFamily="34" charset="0"/>
                <a:cs typeface="Times New Roman" panose="02020603050405020304" pitchFamily="18" charset="0"/>
              </a:rPr>
              <a:t>French - </a:t>
            </a:r>
            <a:r>
              <a:rPr lang="en-GB" dirty="0">
                <a:effectLst/>
                <a:latin typeface="+mj-lt"/>
                <a:ea typeface="Calibri" panose="020F0502020204030204" pitchFamily="34" charset="0"/>
                <a:cs typeface="Times New Roman" panose="02020603050405020304" pitchFamily="18" charset="0"/>
              </a:rPr>
              <a:t>(Taught by Mrs </a:t>
            </a:r>
            <a:r>
              <a:rPr lang="en-GB" dirty="0" smtClean="0">
                <a:latin typeface="+mj-lt"/>
                <a:ea typeface="Calibri" panose="020F0502020204030204" pitchFamily="34" charset="0"/>
                <a:cs typeface="Times New Roman" panose="02020603050405020304" pitchFamily="18" charset="0"/>
              </a:rPr>
              <a:t>Jones</a:t>
            </a:r>
            <a:r>
              <a:rPr lang="en-GB" dirty="0" smtClean="0">
                <a:effectLst/>
                <a:latin typeface="+mj-lt"/>
                <a:ea typeface="Calibri" panose="020F0502020204030204" pitchFamily="34" charset="0"/>
                <a:cs typeface="Times New Roman" panose="02020603050405020304" pitchFamily="18" charset="0"/>
              </a:rPr>
              <a:t>) </a:t>
            </a:r>
            <a:r>
              <a:rPr lang="en-GB" dirty="0">
                <a:effectLst/>
                <a:latin typeface="+mj-lt"/>
                <a:ea typeface="Calibri" panose="020F0502020204030204" pitchFamily="34" charset="0"/>
                <a:cs typeface="Times New Roman" panose="02020603050405020304" pitchFamily="18" charset="0"/>
              </a:rPr>
              <a:t>A </a:t>
            </a:r>
            <a:r>
              <a:rPr lang="en-GB" dirty="0" err="1">
                <a:effectLst/>
                <a:latin typeface="+mj-lt"/>
                <a:ea typeface="Calibri" panose="020F0502020204030204" pitchFamily="34" charset="0"/>
                <a:cs typeface="Times New Roman" panose="02020603050405020304" pitchFamily="18" charset="0"/>
              </a:rPr>
              <a:t>l’école</a:t>
            </a:r>
            <a:r>
              <a:rPr lang="en-GB" dirty="0">
                <a:effectLst/>
                <a:latin typeface="+mj-lt"/>
                <a:ea typeface="Calibri" panose="020F0502020204030204" pitchFamily="34" charset="0"/>
                <a:cs typeface="Times New Roman" panose="02020603050405020304" pitchFamily="18" charset="0"/>
              </a:rPr>
              <a:t>, Verbs and grammar/ project work</a:t>
            </a:r>
          </a:p>
          <a:p>
            <a:pPr>
              <a:lnSpc>
                <a:spcPct val="150000"/>
              </a:lnSpc>
            </a:pPr>
            <a:r>
              <a:rPr lang="en-GB" b="1" dirty="0">
                <a:effectLst/>
                <a:latin typeface="+mj-lt"/>
                <a:ea typeface="Calibri" panose="020F0502020204030204" pitchFamily="34" charset="0"/>
                <a:cs typeface="Times New Roman" panose="02020603050405020304" pitchFamily="18" charset="0"/>
              </a:rPr>
              <a:t>Music</a:t>
            </a:r>
            <a:r>
              <a:rPr lang="en-GB" dirty="0">
                <a:effectLst/>
                <a:latin typeface="+mj-lt"/>
                <a:ea typeface="Calibri" panose="020F0502020204030204" pitchFamily="34" charset="0"/>
                <a:cs typeface="Times New Roman" panose="02020603050405020304" pitchFamily="18" charset="0"/>
              </a:rPr>
              <a:t> - (Taught by Mrs </a:t>
            </a:r>
            <a:r>
              <a:rPr lang="en-GB" dirty="0" smtClean="0">
                <a:latin typeface="+mj-lt"/>
                <a:ea typeface="Calibri" panose="020F0502020204030204" pitchFamily="34" charset="0"/>
                <a:cs typeface="Times New Roman" panose="02020603050405020304" pitchFamily="18" charset="0"/>
              </a:rPr>
              <a:t>Jones</a:t>
            </a:r>
            <a:r>
              <a:rPr lang="en-GB" dirty="0" smtClean="0">
                <a:effectLst/>
                <a:latin typeface="+mj-lt"/>
                <a:ea typeface="Calibri" panose="020F0502020204030204" pitchFamily="34" charset="0"/>
                <a:cs typeface="Times New Roman" panose="02020603050405020304" pitchFamily="18" charset="0"/>
              </a:rPr>
              <a:t>)   </a:t>
            </a:r>
            <a:r>
              <a:rPr lang="en-GB" dirty="0">
                <a:effectLst/>
                <a:latin typeface="+mj-lt"/>
                <a:ea typeface="Calibri" panose="020F0502020204030204" pitchFamily="34" charset="0"/>
                <a:cs typeface="Times New Roman" panose="02020603050405020304" pitchFamily="18" charset="0"/>
              </a:rPr>
              <a:t>Unit 1: World unite Step dance performance</a:t>
            </a:r>
          </a:p>
          <a:p>
            <a:pPr>
              <a:lnSpc>
                <a:spcPct val="150000"/>
              </a:lnSpc>
            </a:pPr>
            <a:r>
              <a:rPr lang="en-GB" b="1" dirty="0" smtClean="0">
                <a:effectLst/>
                <a:latin typeface="+mj-lt"/>
                <a:ea typeface="Calibri" panose="020F0502020204030204" pitchFamily="34" charset="0"/>
                <a:cs typeface="Times New Roman" panose="02020603050405020304" pitchFamily="18" charset="0"/>
              </a:rPr>
              <a:t>PHSE </a:t>
            </a:r>
            <a:r>
              <a:rPr lang="en-GB" dirty="0" smtClean="0">
                <a:effectLst/>
                <a:latin typeface="+mj-lt"/>
                <a:ea typeface="Calibri" panose="020F0502020204030204" pitchFamily="34" charset="0"/>
                <a:cs typeface="Times New Roman" panose="02020603050405020304" pitchFamily="18" charset="0"/>
              </a:rPr>
              <a:t>– Health and wellbeing</a:t>
            </a:r>
          </a:p>
          <a:p>
            <a:pPr>
              <a:lnSpc>
                <a:spcPct val="150000"/>
              </a:lnSpc>
            </a:pPr>
            <a:r>
              <a:rPr lang="en-GB" b="1" dirty="0" smtClean="0">
                <a:effectLst/>
                <a:latin typeface="+mj-lt"/>
                <a:ea typeface="Calibri" panose="020F0502020204030204" pitchFamily="34" charset="0"/>
                <a:cs typeface="Times New Roman" panose="02020603050405020304" pitchFamily="18" charset="0"/>
              </a:rPr>
              <a:t>RE </a:t>
            </a:r>
            <a:r>
              <a:rPr lang="en-GB" dirty="0" smtClean="0">
                <a:effectLst/>
                <a:latin typeface="+mj-lt"/>
                <a:ea typeface="Calibri" panose="020F0502020204030204" pitchFamily="34" charset="0"/>
                <a:cs typeface="Times New Roman" panose="02020603050405020304" pitchFamily="18" charset="0"/>
              </a:rPr>
              <a:t> </a:t>
            </a:r>
            <a:r>
              <a:rPr lang="en-GB" dirty="0">
                <a:effectLst/>
                <a:latin typeface="+mj-lt"/>
                <a:ea typeface="Calibri" panose="020F0502020204030204" pitchFamily="34" charset="0"/>
                <a:cs typeface="Times New Roman" panose="02020603050405020304" pitchFamily="18" charset="0"/>
              </a:rPr>
              <a:t>- Beliefs and Practices Key Question: What is the best way for a Muslim to show commitment to God?  </a:t>
            </a:r>
          </a:p>
          <a:p>
            <a:pPr>
              <a:lnSpc>
                <a:spcPct val="150000"/>
              </a:lnSpc>
            </a:pPr>
            <a:r>
              <a:rPr lang="en-GB" b="1" dirty="0">
                <a:effectLst/>
                <a:latin typeface="+mj-lt"/>
                <a:ea typeface="Calibri" panose="020F0502020204030204" pitchFamily="34" charset="0"/>
                <a:cs typeface="Times New Roman" panose="02020603050405020304" pitchFamily="18" charset="0"/>
              </a:rPr>
              <a:t>Computing</a:t>
            </a:r>
            <a:r>
              <a:rPr lang="en-GB" dirty="0">
                <a:effectLst/>
                <a:latin typeface="+mj-lt"/>
                <a:ea typeface="Calibri" panose="020F0502020204030204" pitchFamily="34" charset="0"/>
                <a:cs typeface="Times New Roman" panose="02020603050405020304" pitchFamily="18" charset="0"/>
              </a:rPr>
              <a:t> - </a:t>
            </a:r>
            <a:r>
              <a:rPr lang="en-GB" dirty="0" smtClean="0">
                <a:effectLst/>
                <a:latin typeface="+mj-lt"/>
                <a:ea typeface="Calibri" panose="020F0502020204030204" pitchFamily="34" charset="0"/>
                <a:cs typeface="Times New Roman" panose="02020603050405020304" pitchFamily="18" charset="0"/>
              </a:rPr>
              <a:t>Blogging</a:t>
            </a:r>
            <a:r>
              <a:rPr lang="en-GB" dirty="0">
                <a:effectLst/>
                <a:latin typeface="+mj-lt"/>
                <a:ea typeface="Calibri" panose="020F0502020204030204" pitchFamily="34" charset="0"/>
                <a:cs typeface="Times New Roman" panose="02020603050405020304" pitchFamily="18" charset="0"/>
              </a:rPr>
              <a:t>		 </a:t>
            </a:r>
          </a:p>
          <a:p>
            <a:pPr>
              <a:lnSpc>
                <a:spcPct val="150000"/>
              </a:lnSpc>
            </a:pPr>
            <a:r>
              <a:rPr lang="en-GB" b="1" dirty="0">
                <a:effectLst/>
                <a:latin typeface="+mj-lt"/>
                <a:ea typeface="Calibri" panose="020F0502020204030204" pitchFamily="34" charset="0"/>
                <a:cs typeface="Times New Roman" panose="02020603050405020304" pitchFamily="18" charset="0"/>
              </a:rPr>
              <a:t>DT</a:t>
            </a:r>
            <a:r>
              <a:rPr lang="en-GB" dirty="0">
                <a:effectLst/>
                <a:latin typeface="+mj-lt"/>
                <a:ea typeface="Calibri" panose="020F0502020204030204" pitchFamily="34" charset="0"/>
                <a:cs typeface="Times New Roman" panose="02020603050405020304" pitchFamily="18" charset="0"/>
              </a:rPr>
              <a:t>  - Textiles – Christmas </a:t>
            </a:r>
            <a:r>
              <a:rPr lang="en-GB" dirty="0" smtClean="0">
                <a:effectLst/>
                <a:latin typeface="+mj-lt"/>
                <a:ea typeface="Calibri" panose="020F0502020204030204" pitchFamily="34" charset="0"/>
                <a:cs typeface="Times New Roman" panose="02020603050405020304" pitchFamily="18" charset="0"/>
              </a:rPr>
              <a:t>stockings</a:t>
            </a:r>
          </a:p>
          <a:p>
            <a:pPr>
              <a:lnSpc>
                <a:spcPct val="150000"/>
              </a:lnSpc>
            </a:pPr>
            <a:r>
              <a:rPr lang="en-GB" b="1" dirty="0" smtClean="0">
                <a:latin typeface="+mj-lt"/>
                <a:ea typeface="Calibri" panose="020F0502020204030204" pitchFamily="34" charset="0"/>
                <a:cs typeface="Times New Roman" panose="02020603050405020304" pitchFamily="18" charset="0"/>
              </a:rPr>
              <a:t>PE</a:t>
            </a:r>
            <a:r>
              <a:rPr lang="en-GB" dirty="0" smtClean="0">
                <a:latin typeface="+mj-lt"/>
                <a:ea typeface="Calibri" panose="020F0502020204030204" pitchFamily="34" charset="0"/>
                <a:cs typeface="Times New Roman" panose="02020603050405020304" pitchFamily="18" charset="0"/>
              </a:rPr>
              <a:t> – Football and Netball/Basketball</a:t>
            </a:r>
          </a:p>
          <a:p>
            <a:pPr>
              <a:lnSpc>
                <a:spcPct val="150000"/>
              </a:lnSpc>
            </a:pPr>
            <a:r>
              <a:rPr lang="en-GB" b="1" dirty="0" smtClean="0">
                <a:effectLst/>
                <a:latin typeface="+mj-lt"/>
                <a:ea typeface="Calibri" panose="020F0502020204030204" pitchFamily="34" charset="0"/>
                <a:cs typeface="Times New Roman" panose="02020603050405020304" pitchFamily="18" charset="0"/>
              </a:rPr>
              <a:t>Art </a:t>
            </a:r>
            <a:r>
              <a:rPr lang="en-GB" dirty="0" smtClean="0">
                <a:effectLst/>
                <a:latin typeface="+mj-lt"/>
                <a:ea typeface="Calibri" panose="020F0502020204030204" pitchFamily="34" charset="0"/>
                <a:cs typeface="Times New Roman" panose="02020603050405020304" pitchFamily="18" charset="0"/>
              </a:rPr>
              <a:t>- TBC</a:t>
            </a:r>
          </a:p>
        </p:txBody>
      </p:sp>
    </p:spTree>
    <p:extLst>
      <p:ext uri="{BB962C8B-B14F-4D97-AF65-F5344CB8AC3E}">
        <p14:creationId xmlns:p14="http://schemas.microsoft.com/office/powerpoint/2010/main" val="9552246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E95785-D9E0-4CB1-AF1E-BA7D1B15FFE7}"/>
              </a:ext>
            </a:extLst>
          </p:cNvPr>
          <p:cNvSpPr>
            <a:spLocks noGrp="1"/>
          </p:cNvSpPr>
          <p:nvPr>
            <p:ph type="title"/>
          </p:nvPr>
        </p:nvSpPr>
        <p:spPr>
          <a:xfrm>
            <a:off x="461299" y="376517"/>
            <a:ext cx="9372600" cy="1200416"/>
          </a:xfrm>
        </p:spPr>
        <p:txBody>
          <a:bodyPr>
            <a:normAutofit fontScale="90000"/>
          </a:bodyPr>
          <a:lstStyle/>
          <a:p>
            <a:r>
              <a:rPr lang="en-GB" b="1" u="sng" dirty="0"/>
              <a:t>P.E</a:t>
            </a:r>
            <a:r>
              <a:rPr lang="en-GB" b="1" u="sng" dirty="0" smtClean="0"/>
              <a:t>.</a:t>
            </a:r>
            <a:r>
              <a:rPr lang="en-GB" b="1" u="sng" dirty="0"/>
              <a:t/>
            </a:r>
            <a:br>
              <a:rPr lang="en-GB" b="1" u="sng" dirty="0"/>
            </a:br>
            <a:endParaRPr lang="en-GB" b="1" u="sng" dirty="0"/>
          </a:p>
        </p:txBody>
      </p:sp>
      <p:sp>
        <p:nvSpPr>
          <p:cNvPr id="6" name="Content Placeholder 5">
            <a:extLst>
              <a:ext uri="{FF2B5EF4-FFF2-40B4-BE49-F238E27FC236}">
                <a16:creationId xmlns:a16="http://schemas.microsoft.com/office/drawing/2014/main" id="{55CC4DD6-8464-42EE-B289-BB0172132966}"/>
              </a:ext>
            </a:extLst>
          </p:cNvPr>
          <p:cNvSpPr>
            <a:spLocks noGrp="1"/>
          </p:cNvSpPr>
          <p:nvPr>
            <p:ph idx="1"/>
          </p:nvPr>
        </p:nvSpPr>
        <p:spPr>
          <a:xfrm>
            <a:off x="317351" y="1521174"/>
            <a:ext cx="11416169" cy="5336826"/>
          </a:xfrm>
        </p:spPr>
        <p:txBody>
          <a:bodyPr>
            <a:normAutofit lnSpcReduction="10000"/>
          </a:bodyPr>
          <a:lstStyle/>
          <a:p>
            <a:pPr marL="45720" indent="0">
              <a:lnSpc>
                <a:spcPct val="107000"/>
              </a:lnSpc>
              <a:spcAft>
                <a:spcPts val="800"/>
              </a:spcAft>
              <a:buNone/>
            </a:pPr>
            <a:r>
              <a:rPr lang="en-GB" sz="2000" dirty="0">
                <a:effectLst/>
                <a:latin typeface="Comic Sans MS" panose="030F0702030302020204" pitchFamily="66" charset="0"/>
                <a:ea typeface="Calibri" panose="020F0502020204030204" pitchFamily="34" charset="0"/>
                <a:cs typeface="Times New Roman" panose="02020603050405020304" pitchFamily="18" charset="0"/>
              </a:rPr>
              <a:t>Our PE days are </a:t>
            </a:r>
            <a:r>
              <a:rPr lang="en-GB" sz="2000" dirty="0" smtClean="0">
                <a:effectLst/>
                <a:latin typeface="Comic Sans MS" panose="030F0702030302020204" pitchFamily="66" charset="0"/>
                <a:ea typeface="Calibri" panose="020F0502020204030204" pitchFamily="34" charset="0"/>
                <a:cs typeface="Times New Roman" panose="02020603050405020304" pitchFamily="18" charset="0"/>
              </a:rPr>
              <a:t>Thursday and Friday, </a:t>
            </a:r>
            <a:r>
              <a:rPr lang="en-GB" sz="2000" dirty="0">
                <a:effectLst/>
                <a:latin typeface="Comic Sans MS" panose="030F0702030302020204" pitchFamily="66" charset="0"/>
                <a:ea typeface="Calibri" panose="020F0502020204030204" pitchFamily="34" charset="0"/>
                <a:cs typeface="Times New Roman" panose="02020603050405020304" pitchFamily="18" charset="0"/>
              </a:rPr>
              <a:t>children to wear PE kits and on the days they do clubs.  If your child is unable to do PE, they must have a written letter explaining why. For PE, earrings must be covered with tape or taken out and watches taken off.  </a:t>
            </a:r>
          </a:p>
          <a:p>
            <a:pPr>
              <a:lnSpc>
                <a:spcPct val="120000"/>
              </a:lnSpc>
              <a:spcBef>
                <a:spcPts val="0"/>
              </a:spcBef>
            </a:pPr>
            <a:r>
              <a:rPr lang="en-GB" sz="2000" dirty="0">
                <a:effectLst/>
                <a:latin typeface="Comic Sans MS" panose="030F0702030302020204" pitchFamily="66" charset="0"/>
                <a:ea typeface="Calibri" panose="020F0502020204030204" pitchFamily="34" charset="0"/>
                <a:cs typeface="Times New Roman" panose="02020603050405020304" pitchFamily="18" charset="0"/>
              </a:rPr>
              <a:t>Plain t-shirt in their house colour or plain white (with or without logo)</a:t>
            </a:r>
          </a:p>
          <a:p>
            <a:pPr>
              <a:lnSpc>
                <a:spcPct val="120000"/>
              </a:lnSpc>
              <a:spcBef>
                <a:spcPts val="0"/>
              </a:spcBef>
            </a:pPr>
            <a:r>
              <a:rPr lang="en-GB" sz="2000" dirty="0">
                <a:effectLst/>
                <a:latin typeface="Comic Sans MS" panose="030F0702030302020204" pitchFamily="66" charset="0"/>
                <a:ea typeface="Calibri" panose="020F0502020204030204" pitchFamily="34" charset="0"/>
                <a:cs typeface="Times New Roman" panose="02020603050405020304" pitchFamily="18" charset="0"/>
              </a:rPr>
              <a:t>Navy or black plain shorts/skort, plain dark leggings or jogging bottoms (to wear over shorts if the weather is cold)</a:t>
            </a:r>
          </a:p>
          <a:p>
            <a:pPr>
              <a:lnSpc>
                <a:spcPct val="120000"/>
              </a:lnSpc>
              <a:spcBef>
                <a:spcPts val="0"/>
              </a:spcBef>
            </a:pPr>
            <a:r>
              <a:rPr lang="en-GB" sz="2000" dirty="0">
                <a:effectLst/>
                <a:latin typeface="Comic Sans MS" panose="030F0702030302020204" pitchFamily="66" charset="0"/>
                <a:ea typeface="Calibri" panose="020F0502020204030204" pitchFamily="34" charset="0"/>
                <a:cs typeface="Times New Roman" panose="02020603050405020304" pitchFamily="18" charset="0"/>
              </a:rPr>
              <a:t>Trainers </a:t>
            </a:r>
            <a:endParaRPr lang="en-GB" sz="2000" dirty="0">
              <a:latin typeface="Comic Sans MS" panose="030F0702030302020204" pitchFamily="66" charset="0"/>
              <a:ea typeface="Calibri" panose="020F0502020204030204" pitchFamily="34" charset="0"/>
              <a:cs typeface="Times New Roman" panose="02020603050405020304" pitchFamily="18" charset="0"/>
            </a:endParaRPr>
          </a:p>
          <a:p>
            <a:pPr>
              <a:lnSpc>
                <a:spcPct val="120000"/>
              </a:lnSpc>
              <a:spcBef>
                <a:spcPts val="0"/>
              </a:spcBef>
            </a:pPr>
            <a:r>
              <a:rPr lang="en-GB" sz="2000" dirty="0">
                <a:effectLst/>
                <a:latin typeface="Comic Sans MS" panose="030F0702030302020204" pitchFamily="66" charset="0"/>
                <a:ea typeface="Calibri" panose="020F0502020204030204" pitchFamily="34" charset="0"/>
                <a:cs typeface="Times New Roman" panose="02020603050405020304" pitchFamily="18" charset="0"/>
              </a:rPr>
              <a:t>School royal blue sweatshirt (plus a plain blue/grey/black hoodie to go over the top during cold weather)</a:t>
            </a:r>
          </a:p>
          <a:p>
            <a:pPr>
              <a:lnSpc>
                <a:spcPct val="120000"/>
              </a:lnSpc>
              <a:spcBef>
                <a:spcPts val="0"/>
              </a:spcBef>
            </a:pPr>
            <a:r>
              <a:rPr lang="en-GB" sz="2000" dirty="0">
                <a:effectLst/>
                <a:latin typeface="Comic Sans MS" panose="030F0702030302020204" pitchFamily="66" charset="0"/>
                <a:ea typeface="Calibri" panose="020F0502020204030204" pitchFamily="34" charset="0"/>
                <a:cs typeface="Times New Roman" panose="02020603050405020304" pitchFamily="18" charset="0"/>
              </a:rPr>
              <a:t>Pair of plain black pumps to keep in school (these are particularly useful for gymnastics lessons in the hall, and to provide alternative footwear if their outdoor shoes get very muddy).  These need to be clearly named and preferably kept in a named drawstring bag.</a:t>
            </a:r>
          </a:p>
          <a:p>
            <a:pPr marL="45720" indent="0">
              <a:lnSpc>
                <a:spcPct val="120000"/>
              </a:lnSpc>
              <a:spcAft>
                <a:spcPts val="800"/>
              </a:spcAft>
              <a:buNone/>
            </a:pPr>
            <a:r>
              <a:rPr lang="en-GB" sz="2000" dirty="0">
                <a:effectLst/>
                <a:latin typeface="Comic Sans MS" panose="030F0702030302020204" pitchFamily="66" charset="0"/>
                <a:ea typeface="Calibri" panose="020F0502020204030204" pitchFamily="34" charset="0"/>
                <a:cs typeface="Times New Roman" panose="02020603050405020304" pitchFamily="18" charset="0"/>
              </a:rPr>
              <a:t>Please avoid ‘fashion’ items of PE kit such as crop tops and brightly printed leggings.  Football kits are also not acceptable for PE lessons in school.</a:t>
            </a:r>
          </a:p>
          <a:p>
            <a:pPr marL="45720" indent="0">
              <a:buNone/>
            </a:pPr>
            <a:endParaRPr lang="en-GB" dirty="0"/>
          </a:p>
        </p:txBody>
      </p:sp>
      <p:pic>
        <p:nvPicPr>
          <p:cNvPr id="4" name="Picture 3">
            <a:extLst>
              <a:ext uri="{FF2B5EF4-FFF2-40B4-BE49-F238E27FC236}">
                <a16:creationId xmlns:a16="http://schemas.microsoft.com/office/drawing/2014/main" id="{D65378C1-13DB-4526-9CA6-95E097062843}"/>
              </a:ext>
            </a:extLst>
          </p:cNvPr>
          <p:cNvPicPr>
            <a:picLocks noChangeAspect="1"/>
          </p:cNvPicPr>
          <p:nvPr/>
        </p:nvPicPr>
        <p:blipFill>
          <a:blip r:embed="rId2"/>
          <a:stretch>
            <a:fillRect/>
          </a:stretch>
        </p:blipFill>
        <p:spPr>
          <a:xfrm>
            <a:off x="10599591" y="176365"/>
            <a:ext cx="1435143" cy="1203380"/>
          </a:xfrm>
          <a:prstGeom prst="rect">
            <a:avLst/>
          </a:prstGeom>
        </p:spPr>
      </p:pic>
    </p:spTree>
    <p:extLst>
      <p:ext uri="{BB962C8B-B14F-4D97-AF65-F5344CB8AC3E}">
        <p14:creationId xmlns:p14="http://schemas.microsoft.com/office/powerpoint/2010/main" val="22849112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Making Time for Pleasure Reading - A guest post by MFA Graduate Mariam Said  - The Voice of Wilkinson"/>
          <p:cNvPicPr>
            <a:picLocks noChangeAspect="1" noChangeArrowheads="1"/>
          </p:cNvPicPr>
          <p:nvPr/>
        </p:nvPicPr>
        <p:blipFill rotWithShape="1">
          <a:blip r:embed="rId2">
            <a:extLst>
              <a:ext uri="{28A0092B-C50C-407E-A947-70E740481C1C}">
                <a14:useLocalDpi xmlns:a14="http://schemas.microsoft.com/office/drawing/2010/main" val="0"/>
              </a:ext>
            </a:extLst>
          </a:blip>
          <a:srcRect t="6963" b="7642"/>
          <a:stretch/>
        </p:blipFill>
        <p:spPr bwMode="auto">
          <a:xfrm>
            <a:off x="-40556" y="1070386"/>
            <a:ext cx="12232556" cy="5787614"/>
          </a:xfrm>
          <a:prstGeom prst="rect">
            <a:avLst/>
          </a:prstGeom>
          <a:noFill/>
          <a:extLst>
            <a:ext uri="{909E8E84-426E-40DD-AFC4-6F175D3DCCD1}">
              <a14:hiddenFill xmlns:a14="http://schemas.microsoft.com/office/drawing/2010/main">
                <a:solidFill>
                  <a:srgbClr val="FFFFFF"/>
                </a:solidFill>
              </a14:hiddenFill>
            </a:ext>
          </a:extLst>
        </p:spPr>
      </p:pic>
      <p:sp>
        <p:nvSpPr>
          <p:cNvPr id="8" name="Title 1">
            <a:extLst>
              <a:ext uri="{FF2B5EF4-FFF2-40B4-BE49-F238E27FC236}">
                <a16:creationId xmlns:a16="http://schemas.microsoft.com/office/drawing/2014/main" id="{221B7A5F-56AA-4687-829A-D0226600FE70}"/>
              </a:ext>
            </a:extLst>
          </p:cNvPr>
          <p:cNvSpPr txBox="1">
            <a:spLocks/>
          </p:cNvSpPr>
          <p:nvPr/>
        </p:nvSpPr>
        <p:spPr>
          <a:xfrm>
            <a:off x="272605" y="0"/>
            <a:ext cx="9372600" cy="708382"/>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400" kern="1200">
                <a:solidFill>
                  <a:schemeClr val="tx1"/>
                </a:solidFill>
                <a:latin typeface="+mj-lt"/>
                <a:ea typeface="+mj-ea"/>
                <a:cs typeface="+mj-cs"/>
              </a:defRPr>
            </a:lvl1pPr>
          </a:lstStyle>
          <a:p>
            <a:r>
              <a:rPr lang="en-GB" b="1" u="sng" dirty="0" smtClean="0"/>
              <a:t>Reading for Pleasure</a:t>
            </a:r>
            <a:endParaRPr lang="en-GB" b="1" u="sng" dirty="0"/>
          </a:p>
        </p:txBody>
      </p:sp>
    </p:spTree>
    <p:extLst>
      <p:ext uri="{BB962C8B-B14F-4D97-AF65-F5344CB8AC3E}">
        <p14:creationId xmlns:p14="http://schemas.microsoft.com/office/powerpoint/2010/main" val="285088593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2.xml><?xml version="1.0" encoding="utf-8"?>
<a:theme xmlns:a="http://schemas.openxmlformats.org/drawingml/2006/main" name="Office Theme">
  <a:themeElements>
    <a:clrScheme name="Children Happy">
      <a:dk1>
        <a:srgbClr val="595959"/>
      </a:dk1>
      <a:lt1>
        <a:sysClr val="window" lastClr="FFFFFF"/>
      </a:lt1>
      <a:dk2>
        <a:srgbClr val="000000"/>
      </a:dk2>
      <a:lt2>
        <a:srgbClr val="DDDDDD"/>
      </a:lt2>
      <a:accent1>
        <a:srgbClr val="A6B727"/>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Children Happy">
      <a:dk1>
        <a:srgbClr val="595959"/>
      </a:dk1>
      <a:lt1>
        <a:sysClr val="window" lastClr="FFFFFF"/>
      </a:lt1>
      <a:dk2>
        <a:srgbClr val="000000"/>
      </a:dk2>
      <a:lt2>
        <a:srgbClr val="DDDDDD"/>
      </a:lt2>
      <a:accent1>
        <a:srgbClr val="A6B727"/>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TM03457510[[fn=Savon]]</Template>
  <TotalTime>412</TotalTime>
  <Words>1323</Words>
  <Application>Microsoft Office PowerPoint</Application>
  <PresentationFormat>Widescreen</PresentationFormat>
  <Paragraphs>116</Paragraphs>
  <Slides>20</Slides>
  <Notes>2</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20</vt:i4>
      </vt:variant>
    </vt:vector>
  </HeadingPairs>
  <TitlesOfParts>
    <vt:vector size="31" baseType="lpstr">
      <vt:lpstr>Arial</vt:lpstr>
      <vt:lpstr>Arial Nova Light</vt:lpstr>
      <vt:lpstr>Calibri</vt:lpstr>
      <vt:lpstr>Century Gothic</vt:lpstr>
      <vt:lpstr>Comic Sans MS</vt:lpstr>
      <vt:lpstr>Euphemia</vt:lpstr>
      <vt:lpstr>Garamond</vt:lpstr>
      <vt:lpstr>Open Sans</vt:lpstr>
      <vt:lpstr>Quicksand</vt:lpstr>
      <vt:lpstr>Times New Roman</vt:lpstr>
      <vt:lpstr>Savon</vt:lpstr>
      <vt:lpstr>Meet the Teacher</vt:lpstr>
      <vt:lpstr>What is the best way to contact us at school? </vt:lpstr>
      <vt:lpstr>PowerPoint Presentation</vt:lpstr>
      <vt:lpstr>PowerPoint Presentation</vt:lpstr>
      <vt:lpstr>Daily Timetable</vt:lpstr>
      <vt:lpstr>Daily Timetable</vt:lpstr>
      <vt:lpstr>PowerPoint Presentation</vt:lpstr>
      <vt:lpstr>P.E. </vt:lpstr>
      <vt:lpstr>PowerPoint Presentation</vt:lpstr>
      <vt:lpstr>PowerPoint Presentation</vt:lpstr>
      <vt:lpstr>Homework</vt:lpstr>
      <vt:lpstr>PowerPoint Presentation</vt:lpstr>
      <vt:lpstr>SATS</vt:lpstr>
      <vt:lpstr>PowerPoint Presentation</vt:lpstr>
      <vt:lpstr>PowerPoint Presentation</vt:lpstr>
      <vt:lpstr>PowerPoint Presentation</vt:lpstr>
      <vt:lpstr>Online Safety </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Meet the Teacher</dc:title>
  <dc:creator>dawn maddock</dc:creator>
  <cp:lastModifiedBy>Jenny.Ackerley</cp:lastModifiedBy>
  <cp:revision>63</cp:revision>
  <dcterms:created xsi:type="dcterms:W3CDTF">2021-09-09T09:53:29Z</dcterms:created>
  <dcterms:modified xsi:type="dcterms:W3CDTF">2025-09-11T16:25:50Z</dcterms:modified>
</cp:coreProperties>
</file>