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60" r:id="rId4"/>
    <p:sldId id="258" r:id="rId5"/>
    <p:sldId id="261" r:id="rId6"/>
    <p:sldId id="259" r:id="rId7"/>
    <p:sldId id="263" r:id="rId8"/>
    <p:sldId id="262" r:id="rId9"/>
    <p:sldId id="264" r:id="rId10"/>
    <p:sldId id="265" r:id="rId11"/>
    <p:sldId id="266" r:id="rId12"/>
    <p:sldId id="267" r:id="rId13"/>
    <p:sldId id="268" r:id="rId14"/>
    <p:sldId id="269" r:id="rId15"/>
    <p:sldId id="270" r:id="rId16"/>
    <p:sldId id="271"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02" d="100"/>
          <a:sy n="102" d="100"/>
        </p:scale>
        <p:origin x="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87BEA0B-B62F-42FC-8E7B-79F7E1E5F490}" type="datetimeFigureOut">
              <a:rPr lang="en-GB" smtClean="0"/>
              <a:t>16/06/2025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5187306-66FF-4BE2-B2C9-B28754BFCAF1}" type="slidenum">
              <a:rPr lang="en-GB" smtClean="0"/>
              <a:t>‹#›</a:t>
            </a:fld>
            <a:endParaRPr lang="en-GB"/>
          </a:p>
        </p:txBody>
      </p:sp>
    </p:spTree>
    <p:extLst>
      <p:ext uri="{BB962C8B-B14F-4D97-AF65-F5344CB8AC3E}">
        <p14:creationId xmlns:p14="http://schemas.microsoft.com/office/powerpoint/2010/main" val="765408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29781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2293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00394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24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36151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57442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29361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88425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65580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257837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12208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340E22-C9DE-4351-A301-841156A76DF3}" type="datetimeFigureOut">
              <a:rPr lang="en-GB" smtClean="0"/>
              <a:t>16/06/2025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99808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40E22-C9DE-4351-A301-841156A76DF3}" type="datetimeFigureOut">
              <a:rPr lang="en-GB" smtClean="0"/>
              <a:t>16/06/2025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A3AE0-F3AB-4C4A-A0CA-E489B0EFB6EA}" type="slidenum">
              <a:rPr lang="en-GB" smtClean="0"/>
              <a:t>‹#›</a:t>
            </a:fld>
            <a:endParaRPr lang="en-GB" dirty="0"/>
          </a:p>
        </p:txBody>
      </p:sp>
    </p:spTree>
    <p:extLst>
      <p:ext uri="{BB962C8B-B14F-4D97-AF65-F5344CB8AC3E}">
        <p14:creationId xmlns:p14="http://schemas.microsoft.com/office/powerpoint/2010/main" val="149958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amdaleandson.c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mailto:classr2025@holmeschapelprimary.cheshire.sch.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classra2024@holmeschapelprimary.Cheshire.sch.uk" TargetMode="External"/><Relationship Id="rId4" Type="http://schemas.openxmlformats.org/officeDocument/2006/relationships/hyperlink" Target="mailto:classra2025@holmeschapelprimary.cheshire.sch.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667" y="1602378"/>
            <a:ext cx="8169750" cy="1015663"/>
          </a:xfrm>
          <a:prstGeom prst="rect">
            <a:avLst/>
          </a:prstGeom>
          <a:noFill/>
        </p:spPr>
        <p:txBody>
          <a:bodyPr wrap="square" rtlCol="0">
            <a:spAutoFit/>
          </a:bodyPr>
          <a:lstStyle/>
          <a:p>
            <a:r>
              <a:rPr lang="en-GB" sz="6000" b="1" dirty="0" smtClean="0">
                <a:solidFill>
                  <a:schemeClr val="accent5">
                    <a:lumMod val="75000"/>
                  </a:schemeClr>
                </a:solidFill>
              </a:rPr>
              <a:t>Welcome to Reception</a:t>
            </a:r>
            <a:endParaRPr lang="en-GB" sz="6000" b="1" dirty="0">
              <a:solidFill>
                <a:schemeClr val="accent5">
                  <a:lumMod val="75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84" y="3126376"/>
            <a:ext cx="3715659" cy="278674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7664" y="3126376"/>
            <a:ext cx="3715657" cy="27867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242525" y="3126376"/>
            <a:ext cx="3715658" cy="2786744"/>
          </a:xfrm>
          <a:prstGeom prst="rect">
            <a:avLst/>
          </a:prstGeom>
        </p:spPr>
      </p:pic>
    </p:spTree>
    <p:extLst>
      <p:ext uri="{BB962C8B-B14F-4D97-AF65-F5344CB8AC3E}">
        <p14:creationId xmlns:p14="http://schemas.microsoft.com/office/powerpoint/2010/main" val="115674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DC325-D0F1-D11C-5F3A-6F8FB73644E4}"/>
              </a:ext>
            </a:extLst>
          </p:cNvPr>
          <p:cNvPicPr>
            <a:picLocks noChangeAspect="1"/>
          </p:cNvPicPr>
          <p:nvPr/>
        </p:nvPicPr>
        <p:blipFill>
          <a:blip r:embed="rId2"/>
          <a:stretch>
            <a:fillRect/>
          </a:stretch>
        </p:blipFill>
        <p:spPr>
          <a:xfrm>
            <a:off x="2106018" y="0"/>
            <a:ext cx="6858000" cy="6858000"/>
          </a:xfrm>
          <a:prstGeom prst="rect">
            <a:avLst/>
          </a:prstGeom>
        </p:spPr>
      </p:pic>
      <p:pic>
        <p:nvPicPr>
          <p:cNvPr id="5" name="Picture 4">
            <a:extLst>
              <a:ext uri="{FF2B5EF4-FFF2-40B4-BE49-F238E27FC236}">
                <a16:creationId xmlns:a16="http://schemas.microsoft.com/office/drawing/2014/main" id="{12E884D5-8E27-FEFD-E3C0-90FCC7F9E690}"/>
              </a:ext>
            </a:extLst>
          </p:cNvPr>
          <p:cNvPicPr>
            <a:picLocks noChangeAspect="1"/>
          </p:cNvPicPr>
          <p:nvPr/>
        </p:nvPicPr>
        <p:blipFill>
          <a:blip r:embed="rId3"/>
          <a:stretch>
            <a:fillRect/>
          </a:stretch>
        </p:blipFill>
        <p:spPr>
          <a:xfrm>
            <a:off x="10085982" y="5634950"/>
            <a:ext cx="1968864" cy="964158"/>
          </a:xfrm>
          <a:prstGeom prst="rect">
            <a:avLst/>
          </a:prstGeom>
        </p:spPr>
      </p:pic>
    </p:spTree>
    <p:extLst>
      <p:ext uri="{BB962C8B-B14F-4D97-AF65-F5344CB8AC3E}">
        <p14:creationId xmlns:p14="http://schemas.microsoft.com/office/powerpoint/2010/main" val="295341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EC7ACF-6CE1-5707-3463-C414A4820EB0}"/>
              </a:ext>
            </a:extLst>
          </p:cNvPr>
          <p:cNvPicPr>
            <a:picLocks noChangeAspect="1"/>
          </p:cNvPicPr>
          <p:nvPr/>
        </p:nvPicPr>
        <p:blipFill>
          <a:blip r:embed="rId2"/>
          <a:stretch>
            <a:fillRect/>
          </a:stretch>
        </p:blipFill>
        <p:spPr>
          <a:xfrm>
            <a:off x="577811" y="2062296"/>
            <a:ext cx="2889055" cy="1003440"/>
          </a:xfrm>
          <a:prstGeom prst="rect">
            <a:avLst/>
          </a:prstGeom>
        </p:spPr>
      </p:pic>
      <p:pic>
        <p:nvPicPr>
          <p:cNvPr id="4" name="Picture 3" descr="A colorful flower shaped shapes&#10;&#10;Description automatically generated with medium confidence">
            <a:extLst>
              <a:ext uri="{FF2B5EF4-FFF2-40B4-BE49-F238E27FC236}">
                <a16:creationId xmlns:a16="http://schemas.microsoft.com/office/drawing/2014/main" id="{89EC1653-38C2-7307-36EA-DA97D1EAB4B1}"/>
              </a:ext>
            </a:extLst>
          </p:cNvPr>
          <p:cNvPicPr>
            <a:picLocks noChangeAspect="1"/>
          </p:cNvPicPr>
          <p:nvPr/>
        </p:nvPicPr>
        <p:blipFill>
          <a:blip r:embed="rId3"/>
          <a:stretch>
            <a:fillRect/>
          </a:stretch>
        </p:blipFill>
        <p:spPr>
          <a:xfrm>
            <a:off x="10260352" y="5256005"/>
            <a:ext cx="1931647" cy="1601995"/>
          </a:xfrm>
          <a:prstGeom prst="rect">
            <a:avLst/>
          </a:prstGeom>
        </p:spPr>
      </p:pic>
      <p:sp>
        <p:nvSpPr>
          <p:cNvPr id="6" name="TextBox 5">
            <a:extLst>
              <a:ext uri="{FF2B5EF4-FFF2-40B4-BE49-F238E27FC236}">
                <a16:creationId xmlns:a16="http://schemas.microsoft.com/office/drawing/2014/main" id="{FC175B99-B193-DF38-A985-426080CFF24A}"/>
              </a:ext>
            </a:extLst>
          </p:cNvPr>
          <p:cNvSpPr txBox="1"/>
          <p:nvPr/>
        </p:nvSpPr>
        <p:spPr>
          <a:xfrm>
            <a:off x="4927542" y="1630340"/>
            <a:ext cx="5332810" cy="4524315"/>
          </a:xfrm>
          <a:prstGeom prst="rect">
            <a:avLst/>
          </a:prstGeom>
          <a:noFill/>
        </p:spPr>
        <p:txBody>
          <a:bodyPr wrap="square">
            <a:spAutoFit/>
          </a:bodyPr>
          <a:lstStyle/>
          <a:p>
            <a:pPr marL="285750" indent="-285750">
              <a:buFont typeface="Arial" panose="020B0604020202020204" pitchFamily="34" charset="0"/>
              <a:buChar char="•"/>
            </a:pPr>
            <a:r>
              <a:rPr lang="en-GB" dirty="0"/>
              <a:t>Antenatal appointments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Babies Together 0-1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800" dirty="0"/>
              <a:t>Health Development Checks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Stay and Play 0-5</a:t>
            </a:r>
          </a:p>
          <a:p>
            <a:endParaRPr lang="en-GB" sz="1800" dirty="0"/>
          </a:p>
          <a:p>
            <a:pPr marL="285750" indent="-285750">
              <a:buFont typeface="Arial" panose="020B0604020202020204" pitchFamily="34" charset="0"/>
              <a:buChar char="•"/>
            </a:pPr>
            <a:r>
              <a:rPr lang="en-GB" sz="1800" dirty="0"/>
              <a:t>Little Stars (SEND play group)</a:t>
            </a:r>
          </a:p>
          <a:p>
            <a:r>
              <a:rPr lang="en-GB" dirty="0"/>
              <a:t>	0</a:t>
            </a:r>
            <a:r>
              <a:rPr lang="en-GB" sz="1800" dirty="0"/>
              <a:t>-5 in term time / 0-11yrs school holidays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Young Parents (under 25)</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Weaning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Cherubs</a:t>
            </a:r>
          </a:p>
        </p:txBody>
      </p:sp>
      <p:pic>
        <p:nvPicPr>
          <p:cNvPr id="8" name="Picture 7" descr="Two children with painted hands&#10;&#10;Description automatically generated">
            <a:extLst>
              <a:ext uri="{FF2B5EF4-FFF2-40B4-BE49-F238E27FC236}">
                <a16:creationId xmlns:a16="http://schemas.microsoft.com/office/drawing/2014/main" id="{DC6B0905-365B-C21F-D36C-5C1DC3D838DE}"/>
              </a:ext>
            </a:extLst>
          </p:cNvPr>
          <p:cNvPicPr>
            <a:picLocks noChangeAspect="1"/>
          </p:cNvPicPr>
          <p:nvPr/>
        </p:nvPicPr>
        <p:blipFill>
          <a:blip r:embed="rId4"/>
          <a:stretch>
            <a:fillRect/>
          </a:stretch>
        </p:blipFill>
        <p:spPr>
          <a:xfrm>
            <a:off x="678830" y="3355921"/>
            <a:ext cx="3535204" cy="2356803"/>
          </a:xfrm>
          <a:prstGeom prst="rect">
            <a:avLst/>
          </a:prstGeom>
        </p:spPr>
      </p:pic>
    </p:spTree>
    <p:extLst>
      <p:ext uri="{BB962C8B-B14F-4D97-AF65-F5344CB8AC3E}">
        <p14:creationId xmlns:p14="http://schemas.microsoft.com/office/powerpoint/2010/main" val="113682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B1ED86-8892-96C2-72DE-BC8B5BC2AEB3}"/>
              </a:ext>
            </a:extLst>
          </p:cNvPr>
          <p:cNvPicPr>
            <a:picLocks noChangeAspect="1"/>
          </p:cNvPicPr>
          <p:nvPr/>
        </p:nvPicPr>
        <p:blipFill>
          <a:blip r:embed="rId2"/>
          <a:stretch>
            <a:fillRect/>
          </a:stretch>
        </p:blipFill>
        <p:spPr>
          <a:xfrm>
            <a:off x="3292527" y="1410223"/>
            <a:ext cx="3876703" cy="5362614"/>
          </a:xfrm>
          <a:prstGeom prst="rect">
            <a:avLst/>
          </a:prstGeom>
          <a:ln>
            <a:solidFill>
              <a:schemeClr val="tx1"/>
            </a:solidFill>
          </a:ln>
        </p:spPr>
      </p:pic>
      <p:sp>
        <p:nvSpPr>
          <p:cNvPr id="2" name="TextBox 1">
            <a:extLst>
              <a:ext uri="{FF2B5EF4-FFF2-40B4-BE49-F238E27FC236}">
                <a16:creationId xmlns:a16="http://schemas.microsoft.com/office/drawing/2014/main" id="{26CC2D64-9119-7D8F-CBF9-34F62C211625}"/>
              </a:ext>
            </a:extLst>
          </p:cNvPr>
          <p:cNvSpPr txBox="1"/>
          <p:nvPr/>
        </p:nvSpPr>
        <p:spPr>
          <a:xfrm>
            <a:off x="7807990" y="1965686"/>
            <a:ext cx="3712355" cy="1200329"/>
          </a:xfrm>
          <a:prstGeom prst="rect">
            <a:avLst/>
          </a:prstGeom>
          <a:noFill/>
        </p:spPr>
        <p:txBody>
          <a:bodyPr wrap="square" rtlCol="0">
            <a:spAutoFit/>
          </a:bodyPr>
          <a:lstStyle/>
          <a:p>
            <a:r>
              <a:rPr lang="en-GB" dirty="0"/>
              <a:t>Our digital offer is the Family Hub ‘in your hand’ and offers valuable support and signposting to those who need universal and extra help. </a:t>
            </a:r>
          </a:p>
        </p:txBody>
      </p:sp>
    </p:spTree>
    <p:extLst>
      <p:ext uri="{BB962C8B-B14F-4D97-AF65-F5344CB8AC3E}">
        <p14:creationId xmlns:p14="http://schemas.microsoft.com/office/powerpoint/2010/main" val="26633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FAEBE-456D-E96B-7C6F-85BC9F33F735}"/>
              </a:ext>
            </a:extLst>
          </p:cNvPr>
          <p:cNvPicPr>
            <a:picLocks noChangeAspect="1"/>
          </p:cNvPicPr>
          <p:nvPr/>
        </p:nvPicPr>
        <p:blipFill>
          <a:blip r:embed="rId2"/>
          <a:stretch>
            <a:fillRect/>
          </a:stretch>
        </p:blipFill>
        <p:spPr>
          <a:xfrm>
            <a:off x="1249357" y="0"/>
            <a:ext cx="9693287" cy="6858000"/>
          </a:xfrm>
          <a:prstGeom prst="rect">
            <a:avLst/>
          </a:prstGeom>
        </p:spPr>
      </p:pic>
    </p:spTree>
    <p:extLst>
      <p:ext uri="{BB962C8B-B14F-4D97-AF65-F5344CB8AC3E}">
        <p14:creationId xmlns:p14="http://schemas.microsoft.com/office/powerpoint/2010/main" val="19987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8DFEFB-E666-CB10-FE8D-8AB5C0B2FF25}"/>
              </a:ext>
            </a:extLst>
          </p:cNvPr>
          <p:cNvPicPr>
            <a:picLocks noChangeAspect="1"/>
          </p:cNvPicPr>
          <p:nvPr/>
        </p:nvPicPr>
        <p:blipFill>
          <a:blip r:embed="rId2"/>
          <a:stretch>
            <a:fillRect/>
          </a:stretch>
        </p:blipFill>
        <p:spPr>
          <a:xfrm>
            <a:off x="2261202" y="217357"/>
            <a:ext cx="7894634" cy="6611755"/>
          </a:xfrm>
          <a:prstGeom prst="rect">
            <a:avLst/>
          </a:prstGeom>
        </p:spPr>
      </p:pic>
    </p:spTree>
    <p:extLst>
      <p:ext uri="{BB962C8B-B14F-4D97-AF65-F5344CB8AC3E}">
        <p14:creationId xmlns:p14="http://schemas.microsoft.com/office/powerpoint/2010/main" val="30411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DB165-2462-C985-70CE-EFC93673C720}"/>
              </a:ext>
            </a:extLst>
          </p:cNvPr>
          <p:cNvPicPr>
            <a:picLocks noChangeAspect="1"/>
          </p:cNvPicPr>
          <p:nvPr/>
        </p:nvPicPr>
        <p:blipFill>
          <a:blip r:embed="rId2"/>
          <a:stretch>
            <a:fillRect/>
          </a:stretch>
        </p:blipFill>
        <p:spPr>
          <a:xfrm>
            <a:off x="-497225" y="1521502"/>
            <a:ext cx="7315880" cy="3657940"/>
          </a:xfrm>
          <a:prstGeom prst="rect">
            <a:avLst/>
          </a:prstGeom>
        </p:spPr>
      </p:pic>
      <p:pic>
        <p:nvPicPr>
          <p:cNvPr id="5" name="Picture 4">
            <a:extLst>
              <a:ext uri="{FF2B5EF4-FFF2-40B4-BE49-F238E27FC236}">
                <a16:creationId xmlns:a16="http://schemas.microsoft.com/office/drawing/2014/main" id="{883F8EE9-E820-AC17-654B-1964BCC6DC99}"/>
              </a:ext>
            </a:extLst>
          </p:cNvPr>
          <p:cNvPicPr>
            <a:picLocks noChangeAspect="1"/>
          </p:cNvPicPr>
          <p:nvPr/>
        </p:nvPicPr>
        <p:blipFill>
          <a:blip r:embed="rId3"/>
          <a:stretch>
            <a:fillRect/>
          </a:stretch>
        </p:blipFill>
        <p:spPr>
          <a:xfrm>
            <a:off x="5803294" y="1351567"/>
            <a:ext cx="6693568" cy="4976734"/>
          </a:xfrm>
          <a:prstGeom prst="rect">
            <a:avLst/>
          </a:prstGeom>
        </p:spPr>
      </p:pic>
    </p:spTree>
    <p:extLst>
      <p:ext uri="{BB962C8B-B14F-4D97-AF65-F5344CB8AC3E}">
        <p14:creationId xmlns:p14="http://schemas.microsoft.com/office/powerpoint/2010/main" val="392594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ochure of a person and a child&#10;&#10;Description automatically generated">
            <a:extLst>
              <a:ext uri="{FF2B5EF4-FFF2-40B4-BE49-F238E27FC236}">
                <a16:creationId xmlns:a16="http://schemas.microsoft.com/office/drawing/2014/main" id="{5D4767FC-6021-C01A-EC5F-7781F5977717}"/>
              </a:ext>
            </a:extLst>
          </p:cNvPr>
          <p:cNvPicPr>
            <a:picLocks noChangeAspect="1"/>
          </p:cNvPicPr>
          <p:nvPr/>
        </p:nvPicPr>
        <p:blipFill>
          <a:blip r:embed="rId2"/>
          <a:stretch>
            <a:fillRect/>
          </a:stretch>
        </p:blipFill>
        <p:spPr>
          <a:xfrm>
            <a:off x="1180124" y="143875"/>
            <a:ext cx="9327263" cy="6616594"/>
          </a:xfrm>
          <a:prstGeom prst="rect">
            <a:avLst/>
          </a:prstGeom>
          <a:ln>
            <a:solidFill>
              <a:schemeClr val="tx1"/>
            </a:solidFill>
          </a:ln>
        </p:spPr>
      </p:pic>
    </p:spTree>
    <p:extLst>
      <p:ext uri="{BB962C8B-B14F-4D97-AF65-F5344CB8AC3E}">
        <p14:creationId xmlns:p14="http://schemas.microsoft.com/office/powerpoint/2010/main" val="253046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58903-25ED-C482-35B5-2E7B47E2F0D5}"/>
              </a:ext>
            </a:extLst>
          </p:cNvPr>
          <p:cNvPicPr>
            <a:picLocks noChangeAspect="1"/>
          </p:cNvPicPr>
          <p:nvPr/>
        </p:nvPicPr>
        <p:blipFill>
          <a:blip r:embed="rId2"/>
          <a:stretch>
            <a:fillRect/>
          </a:stretch>
        </p:blipFill>
        <p:spPr>
          <a:xfrm>
            <a:off x="6292852" y="41223"/>
            <a:ext cx="4662322" cy="6775554"/>
          </a:xfrm>
          <a:prstGeom prst="rect">
            <a:avLst/>
          </a:prstGeom>
        </p:spPr>
      </p:pic>
      <p:sp>
        <p:nvSpPr>
          <p:cNvPr id="5" name="Rectangle: Rounded Corners 4">
            <a:extLst>
              <a:ext uri="{FF2B5EF4-FFF2-40B4-BE49-F238E27FC236}">
                <a16:creationId xmlns:a16="http://schemas.microsoft.com/office/drawing/2014/main" id="{5AB6B5BE-A23F-50B1-91F1-22EA523A6E01}"/>
              </a:ext>
            </a:extLst>
          </p:cNvPr>
          <p:cNvSpPr/>
          <p:nvPr/>
        </p:nvSpPr>
        <p:spPr>
          <a:xfrm>
            <a:off x="589030" y="2866616"/>
            <a:ext cx="4111995" cy="180636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a:t>School Readiness Questionnaire</a:t>
            </a:r>
          </a:p>
          <a:p>
            <a:pPr algn="ctr"/>
            <a:r>
              <a:rPr lang="en-GB" sz="2000" dirty="0"/>
              <a:t>Autumn Term </a:t>
            </a:r>
          </a:p>
        </p:txBody>
      </p:sp>
    </p:spTree>
    <p:extLst>
      <p:ext uri="{BB962C8B-B14F-4D97-AF65-F5344CB8AC3E}">
        <p14:creationId xmlns:p14="http://schemas.microsoft.com/office/powerpoint/2010/main" val="208798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428" y="1907177"/>
            <a:ext cx="10197737" cy="4524315"/>
          </a:xfrm>
          <a:prstGeom prst="rect">
            <a:avLst/>
          </a:prstGeom>
          <a:noFill/>
        </p:spPr>
        <p:txBody>
          <a:bodyPr wrap="square" rtlCol="0">
            <a:spAutoFit/>
          </a:bodyPr>
          <a:lstStyle/>
          <a:p>
            <a:r>
              <a:rPr lang="en-GB" sz="2800" b="1" dirty="0" smtClean="0">
                <a:solidFill>
                  <a:schemeClr val="accent5">
                    <a:lumMod val="75000"/>
                  </a:schemeClr>
                </a:solidFill>
              </a:rPr>
              <a:t>Learning:</a:t>
            </a:r>
          </a:p>
          <a:p>
            <a:pPr marL="285750" indent="-285750">
              <a:buFont typeface="Arial" panose="020B0604020202020204" pitchFamily="34" charset="0"/>
              <a:buChar char="•"/>
            </a:pPr>
            <a:r>
              <a:rPr lang="en-GB" sz="2000" dirty="0" smtClean="0"/>
              <a:t>Play based curriculum – Our learning is fun, active and child-led.</a:t>
            </a:r>
          </a:p>
          <a:p>
            <a:pPr marL="285750" indent="-285750">
              <a:buFont typeface="Arial" panose="020B0604020202020204" pitchFamily="34" charset="0"/>
              <a:buChar char="•"/>
            </a:pPr>
            <a:r>
              <a:rPr lang="en-GB" sz="2000" dirty="0" smtClean="0"/>
              <a:t>Our learning is based on the Early Years Foundation Stage 7 areas of learning:</a:t>
            </a:r>
          </a:p>
          <a:p>
            <a:pPr marL="742950" lvl="1" indent="-285750">
              <a:buFont typeface="Arial" panose="020B0604020202020204" pitchFamily="34" charset="0"/>
              <a:buChar char="•"/>
            </a:pPr>
            <a:r>
              <a:rPr lang="en-GB" sz="2000" dirty="0" smtClean="0"/>
              <a:t>Personal Social Emotional Development</a:t>
            </a:r>
          </a:p>
          <a:p>
            <a:pPr marL="742950" lvl="1" indent="-285750">
              <a:buFont typeface="Arial" panose="020B0604020202020204" pitchFamily="34" charset="0"/>
              <a:buChar char="•"/>
            </a:pPr>
            <a:r>
              <a:rPr lang="en-GB" sz="2000" dirty="0" smtClean="0"/>
              <a:t>Physical Development </a:t>
            </a:r>
          </a:p>
          <a:p>
            <a:pPr marL="742950" lvl="1" indent="-285750">
              <a:buFont typeface="Arial" panose="020B0604020202020204" pitchFamily="34" charset="0"/>
              <a:buChar char="•"/>
            </a:pPr>
            <a:r>
              <a:rPr lang="en-GB" sz="2000" dirty="0" smtClean="0"/>
              <a:t>Communication and Language</a:t>
            </a:r>
          </a:p>
          <a:p>
            <a:pPr marL="742950" lvl="1" indent="-285750">
              <a:buFont typeface="Arial" panose="020B0604020202020204" pitchFamily="34" charset="0"/>
              <a:buChar char="•"/>
            </a:pPr>
            <a:r>
              <a:rPr lang="en-GB" sz="2000" dirty="0" smtClean="0"/>
              <a:t>Literacy</a:t>
            </a:r>
          </a:p>
          <a:p>
            <a:pPr marL="742950" lvl="1" indent="-285750">
              <a:buFont typeface="Arial" panose="020B0604020202020204" pitchFamily="34" charset="0"/>
              <a:buChar char="•"/>
            </a:pPr>
            <a:r>
              <a:rPr lang="en-GB" sz="2000" dirty="0" smtClean="0"/>
              <a:t>Maths</a:t>
            </a:r>
          </a:p>
          <a:p>
            <a:pPr marL="742950" lvl="1" indent="-285750">
              <a:buFont typeface="Arial" panose="020B0604020202020204" pitchFamily="34" charset="0"/>
              <a:buChar char="•"/>
            </a:pPr>
            <a:r>
              <a:rPr lang="en-GB" sz="2000" dirty="0" smtClean="0"/>
              <a:t>Understanding the World</a:t>
            </a:r>
          </a:p>
          <a:p>
            <a:pPr marL="742950" lvl="1" indent="-285750">
              <a:buFont typeface="Arial" panose="020B0604020202020204" pitchFamily="34" charset="0"/>
              <a:buChar char="•"/>
            </a:pPr>
            <a:r>
              <a:rPr lang="en-GB" sz="2000" dirty="0" smtClean="0"/>
              <a:t>Expressive Arts and Design</a:t>
            </a:r>
          </a:p>
          <a:p>
            <a:endParaRPr lang="en-GB" sz="2000" dirty="0" smtClean="0"/>
          </a:p>
          <a:p>
            <a:r>
              <a:rPr lang="en-GB" sz="2000" dirty="0" smtClean="0"/>
              <a:t>Each half term, we will have a different learning stimulus, throughout which all the different areas of learning will be taught. In the Autumn, we will start with the topic: Superhero, Super me!</a:t>
            </a:r>
            <a:endParaRPr lang="en-GB"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635931" y="3595417"/>
            <a:ext cx="2238102" cy="16785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185" y="3891779"/>
            <a:ext cx="1842955" cy="13822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8185" y="1734479"/>
            <a:ext cx="2646135" cy="1984602"/>
          </a:xfrm>
          <a:prstGeom prst="rect">
            <a:avLst/>
          </a:prstGeom>
        </p:spPr>
      </p:pic>
    </p:spTree>
    <p:extLst>
      <p:ext uri="{BB962C8B-B14F-4D97-AF65-F5344CB8AC3E}">
        <p14:creationId xmlns:p14="http://schemas.microsoft.com/office/powerpoint/2010/main" val="3066476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8719" y="1460358"/>
            <a:ext cx="9363269" cy="923330"/>
          </a:xfrm>
          <a:prstGeom prst="rect">
            <a:avLst/>
          </a:prstGeom>
        </p:spPr>
        <p:txBody>
          <a:bodyPr wrap="none">
            <a:spAutoFit/>
          </a:bodyPr>
          <a:lstStyle/>
          <a:p>
            <a:r>
              <a:rPr lang="en-GB" sz="5400" b="1" dirty="0" smtClean="0">
                <a:solidFill>
                  <a:schemeClr val="accent5">
                    <a:lumMod val="75000"/>
                  </a:schemeClr>
                </a:solidFill>
              </a:rPr>
              <a:t>Key skills coming into Reception</a:t>
            </a:r>
            <a:endParaRPr lang="en-GB" sz="5400" b="1" dirty="0">
              <a:solidFill>
                <a:schemeClr val="accent5">
                  <a:lumMod val="75000"/>
                </a:schemeClr>
              </a:solidFill>
            </a:endParaRPr>
          </a:p>
        </p:txBody>
      </p:sp>
      <p:sp>
        <p:nvSpPr>
          <p:cNvPr id="3" name="TextBox 2"/>
          <p:cNvSpPr txBox="1"/>
          <p:nvPr/>
        </p:nvSpPr>
        <p:spPr>
          <a:xfrm>
            <a:off x="304288" y="2383688"/>
            <a:ext cx="9853531" cy="4247317"/>
          </a:xfrm>
          <a:prstGeom prst="rect">
            <a:avLst/>
          </a:prstGeom>
          <a:noFill/>
        </p:spPr>
        <p:txBody>
          <a:bodyPr wrap="none" rtlCol="0">
            <a:spAutoFit/>
          </a:bodyPr>
          <a:lstStyle/>
          <a:p>
            <a:r>
              <a:rPr lang="en-GB" b="1" dirty="0" smtClean="0">
                <a:solidFill>
                  <a:schemeClr val="accent5">
                    <a:lumMod val="75000"/>
                  </a:schemeClr>
                </a:solidFill>
              </a:rPr>
              <a:t>Social skills</a:t>
            </a:r>
          </a:p>
          <a:p>
            <a:pPr marL="285750" indent="-285750">
              <a:buFont typeface="Arial" panose="020B0604020202020204" pitchFamily="34" charset="0"/>
              <a:buChar char="•"/>
            </a:pPr>
            <a:r>
              <a:rPr lang="en-GB" dirty="0" smtClean="0"/>
              <a:t>Playing with others, sharing and taking turns</a:t>
            </a:r>
          </a:p>
          <a:p>
            <a:pPr marL="285750" indent="-285750">
              <a:buFont typeface="Arial" panose="020B0604020202020204" pitchFamily="34" charset="0"/>
              <a:buChar char="•"/>
            </a:pPr>
            <a:r>
              <a:rPr lang="en-GB" dirty="0" smtClean="0"/>
              <a:t>Displaying friendly behaviour – greeting adults and other children and using ‘please’ and ‘thank you’</a:t>
            </a:r>
          </a:p>
          <a:p>
            <a:pPr marL="285750" indent="-285750">
              <a:buFont typeface="Arial" panose="020B0604020202020204" pitchFamily="34" charset="0"/>
              <a:buChar char="•"/>
            </a:pPr>
            <a:r>
              <a:rPr lang="en-GB" dirty="0" smtClean="0"/>
              <a:t>Being aware of rules and learn to follow them</a:t>
            </a:r>
          </a:p>
          <a:p>
            <a:pPr marL="285750" indent="-285750">
              <a:buFont typeface="Arial" panose="020B0604020202020204" pitchFamily="34" charset="0"/>
              <a:buChar char="•"/>
            </a:pPr>
            <a:endParaRPr lang="en-GB" dirty="0"/>
          </a:p>
          <a:p>
            <a:r>
              <a:rPr lang="en-GB" b="1" dirty="0" smtClean="0">
                <a:solidFill>
                  <a:schemeClr val="accent5">
                    <a:lumMod val="75000"/>
                  </a:schemeClr>
                </a:solidFill>
              </a:rPr>
              <a:t>Speaking and listening</a:t>
            </a:r>
          </a:p>
          <a:p>
            <a:pPr marL="285750" indent="-285750">
              <a:buFont typeface="Arial" panose="020B0604020202020204" pitchFamily="34" charset="0"/>
              <a:buChar char="•"/>
            </a:pPr>
            <a:r>
              <a:rPr lang="en-GB" dirty="0" smtClean="0"/>
              <a:t>Joining in with familiar nursery rhymes and songs</a:t>
            </a:r>
          </a:p>
          <a:p>
            <a:pPr marL="285750" indent="-285750">
              <a:buFont typeface="Arial" panose="020B0604020202020204" pitchFamily="34" charset="0"/>
              <a:buChar char="•"/>
            </a:pPr>
            <a:r>
              <a:rPr lang="en-GB" dirty="0" smtClean="0"/>
              <a:t>Asking for help</a:t>
            </a:r>
          </a:p>
          <a:p>
            <a:pPr marL="285750" indent="-285750">
              <a:buFont typeface="Arial" panose="020B0604020202020204" pitchFamily="34" charset="0"/>
              <a:buChar char="•"/>
            </a:pPr>
            <a:r>
              <a:rPr lang="en-GB" dirty="0" smtClean="0"/>
              <a:t>Having the confidence to speak to other children and adults in their class</a:t>
            </a:r>
          </a:p>
          <a:p>
            <a:pPr marL="285750" indent="-285750">
              <a:buFont typeface="Arial" panose="020B0604020202020204" pitchFamily="34" charset="0"/>
              <a:buChar char="•"/>
            </a:pPr>
            <a:r>
              <a:rPr lang="en-GB" dirty="0" smtClean="0"/>
              <a:t>Sitting quietly and listening to others for short amounts of time.</a:t>
            </a:r>
          </a:p>
          <a:p>
            <a:endParaRPr lang="en-GB" dirty="0"/>
          </a:p>
          <a:p>
            <a:r>
              <a:rPr lang="en-GB" b="1" dirty="0" smtClean="0">
                <a:solidFill>
                  <a:schemeClr val="accent5">
                    <a:lumMod val="75000"/>
                  </a:schemeClr>
                </a:solidFill>
              </a:rPr>
              <a:t>Learning skills</a:t>
            </a:r>
          </a:p>
          <a:p>
            <a:pPr marL="285750" indent="-285750">
              <a:buFont typeface="Arial" panose="020B0604020202020204" pitchFamily="34" charset="0"/>
              <a:buChar char="•"/>
            </a:pPr>
            <a:r>
              <a:rPr lang="en-GB" dirty="0" smtClean="0"/>
              <a:t>Being able to recognise their own name</a:t>
            </a:r>
          </a:p>
          <a:p>
            <a:pPr marL="285750" indent="-285750">
              <a:buFont typeface="Arial" panose="020B0604020202020204" pitchFamily="34" charset="0"/>
              <a:buChar char="•"/>
            </a:pPr>
            <a:r>
              <a:rPr lang="en-GB" dirty="0" smtClean="0"/>
              <a:t>Being happy to share and discuss books and things that interest them</a:t>
            </a:r>
          </a:p>
          <a:p>
            <a:pPr marL="285750" indent="-285750">
              <a:buFont typeface="Arial" panose="020B0604020202020204" pitchFamily="34" charset="0"/>
              <a:buChar char="•"/>
            </a:pP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4763" y="3258881"/>
            <a:ext cx="1829557" cy="137216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975" y="4734186"/>
            <a:ext cx="2391576" cy="1793682"/>
          </a:xfrm>
          <a:prstGeom prst="rect">
            <a:avLst/>
          </a:prstGeom>
        </p:spPr>
      </p:pic>
    </p:spTree>
    <p:extLst>
      <p:ext uri="{BB962C8B-B14F-4D97-AF65-F5344CB8AC3E}">
        <p14:creationId xmlns:p14="http://schemas.microsoft.com/office/powerpoint/2010/main" val="1888871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77709" y="1602378"/>
            <a:ext cx="3856377" cy="923330"/>
          </a:xfrm>
          <a:prstGeom prst="rect">
            <a:avLst/>
          </a:prstGeom>
          <a:noFill/>
        </p:spPr>
        <p:txBody>
          <a:bodyPr wrap="none" rtlCol="0">
            <a:spAutoFit/>
          </a:bodyPr>
          <a:lstStyle/>
          <a:p>
            <a:r>
              <a:rPr lang="en-GB" sz="5400" b="1" dirty="0" smtClean="0">
                <a:solidFill>
                  <a:schemeClr val="accent5">
                    <a:lumMod val="75000"/>
                  </a:schemeClr>
                </a:solidFill>
              </a:rPr>
              <a:t>Organisation</a:t>
            </a:r>
            <a:endParaRPr lang="en-GB" sz="5400" b="1" dirty="0">
              <a:solidFill>
                <a:schemeClr val="accent5">
                  <a:lumMod val="75000"/>
                </a:schemeClr>
              </a:solidFill>
            </a:endParaRPr>
          </a:p>
        </p:txBody>
      </p:sp>
      <p:sp>
        <p:nvSpPr>
          <p:cNvPr id="3" name="TextBox 2"/>
          <p:cNvSpPr txBox="1"/>
          <p:nvPr/>
        </p:nvSpPr>
        <p:spPr>
          <a:xfrm>
            <a:off x="496389" y="2633284"/>
            <a:ext cx="11207931"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For the first few weeks, the children will be all together whilst they familiarise themselves with the classroom environment, the other children and the staff. We will then split the children into two classes (R and Ra). The children will be registered and taught Phonics, Maths and Literacy in their classes, but will be free to move around our four areas during continuous provision sessions. Teachers and teaching assistants will work with all children across both classes throughout the week.</a:t>
            </a:r>
          </a:p>
          <a:p>
            <a:endParaRPr lang="en-GB" sz="2000" dirty="0"/>
          </a:p>
          <a:p>
            <a:pPr marL="342900" indent="-342900">
              <a:buFont typeface="Arial" panose="020B0604020202020204" pitchFamily="34" charset="0"/>
              <a:buChar char="•"/>
            </a:pPr>
            <a:r>
              <a:rPr lang="en-GB" sz="2000" dirty="0" smtClean="0"/>
              <a:t>Once the children have found their feet, we will assign them all a Year 6 buddy. This has proved very popular with both the Reception and the Year 6 children. They are a friendly face around school and we meet up to share activities regularly.</a:t>
            </a:r>
            <a:endParaRPr lang="en-GB"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03" y="5154245"/>
            <a:ext cx="2023632" cy="151772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404" y="5154245"/>
            <a:ext cx="2029096" cy="1521822"/>
          </a:xfrm>
          <a:prstGeom prst="rect">
            <a:avLst/>
          </a:prstGeom>
        </p:spPr>
      </p:pic>
    </p:spTree>
    <p:extLst>
      <p:ext uri="{BB962C8B-B14F-4D97-AF65-F5344CB8AC3E}">
        <p14:creationId xmlns:p14="http://schemas.microsoft.com/office/powerpoint/2010/main" val="1121497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54" y="1530794"/>
            <a:ext cx="11038599" cy="923330"/>
          </a:xfrm>
          <a:prstGeom prst="rect">
            <a:avLst/>
          </a:prstGeom>
        </p:spPr>
        <p:txBody>
          <a:bodyPr wrap="none">
            <a:spAutoFit/>
          </a:bodyPr>
          <a:lstStyle/>
          <a:p>
            <a:r>
              <a:rPr lang="en-GB" sz="5400" b="1" dirty="0" smtClean="0">
                <a:solidFill>
                  <a:schemeClr val="accent5">
                    <a:lumMod val="75000"/>
                  </a:schemeClr>
                </a:solidFill>
              </a:rPr>
              <a:t>Helping your child be ready for school</a:t>
            </a:r>
            <a:endParaRPr lang="en-GB" sz="5400" dirty="0"/>
          </a:p>
        </p:txBody>
      </p:sp>
      <p:sp>
        <p:nvSpPr>
          <p:cNvPr id="3" name="TextBox 2"/>
          <p:cNvSpPr txBox="1"/>
          <p:nvPr/>
        </p:nvSpPr>
        <p:spPr>
          <a:xfrm>
            <a:off x="496387" y="2454124"/>
            <a:ext cx="10809756" cy="3108543"/>
          </a:xfrm>
          <a:prstGeom prst="rect">
            <a:avLst/>
          </a:prstGeom>
          <a:noFill/>
        </p:spPr>
        <p:txBody>
          <a:bodyPr wrap="square" rtlCol="0">
            <a:spAutoFit/>
          </a:bodyPr>
          <a:lstStyle/>
          <a:p>
            <a:r>
              <a:rPr lang="en-GB" sz="2800" dirty="0" smtClean="0">
                <a:solidFill>
                  <a:schemeClr val="accent5">
                    <a:lumMod val="75000"/>
                  </a:schemeClr>
                </a:solidFill>
              </a:rPr>
              <a:t>Can your child:</a:t>
            </a:r>
          </a:p>
          <a:p>
            <a:pPr marL="285750" indent="-285750">
              <a:buFont typeface="Arial" panose="020B0604020202020204" pitchFamily="34" charset="0"/>
              <a:buChar char="•"/>
            </a:pPr>
            <a:r>
              <a:rPr lang="en-GB" sz="2800" dirty="0" smtClean="0"/>
              <a:t>Go to the toilet independently and manage their own personal hygiene, including washing their hands and blowing their nose with a tissue?</a:t>
            </a:r>
          </a:p>
          <a:p>
            <a:pPr marL="285750" indent="-285750">
              <a:buFont typeface="Arial" panose="020B0604020202020204" pitchFamily="34" charset="0"/>
              <a:buChar char="•"/>
            </a:pPr>
            <a:r>
              <a:rPr lang="en-GB" sz="2800" dirty="0" smtClean="0"/>
              <a:t>Put on and zip up their own coat?</a:t>
            </a:r>
          </a:p>
          <a:p>
            <a:pPr marL="285750" indent="-285750">
              <a:buFont typeface="Arial" panose="020B0604020202020204" pitchFamily="34" charset="0"/>
              <a:buChar char="•"/>
            </a:pPr>
            <a:r>
              <a:rPr lang="en-GB" sz="2800" dirty="0" smtClean="0"/>
              <a:t>Follow simple instructions?</a:t>
            </a:r>
          </a:p>
          <a:p>
            <a:pPr marL="285750" indent="-285750">
              <a:buFont typeface="Arial" panose="020B0604020202020204" pitchFamily="34" charset="0"/>
              <a:buChar char="•"/>
            </a:pPr>
            <a:r>
              <a:rPr lang="en-GB" sz="2800" dirty="0" smtClean="0"/>
              <a:t>Feed themselves using a knife and fork?</a:t>
            </a:r>
          </a:p>
          <a:p>
            <a:pPr marL="285750" indent="-285750">
              <a:buFont typeface="Arial" panose="020B0604020202020204" pitchFamily="34" charset="0"/>
              <a:buChar char="•"/>
            </a:pPr>
            <a:r>
              <a:rPr lang="en-GB" sz="2800" dirty="0" smtClean="0"/>
              <a:t>Dress and undress for PE by themselves? </a:t>
            </a:r>
            <a:endParaRPr lang="en-GB"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66192" y="3925374"/>
            <a:ext cx="2750733" cy="20630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1262" y="3925374"/>
            <a:ext cx="1923058" cy="1442294"/>
          </a:xfrm>
          <a:prstGeom prst="rect">
            <a:avLst/>
          </a:prstGeom>
        </p:spPr>
      </p:pic>
    </p:spTree>
    <p:extLst>
      <p:ext uri="{BB962C8B-B14F-4D97-AF65-F5344CB8AC3E}">
        <p14:creationId xmlns:p14="http://schemas.microsoft.com/office/powerpoint/2010/main" val="398027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2778034" y="1471748"/>
            <a:ext cx="8186058" cy="923330"/>
          </a:xfrm>
          <a:prstGeom prst="rect">
            <a:avLst/>
          </a:prstGeom>
          <a:noFill/>
        </p:spPr>
        <p:txBody>
          <a:bodyPr wrap="square" rtlCol="0">
            <a:spAutoFit/>
          </a:bodyPr>
          <a:lstStyle/>
          <a:p>
            <a:r>
              <a:rPr lang="en-GB" sz="5400" b="1" dirty="0" smtClean="0">
                <a:solidFill>
                  <a:schemeClr val="accent5">
                    <a:lumMod val="75000"/>
                  </a:schemeClr>
                </a:solidFill>
              </a:rPr>
              <a:t>General Housekeeping </a:t>
            </a:r>
            <a:endParaRPr lang="en-GB" sz="5400" b="1" dirty="0">
              <a:solidFill>
                <a:schemeClr val="accent5">
                  <a:lumMod val="75000"/>
                </a:schemeClr>
              </a:solidFill>
            </a:endParaRPr>
          </a:p>
        </p:txBody>
      </p:sp>
      <p:sp>
        <p:nvSpPr>
          <p:cNvPr id="3" name="TextBox 2"/>
          <p:cNvSpPr txBox="1"/>
          <p:nvPr/>
        </p:nvSpPr>
        <p:spPr>
          <a:xfrm>
            <a:off x="369004" y="2386589"/>
            <a:ext cx="11207931" cy="4031873"/>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schemeClr val="accent5">
                    <a:lumMod val="75000"/>
                  </a:schemeClr>
                </a:solidFill>
              </a:rPr>
              <a:t>Bags: </a:t>
            </a:r>
            <a:r>
              <a:rPr lang="en-GB" sz="1600" dirty="0" smtClean="0"/>
              <a:t>The children will need a small bag which will fit in their A4 reading folder and water bottle. Please do not send big bags in – they end up getting trampled on! Your child will be provided with a reading folder and water bottle.</a:t>
            </a:r>
          </a:p>
          <a:p>
            <a:pPr marL="285750" indent="-285750">
              <a:buFont typeface="Arial" panose="020B0604020202020204" pitchFamily="34" charset="0"/>
              <a:buChar char="•"/>
            </a:pPr>
            <a:r>
              <a:rPr lang="en-GB" sz="1600" b="1" dirty="0" smtClean="0">
                <a:solidFill>
                  <a:schemeClr val="accent5">
                    <a:lumMod val="75000"/>
                  </a:schemeClr>
                </a:solidFill>
              </a:rPr>
              <a:t>Snacks: </a:t>
            </a:r>
            <a:r>
              <a:rPr lang="en-GB" sz="1600" dirty="0" smtClean="0"/>
              <a:t>Children can bring in a healthy snack from home to eat at morning play. Alternatively a selection of fruit is provided for all children daily, or they can purchase toast (25p tbc – to be pre-ordered weekly via Parent Pay). Please ensure your child has a full water bottle in school every day (no juice or squash please).</a:t>
            </a:r>
          </a:p>
          <a:p>
            <a:pPr marL="285750" indent="-285750">
              <a:buFont typeface="Arial" panose="020B0604020202020204" pitchFamily="34" charset="0"/>
              <a:buChar char="•"/>
            </a:pPr>
            <a:r>
              <a:rPr lang="en-GB" sz="1600" b="1" dirty="0" smtClean="0">
                <a:solidFill>
                  <a:schemeClr val="accent5">
                    <a:lumMod val="75000"/>
                  </a:schemeClr>
                </a:solidFill>
              </a:rPr>
              <a:t>Lunch: </a:t>
            </a:r>
            <a:r>
              <a:rPr lang="en-GB" sz="1600" dirty="0" smtClean="0"/>
              <a:t>All KS1 children are entitled to a free school meal. There </a:t>
            </a:r>
            <a:r>
              <a:rPr lang="en-GB" sz="1600" dirty="0" smtClean="0"/>
              <a:t>is a </a:t>
            </a:r>
            <a:r>
              <a:rPr lang="en-GB" sz="1600" dirty="0" smtClean="0"/>
              <a:t>choice of two meals daily – at least one of which will be vegetarian. Menus are available for you to view at home and meals can be </a:t>
            </a:r>
            <a:r>
              <a:rPr lang="en-GB" sz="1600" dirty="0" smtClean="0"/>
              <a:t>pre-selected (via parent pay), </a:t>
            </a:r>
            <a:r>
              <a:rPr lang="en-GB" sz="1600" dirty="0" smtClean="0"/>
              <a:t>or the children can tell us which option they would like on the day. Alternatively you can send your child in with a packed lunch. It is very important that you inform us of any allergies. All snacks and packed lunches must be nut free.</a:t>
            </a:r>
          </a:p>
          <a:p>
            <a:pPr marL="285750" indent="-285750">
              <a:buFont typeface="Arial" panose="020B0604020202020204" pitchFamily="34" charset="0"/>
              <a:buChar char="•"/>
            </a:pPr>
            <a:r>
              <a:rPr lang="en-GB" sz="1600" b="1" dirty="0" smtClean="0">
                <a:solidFill>
                  <a:schemeClr val="accent5">
                    <a:lumMod val="75000"/>
                  </a:schemeClr>
                </a:solidFill>
              </a:rPr>
              <a:t>Medication: </a:t>
            </a:r>
            <a:r>
              <a:rPr lang="en-GB" sz="1600" dirty="0" smtClean="0"/>
              <a:t>If your child has been prescribed medication, this must be handed into the school office and a consent form completed. </a:t>
            </a:r>
          </a:p>
          <a:p>
            <a:pPr marL="285750" indent="-285750">
              <a:buFont typeface="Arial" panose="020B0604020202020204" pitchFamily="34" charset="0"/>
              <a:buChar char="•"/>
            </a:pPr>
            <a:r>
              <a:rPr lang="en-GB" sz="1600" b="1" dirty="0" smtClean="0">
                <a:solidFill>
                  <a:schemeClr val="accent5">
                    <a:lumMod val="75000"/>
                  </a:schemeClr>
                </a:solidFill>
              </a:rPr>
              <a:t>Dropping off and collecting: </a:t>
            </a:r>
            <a:r>
              <a:rPr lang="en-GB" sz="1600" dirty="0" smtClean="0"/>
              <a:t>Gates will open at 8:40am and registration is taken at 8:50am. This allows for a calmer start to the day, as the children come in gradually. Please say goodbye to your child at the Reception gate, where there will be a member of staff to welcome them. School finishes at 3:20pm, please wait until your child is at the front of the line, before giving us a wave. Children will only be released to known adults. If you have made arrangements for an alternative adult to collect your child, you must inform the office.</a:t>
            </a:r>
            <a:endParaRPr lang="en-GB" sz="1600" dirty="0"/>
          </a:p>
        </p:txBody>
      </p:sp>
    </p:spTree>
    <p:extLst>
      <p:ext uri="{BB962C8B-B14F-4D97-AF65-F5344CB8AC3E}">
        <p14:creationId xmlns:p14="http://schemas.microsoft.com/office/powerpoint/2010/main" val="121633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34426" y="1602378"/>
            <a:ext cx="4805368" cy="923330"/>
          </a:xfrm>
          <a:prstGeom prst="rect">
            <a:avLst/>
          </a:prstGeom>
        </p:spPr>
        <p:txBody>
          <a:bodyPr wrap="square">
            <a:spAutoFit/>
          </a:bodyPr>
          <a:lstStyle/>
          <a:p>
            <a:r>
              <a:rPr lang="en-GB" sz="5400" b="1" dirty="0" smtClean="0">
                <a:solidFill>
                  <a:schemeClr val="accent5">
                    <a:lumMod val="75000"/>
                  </a:schemeClr>
                </a:solidFill>
              </a:rPr>
              <a:t>Uniform</a:t>
            </a:r>
            <a:endParaRPr lang="en-GB" sz="5400" dirty="0"/>
          </a:p>
        </p:txBody>
      </p:sp>
      <p:sp>
        <p:nvSpPr>
          <p:cNvPr id="3" name="TextBox 2"/>
          <p:cNvSpPr txBox="1"/>
          <p:nvPr/>
        </p:nvSpPr>
        <p:spPr>
          <a:xfrm>
            <a:off x="496389" y="2603862"/>
            <a:ext cx="11207931"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Grey shorts, trousers, skirts or pinafore</a:t>
            </a:r>
          </a:p>
          <a:p>
            <a:pPr marL="285750" indent="-285750">
              <a:buFont typeface="Arial" panose="020B0604020202020204" pitchFamily="34" charset="0"/>
              <a:buChar char="•"/>
            </a:pPr>
            <a:r>
              <a:rPr lang="en-GB" sz="2000" dirty="0" smtClean="0"/>
              <a:t>Blue and white summer dress</a:t>
            </a:r>
          </a:p>
          <a:p>
            <a:pPr marL="285750" indent="-285750">
              <a:buFont typeface="Arial" panose="020B0604020202020204" pitchFamily="34" charset="0"/>
              <a:buChar char="•"/>
            </a:pPr>
            <a:r>
              <a:rPr lang="en-GB" sz="2000" dirty="0" smtClean="0"/>
              <a:t>White or blue polo shirt</a:t>
            </a:r>
          </a:p>
          <a:p>
            <a:pPr marL="285750" indent="-285750">
              <a:buFont typeface="Arial" panose="020B0604020202020204" pitchFamily="34" charset="0"/>
              <a:buChar char="•"/>
            </a:pPr>
            <a:r>
              <a:rPr lang="en-GB" sz="2000" dirty="0" smtClean="0"/>
              <a:t>Blue sweatshirt or cardigan</a:t>
            </a:r>
          </a:p>
          <a:p>
            <a:pPr marL="285750" indent="-285750">
              <a:buFont typeface="Arial" panose="020B0604020202020204" pitchFamily="34" charset="0"/>
              <a:buChar char="•"/>
            </a:pPr>
            <a:r>
              <a:rPr lang="en-GB" sz="2000" dirty="0" smtClean="0"/>
              <a:t>Black school shoes- suitable for running around outside in – </a:t>
            </a:r>
            <a:r>
              <a:rPr lang="en-GB" sz="2000" dirty="0"/>
              <a:t>m</a:t>
            </a:r>
            <a:r>
              <a:rPr lang="en-GB" sz="2000" dirty="0" smtClean="0"/>
              <a:t>ust be velcro</a:t>
            </a:r>
          </a:p>
          <a:p>
            <a:pPr marL="285750" indent="-285750">
              <a:buFont typeface="Arial" panose="020B0604020202020204" pitchFamily="34" charset="0"/>
              <a:buChar char="•"/>
            </a:pPr>
            <a:r>
              <a:rPr lang="en-GB" sz="2000" dirty="0" smtClean="0">
                <a:hlinkClick r:id="rId3"/>
              </a:rPr>
              <a:t>www.samdaleandson.co.uk</a:t>
            </a:r>
            <a:r>
              <a:rPr lang="en-GB" sz="2000" dirty="0" smtClean="0"/>
              <a:t> – Provides branded school items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smtClean="0">
                <a:solidFill>
                  <a:schemeClr val="accent5">
                    <a:lumMod val="75000"/>
                  </a:schemeClr>
                </a:solidFill>
              </a:rPr>
              <a:t>PE kit: </a:t>
            </a:r>
            <a:r>
              <a:rPr lang="en-GB" sz="2000" dirty="0" smtClean="0"/>
              <a:t>team colour t-shirt, black shorts and black pumps </a:t>
            </a:r>
            <a:r>
              <a:rPr lang="en-GB" dirty="0">
                <a:solidFill>
                  <a:srgbClr val="FF0000"/>
                </a:solidFill>
              </a:rPr>
              <a:t>in a named drawstring bag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All children will need a PE kit in school. This should be sent in at the start of each half term and will be sent home to be washed at the end of a half term. Their PE bag and ALL the items in it should be clearly named.</a:t>
            </a:r>
            <a:endParaRPr lang="en-GB" sz="2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036" y="1726880"/>
            <a:ext cx="2195594" cy="16466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966" y="1726880"/>
            <a:ext cx="2162969" cy="1622226"/>
          </a:xfrm>
          <a:prstGeom prst="rect">
            <a:avLst/>
          </a:prstGeom>
        </p:spPr>
      </p:pic>
    </p:spTree>
    <p:extLst>
      <p:ext uri="{BB962C8B-B14F-4D97-AF65-F5344CB8AC3E}">
        <p14:creationId xmlns:p14="http://schemas.microsoft.com/office/powerpoint/2010/main" val="212617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smtClean="0">
                <a:solidFill>
                  <a:schemeClr val="bg1"/>
                </a:solidFill>
              </a:rPr>
              <a:t>Holmes Chapel Primary School</a:t>
            </a:r>
            <a:endParaRPr lang="en-GB" b="1" dirty="0">
              <a:solidFill>
                <a:schemeClr val="bg1"/>
              </a:solidFill>
            </a:endParaRP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4572" y="1493911"/>
            <a:ext cx="5191564" cy="923330"/>
          </a:xfrm>
          <a:prstGeom prst="rect">
            <a:avLst/>
          </a:prstGeom>
        </p:spPr>
        <p:txBody>
          <a:bodyPr wrap="square">
            <a:spAutoFit/>
          </a:bodyPr>
          <a:lstStyle/>
          <a:p>
            <a:r>
              <a:rPr lang="en-GB" sz="5400" b="1" dirty="0" smtClean="0">
                <a:solidFill>
                  <a:schemeClr val="accent5">
                    <a:lumMod val="75000"/>
                  </a:schemeClr>
                </a:solidFill>
              </a:rPr>
              <a:t>Communication</a:t>
            </a:r>
            <a:endParaRPr lang="en-GB" sz="5400" dirty="0"/>
          </a:p>
        </p:txBody>
      </p:sp>
      <p:sp>
        <p:nvSpPr>
          <p:cNvPr id="3" name="TextBox 2"/>
          <p:cNvSpPr txBox="1"/>
          <p:nvPr/>
        </p:nvSpPr>
        <p:spPr>
          <a:xfrm>
            <a:off x="496389" y="2417241"/>
            <a:ext cx="11207931" cy="4801314"/>
          </a:xfrm>
          <a:prstGeom prst="rect">
            <a:avLst/>
          </a:prstGeom>
          <a:noFill/>
        </p:spPr>
        <p:txBody>
          <a:bodyPr wrap="square" rtlCol="0">
            <a:spAutoFit/>
          </a:bodyPr>
          <a:lstStyle/>
          <a:p>
            <a:r>
              <a:rPr lang="en-GB" dirty="0" smtClean="0"/>
              <a:t>We would like all parents to feel they can come and speak to us with any questions or concerns they have. </a:t>
            </a:r>
            <a:r>
              <a:rPr lang="en-GB" dirty="0"/>
              <a:t> </a:t>
            </a:r>
            <a:r>
              <a:rPr lang="en-GB" dirty="0" smtClean="0"/>
              <a:t>Our priority at drop off and pick-up is ensuring that all children enter and leave the school safety, so it will not always be possible to speak to you at these times. If you leave a message with the office, we will contact you as soon as we can.</a:t>
            </a:r>
          </a:p>
          <a:p>
            <a:pPr marL="285750" indent="-285750">
              <a:buFont typeface="Arial" panose="020B0604020202020204" pitchFamily="34" charset="0"/>
              <a:buChar char="•"/>
            </a:pPr>
            <a:r>
              <a:rPr lang="en-GB" dirty="0" smtClean="0"/>
              <a:t>Please </a:t>
            </a:r>
            <a:r>
              <a:rPr lang="en-GB" dirty="0" smtClean="0"/>
              <a:t>tell us who is picking up: regular and last minute arrangements</a:t>
            </a:r>
          </a:p>
          <a:p>
            <a:pPr marL="285750" indent="-285750">
              <a:buFont typeface="Arial" panose="020B0604020202020204" pitchFamily="34" charset="0"/>
              <a:buChar char="•"/>
            </a:pPr>
            <a:r>
              <a:rPr lang="en-GB" dirty="0" smtClean="0"/>
              <a:t>If your child </a:t>
            </a:r>
            <a:r>
              <a:rPr lang="en-GB" dirty="0" smtClean="0"/>
              <a:t>is unwell, p</a:t>
            </a:r>
            <a:r>
              <a:rPr lang="en-GB" dirty="0" smtClean="0"/>
              <a:t>lease </a:t>
            </a:r>
            <a:r>
              <a:rPr lang="en-GB" dirty="0" smtClean="0"/>
              <a:t>email</a:t>
            </a:r>
            <a:r>
              <a:rPr lang="en-GB" dirty="0" smtClean="0"/>
              <a:t> </a:t>
            </a:r>
            <a:r>
              <a:rPr lang="en-GB" dirty="0" smtClean="0"/>
              <a:t>the school office </a:t>
            </a:r>
            <a:r>
              <a:rPr lang="en-GB" dirty="0" smtClean="0"/>
              <a:t>each day</a:t>
            </a:r>
            <a:endParaRPr lang="en-GB" dirty="0" smtClean="0"/>
          </a:p>
          <a:p>
            <a:pPr marL="285750" indent="-285750">
              <a:buFont typeface="Arial" panose="020B0604020202020204" pitchFamily="34" charset="0"/>
              <a:buChar char="•"/>
            </a:pPr>
            <a:r>
              <a:rPr lang="en-GB" dirty="0" smtClean="0"/>
              <a:t>Website – Reception Gallery weekly photos (if we have permission) and half-termly information </a:t>
            </a:r>
          </a:p>
          <a:p>
            <a:pPr marL="285750" indent="-285750">
              <a:buFont typeface="Arial" panose="020B0604020202020204" pitchFamily="34" charset="0"/>
              <a:buChar char="•"/>
            </a:pPr>
            <a:r>
              <a:rPr lang="en-GB" dirty="0" smtClean="0"/>
              <a:t>Information evening/stay and play sessions – Phonics date TBC</a:t>
            </a:r>
          </a:p>
          <a:p>
            <a:pPr marL="285750" indent="-285750">
              <a:buFont typeface="Arial" panose="020B0604020202020204" pitchFamily="34" charset="0"/>
              <a:buChar char="•"/>
            </a:pPr>
            <a:r>
              <a:rPr lang="en-GB" dirty="0" smtClean="0"/>
              <a:t>Website, Weekly newsletter from the </a:t>
            </a:r>
            <a:r>
              <a:rPr lang="en-GB" dirty="0" smtClean="0"/>
              <a:t>Principal</a:t>
            </a:r>
            <a:r>
              <a:rPr lang="en-GB" dirty="0"/>
              <a:t> </a:t>
            </a:r>
            <a:r>
              <a:rPr lang="en-GB" dirty="0" smtClean="0"/>
              <a:t>via Website (School Spider). </a:t>
            </a:r>
            <a:endParaRPr lang="en-GB" dirty="0" smtClean="0"/>
          </a:p>
          <a:p>
            <a:pPr marL="285750" indent="-285750">
              <a:buFont typeface="Arial" panose="020B0604020202020204" pitchFamily="34" charset="0"/>
              <a:buChar char="•"/>
            </a:pPr>
            <a:r>
              <a:rPr lang="en-GB" dirty="0" smtClean="0"/>
              <a:t>Emails: Class emails will not be checked during the day, if you have information about your child that we need to know urgently, please contact the school office and they will get a message to us.</a:t>
            </a:r>
          </a:p>
          <a:p>
            <a:r>
              <a:rPr lang="en-GB" dirty="0" smtClean="0"/>
              <a:t>Mrs Noble/Mrs May: </a:t>
            </a:r>
            <a:r>
              <a:rPr lang="en-GB" dirty="0" smtClean="0">
                <a:hlinkClick r:id="rId3"/>
              </a:rPr>
              <a:t>classr2025@holmeschapelprimary.cheshire.sch.uk</a:t>
            </a:r>
            <a:endParaRPr lang="en-GB" dirty="0" smtClean="0"/>
          </a:p>
          <a:p>
            <a:r>
              <a:rPr lang="en-GB" dirty="0" smtClean="0"/>
              <a:t>Miss Sanchez: </a:t>
            </a:r>
            <a:r>
              <a:rPr lang="en-GB" dirty="0" smtClean="0">
                <a:hlinkClick r:id="rId4"/>
              </a:rPr>
              <a:t>classra2025@holmeschapelprimary.cheshire.sch.uk</a:t>
            </a:r>
            <a:r>
              <a:rPr lang="en-GB" dirty="0" smtClean="0"/>
              <a:t> </a:t>
            </a:r>
          </a:p>
          <a:p>
            <a:r>
              <a:rPr lang="en-GB" dirty="0" smtClean="0"/>
              <a:t>School office: </a:t>
            </a:r>
            <a:r>
              <a:rPr lang="en-GB" u="sng" dirty="0" smtClean="0">
                <a:solidFill>
                  <a:schemeClr val="accent1">
                    <a:lumMod val="75000"/>
                  </a:schemeClr>
                </a:solidFill>
              </a:rPr>
              <a:t>admin</a:t>
            </a:r>
            <a:r>
              <a:rPr lang="en-GB" dirty="0" smtClean="0">
                <a:solidFill>
                  <a:schemeClr val="accent1"/>
                </a:solidFill>
                <a:hlinkClick r:id="rId5"/>
              </a:rPr>
              <a:t>@hol</a:t>
            </a:r>
            <a:r>
              <a:rPr lang="en-GB" dirty="0" smtClean="0">
                <a:hlinkClick r:id="rId5"/>
              </a:rPr>
              <a:t>meschapelprimary.cheshire.sch.uk</a:t>
            </a:r>
            <a:r>
              <a:rPr lang="en-GB" dirty="0" smtClean="0"/>
              <a:t> </a:t>
            </a:r>
          </a:p>
          <a:p>
            <a:endParaRPr lang="en-GB" dirty="0" smtClean="0"/>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57195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352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1150</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Holmes Chapel Primary School</vt:lpstr>
      <vt:lpstr>Holmes Chapel Primary School</vt:lpstr>
      <vt:lpstr>Holmes Chapel Primary School</vt:lpstr>
      <vt:lpstr>Holmes Chapel Primary School</vt:lpstr>
      <vt:lpstr>Holmes Chapel Primary School</vt:lpstr>
      <vt:lpstr>Holmes Chapel Primary School</vt:lpstr>
      <vt:lpstr>Holmes Chapel Primary School</vt:lpstr>
      <vt:lpstr>Holmes Chapel Primary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Holmes chapel Primary School</dc:title>
  <dc:creator>tiffanie.noble</dc:creator>
  <cp:lastModifiedBy>tiffanie.noble</cp:lastModifiedBy>
  <cp:revision>18</cp:revision>
  <cp:lastPrinted>2025-06-16T14:37:01Z</cp:lastPrinted>
  <dcterms:created xsi:type="dcterms:W3CDTF">2024-06-30T18:24:05Z</dcterms:created>
  <dcterms:modified xsi:type="dcterms:W3CDTF">2025-06-17T11:42:01Z</dcterms:modified>
</cp:coreProperties>
</file>