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9DBB-76E8-432D-BE1B-05408B710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864F5B-D968-4416-AB05-2F446EA30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C0DF73-F820-438C-84A6-28954A6127CC}"/>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5" name="Footer Placeholder 4">
            <a:extLst>
              <a:ext uri="{FF2B5EF4-FFF2-40B4-BE49-F238E27FC236}">
                <a16:creationId xmlns:a16="http://schemas.microsoft.com/office/drawing/2014/main" id="{37B84B78-B804-4AFE-AB0E-BDAA95CBF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43D74-DD0E-45CC-9D92-158FE049BB6B}"/>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138856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33AC-1D31-43EA-8005-39135582DC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ED318C-BE4D-42D0-BBE8-AD2B3601E4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C0E6F7-A6AF-4DD2-AACE-0B6AA956E5B7}"/>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5" name="Footer Placeholder 4">
            <a:extLst>
              <a:ext uri="{FF2B5EF4-FFF2-40B4-BE49-F238E27FC236}">
                <a16:creationId xmlns:a16="http://schemas.microsoft.com/office/drawing/2014/main" id="{6ABEC47E-3E86-4F33-89EE-3108BA6C9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1DB10-410A-4D5C-831D-839E47DF9B27}"/>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41591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F3428-C69C-4A57-B43D-61C1963B9F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CF2A63-22F8-4238-9F33-6E207D01F2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3506B-7750-489B-8424-1FBE1D03E3FC}"/>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5" name="Footer Placeholder 4">
            <a:extLst>
              <a:ext uri="{FF2B5EF4-FFF2-40B4-BE49-F238E27FC236}">
                <a16:creationId xmlns:a16="http://schemas.microsoft.com/office/drawing/2014/main" id="{E74C8055-3977-461A-B2D9-249A02B1C9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5AE355-524D-4D27-83BC-F8C209D8ADF8}"/>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93535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F292-2053-4199-8EA9-50FE2DB3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2E564-7B07-4826-912F-CA62C33894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44AB74-0FF7-4BDB-9902-3E3434A462CE}"/>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5" name="Footer Placeholder 4">
            <a:extLst>
              <a:ext uri="{FF2B5EF4-FFF2-40B4-BE49-F238E27FC236}">
                <a16:creationId xmlns:a16="http://schemas.microsoft.com/office/drawing/2014/main" id="{BB5F338B-E315-49D5-AE65-A103EC4AF5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4E7D8-B9BD-4B41-B702-D2A4BB20E39E}"/>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136731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F30D-62AD-4534-BBCF-88386A0CD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0AC31D-3025-43C0-B9B6-A6E05F092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C7D64-C6D6-478B-B131-D5EAEE830738}"/>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5" name="Footer Placeholder 4">
            <a:extLst>
              <a:ext uri="{FF2B5EF4-FFF2-40B4-BE49-F238E27FC236}">
                <a16:creationId xmlns:a16="http://schemas.microsoft.com/office/drawing/2014/main" id="{50418B0C-6806-45FB-B5FC-1D2F26DB6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FAD147-A7FA-45E8-89B7-6B13C3B3F6C6}"/>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218417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B2F3-9A4F-4B9A-9108-90E966953E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04F249-F9CB-4C41-997F-132AEA0C2B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07AE84-F55B-4086-8AE4-F86CAE5628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3EF744-2739-409E-8FEA-0A61CB68E9B4}"/>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6" name="Footer Placeholder 5">
            <a:extLst>
              <a:ext uri="{FF2B5EF4-FFF2-40B4-BE49-F238E27FC236}">
                <a16:creationId xmlns:a16="http://schemas.microsoft.com/office/drawing/2014/main" id="{C22A8153-A395-4462-8C5C-6AC5550309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D4399F-7A5A-4DA3-8BC3-BDED2FF1704A}"/>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24613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0C15-2469-4809-94F9-72C54BCED2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D9B587-079E-4850-95E5-42B05380A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40DFA3-2176-4419-9FBA-8CA54E4329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6C1D3-EB1C-42C3-AA9D-21471B115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945C-1343-473D-97FC-01A0D6CB3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02528B-DEEA-4BEA-94C1-A5394F0BA13C}"/>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8" name="Footer Placeholder 7">
            <a:extLst>
              <a:ext uri="{FF2B5EF4-FFF2-40B4-BE49-F238E27FC236}">
                <a16:creationId xmlns:a16="http://schemas.microsoft.com/office/drawing/2014/main" id="{6490E2C7-6DC5-4333-B0FC-E6E7F05CB8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24E204-CCDC-4A9E-B6CA-8987AB893D1C}"/>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355022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F61C-FEA2-47AB-9681-72B5651A7C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A1B41C-6461-41BE-A3FE-8C9EF08AE4F9}"/>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4" name="Footer Placeholder 3">
            <a:extLst>
              <a:ext uri="{FF2B5EF4-FFF2-40B4-BE49-F238E27FC236}">
                <a16:creationId xmlns:a16="http://schemas.microsoft.com/office/drawing/2014/main" id="{7F448EB9-EB80-43CD-B1C5-C0BD487300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DB24EC-E9F5-47B9-8894-18E038A7133B}"/>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169088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5D321-F638-4D0D-936A-1A550FE308AE}"/>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3" name="Footer Placeholder 2">
            <a:extLst>
              <a:ext uri="{FF2B5EF4-FFF2-40B4-BE49-F238E27FC236}">
                <a16:creationId xmlns:a16="http://schemas.microsoft.com/office/drawing/2014/main" id="{63D9188E-219A-40C0-B19F-0071019894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96F3DA-86FA-4006-A1FC-36B379F28677}"/>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23379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6A77-62F5-4C82-8D5B-21AD207D6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770AB8-60DC-4A91-8410-9F8F0093E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8A82C5-7EB9-4565-84E4-6963E4D7C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C21F2-31E2-4BB8-92E8-882E46392F56}"/>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6" name="Footer Placeholder 5">
            <a:extLst>
              <a:ext uri="{FF2B5EF4-FFF2-40B4-BE49-F238E27FC236}">
                <a16:creationId xmlns:a16="http://schemas.microsoft.com/office/drawing/2014/main" id="{455DD556-F3AE-4E96-94FF-E3EB412700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76B48-6C33-4860-9EDD-D7D83E3247B8}"/>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55747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DE66-E1FB-4BA2-BEE7-BBCF1B83F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957A18-EFEA-4552-A378-FB5937DA5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FA6196-7D13-4C75-9EA9-C43D2B9E1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FAE60-A7EC-4A12-9868-9997A2E6B97B}"/>
              </a:ext>
            </a:extLst>
          </p:cNvPr>
          <p:cNvSpPr>
            <a:spLocks noGrp="1"/>
          </p:cNvSpPr>
          <p:nvPr>
            <p:ph type="dt" sz="half" idx="10"/>
          </p:nvPr>
        </p:nvSpPr>
        <p:spPr/>
        <p:txBody>
          <a:bodyPr/>
          <a:lstStyle/>
          <a:p>
            <a:fld id="{396C0411-41B6-407E-910C-238352BF259A}" type="datetimeFigureOut">
              <a:rPr lang="en-GB" smtClean="0"/>
              <a:t>23/02/2021</a:t>
            </a:fld>
            <a:endParaRPr lang="en-GB"/>
          </a:p>
        </p:txBody>
      </p:sp>
      <p:sp>
        <p:nvSpPr>
          <p:cNvPr id="6" name="Footer Placeholder 5">
            <a:extLst>
              <a:ext uri="{FF2B5EF4-FFF2-40B4-BE49-F238E27FC236}">
                <a16:creationId xmlns:a16="http://schemas.microsoft.com/office/drawing/2014/main" id="{B50A7FAD-6F14-4E9E-8047-11998F91F9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A2F5C0-F699-4C35-AFBD-700E914C31B6}"/>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341580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4C975-3149-4769-93DA-A75A3D90F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1AAC3-D5F5-43A5-A0AC-9F230421F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39BBD6-F681-4A91-86FC-D01761C1F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C0411-41B6-407E-910C-238352BF259A}" type="datetimeFigureOut">
              <a:rPr lang="en-GB" smtClean="0"/>
              <a:t>23/02/2021</a:t>
            </a:fld>
            <a:endParaRPr lang="en-GB"/>
          </a:p>
        </p:txBody>
      </p:sp>
      <p:sp>
        <p:nvSpPr>
          <p:cNvPr id="5" name="Footer Placeholder 4">
            <a:extLst>
              <a:ext uri="{FF2B5EF4-FFF2-40B4-BE49-F238E27FC236}">
                <a16:creationId xmlns:a16="http://schemas.microsoft.com/office/drawing/2014/main" id="{661E7A31-B519-454D-868B-F93EA0F2B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D279CF-A407-4F43-8F06-A605814C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868DD-C223-48A7-8E1C-A613A3C612F6}" type="slidenum">
              <a:rPr lang="en-GB" smtClean="0"/>
              <a:t>‹#›</a:t>
            </a:fld>
            <a:endParaRPr lang="en-GB"/>
          </a:p>
        </p:txBody>
      </p:sp>
    </p:spTree>
    <p:extLst>
      <p:ext uri="{BB962C8B-B14F-4D97-AF65-F5344CB8AC3E}">
        <p14:creationId xmlns:p14="http://schemas.microsoft.com/office/powerpoint/2010/main" val="1295048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rp.org.uk/tower-of-london/history-and-stories/the-crown-jewels/#gs.0S2Z5Vw" TargetMode="External"/><Relationship Id="rId1" Type="http://schemas.openxmlformats.org/officeDocument/2006/relationships/slideLayout" Target="../slideLayouts/slideLayout7.xml"/><Relationship Id="rId6" Type="http://schemas.openxmlformats.org/officeDocument/2006/relationships/hyperlink" Target="https://www.youtube.com/watch?v=UPPl6bFwHOg" TargetMode="External"/><Relationship Id="rId5" Type="http://schemas.openxmlformats.org/officeDocument/2006/relationships/hyperlink" Target="https://www.hrp.org.uk/tower-of-london/history-and-stories/yeoman-warders-at-the-tower-of-london/#gs.60ns=V8"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69E23A-AACF-42F3-9B81-231F05C51F18}"/>
              </a:ext>
            </a:extLst>
          </p:cNvPr>
          <p:cNvSpPr txBox="1"/>
          <p:nvPr/>
        </p:nvSpPr>
        <p:spPr>
          <a:xfrm>
            <a:off x="295275" y="190500"/>
            <a:ext cx="11601450" cy="1477328"/>
          </a:xfrm>
          <a:prstGeom prst="rect">
            <a:avLst/>
          </a:prstGeom>
          <a:noFill/>
        </p:spPr>
        <p:txBody>
          <a:bodyPr wrap="square" rtlCol="0">
            <a:spAutoFit/>
          </a:bodyPr>
          <a:lstStyle/>
          <a:p>
            <a:r>
              <a:rPr lang="en-GB" b="1" dirty="0">
                <a:solidFill>
                  <a:schemeClr val="accent1">
                    <a:lumMod val="50000"/>
                  </a:schemeClr>
                </a:solidFill>
              </a:rPr>
              <a:t>Geography</a:t>
            </a:r>
            <a:r>
              <a:rPr lang="en-GB" dirty="0">
                <a:solidFill>
                  <a:schemeClr val="accent1">
                    <a:lumMod val="50000"/>
                  </a:schemeClr>
                </a:solidFill>
              </a:rPr>
              <a:t>                                                                                                                                                   Wednesday 24 February</a:t>
            </a:r>
          </a:p>
          <a:p>
            <a:r>
              <a:rPr lang="en-GB" dirty="0">
                <a:solidFill>
                  <a:schemeClr val="accent1">
                    <a:lumMod val="50000"/>
                  </a:schemeClr>
                </a:solidFill>
              </a:rPr>
              <a:t>Finally, we are off to London. Have you been to London? How did you travel to London? How did you travel around the city? What sites did you see?</a:t>
            </a:r>
          </a:p>
          <a:p>
            <a:r>
              <a:rPr lang="en-GB" dirty="0">
                <a:solidFill>
                  <a:schemeClr val="accent1">
                    <a:lumMod val="50000"/>
                  </a:schemeClr>
                </a:solidFill>
              </a:rPr>
              <a:t>Google London, choose ‘maps’ and zoom in so that you can see the street names. If you drop the Google man onto the blue line on the River Thames you can enjoy a river cruise. I wonder which famous sites you will see from the river?</a:t>
            </a:r>
          </a:p>
        </p:txBody>
      </p:sp>
      <p:pic>
        <p:nvPicPr>
          <p:cNvPr id="3" name="Picture 2">
            <a:extLst>
              <a:ext uri="{FF2B5EF4-FFF2-40B4-BE49-F238E27FC236}">
                <a16:creationId xmlns:a16="http://schemas.microsoft.com/office/drawing/2014/main" id="{C4D76B6C-7E48-4135-B81C-D3EED716B139}"/>
              </a:ext>
            </a:extLst>
          </p:cNvPr>
          <p:cNvPicPr>
            <a:picLocks noChangeAspect="1"/>
          </p:cNvPicPr>
          <p:nvPr/>
        </p:nvPicPr>
        <p:blipFill>
          <a:blip r:embed="rId2"/>
          <a:stretch>
            <a:fillRect/>
          </a:stretch>
        </p:blipFill>
        <p:spPr>
          <a:xfrm>
            <a:off x="714375" y="1756232"/>
            <a:ext cx="10549560" cy="5000326"/>
          </a:xfrm>
          <a:prstGeom prst="rect">
            <a:avLst/>
          </a:prstGeom>
        </p:spPr>
      </p:pic>
    </p:spTree>
    <p:extLst>
      <p:ext uri="{BB962C8B-B14F-4D97-AF65-F5344CB8AC3E}">
        <p14:creationId xmlns:p14="http://schemas.microsoft.com/office/powerpoint/2010/main" val="196297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D004A54-A87A-4A15-8D49-296B881ADD25}"/>
              </a:ext>
            </a:extLst>
          </p:cNvPr>
          <p:cNvSpPr txBox="1"/>
          <p:nvPr/>
        </p:nvSpPr>
        <p:spPr>
          <a:xfrm>
            <a:off x="4171950" y="518103"/>
            <a:ext cx="7648575" cy="3693319"/>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B18D56D0-9CF2-4FE5-A119-186E2C092587}"/>
              </a:ext>
            </a:extLst>
          </p:cNvPr>
          <p:cNvPicPr>
            <a:picLocks noChangeAspect="1"/>
          </p:cNvPicPr>
          <p:nvPr/>
        </p:nvPicPr>
        <p:blipFill>
          <a:blip r:embed="rId2"/>
          <a:stretch>
            <a:fillRect/>
          </a:stretch>
        </p:blipFill>
        <p:spPr>
          <a:xfrm>
            <a:off x="5364480" y="834736"/>
            <a:ext cx="6543040" cy="3766473"/>
          </a:xfrm>
          <a:prstGeom prst="rect">
            <a:avLst/>
          </a:prstGeom>
        </p:spPr>
      </p:pic>
      <p:sp>
        <p:nvSpPr>
          <p:cNvPr id="6" name="Rectangle 5">
            <a:extLst>
              <a:ext uri="{FF2B5EF4-FFF2-40B4-BE49-F238E27FC236}">
                <a16:creationId xmlns:a16="http://schemas.microsoft.com/office/drawing/2014/main" id="{01A96ED3-7C30-4315-B72A-523814B15031}"/>
              </a:ext>
            </a:extLst>
          </p:cNvPr>
          <p:cNvSpPr/>
          <p:nvPr/>
        </p:nvSpPr>
        <p:spPr>
          <a:xfrm>
            <a:off x="5181600" y="1400175"/>
            <a:ext cx="1452880" cy="567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39B2161-CBD1-4F6B-AE07-E290B1BA4D82}"/>
              </a:ext>
            </a:extLst>
          </p:cNvPr>
          <p:cNvSpPr/>
          <p:nvPr/>
        </p:nvSpPr>
        <p:spPr>
          <a:xfrm>
            <a:off x="10102850" y="1299210"/>
            <a:ext cx="1524000" cy="325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3FA3C1-41DA-4704-A030-997D9E99A319}"/>
              </a:ext>
            </a:extLst>
          </p:cNvPr>
          <p:cNvSpPr/>
          <p:nvPr/>
        </p:nvSpPr>
        <p:spPr>
          <a:xfrm>
            <a:off x="5181600" y="3650301"/>
            <a:ext cx="1524000" cy="521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89AC872-16DC-418A-9851-7CC533B37D3B}"/>
              </a:ext>
            </a:extLst>
          </p:cNvPr>
          <p:cNvSpPr/>
          <p:nvPr/>
        </p:nvSpPr>
        <p:spPr>
          <a:xfrm>
            <a:off x="7112000" y="4243755"/>
            <a:ext cx="1524000" cy="4579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DED8F1B-E990-42A6-B37F-2B874A8BB6EC}"/>
              </a:ext>
            </a:extLst>
          </p:cNvPr>
          <p:cNvSpPr/>
          <p:nvPr/>
        </p:nvSpPr>
        <p:spPr>
          <a:xfrm>
            <a:off x="9509760" y="4048862"/>
            <a:ext cx="1524000" cy="325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F480261-68EF-4FEB-90DD-F1E1F2FAA52F}"/>
              </a:ext>
            </a:extLst>
          </p:cNvPr>
          <p:cNvSpPr/>
          <p:nvPr/>
        </p:nvSpPr>
        <p:spPr>
          <a:xfrm>
            <a:off x="9915525" y="3650301"/>
            <a:ext cx="1524000" cy="325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917BDAE-CB13-4706-B42C-6A794F9B20B3}"/>
              </a:ext>
            </a:extLst>
          </p:cNvPr>
          <p:cNvSpPr txBox="1"/>
          <p:nvPr/>
        </p:nvSpPr>
        <p:spPr>
          <a:xfrm>
            <a:off x="5762625" y="4886325"/>
            <a:ext cx="6057900" cy="769441"/>
          </a:xfrm>
          <a:prstGeom prst="rect">
            <a:avLst/>
          </a:prstGeom>
          <a:noFill/>
        </p:spPr>
        <p:txBody>
          <a:bodyPr wrap="square" rtlCol="0">
            <a:spAutoFit/>
          </a:bodyPr>
          <a:lstStyle/>
          <a:p>
            <a:pPr algn="ctr"/>
            <a:r>
              <a:rPr lang="en-GB" sz="2200" dirty="0">
                <a:solidFill>
                  <a:srgbClr val="FF0000"/>
                </a:solidFill>
              </a:rPr>
              <a:t>outer bailey     towers       inner wall       outer wall   outer gatehouse        outer gatehouse</a:t>
            </a:r>
          </a:p>
        </p:txBody>
      </p:sp>
      <p:sp>
        <p:nvSpPr>
          <p:cNvPr id="14" name="TextBox 13">
            <a:extLst>
              <a:ext uri="{FF2B5EF4-FFF2-40B4-BE49-F238E27FC236}">
                <a16:creationId xmlns:a16="http://schemas.microsoft.com/office/drawing/2014/main" id="{3E30D852-62BE-4B5B-B423-3AB3801E467F}"/>
              </a:ext>
            </a:extLst>
          </p:cNvPr>
          <p:cNvSpPr txBox="1"/>
          <p:nvPr/>
        </p:nvSpPr>
        <p:spPr>
          <a:xfrm>
            <a:off x="100648" y="4138069"/>
            <a:ext cx="5819775" cy="2585323"/>
          </a:xfrm>
          <a:prstGeom prst="rect">
            <a:avLst/>
          </a:prstGeom>
          <a:noFill/>
        </p:spPr>
        <p:txBody>
          <a:bodyPr wrap="square" rtlCol="0">
            <a:spAutoFit/>
          </a:bodyPr>
          <a:lstStyle/>
          <a:p>
            <a:r>
              <a:rPr lang="en-GB" dirty="0">
                <a:solidFill>
                  <a:schemeClr val="accent1">
                    <a:lumMod val="50000"/>
                  </a:schemeClr>
                </a:solidFill>
              </a:rPr>
              <a:t>The Tower of London is nearly 1000 years old. It is a concentric castle.</a:t>
            </a:r>
          </a:p>
          <a:p>
            <a:r>
              <a:rPr lang="en-GB" dirty="0">
                <a:solidFill>
                  <a:schemeClr val="accent1">
                    <a:lumMod val="50000"/>
                  </a:schemeClr>
                </a:solidFill>
              </a:rPr>
              <a:t>Can you spot the ‘soft c’ in concentric?</a:t>
            </a:r>
          </a:p>
          <a:p>
            <a:endParaRPr lang="en-GB" dirty="0">
              <a:solidFill>
                <a:schemeClr val="accent1">
                  <a:lumMod val="50000"/>
                </a:schemeClr>
              </a:solidFill>
            </a:endParaRPr>
          </a:p>
          <a:p>
            <a:r>
              <a:rPr lang="en-GB" dirty="0">
                <a:solidFill>
                  <a:schemeClr val="accent1">
                    <a:lumMod val="50000"/>
                  </a:schemeClr>
                </a:solidFill>
              </a:rPr>
              <a:t>Concentric means one circle inside another. The Tower of London has one wall inside another. Can you see the inner wall and the outer wall?</a:t>
            </a:r>
          </a:p>
          <a:p>
            <a:endParaRPr lang="en-GB" dirty="0">
              <a:solidFill>
                <a:schemeClr val="accent1">
                  <a:lumMod val="50000"/>
                </a:schemeClr>
              </a:solidFill>
            </a:endParaRPr>
          </a:p>
          <a:p>
            <a:r>
              <a:rPr lang="en-GB" dirty="0">
                <a:solidFill>
                  <a:schemeClr val="accent1">
                    <a:lumMod val="50000"/>
                  </a:schemeClr>
                </a:solidFill>
              </a:rPr>
              <a:t>The green around the outside is where the moat used to be.</a:t>
            </a:r>
          </a:p>
        </p:txBody>
      </p:sp>
      <p:pic>
        <p:nvPicPr>
          <p:cNvPr id="16" name="Picture 15">
            <a:extLst>
              <a:ext uri="{FF2B5EF4-FFF2-40B4-BE49-F238E27FC236}">
                <a16:creationId xmlns:a16="http://schemas.microsoft.com/office/drawing/2014/main" id="{CE269C79-3087-4B06-86AF-4859B3A50936}"/>
              </a:ext>
            </a:extLst>
          </p:cNvPr>
          <p:cNvPicPr>
            <a:picLocks noChangeAspect="1"/>
          </p:cNvPicPr>
          <p:nvPr/>
        </p:nvPicPr>
        <p:blipFill>
          <a:blip r:embed="rId3"/>
          <a:stretch>
            <a:fillRect/>
          </a:stretch>
        </p:blipFill>
        <p:spPr>
          <a:xfrm>
            <a:off x="284480" y="229337"/>
            <a:ext cx="4516120" cy="3518476"/>
          </a:xfrm>
          <a:prstGeom prst="rect">
            <a:avLst/>
          </a:prstGeom>
        </p:spPr>
      </p:pic>
      <p:sp>
        <p:nvSpPr>
          <p:cNvPr id="17" name="TextBox 16">
            <a:extLst>
              <a:ext uri="{FF2B5EF4-FFF2-40B4-BE49-F238E27FC236}">
                <a16:creationId xmlns:a16="http://schemas.microsoft.com/office/drawing/2014/main" id="{B7EE62AA-B1FC-4493-9F78-236776ACEE23}"/>
              </a:ext>
            </a:extLst>
          </p:cNvPr>
          <p:cNvSpPr txBox="1"/>
          <p:nvPr/>
        </p:nvSpPr>
        <p:spPr>
          <a:xfrm>
            <a:off x="284480" y="3825579"/>
            <a:ext cx="4754245" cy="369332"/>
          </a:xfrm>
          <a:prstGeom prst="rect">
            <a:avLst/>
          </a:prstGeom>
          <a:noFill/>
        </p:spPr>
        <p:txBody>
          <a:bodyPr wrap="square" rtlCol="0">
            <a:spAutoFit/>
          </a:bodyPr>
          <a:lstStyle/>
          <a:p>
            <a:pPr algn="ctr"/>
            <a:r>
              <a:rPr lang="en-GB" b="1" dirty="0"/>
              <a:t>The Tower of London</a:t>
            </a:r>
          </a:p>
        </p:txBody>
      </p:sp>
      <p:sp>
        <p:nvSpPr>
          <p:cNvPr id="18" name="TextBox 17">
            <a:extLst>
              <a:ext uri="{FF2B5EF4-FFF2-40B4-BE49-F238E27FC236}">
                <a16:creationId xmlns:a16="http://schemas.microsoft.com/office/drawing/2014/main" id="{C55CD6AC-387F-455A-814B-13EF6B7EDF92}"/>
              </a:ext>
            </a:extLst>
          </p:cNvPr>
          <p:cNvSpPr txBox="1"/>
          <p:nvPr/>
        </p:nvSpPr>
        <p:spPr>
          <a:xfrm>
            <a:off x="6868622" y="5756216"/>
            <a:ext cx="3742228" cy="369332"/>
          </a:xfrm>
          <a:prstGeom prst="rect">
            <a:avLst/>
          </a:prstGeom>
          <a:noFill/>
        </p:spPr>
        <p:txBody>
          <a:bodyPr wrap="square" rtlCol="0">
            <a:spAutoFit/>
          </a:bodyPr>
          <a:lstStyle/>
          <a:p>
            <a:r>
              <a:rPr lang="en-GB" dirty="0">
                <a:solidFill>
                  <a:schemeClr val="accent1">
                    <a:lumMod val="50000"/>
                  </a:schemeClr>
                </a:solidFill>
              </a:rPr>
              <a:t>Label the concentric castle diagram</a:t>
            </a:r>
          </a:p>
        </p:txBody>
      </p:sp>
    </p:spTree>
    <p:extLst>
      <p:ext uri="{BB962C8B-B14F-4D97-AF65-F5344CB8AC3E}">
        <p14:creationId xmlns:p14="http://schemas.microsoft.com/office/powerpoint/2010/main" val="353376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DEB88A-7FCB-4C8B-A02D-9EEEB2AE80BF}"/>
              </a:ext>
            </a:extLst>
          </p:cNvPr>
          <p:cNvSpPr txBox="1"/>
          <p:nvPr/>
        </p:nvSpPr>
        <p:spPr>
          <a:xfrm>
            <a:off x="766762" y="4172971"/>
            <a:ext cx="3429000" cy="1782989"/>
          </a:xfrm>
          <a:prstGeom prst="rect">
            <a:avLst/>
          </a:prstGeom>
          <a:noFill/>
        </p:spPr>
        <p:txBody>
          <a:bodyPr wrap="square">
            <a:spAutoFit/>
          </a:bodyPr>
          <a:lstStyle/>
          <a:p>
            <a:pPr marL="0" marR="0" indent="0" algn="l">
              <a:lnSpc>
                <a:spcPct val="119000"/>
              </a:lnSpc>
              <a:spcBef>
                <a:spcPts val="0"/>
              </a:spcBef>
              <a:spcAft>
                <a:spcPts val="0"/>
              </a:spcAft>
            </a:pPr>
            <a:r>
              <a:rPr lang="en-GB" sz="1800" kern="1400" dirty="0">
                <a:ln>
                  <a:noFill/>
                </a:ln>
                <a:solidFill>
                  <a:srgbClr val="000000"/>
                </a:solidFill>
                <a:effectLst/>
                <a:latin typeface="Comic Sans MS" panose="030F0702030302020204" pitchFamily="66" charset="0"/>
                <a:hlinkClick r:id="rId2"/>
              </a:rPr>
              <a:t>https://www.hrp.org.uk/tower-of-london/history-and-stories/the-crown-jewels/#gs.0S2Z5Vw</a:t>
            </a:r>
            <a:endParaRPr lang="en-GB" sz="1800" kern="1400" dirty="0">
              <a:ln>
                <a:noFill/>
              </a:ln>
              <a:solidFill>
                <a:srgbClr val="000000"/>
              </a:solidFill>
              <a:effectLst/>
              <a:latin typeface="Comic Sans MS" panose="030F0702030302020204" pitchFamily="66" charset="0"/>
            </a:endParaRPr>
          </a:p>
          <a:p>
            <a:pPr marL="0" marR="0" indent="0" algn="l">
              <a:lnSpc>
                <a:spcPct val="119000"/>
              </a:lnSpc>
              <a:spcBef>
                <a:spcPts val="0"/>
              </a:spcBef>
              <a:spcAft>
                <a:spcPts val="0"/>
              </a:spcAft>
            </a:pPr>
            <a:endParaRPr lang="en-GB" sz="105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50" kern="1400" dirty="0">
                <a:ln>
                  <a:noFill/>
                </a:ln>
                <a:solidFill>
                  <a:srgbClr val="000000"/>
                </a:solidFill>
                <a:effectLst/>
                <a:latin typeface="Calibri" panose="020F0502020204030204" pitchFamily="34" charset="0"/>
              </a:rPr>
              <a:t> </a:t>
            </a:r>
          </a:p>
        </p:txBody>
      </p:sp>
      <p:pic>
        <p:nvPicPr>
          <p:cNvPr id="1026" name="Picture 2">
            <a:extLst>
              <a:ext uri="{FF2B5EF4-FFF2-40B4-BE49-F238E27FC236}">
                <a16:creationId xmlns:a16="http://schemas.microsoft.com/office/drawing/2014/main" id="{9E4DA967-54C6-458B-BECE-1A1A7DAC7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83" t="12531" r="4761" b="1003"/>
          <a:stretch>
            <a:fillRect/>
          </a:stretch>
        </p:blipFill>
        <p:spPr bwMode="auto">
          <a:xfrm>
            <a:off x="1228045" y="463890"/>
            <a:ext cx="2352675" cy="3146236"/>
          </a:xfrm>
          <a:prstGeom prst="rect">
            <a:avLst/>
          </a:prstGeom>
          <a:noFill/>
          <a:ln w="76200"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a:extLst>
              <a:ext uri="{FF2B5EF4-FFF2-40B4-BE49-F238E27FC236}">
                <a16:creationId xmlns:a16="http://schemas.microsoft.com/office/drawing/2014/main" id="{E6FA3FDF-3212-4ABC-938B-BB0D568E5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224" y="310469"/>
            <a:ext cx="4558393" cy="2552700"/>
          </a:xfrm>
          <a:prstGeom prst="rect">
            <a:avLst/>
          </a:prstGeom>
          <a:ln w="38100">
            <a:solidFill>
              <a:srgbClr val="0070C0"/>
            </a:solidFill>
          </a:ln>
        </p:spPr>
      </p:pic>
      <p:sp>
        <p:nvSpPr>
          <p:cNvPr id="15" name="TextBox 14">
            <a:extLst>
              <a:ext uri="{FF2B5EF4-FFF2-40B4-BE49-F238E27FC236}">
                <a16:creationId xmlns:a16="http://schemas.microsoft.com/office/drawing/2014/main" id="{C7D5B1FB-5FBE-459D-8507-B961BC339BA0}"/>
              </a:ext>
            </a:extLst>
          </p:cNvPr>
          <p:cNvSpPr txBox="1"/>
          <p:nvPr/>
        </p:nvSpPr>
        <p:spPr>
          <a:xfrm>
            <a:off x="5681662" y="3395153"/>
            <a:ext cx="3933826" cy="1782989"/>
          </a:xfrm>
          <a:prstGeom prst="rect">
            <a:avLst/>
          </a:prstGeom>
          <a:noFill/>
        </p:spPr>
        <p:txBody>
          <a:bodyPr wrap="square">
            <a:spAutoFit/>
          </a:bodyPr>
          <a:lstStyle/>
          <a:p>
            <a:pPr marL="0" marR="0" indent="0" algn="l">
              <a:lnSpc>
                <a:spcPct val="119000"/>
              </a:lnSpc>
              <a:spcBef>
                <a:spcPts val="0"/>
              </a:spcBef>
              <a:spcAft>
                <a:spcPts val="0"/>
              </a:spcAft>
            </a:pPr>
            <a:r>
              <a:rPr lang="en-GB" sz="1800" kern="1400" dirty="0">
                <a:ln>
                  <a:noFill/>
                </a:ln>
                <a:solidFill>
                  <a:srgbClr val="000000"/>
                </a:solidFill>
                <a:effectLst/>
                <a:latin typeface="Comic Sans MS" panose="030F0702030302020204" pitchFamily="66" charset="0"/>
                <a:hlinkClick r:id="rId5"/>
              </a:rPr>
              <a:t>https://www.hrp.org.uk/tower-of-london/history-and-stories/yeoman-warders-at-the-tower-of-london/#gs.60ns=V8</a:t>
            </a:r>
            <a:endParaRPr lang="en-GB" sz="1800" kern="1400" dirty="0">
              <a:ln>
                <a:noFill/>
              </a:ln>
              <a:solidFill>
                <a:srgbClr val="000000"/>
              </a:solidFill>
              <a:effectLst/>
              <a:latin typeface="Comic Sans MS" panose="030F0702030302020204" pitchFamily="66" charset="0"/>
            </a:endParaRPr>
          </a:p>
          <a:p>
            <a:pPr marL="0" marR="0" indent="0" algn="l">
              <a:lnSpc>
                <a:spcPct val="119000"/>
              </a:lnSpc>
              <a:spcBef>
                <a:spcPts val="0"/>
              </a:spcBef>
              <a:spcAft>
                <a:spcPts val="0"/>
              </a:spcAft>
            </a:pPr>
            <a:endParaRPr lang="en-GB" sz="105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50" kern="1400" dirty="0">
                <a:ln>
                  <a:noFill/>
                </a:ln>
                <a:solidFill>
                  <a:srgbClr val="000000"/>
                </a:solidFill>
                <a:effectLst/>
                <a:latin typeface="Calibri" panose="020F0502020204030204" pitchFamily="34" charset="0"/>
              </a:rPr>
              <a:t> </a:t>
            </a:r>
          </a:p>
        </p:txBody>
      </p:sp>
      <p:sp>
        <p:nvSpPr>
          <p:cNvPr id="13" name="TextBox 12">
            <a:extLst>
              <a:ext uri="{FF2B5EF4-FFF2-40B4-BE49-F238E27FC236}">
                <a16:creationId xmlns:a16="http://schemas.microsoft.com/office/drawing/2014/main" id="{C720D5B4-391F-4E9E-A85A-820FE1A2463A}"/>
              </a:ext>
            </a:extLst>
          </p:cNvPr>
          <p:cNvSpPr txBox="1"/>
          <p:nvPr/>
        </p:nvSpPr>
        <p:spPr>
          <a:xfrm>
            <a:off x="5038724" y="2949182"/>
            <a:ext cx="6457951" cy="369332"/>
          </a:xfrm>
          <a:prstGeom prst="rect">
            <a:avLst/>
          </a:prstGeom>
          <a:noFill/>
        </p:spPr>
        <p:txBody>
          <a:bodyPr wrap="square" rtlCol="0">
            <a:spAutoFit/>
          </a:bodyPr>
          <a:lstStyle/>
          <a:p>
            <a:r>
              <a:rPr lang="en-GB" dirty="0">
                <a:solidFill>
                  <a:schemeClr val="accent1">
                    <a:lumMod val="50000"/>
                  </a:schemeClr>
                </a:solidFill>
              </a:rPr>
              <a:t>Who looks after the Tower of London? Watch this clip to find out.</a:t>
            </a:r>
          </a:p>
        </p:txBody>
      </p:sp>
      <p:sp>
        <p:nvSpPr>
          <p:cNvPr id="14" name="TextBox 13">
            <a:extLst>
              <a:ext uri="{FF2B5EF4-FFF2-40B4-BE49-F238E27FC236}">
                <a16:creationId xmlns:a16="http://schemas.microsoft.com/office/drawing/2014/main" id="{919C7B20-3F03-49B0-8703-9FE8C2B5BD80}"/>
              </a:ext>
            </a:extLst>
          </p:cNvPr>
          <p:cNvSpPr txBox="1"/>
          <p:nvPr/>
        </p:nvSpPr>
        <p:spPr>
          <a:xfrm>
            <a:off x="5369378" y="4918330"/>
            <a:ext cx="4558393" cy="1281120"/>
          </a:xfrm>
          <a:prstGeom prst="rect">
            <a:avLst/>
          </a:prstGeom>
          <a:noFill/>
        </p:spPr>
        <p:txBody>
          <a:bodyPr wrap="square" rtlCol="0">
            <a:spAutoFit/>
          </a:bodyPr>
          <a:lstStyle/>
          <a:p>
            <a:r>
              <a:rPr lang="en-GB" dirty="0">
                <a:solidFill>
                  <a:schemeClr val="accent1">
                    <a:lumMod val="50000"/>
                  </a:schemeClr>
                </a:solidFill>
              </a:rPr>
              <a:t>Every night the Tower gates are locked. Watch the ceremony here:</a:t>
            </a:r>
          </a:p>
          <a:p>
            <a:pPr marL="0" marR="0" indent="0" algn="l">
              <a:lnSpc>
                <a:spcPct val="119000"/>
              </a:lnSpc>
              <a:spcBef>
                <a:spcPts val="0"/>
              </a:spcBef>
              <a:spcAft>
                <a:spcPts val="0"/>
              </a:spcAft>
            </a:pPr>
            <a:r>
              <a:rPr lang="en-GB" sz="1800" kern="1400" dirty="0">
                <a:ln>
                  <a:noFill/>
                </a:ln>
                <a:solidFill>
                  <a:srgbClr val="000000"/>
                </a:solidFill>
                <a:effectLst/>
                <a:latin typeface="Comic Sans MS" panose="030F0702030302020204" pitchFamily="66" charset="0"/>
                <a:hlinkClick r:id="rId6"/>
              </a:rPr>
              <a:t>https://www.youtube.com/watch?v=UPPl6bFwHOg</a:t>
            </a:r>
            <a:endParaRPr lang="en-GB" sz="1800" kern="1400" dirty="0">
              <a:ln>
                <a:noFill/>
              </a:ln>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val="425795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BB3025-A30B-42CE-8560-A97A408CDD6E}"/>
              </a:ext>
            </a:extLst>
          </p:cNvPr>
          <p:cNvSpPr txBox="1"/>
          <p:nvPr/>
        </p:nvSpPr>
        <p:spPr>
          <a:xfrm>
            <a:off x="5131735" y="717253"/>
            <a:ext cx="3062288" cy="1631216"/>
          </a:xfrm>
          <a:prstGeom prst="rect">
            <a:avLst/>
          </a:prstGeom>
          <a:noFill/>
        </p:spPr>
        <p:txBody>
          <a:bodyPr wrap="square" rtlCol="0">
            <a:spAutoFit/>
          </a:bodyPr>
          <a:lstStyle/>
          <a:p>
            <a:r>
              <a:rPr lang="en-GB" sz="2000" dirty="0">
                <a:solidFill>
                  <a:schemeClr val="accent1">
                    <a:lumMod val="50000"/>
                  </a:schemeClr>
                </a:solidFill>
              </a:rPr>
              <a:t>London is the capital city of ……………………………………..</a:t>
            </a:r>
          </a:p>
          <a:p>
            <a:endParaRPr lang="en-GB" sz="2000" dirty="0">
              <a:solidFill>
                <a:schemeClr val="accent1">
                  <a:lumMod val="50000"/>
                </a:schemeClr>
              </a:solidFill>
            </a:endParaRPr>
          </a:p>
          <a:p>
            <a:r>
              <a:rPr lang="en-GB" sz="2000" dirty="0">
                <a:solidFill>
                  <a:schemeClr val="accent1">
                    <a:lumMod val="50000"/>
                  </a:schemeClr>
                </a:solidFill>
              </a:rPr>
              <a:t>The national flower is the ……………………………………….</a:t>
            </a:r>
          </a:p>
        </p:txBody>
      </p:sp>
      <p:sp>
        <p:nvSpPr>
          <p:cNvPr id="3" name="Rectangle 2">
            <a:extLst>
              <a:ext uri="{FF2B5EF4-FFF2-40B4-BE49-F238E27FC236}">
                <a16:creationId xmlns:a16="http://schemas.microsoft.com/office/drawing/2014/main" id="{CAD7739E-3702-4C3B-B173-6F883C9A13FA}"/>
              </a:ext>
            </a:extLst>
          </p:cNvPr>
          <p:cNvSpPr/>
          <p:nvPr/>
        </p:nvSpPr>
        <p:spPr>
          <a:xfrm>
            <a:off x="5131735" y="2886470"/>
            <a:ext cx="2971800" cy="2905125"/>
          </a:xfrm>
          <a:prstGeom prst="rect">
            <a:avLst/>
          </a:prstGeom>
          <a:no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1451C96-8F67-41A0-A2F1-FA154C29755E}"/>
              </a:ext>
            </a:extLst>
          </p:cNvPr>
          <p:cNvSpPr txBox="1"/>
          <p:nvPr/>
        </p:nvSpPr>
        <p:spPr>
          <a:xfrm>
            <a:off x="8660602" y="1341239"/>
            <a:ext cx="3407573" cy="2862322"/>
          </a:xfrm>
          <a:prstGeom prst="rect">
            <a:avLst/>
          </a:prstGeom>
          <a:noFill/>
        </p:spPr>
        <p:txBody>
          <a:bodyPr wrap="square" rtlCol="0">
            <a:spAutoFit/>
          </a:bodyPr>
          <a:lstStyle/>
          <a:p>
            <a:r>
              <a:rPr lang="en-GB" sz="2000" dirty="0">
                <a:solidFill>
                  <a:schemeClr val="accent1">
                    <a:lumMod val="50000"/>
                  </a:schemeClr>
                </a:solidFill>
              </a:rPr>
              <a:t>North, South, East or West?</a:t>
            </a:r>
          </a:p>
          <a:p>
            <a:r>
              <a:rPr lang="en-GB" sz="2000" dirty="0">
                <a:solidFill>
                  <a:schemeClr val="accent1">
                    <a:lumMod val="50000"/>
                  </a:schemeClr>
                </a:solidFill>
              </a:rPr>
              <a:t>London is in the ……………………………………….. of England.</a:t>
            </a:r>
          </a:p>
          <a:p>
            <a:endParaRPr lang="en-GB" sz="2000" dirty="0">
              <a:solidFill>
                <a:schemeClr val="accent1">
                  <a:lumMod val="50000"/>
                </a:schemeClr>
              </a:solidFill>
            </a:endParaRPr>
          </a:p>
          <a:p>
            <a:endParaRPr lang="en-GB" sz="2000" dirty="0">
              <a:solidFill>
                <a:schemeClr val="accent1">
                  <a:lumMod val="50000"/>
                </a:schemeClr>
              </a:solidFill>
            </a:endParaRPr>
          </a:p>
          <a:p>
            <a:endParaRPr lang="en-GB" sz="2000" dirty="0">
              <a:solidFill>
                <a:schemeClr val="accent1">
                  <a:lumMod val="50000"/>
                </a:schemeClr>
              </a:solidFill>
            </a:endParaRPr>
          </a:p>
          <a:p>
            <a:r>
              <a:rPr lang="en-GB" sz="2000" dirty="0">
                <a:solidFill>
                  <a:schemeClr val="accent1">
                    <a:lumMod val="50000"/>
                  </a:schemeClr>
                </a:solidFill>
              </a:rPr>
              <a:t>London is next to the River ………..……</a:t>
            </a:r>
          </a:p>
        </p:txBody>
      </p:sp>
      <p:sp>
        <p:nvSpPr>
          <p:cNvPr id="5" name="TextBox 4">
            <a:extLst>
              <a:ext uri="{FF2B5EF4-FFF2-40B4-BE49-F238E27FC236}">
                <a16:creationId xmlns:a16="http://schemas.microsoft.com/office/drawing/2014/main" id="{4421F7A6-487B-4453-8FAF-CB2A89DEFF84}"/>
              </a:ext>
            </a:extLst>
          </p:cNvPr>
          <p:cNvSpPr txBox="1"/>
          <p:nvPr/>
        </p:nvSpPr>
        <p:spPr>
          <a:xfrm>
            <a:off x="5381693" y="5308445"/>
            <a:ext cx="2600325" cy="369332"/>
          </a:xfrm>
          <a:prstGeom prst="rect">
            <a:avLst/>
          </a:prstGeom>
          <a:noFill/>
        </p:spPr>
        <p:txBody>
          <a:bodyPr wrap="square" rtlCol="0">
            <a:spAutoFit/>
          </a:bodyPr>
          <a:lstStyle/>
          <a:p>
            <a:r>
              <a:rPr lang="en-GB" dirty="0">
                <a:solidFill>
                  <a:schemeClr val="accent1">
                    <a:lumMod val="50000"/>
                  </a:schemeClr>
                </a:solidFill>
              </a:rPr>
              <a:t>Draw the national flower.</a:t>
            </a:r>
          </a:p>
        </p:txBody>
      </p:sp>
      <p:pic>
        <p:nvPicPr>
          <p:cNvPr id="9" name="Picture 8">
            <a:extLst>
              <a:ext uri="{FF2B5EF4-FFF2-40B4-BE49-F238E27FC236}">
                <a16:creationId xmlns:a16="http://schemas.microsoft.com/office/drawing/2014/main" id="{01EFF8B3-6845-40A1-BA0C-EAB57C135DAC}"/>
              </a:ext>
            </a:extLst>
          </p:cNvPr>
          <p:cNvPicPr>
            <a:picLocks noChangeAspect="1"/>
          </p:cNvPicPr>
          <p:nvPr/>
        </p:nvPicPr>
        <p:blipFill>
          <a:blip r:embed="rId2"/>
          <a:stretch>
            <a:fillRect/>
          </a:stretch>
        </p:blipFill>
        <p:spPr>
          <a:xfrm>
            <a:off x="757237" y="442912"/>
            <a:ext cx="3686175" cy="3057525"/>
          </a:xfrm>
          <a:prstGeom prst="rect">
            <a:avLst/>
          </a:prstGeom>
        </p:spPr>
      </p:pic>
      <p:sp>
        <p:nvSpPr>
          <p:cNvPr id="10" name="TextBox 9">
            <a:extLst>
              <a:ext uri="{FF2B5EF4-FFF2-40B4-BE49-F238E27FC236}">
                <a16:creationId xmlns:a16="http://schemas.microsoft.com/office/drawing/2014/main" id="{9814EA73-E7BE-4E04-96E6-1C8D56BE9CE1}"/>
              </a:ext>
            </a:extLst>
          </p:cNvPr>
          <p:cNvSpPr txBox="1"/>
          <p:nvPr/>
        </p:nvSpPr>
        <p:spPr>
          <a:xfrm>
            <a:off x="552450" y="3718679"/>
            <a:ext cx="4305300" cy="2542363"/>
          </a:xfrm>
          <a:prstGeom prst="rect">
            <a:avLst/>
          </a:prstGeom>
          <a:noFill/>
        </p:spPr>
        <p:txBody>
          <a:bodyPr wrap="square" rtlCol="0">
            <a:spAutoFit/>
          </a:bodyPr>
          <a:lstStyle/>
          <a:p>
            <a:pPr>
              <a:lnSpc>
                <a:spcPct val="150000"/>
              </a:lnSpc>
            </a:pPr>
            <a:r>
              <a:rPr lang="en-GB" dirty="0">
                <a:solidFill>
                  <a:schemeClr val="accent1">
                    <a:lumMod val="50000"/>
                  </a:schemeClr>
                </a:solidFill>
              </a:rPr>
              <a:t>True or false?</a:t>
            </a:r>
          </a:p>
          <a:p>
            <a:pPr>
              <a:lnSpc>
                <a:spcPct val="150000"/>
              </a:lnSpc>
            </a:pPr>
            <a:r>
              <a:rPr lang="en-GB" dirty="0">
                <a:solidFill>
                  <a:schemeClr val="accent1">
                    <a:lumMod val="50000"/>
                  </a:schemeClr>
                </a:solidFill>
              </a:rPr>
              <a:t>The Tower of London was a fortress.</a:t>
            </a:r>
          </a:p>
          <a:p>
            <a:pPr>
              <a:lnSpc>
                <a:spcPct val="150000"/>
              </a:lnSpc>
            </a:pPr>
            <a:r>
              <a:rPr lang="en-GB" dirty="0">
                <a:solidFill>
                  <a:schemeClr val="accent1">
                    <a:lumMod val="50000"/>
                  </a:schemeClr>
                </a:solidFill>
              </a:rPr>
              <a:t>It was a royal palace.</a:t>
            </a:r>
          </a:p>
          <a:p>
            <a:pPr>
              <a:lnSpc>
                <a:spcPct val="150000"/>
              </a:lnSpc>
            </a:pPr>
            <a:r>
              <a:rPr lang="en-GB" dirty="0">
                <a:solidFill>
                  <a:schemeClr val="accent1">
                    <a:lumMod val="50000"/>
                  </a:schemeClr>
                </a:solidFill>
              </a:rPr>
              <a:t>It has been used as a prison.</a:t>
            </a:r>
          </a:p>
          <a:p>
            <a:pPr>
              <a:lnSpc>
                <a:spcPct val="150000"/>
              </a:lnSpc>
            </a:pPr>
            <a:r>
              <a:rPr lang="en-GB" dirty="0">
                <a:solidFill>
                  <a:schemeClr val="accent1">
                    <a:lumMod val="50000"/>
                  </a:schemeClr>
                </a:solidFill>
              </a:rPr>
              <a:t>It has been used to keep animals like lions.</a:t>
            </a:r>
          </a:p>
          <a:p>
            <a:pPr>
              <a:lnSpc>
                <a:spcPct val="150000"/>
              </a:lnSpc>
            </a:pPr>
            <a:r>
              <a:rPr lang="en-GB" dirty="0">
                <a:solidFill>
                  <a:schemeClr val="accent1">
                    <a:lumMod val="50000"/>
                  </a:schemeClr>
                </a:solidFill>
              </a:rPr>
              <a:t>Guy Fawkes was imprisoned there.</a:t>
            </a:r>
          </a:p>
        </p:txBody>
      </p:sp>
      <p:sp>
        <p:nvSpPr>
          <p:cNvPr id="11" name="TextBox 10">
            <a:extLst>
              <a:ext uri="{FF2B5EF4-FFF2-40B4-BE49-F238E27FC236}">
                <a16:creationId xmlns:a16="http://schemas.microsoft.com/office/drawing/2014/main" id="{C0F18AF7-22B9-4699-B265-C16B80765633}"/>
              </a:ext>
            </a:extLst>
          </p:cNvPr>
          <p:cNvSpPr txBox="1"/>
          <p:nvPr/>
        </p:nvSpPr>
        <p:spPr>
          <a:xfrm rot="10800000">
            <a:off x="552450" y="6294618"/>
            <a:ext cx="2733392" cy="369332"/>
          </a:xfrm>
          <a:prstGeom prst="rect">
            <a:avLst/>
          </a:prstGeom>
          <a:noFill/>
        </p:spPr>
        <p:txBody>
          <a:bodyPr wrap="square" rtlCol="0">
            <a:spAutoFit/>
          </a:bodyPr>
          <a:lstStyle/>
          <a:p>
            <a:r>
              <a:rPr lang="en-GB" dirty="0">
                <a:solidFill>
                  <a:schemeClr val="accent1">
                    <a:lumMod val="50000"/>
                  </a:schemeClr>
                </a:solidFill>
              </a:rPr>
              <a:t>They are all true!</a:t>
            </a:r>
          </a:p>
        </p:txBody>
      </p:sp>
    </p:spTree>
    <p:extLst>
      <p:ext uri="{BB962C8B-B14F-4D97-AF65-F5344CB8AC3E}">
        <p14:creationId xmlns:p14="http://schemas.microsoft.com/office/powerpoint/2010/main" val="610086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350</Words>
  <Application>Microsoft Office PowerPoint</Application>
  <PresentationFormat>Widescreen</PresentationFormat>
  <Paragraphs>49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David Weatherby</cp:lastModifiedBy>
  <cp:revision>20</cp:revision>
  <cp:lastPrinted>2021-02-09T17:39:59Z</cp:lastPrinted>
  <dcterms:created xsi:type="dcterms:W3CDTF">2021-02-02T12:12:56Z</dcterms:created>
  <dcterms:modified xsi:type="dcterms:W3CDTF">2021-02-23T13:58:25Z</dcterms:modified>
</cp:coreProperties>
</file>