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CCBC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2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E9B169B-D55D-45A4-9E4C-DD1B674D2FD8}" type="datetimeFigureOut">
              <a:rPr lang="en-GB" smtClean="0"/>
              <a:t>22/02/2021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483115-B80A-4291-BFF9-84EC453F6C0E}" type="slidenum">
              <a:rPr lang="en-GB" smtClean="0"/>
              <a:t>‹#›</a:t>
            </a:fld>
            <a:endParaRPr lang="en-GB"/>
          </a:p>
        </p:txBody>
      </p:sp>
    </p:spTree>
    <p:extLst>
      <p:ext uri="{BB962C8B-B14F-4D97-AF65-F5344CB8AC3E}">
        <p14:creationId xmlns:p14="http://schemas.microsoft.com/office/powerpoint/2010/main" val="789702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9B169B-D55D-45A4-9E4C-DD1B674D2FD8}" type="datetimeFigureOut">
              <a:rPr lang="en-GB" smtClean="0"/>
              <a:t>22/02/2021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483115-B80A-4291-BFF9-84EC453F6C0E}" type="slidenum">
              <a:rPr lang="en-GB" smtClean="0"/>
              <a:t>‹#›</a:t>
            </a:fld>
            <a:endParaRPr lang="en-GB"/>
          </a:p>
        </p:txBody>
      </p:sp>
    </p:spTree>
    <p:extLst>
      <p:ext uri="{BB962C8B-B14F-4D97-AF65-F5344CB8AC3E}">
        <p14:creationId xmlns:p14="http://schemas.microsoft.com/office/powerpoint/2010/main" val="1541918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9B169B-D55D-45A4-9E4C-DD1B674D2FD8}" type="datetimeFigureOut">
              <a:rPr lang="en-GB" smtClean="0"/>
              <a:t>22/02/2021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483115-B80A-4291-BFF9-84EC453F6C0E}" type="slidenum">
              <a:rPr lang="en-GB" smtClean="0"/>
              <a:t>‹#›</a:t>
            </a:fld>
            <a:endParaRPr lang="en-GB"/>
          </a:p>
        </p:txBody>
      </p:sp>
    </p:spTree>
    <p:extLst>
      <p:ext uri="{BB962C8B-B14F-4D97-AF65-F5344CB8AC3E}">
        <p14:creationId xmlns:p14="http://schemas.microsoft.com/office/powerpoint/2010/main" val="2338544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9B169B-D55D-45A4-9E4C-DD1B674D2FD8}" type="datetimeFigureOut">
              <a:rPr lang="en-GB" smtClean="0"/>
              <a:t>22/02/2021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483115-B80A-4291-BFF9-84EC453F6C0E}" type="slidenum">
              <a:rPr lang="en-GB" smtClean="0"/>
              <a:t>‹#›</a:t>
            </a:fld>
            <a:endParaRPr lang="en-GB"/>
          </a:p>
        </p:txBody>
      </p:sp>
    </p:spTree>
    <p:extLst>
      <p:ext uri="{BB962C8B-B14F-4D97-AF65-F5344CB8AC3E}">
        <p14:creationId xmlns:p14="http://schemas.microsoft.com/office/powerpoint/2010/main" val="1123505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9B169B-D55D-45A4-9E4C-DD1B674D2FD8}" type="datetimeFigureOut">
              <a:rPr lang="en-GB" smtClean="0"/>
              <a:t>22/02/2021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483115-B80A-4291-BFF9-84EC453F6C0E}" type="slidenum">
              <a:rPr lang="en-GB" smtClean="0"/>
              <a:t>‹#›</a:t>
            </a:fld>
            <a:endParaRPr lang="en-GB"/>
          </a:p>
        </p:txBody>
      </p:sp>
    </p:spTree>
    <p:extLst>
      <p:ext uri="{BB962C8B-B14F-4D97-AF65-F5344CB8AC3E}">
        <p14:creationId xmlns:p14="http://schemas.microsoft.com/office/powerpoint/2010/main" val="3412177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E9B169B-D55D-45A4-9E4C-DD1B674D2FD8}" type="datetimeFigureOut">
              <a:rPr lang="en-GB" smtClean="0"/>
              <a:t>22/02/2021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483115-B80A-4291-BFF9-84EC453F6C0E}" type="slidenum">
              <a:rPr lang="en-GB" smtClean="0"/>
              <a:t>‹#›</a:t>
            </a:fld>
            <a:endParaRPr lang="en-GB"/>
          </a:p>
        </p:txBody>
      </p:sp>
    </p:spTree>
    <p:extLst>
      <p:ext uri="{BB962C8B-B14F-4D97-AF65-F5344CB8AC3E}">
        <p14:creationId xmlns:p14="http://schemas.microsoft.com/office/powerpoint/2010/main" val="554681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E9B169B-D55D-45A4-9E4C-DD1B674D2FD8}" type="datetimeFigureOut">
              <a:rPr lang="en-GB" smtClean="0"/>
              <a:t>22/02/2021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483115-B80A-4291-BFF9-84EC453F6C0E}" type="slidenum">
              <a:rPr lang="en-GB" smtClean="0"/>
              <a:t>‹#›</a:t>
            </a:fld>
            <a:endParaRPr lang="en-GB"/>
          </a:p>
        </p:txBody>
      </p:sp>
    </p:spTree>
    <p:extLst>
      <p:ext uri="{BB962C8B-B14F-4D97-AF65-F5344CB8AC3E}">
        <p14:creationId xmlns:p14="http://schemas.microsoft.com/office/powerpoint/2010/main" val="1820189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E9B169B-D55D-45A4-9E4C-DD1B674D2FD8}" type="datetimeFigureOut">
              <a:rPr lang="en-GB" smtClean="0"/>
              <a:t>22/02/2021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483115-B80A-4291-BFF9-84EC453F6C0E}" type="slidenum">
              <a:rPr lang="en-GB" smtClean="0"/>
              <a:t>‹#›</a:t>
            </a:fld>
            <a:endParaRPr lang="en-GB"/>
          </a:p>
        </p:txBody>
      </p:sp>
    </p:spTree>
    <p:extLst>
      <p:ext uri="{BB962C8B-B14F-4D97-AF65-F5344CB8AC3E}">
        <p14:creationId xmlns:p14="http://schemas.microsoft.com/office/powerpoint/2010/main" val="2127126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9B169B-D55D-45A4-9E4C-DD1B674D2FD8}" type="datetimeFigureOut">
              <a:rPr lang="en-GB" smtClean="0"/>
              <a:t>22/02/2021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483115-B80A-4291-BFF9-84EC453F6C0E}" type="slidenum">
              <a:rPr lang="en-GB" smtClean="0"/>
              <a:t>‹#›</a:t>
            </a:fld>
            <a:endParaRPr lang="en-GB"/>
          </a:p>
        </p:txBody>
      </p:sp>
    </p:spTree>
    <p:extLst>
      <p:ext uri="{BB962C8B-B14F-4D97-AF65-F5344CB8AC3E}">
        <p14:creationId xmlns:p14="http://schemas.microsoft.com/office/powerpoint/2010/main" val="1126559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9B169B-D55D-45A4-9E4C-DD1B674D2FD8}" type="datetimeFigureOut">
              <a:rPr lang="en-GB" smtClean="0"/>
              <a:t>22/02/2021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483115-B80A-4291-BFF9-84EC453F6C0E}" type="slidenum">
              <a:rPr lang="en-GB" smtClean="0"/>
              <a:t>‹#›</a:t>
            </a:fld>
            <a:endParaRPr lang="en-GB"/>
          </a:p>
        </p:txBody>
      </p:sp>
    </p:spTree>
    <p:extLst>
      <p:ext uri="{BB962C8B-B14F-4D97-AF65-F5344CB8AC3E}">
        <p14:creationId xmlns:p14="http://schemas.microsoft.com/office/powerpoint/2010/main" val="5538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9B169B-D55D-45A4-9E4C-DD1B674D2FD8}" type="datetimeFigureOut">
              <a:rPr lang="en-GB" smtClean="0"/>
              <a:t>22/02/2021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483115-B80A-4291-BFF9-84EC453F6C0E}" type="slidenum">
              <a:rPr lang="en-GB" smtClean="0"/>
              <a:t>‹#›</a:t>
            </a:fld>
            <a:endParaRPr lang="en-GB"/>
          </a:p>
        </p:txBody>
      </p:sp>
    </p:spTree>
    <p:extLst>
      <p:ext uri="{BB962C8B-B14F-4D97-AF65-F5344CB8AC3E}">
        <p14:creationId xmlns:p14="http://schemas.microsoft.com/office/powerpoint/2010/main" val="885637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00000"/>
            </a:gs>
            <a:gs pos="50000">
              <a:schemeClr val="bg1"/>
            </a:gs>
            <a:gs pos="100000">
              <a:srgbClr val="CC3300"/>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B169B-D55D-45A4-9E4C-DD1B674D2FD8}" type="datetimeFigureOut">
              <a:rPr lang="en-GB" smtClean="0"/>
              <a:t>22/02/2021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83115-B80A-4291-BFF9-84EC453F6C0E}" type="slidenum">
              <a:rPr lang="en-GB" smtClean="0"/>
              <a:t>‹#›</a:t>
            </a:fld>
            <a:endParaRPr lang="en-GB"/>
          </a:p>
        </p:txBody>
      </p:sp>
    </p:spTree>
    <p:extLst>
      <p:ext uri="{BB962C8B-B14F-4D97-AF65-F5344CB8AC3E}">
        <p14:creationId xmlns:p14="http://schemas.microsoft.com/office/powerpoint/2010/main" val="2858347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136" y="2179636"/>
            <a:ext cx="9144000" cy="1309688"/>
          </a:xfrm>
        </p:spPr>
        <p:txBody>
          <a:bodyPr>
            <a:normAutofit fontScale="90000"/>
          </a:bodyPr>
          <a:lstStyle/>
          <a:p>
            <a:r>
              <a:rPr lang="en-GB" sz="4800" dirty="0" smtClean="0"/>
              <a:t>Journey to Druid’s Bottom</a:t>
            </a:r>
            <a:br>
              <a:rPr lang="en-GB" sz="4800" dirty="0" smtClean="0"/>
            </a:br>
            <a:r>
              <a:rPr lang="en-GB" sz="4800" dirty="0" smtClean="0"/>
              <a:t>23.02.21</a:t>
            </a:r>
            <a:endParaRPr lang="en-GB"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8004" y="465930"/>
            <a:ext cx="3534569" cy="3534569"/>
          </a:xfrm>
          <a:prstGeom prst="rect">
            <a:avLst/>
          </a:prstGeom>
        </p:spPr>
      </p:pic>
    </p:spTree>
    <p:extLst>
      <p:ext uri="{BB962C8B-B14F-4D97-AF65-F5344CB8AC3E}">
        <p14:creationId xmlns:p14="http://schemas.microsoft.com/office/powerpoint/2010/main" val="73838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8700" y="723900"/>
            <a:ext cx="10420350" cy="5170646"/>
          </a:xfrm>
          <a:prstGeom prst="rect">
            <a:avLst/>
          </a:prstGeom>
          <a:noFill/>
        </p:spPr>
        <p:txBody>
          <a:bodyPr wrap="square" rtlCol="0">
            <a:spAutoFit/>
          </a:bodyPr>
          <a:lstStyle/>
          <a:p>
            <a:r>
              <a:rPr lang="en-GB" sz="3000" dirty="0" smtClean="0"/>
              <a:t>Over the next couple of weeks, we are going to be writing a descriptive narrative based on Carrie and Nick’s first journey to Druid’s Bottom.  </a:t>
            </a:r>
          </a:p>
          <a:p>
            <a:endParaRPr lang="en-GB" sz="3000" dirty="0"/>
          </a:p>
          <a:p>
            <a:r>
              <a:rPr lang="en-GB" sz="3000" u="sng" dirty="0" smtClean="0"/>
              <a:t>Task 1</a:t>
            </a:r>
          </a:p>
          <a:p>
            <a:r>
              <a:rPr lang="en-GB" sz="3000" dirty="0"/>
              <a:t>T</a:t>
            </a:r>
            <a:r>
              <a:rPr lang="en-GB" sz="3000" dirty="0" smtClean="0"/>
              <a:t>oday, you are going to think about the events of day from waking up in the morning to bursting through the door at Druid’s Bottom.  You are going to use the planning sheet provided to jot down ideas and vocabulary for each of the paragraphs. (Read Chapter 4 again to remind you what happened.) Think about what the children might see, hear, smell, feel.  What are their actions? </a:t>
            </a:r>
            <a:endParaRPr lang="en-GB" sz="3000" dirty="0"/>
          </a:p>
        </p:txBody>
      </p:sp>
    </p:spTree>
    <p:extLst>
      <p:ext uri="{BB962C8B-B14F-4D97-AF65-F5344CB8AC3E}">
        <p14:creationId xmlns:p14="http://schemas.microsoft.com/office/powerpoint/2010/main" val="282875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69666364"/>
              </p:ext>
            </p:extLst>
          </p:nvPr>
        </p:nvGraphicFramePr>
        <p:xfrm>
          <a:off x="371475" y="381000"/>
          <a:ext cx="5314949" cy="6082665"/>
        </p:xfrm>
        <a:graphic>
          <a:graphicData uri="http://schemas.openxmlformats.org/drawingml/2006/table">
            <a:tbl>
              <a:tblPr firstRow="1" firstCol="1" bandRow="1">
                <a:tableStyleId>{5C22544A-7EE6-4342-B048-85BDC9FD1C3A}</a:tableStyleId>
              </a:tblPr>
              <a:tblGrid>
                <a:gridCol w="1448067">
                  <a:extLst>
                    <a:ext uri="{9D8B030D-6E8A-4147-A177-3AD203B41FA5}">
                      <a16:colId xmlns:a16="http://schemas.microsoft.com/office/drawing/2014/main" val="884782853"/>
                    </a:ext>
                  </a:extLst>
                </a:gridCol>
                <a:gridCol w="3866882">
                  <a:extLst>
                    <a:ext uri="{9D8B030D-6E8A-4147-A177-3AD203B41FA5}">
                      <a16:colId xmlns:a16="http://schemas.microsoft.com/office/drawing/2014/main" val="850020173"/>
                    </a:ext>
                  </a:extLst>
                </a:gridCol>
              </a:tblGrid>
              <a:tr h="1122045">
                <a:tc>
                  <a:txBody>
                    <a:bodyPr/>
                    <a:lstStyle/>
                    <a:p>
                      <a:pPr>
                        <a:lnSpc>
                          <a:spcPct val="115000"/>
                        </a:lnSpc>
                        <a:spcAft>
                          <a:spcPts val="0"/>
                        </a:spcAft>
                      </a:pPr>
                      <a:r>
                        <a:rPr lang="en-GB" sz="1000" dirty="0">
                          <a:solidFill>
                            <a:schemeClr val="tx1"/>
                          </a:solidFill>
                          <a:effectLst/>
                        </a:rPr>
                        <a:t>Children wake up in bed, go downstairs and meet Aunty Lou (who has a dreadful cold) and Mr Evans in the kitchen.</a:t>
                      </a:r>
                    </a:p>
                    <a:p>
                      <a:pPr>
                        <a:lnSpc>
                          <a:spcPct val="115000"/>
                        </a:lnSpc>
                        <a:spcAft>
                          <a:spcPts val="0"/>
                        </a:spcAft>
                      </a:pPr>
                      <a:r>
                        <a:rPr lang="en-GB" sz="1000" dirty="0">
                          <a:solidFill>
                            <a:schemeClr val="tx1"/>
                          </a:solidFill>
                          <a:effectLst/>
                        </a:rPr>
                        <a:t> </a:t>
                      </a:r>
                    </a:p>
                    <a:p>
                      <a:pPr>
                        <a:lnSpc>
                          <a:spcPct val="115000"/>
                        </a:lnSpc>
                        <a:spcAft>
                          <a:spcPts val="0"/>
                        </a:spcAft>
                      </a:pPr>
                      <a:r>
                        <a:rPr lang="en-GB" sz="1000" dirty="0">
                          <a:solidFill>
                            <a:schemeClr val="tx1"/>
                          </a:solidFill>
                          <a:effectLst/>
                        </a:rPr>
                        <a:t> </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473" marR="35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473" marR="35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0312780"/>
                  </a:ext>
                </a:extLst>
              </a:tr>
              <a:tr h="981789">
                <a:tc>
                  <a:txBody>
                    <a:bodyPr/>
                    <a:lstStyle/>
                    <a:p>
                      <a:pPr>
                        <a:lnSpc>
                          <a:spcPct val="115000"/>
                        </a:lnSpc>
                        <a:spcAft>
                          <a:spcPts val="0"/>
                        </a:spcAft>
                      </a:pPr>
                      <a:r>
                        <a:rPr lang="en-GB" sz="1000">
                          <a:solidFill>
                            <a:schemeClr val="tx1"/>
                          </a:solidFill>
                          <a:effectLst/>
                        </a:rPr>
                        <a:t> </a:t>
                      </a:r>
                    </a:p>
                    <a:p>
                      <a:pPr>
                        <a:lnSpc>
                          <a:spcPct val="115000"/>
                        </a:lnSpc>
                        <a:spcAft>
                          <a:spcPts val="0"/>
                        </a:spcAft>
                      </a:pPr>
                      <a:r>
                        <a:rPr lang="en-GB" sz="1000">
                          <a:solidFill>
                            <a:schemeClr val="tx1"/>
                          </a:solidFill>
                          <a:effectLst/>
                        </a:rPr>
                        <a:t>Children eat breakfast and Mr Evans sends them for the goose.  They wrap up warmly.</a:t>
                      </a:r>
                    </a:p>
                    <a:p>
                      <a:pPr>
                        <a:lnSpc>
                          <a:spcPct val="115000"/>
                        </a:lnSpc>
                        <a:spcAft>
                          <a:spcPts val="0"/>
                        </a:spcAft>
                      </a:pPr>
                      <a:r>
                        <a:rPr lang="en-GB" sz="1000">
                          <a:solidFill>
                            <a:schemeClr val="tx1"/>
                          </a:solidFill>
                          <a:effectLst/>
                        </a:rPr>
                        <a:t> </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473" marR="35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473" marR="35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461807"/>
                  </a:ext>
                </a:extLst>
              </a:tr>
              <a:tr h="841534">
                <a:tc>
                  <a:txBody>
                    <a:bodyPr/>
                    <a:lstStyle/>
                    <a:p>
                      <a:pPr>
                        <a:lnSpc>
                          <a:spcPct val="115000"/>
                        </a:lnSpc>
                        <a:spcAft>
                          <a:spcPts val="0"/>
                        </a:spcAft>
                      </a:pPr>
                      <a:r>
                        <a:rPr lang="en-GB" sz="1000">
                          <a:solidFill>
                            <a:schemeClr val="tx1"/>
                          </a:solidFill>
                          <a:effectLst/>
                        </a:rPr>
                        <a:t>The children exit the house and walk through the (snowy) village to the style.</a:t>
                      </a:r>
                    </a:p>
                    <a:p>
                      <a:pPr>
                        <a:lnSpc>
                          <a:spcPct val="115000"/>
                        </a:lnSpc>
                        <a:spcAft>
                          <a:spcPts val="0"/>
                        </a:spcAft>
                      </a:pPr>
                      <a:r>
                        <a:rPr lang="en-GB" sz="1000">
                          <a:solidFill>
                            <a:schemeClr val="tx1"/>
                          </a:solidFill>
                          <a:effectLst/>
                        </a:rPr>
                        <a:t> </a:t>
                      </a:r>
                    </a:p>
                    <a:p>
                      <a:pPr>
                        <a:lnSpc>
                          <a:spcPct val="115000"/>
                        </a:lnSpc>
                        <a:spcAft>
                          <a:spcPts val="0"/>
                        </a:spcAft>
                      </a:pPr>
                      <a:r>
                        <a:rPr lang="en-GB" sz="1000">
                          <a:solidFill>
                            <a:schemeClr val="tx1"/>
                          </a:solidFill>
                          <a:effectLst/>
                        </a:rPr>
                        <a:t> </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473" marR="35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473" marR="35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98491"/>
                  </a:ext>
                </a:extLst>
              </a:tr>
              <a:tr h="1122045">
                <a:tc>
                  <a:txBody>
                    <a:bodyPr/>
                    <a:lstStyle/>
                    <a:p>
                      <a:pPr>
                        <a:lnSpc>
                          <a:spcPct val="115000"/>
                        </a:lnSpc>
                        <a:spcAft>
                          <a:spcPts val="0"/>
                        </a:spcAft>
                      </a:pPr>
                      <a:r>
                        <a:rPr lang="en-GB" sz="1000">
                          <a:solidFill>
                            <a:schemeClr val="tx1"/>
                          </a:solidFill>
                          <a:effectLst/>
                        </a:rPr>
                        <a:t>The children clamber over the style and enter the woodland.  The path leads to a tunnel of yew trees.</a:t>
                      </a:r>
                    </a:p>
                    <a:p>
                      <a:pPr>
                        <a:lnSpc>
                          <a:spcPct val="115000"/>
                        </a:lnSpc>
                        <a:spcAft>
                          <a:spcPts val="0"/>
                        </a:spcAft>
                      </a:pPr>
                      <a:r>
                        <a:rPr lang="en-GB" sz="1000">
                          <a:solidFill>
                            <a:schemeClr val="tx1"/>
                          </a:solidFill>
                          <a:effectLst/>
                        </a:rPr>
                        <a:t> </a:t>
                      </a:r>
                    </a:p>
                    <a:p>
                      <a:pPr>
                        <a:lnSpc>
                          <a:spcPct val="115000"/>
                        </a:lnSpc>
                        <a:spcAft>
                          <a:spcPts val="0"/>
                        </a:spcAft>
                      </a:pPr>
                      <a:r>
                        <a:rPr lang="en-GB" sz="1000">
                          <a:solidFill>
                            <a:schemeClr val="tx1"/>
                          </a:solidFill>
                          <a:effectLst/>
                        </a:rPr>
                        <a:t> </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473" marR="35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473" marR="35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6868920"/>
                  </a:ext>
                </a:extLst>
              </a:tr>
              <a:tr h="1542811">
                <a:tc>
                  <a:txBody>
                    <a:bodyPr/>
                    <a:lstStyle/>
                    <a:p>
                      <a:pPr>
                        <a:lnSpc>
                          <a:spcPct val="115000"/>
                        </a:lnSpc>
                        <a:spcAft>
                          <a:spcPts val="0"/>
                        </a:spcAft>
                      </a:pPr>
                      <a:r>
                        <a:rPr lang="en-GB" sz="1000" dirty="0">
                          <a:solidFill>
                            <a:schemeClr val="tx1"/>
                          </a:solidFill>
                          <a:effectLst/>
                        </a:rPr>
                        <a:t>The children go through the tunnel and end up in a large field with a huge house at the end.  They scamper across the field and barge through the door.</a:t>
                      </a:r>
                    </a:p>
                    <a:p>
                      <a:pPr>
                        <a:lnSpc>
                          <a:spcPct val="115000"/>
                        </a:lnSpc>
                        <a:spcAft>
                          <a:spcPts val="0"/>
                        </a:spcAft>
                      </a:pPr>
                      <a:r>
                        <a:rPr lang="en-GB" sz="1000" dirty="0">
                          <a:solidFill>
                            <a:schemeClr val="tx1"/>
                          </a:solidFill>
                          <a:effectLst/>
                        </a:rPr>
                        <a:t> </a:t>
                      </a:r>
                    </a:p>
                    <a:p>
                      <a:pPr>
                        <a:lnSpc>
                          <a:spcPct val="115000"/>
                        </a:lnSpc>
                        <a:spcAft>
                          <a:spcPts val="0"/>
                        </a:spcAft>
                      </a:pPr>
                      <a:r>
                        <a:rPr lang="en-GB" sz="1000" dirty="0">
                          <a:solidFill>
                            <a:schemeClr val="tx1"/>
                          </a:solidFill>
                          <a:effectLst/>
                        </a:rPr>
                        <a:t> </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473" marR="35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473" marR="35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8633340"/>
                  </a:ext>
                </a:extLst>
              </a:tr>
            </a:tbl>
          </a:graphicData>
        </a:graphic>
      </p:graphicFrame>
      <p:sp>
        <p:nvSpPr>
          <p:cNvPr id="3" name="TextBox 2"/>
          <p:cNvSpPr txBox="1"/>
          <p:nvPr/>
        </p:nvSpPr>
        <p:spPr>
          <a:xfrm>
            <a:off x="8305800" y="3181350"/>
            <a:ext cx="1466850" cy="369332"/>
          </a:xfrm>
          <a:prstGeom prst="rect">
            <a:avLst/>
          </a:prstGeom>
          <a:noFill/>
        </p:spPr>
        <p:txBody>
          <a:bodyPr wrap="square" rtlCol="0">
            <a:spAutoFit/>
          </a:bodyPr>
          <a:lstStyle/>
          <a:p>
            <a:r>
              <a:rPr lang="en-GB" dirty="0" smtClean="0"/>
              <a:t>Paragraph 1</a:t>
            </a:r>
            <a:endParaRPr lang="en-GB" dirty="0"/>
          </a:p>
        </p:txBody>
      </p:sp>
      <p:sp>
        <p:nvSpPr>
          <p:cNvPr id="4" name="TextBox 3"/>
          <p:cNvSpPr txBox="1"/>
          <p:nvPr/>
        </p:nvSpPr>
        <p:spPr>
          <a:xfrm>
            <a:off x="5962650" y="2295525"/>
            <a:ext cx="2257425" cy="584775"/>
          </a:xfrm>
          <a:prstGeom prst="rect">
            <a:avLst/>
          </a:prstGeom>
          <a:noFill/>
        </p:spPr>
        <p:txBody>
          <a:bodyPr wrap="square" rtlCol="0">
            <a:spAutoFit/>
          </a:bodyPr>
          <a:lstStyle/>
          <a:p>
            <a:r>
              <a:rPr lang="en-GB" sz="1400" dirty="0" smtClean="0"/>
              <a:t>Dark in their bedroom – blackout blinds drawn</a:t>
            </a:r>
            <a:r>
              <a:rPr lang="en-GB" dirty="0" smtClean="0"/>
              <a:t>.</a:t>
            </a:r>
            <a:endParaRPr lang="en-GB" dirty="0"/>
          </a:p>
        </p:txBody>
      </p:sp>
      <p:sp>
        <p:nvSpPr>
          <p:cNvPr id="9" name="TextBox 8"/>
          <p:cNvSpPr txBox="1"/>
          <p:nvPr/>
        </p:nvSpPr>
        <p:spPr>
          <a:xfrm>
            <a:off x="7629525" y="950267"/>
            <a:ext cx="2028825" cy="738664"/>
          </a:xfrm>
          <a:prstGeom prst="rect">
            <a:avLst/>
          </a:prstGeom>
          <a:noFill/>
        </p:spPr>
        <p:txBody>
          <a:bodyPr wrap="square" rtlCol="0">
            <a:spAutoFit/>
          </a:bodyPr>
          <a:lstStyle/>
          <a:p>
            <a:r>
              <a:rPr lang="en-GB" sz="1400" dirty="0" smtClean="0"/>
              <a:t>Carrie stumbles out of bed and staggered across to the window.</a:t>
            </a:r>
            <a:endParaRPr lang="en-GB" sz="1400" dirty="0"/>
          </a:p>
        </p:txBody>
      </p:sp>
      <p:sp>
        <p:nvSpPr>
          <p:cNvPr id="10" name="TextBox 9"/>
          <p:cNvSpPr txBox="1"/>
          <p:nvPr/>
        </p:nvSpPr>
        <p:spPr>
          <a:xfrm>
            <a:off x="9739311" y="1909405"/>
            <a:ext cx="2009775" cy="523220"/>
          </a:xfrm>
          <a:prstGeom prst="rect">
            <a:avLst/>
          </a:prstGeom>
          <a:noFill/>
        </p:spPr>
        <p:txBody>
          <a:bodyPr wrap="square" rtlCol="0">
            <a:spAutoFit/>
          </a:bodyPr>
          <a:lstStyle/>
          <a:p>
            <a:r>
              <a:rPr lang="en-GB" sz="1400" dirty="0"/>
              <a:t>Nick – hair tousled, lying sleepily in bed</a:t>
            </a:r>
          </a:p>
        </p:txBody>
      </p:sp>
      <p:sp>
        <p:nvSpPr>
          <p:cNvPr id="11" name="TextBox 10"/>
          <p:cNvSpPr txBox="1"/>
          <p:nvPr/>
        </p:nvSpPr>
        <p:spPr>
          <a:xfrm>
            <a:off x="9701210" y="4037797"/>
            <a:ext cx="2085975" cy="523220"/>
          </a:xfrm>
          <a:prstGeom prst="rect">
            <a:avLst/>
          </a:prstGeom>
          <a:noFill/>
        </p:spPr>
        <p:txBody>
          <a:bodyPr wrap="square" rtlCol="0">
            <a:spAutoFit/>
          </a:bodyPr>
          <a:lstStyle/>
          <a:p>
            <a:r>
              <a:rPr lang="en-GB" sz="1400" dirty="0"/>
              <a:t>Mr Evans </a:t>
            </a:r>
            <a:r>
              <a:rPr lang="en-GB" sz="1400" dirty="0" smtClean="0"/>
              <a:t>bellowed </a:t>
            </a:r>
            <a:r>
              <a:rPr lang="en-GB" sz="1400" dirty="0"/>
              <a:t>up the stairs.</a:t>
            </a:r>
          </a:p>
        </p:txBody>
      </p:sp>
      <p:sp>
        <p:nvSpPr>
          <p:cNvPr id="12" name="TextBox 11"/>
          <p:cNvSpPr txBox="1"/>
          <p:nvPr/>
        </p:nvSpPr>
        <p:spPr>
          <a:xfrm>
            <a:off x="6429375" y="4591050"/>
            <a:ext cx="1628775" cy="523220"/>
          </a:xfrm>
          <a:prstGeom prst="rect">
            <a:avLst/>
          </a:prstGeom>
          <a:noFill/>
        </p:spPr>
        <p:txBody>
          <a:bodyPr wrap="square" rtlCol="0">
            <a:spAutoFit/>
          </a:bodyPr>
          <a:lstStyle/>
          <a:p>
            <a:r>
              <a:rPr lang="en-GB" sz="1400" dirty="0" smtClean="0"/>
              <a:t>Thick snow on the ground.</a:t>
            </a:r>
            <a:endParaRPr lang="en-GB" sz="1400" dirty="0"/>
          </a:p>
        </p:txBody>
      </p:sp>
      <p:cxnSp>
        <p:nvCxnSpPr>
          <p:cNvPr id="14" name="Straight Connector 13"/>
          <p:cNvCxnSpPr/>
          <p:nvPr/>
        </p:nvCxnSpPr>
        <p:spPr>
          <a:xfrm flipV="1">
            <a:off x="8924925" y="1590675"/>
            <a:ext cx="0" cy="1590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9591675" y="2432625"/>
            <a:ext cx="581025" cy="748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7491415" y="2981325"/>
            <a:ext cx="72866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2" idx="0"/>
          </p:cNvCxnSpPr>
          <p:nvPr/>
        </p:nvCxnSpPr>
        <p:spPr>
          <a:xfrm flipH="1">
            <a:off x="7243763" y="3657600"/>
            <a:ext cx="1062037" cy="933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172575" y="3667125"/>
            <a:ext cx="528635" cy="370672"/>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81750" y="304918"/>
            <a:ext cx="3209925" cy="523220"/>
          </a:xfrm>
          <a:prstGeom prst="rect">
            <a:avLst/>
          </a:prstGeom>
          <a:noFill/>
          <a:ln>
            <a:solidFill>
              <a:schemeClr val="accent1"/>
            </a:solidFill>
          </a:ln>
        </p:spPr>
        <p:txBody>
          <a:bodyPr wrap="square" rtlCol="0">
            <a:spAutoFit/>
          </a:bodyPr>
          <a:lstStyle/>
          <a:p>
            <a:r>
              <a:rPr lang="en-GB" sz="1400" dirty="0"/>
              <a:t>t</a:t>
            </a:r>
            <a:r>
              <a:rPr lang="en-GB" sz="1400" dirty="0" smtClean="0"/>
              <a:t>iredly crept, sleepily stumbled, carefully edged , staggered across </a:t>
            </a:r>
            <a:endParaRPr lang="en-GB" sz="1400" dirty="0"/>
          </a:p>
        </p:txBody>
      </p:sp>
      <p:sp>
        <p:nvSpPr>
          <p:cNvPr id="24" name="TextBox 23"/>
          <p:cNvSpPr txBox="1"/>
          <p:nvPr/>
        </p:nvSpPr>
        <p:spPr>
          <a:xfrm>
            <a:off x="10391775" y="1170741"/>
            <a:ext cx="1690686" cy="738664"/>
          </a:xfrm>
          <a:prstGeom prst="rect">
            <a:avLst/>
          </a:prstGeom>
          <a:noFill/>
          <a:ln>
            <a:solidFill>
              <a:schemeClr val="accent1"/>
            </a:solidFill>
          </a:ln>
        </p:spPr>
        <p:txBody>
          <a:bodyPr wrap="square" rtlCol="0">
            <a:spAutoFit/>
          </a:bodyPr>
          <a:lstStyle/>
          <a:p>
            <a:r>
              <a:rPr lang="en-GB" sz="1400" dirty="0"/>
              <a:t>r</a:t>
            </a:r>
            <a:r>
              <a:rPr lang="en-GB" sz="1400" dirty="0" smtClean="0"/>
              <a:t>uffled, sleepily, sluggishly, tiredly, warm bed, cosy bed </a:t>
            </a:r>
            <a:endParaRPr lang="en-GB" sz="1400" dirty="0"/>
          </a:p>
        </p:txBody>
      </p:sp>
      <p:sp>
        <p:nvSpPr>
          <p:cNvPr id="25" name="TextBox 24"/>
          <p:cNvSpPr txBox="1"/>
          <p:nvPr/>
        </p:nvSpPr>
        <p:spPr>
          <a:xfrm>
            <a:off x="9239247" y="4647397"/>
            <a:ext cx="2352675" cy="307777"/>
          </a:xfrm>
          <a:prstGeom prst="rect">
            <a:avLst/>
          </a:prstGeom>
          <a:noFill/>
          <a:ln>
            <a:solidFill>
              <a:schemeClr val="accent1"/>
            </a:solidFill>
          </a:ln>
        </p:spPr>
        <p:txBody>
          <a:bodyPr wrap="square" rtlCol="0">
            <a:spAutoFit/>
          </a:bodyPr>
          <a:lstStyle/>
          <a:p>
            <a:r>
              <a:rPr lang="en-GB" sz="1400" dirty="0" smtClean="0"/>
              <a:t>screamed, screeched, yelled,  </a:t>
            </a:r>
            <a:endParaRPr lang="en-GB" sz="1400" dirty="0"/>
          </a:p>
        </p:txBody>
      </p:sp>
      <p:sp>
        <p:nvSpPr>
          <p:cNvPr id="26" name="TextBox 25"/>
          <p:cNvSpPr txBox="1"/>
          <p:nvPr/>
        </p:nvSpPr>
        <p:spPr>
          <a:xfrm>
            <a:off x="10172700" y="2432625"/>
            <a:ext cx="1614485" cy="738664"/>
          </a:xfrm>
          <a:prstGeom prst="rect">
            <a:avLst/>
          </a:prstGeom>
          <a:noFill/>
          <a:ln>
            <a:solidFill>
              <a:schemeClr val="accent1"/>
            </a:solidFill>
          </a:ln>
        </p:spPr>
        <p:txBody>
          <a:bodyPr wrap="square" rtlCol="0">
            <a:spAutoFit/>
          </a:bodyPr>
          <a:lstStyle/>
          <a:p>
            <a:r>
              <a:rPr lang="en-GB" sz="1400" dirty="0" smtClean="0"/>
              <a:t>yawned, stretched, pulled blanket over his face </a:t>
            </a:r>
            <a:endParaRPr lang="en-GB" sz="1400" dirty="0"/>
          </a:p>
        </p:txBody>
      </p:sp>
      <p:sp>
        <p:nvSpPr>
          <p:cNvPr id="27" name="TextBox 26"/>
          <p:cNvSpPr txBox="1"/>
          <p:nvPr/>
        </p:nvSpPr>
        <p:spPr>
          <a:xfrm>
            <a:off x="5817395" y="5160437"/>
            <a:ext cx="2390775" cy="523220"/>
          </a:xfrm>
          <a:prstGeom prst="rect">
            <a:avLst/>
          </a:prstGeom>
          <a:noFill/>
          <a:ln>
            <a:solidFill>
              <a:schemeClr val="accent1"/>
            </a:solidFill>
          </a:ln>
        </p:spPr>
        <p:txBody>
          <a:bodyPr wrap="square" rtlCol="0">
            <a:spAutoFit/>
          </a:bodyPr>
          <a:lstStyle/>
          <a:p>
            <a:r>
              <a:rPr lang="en-GB" sz="1400" dirty="0" smtClean="0"/>
              <a:t>crisp, white, blanket, snowflakes danced</a:t>
            </a:r>
            <a:endParaRPr lang="en-GB" sz="1400" dirty="0"/>
          </a:p>
        </p:txBody>
      </p:sp>
    </p:spTree>
    <p:extLst>
      <p:ext uri="{BB962C8B-B14F-4D97-AF65-F5344CB8AC3E}">
        <p14:creationId xmlns:p14="http://schemas.microsoft.com/office/powerpoint/2010/main" val="2188895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74808" y="1609708"/>
            <a:ext cx="253596" cy="461665"/>
          </a:xfrm>
          <a:prstGeom prst="rect">
            <a:avLst/>
          </a:prstGeom>
          <a:noFill/>
        </p:spPr>
        <p:txBody>
          <a:bodyPr wrap="none">
            <a:spAutoFit/>
          </a:bodyPr>
          <a:lstStyle/>
          <a:p>
            <a:pPr algn="ctr">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051" name="TextBox 4"/>
          <p:cNvSpPr txBox="1">
            <a:spLocks noChangeArrowheads="1"/>
          </p:cNvSpPr>
          <p:nvPr/>
        </p:nvSpPr>
        <p:spPr bwMode="auto">
          <a:xfrm>
            <a:off x="933451" y="2466975"/>
            <a:ext cx="1103947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dirty="0">
                <a:solidFill>
                  <a:srgbClr val="FF0000"/>
                </a:solidFill>
              </a:rPr>
              <a:t>Remember </a:t>
            </a:r>
          </a:p>
          <a:p>
            <a:r>
              <a:rPr lang="en-GB" dirty="0"/>
              <a:t>If a sentence begins with </a:t>
            </a:r>
            <a:r>
              <a:rPr lang="en-GB" dirty="0"/>
              <a:t>an </a:t>
            </a:r>
            <a:r>
              <a:rPr lang="en-GB" dirty="0"/>
              <a:t>‘</a:t>
            </a:r>
            <a:r>
              <a:rPr lang="en-GB" dirty="0" err="1"/>
              <a:t>ly</a:t>
            </a:r>
            <a:r>
              <a:rPr lang="en-GB" dirty="0"/>
              <a:t>’ word then </a:t>
            </a:r>
            <a:r>
              <a:rPr lang="en-GB" dirty="0"/>
              <a:t>it usually needs </a:t>
            </a:r>
            <a:r>
              <a:rPr lang="en-GB" dirty="0"/>
              <a:t>a comma.</a:t>
            </a:r>
          </a:p>
          <a:p>
            <a:endParaRPr lang="en-GB" dirty="0"/>
          </a:p>
          <a:p>
            <a:r>
              <a:rPr lang="en-GB" dirty="0"/>
              <a:t>You must think very carefully where the comma should be placed.</a:t>
            </a:r>
          </a:p>
          <a:p>
            <a:endParaRPr lang="en-GB" dirty="0"/>
          </a:p>
          <a:p>
            <a:r>
              <a:rPr lang="en-GB" dirty="0"/>
              <a:t>Sometimes it is directly after the  ‘</a:t>
            </a:r>
            <a:r>
              <a:rPr lang="en-GB" dirty="0" err="1"/>
              <a:t>ly</a:t>
            </a:r>
            <a:r>
              <a:rPr lang="en-GB" dirty="0"/>
              <a:t>’ word.</a:t>
            </a:r>
          </a:p>
          <a:p>
            <a:endParaRPr lang="en-GB" dirty="0"/>
          </a:p>
          <a:p>
            <a:r>
              <a:rPr lang="en-GB" dirty="0"/>
              <a:t>Sometimes the ‘</a:t>
            </a:r>
            <a:r>
              <a:rPr lang="en-GB" dirty="0" err="1"/>
              <a:t>ly</a:t>
            </a:r>
            <a:r>
              <a:rPr lang="en-GB" dirty="0"/>
              <a:t>’ word makes a phrase or subordinate clause (which doesn’t make sense on its own) and the comma is inserted after that.</a:t>
            </a:r>
          </a:p>
          <a:p>
            <a:endParaRPr lang="en-GB" dirty="0"/>
          </a:p>
          <a:p>
            <a:r>
              <a:rPr lang="en-GB" dirty="0"/>
              <a:t>e.g. </a:t>
            </a:r>
            <a:r>
              <a:rPr lang="en-GB" dirty="0">
                <a:solidFill>
                  <a:srgbClr val="0070C0"/>
                </a:solidFill>
              </a:rPr>
              <a:t>Cautiously</a:t>
            </a:r>
            <a:r>
              <a:rPr lang="en-GB" b="1" dirty="0">
                <a:solidFill>
                  <a:srgbClr val="FF0000"/>
                </a:solidFill>
              </a:rPr>
              <a:t>,</a:t>
            </a:r>
            <a:r>
              <a:rPr lang="en-GB" b="1" dirty="0"/>
              <a:t> </a:t>
            </a:r>
            <a:r>
              <a:rPr lang="en-GB" dirty="0"/>
              <a:t>the two siblings approached the tunnel of yews. </a:t>
            </a:r>
          </a:p>
          <a:p>
            <a:endParaRPr lang="en-GB" dirty="0"/>
          </a:p>
          <a:p>
            <a:r>
              <a:rPr lang="en-GB" dirty="0"/>
              <a:t>       </a:t>
            </a:r>
            <a:r>
              <a:rPr lang="en-GB" dirty="0">
                <a:solidFill>
                  <a:srgbClr val="0070C0"/>
                </a:solidFill>
              </a:rPr>
              <a:t>Desperately trying not to awaken Aunty Lou</a:t>
            </a:r>
            <a:r>
              <a:rPr lang="en-GB" b="1" dirty="0">
                <a:solidFill>
                  <a:srgbClr val="FF0000"/>
                </a:solidFill>
              </a:rPr>
              <a:t>,</a:t>
            </a:r>
            <a:r>
              <a:rPr lang="en-GB" dirty="0"/>
              <a:t> the children crept    </a:t>
            </a:r>
          </a:p>
          <a:p>
            <a:r>
              <a:rPr lang="en-GB" dirty="0"/>
              <a:t> </a:t>
            </a:r>
            <a:r>
              <a:rPr lang="en-GB" dirty="0"/>
              <a:t>       silently out of the house. </a:t>
            </a:r>
            <a:endParaRPr lang="en-GB" dirty="0"/>
          </a:p>
        </p:txBody>
      </p:sp>
      <p:sp>
        <p:nvSpPr>
          <p:cNvPr id="2" name="Rectangle 1"/>
          <p:cNvSpPr/>
          <p:nvPr/>
        </p:nvSpPr>
        <p:spPr>
          <a:xfrm>
            <a:off x="733426" y="477674"/>
            <a:ext cx="11239500" cy="1815882"/>
          </a:xfrm>
          <a:prstGeom prst="rect">
            <a:avLst/>
          </a:prstGeom>
        </p:spPr>
        <p:txBody>
          <a:bodyPr wrap="square">
            <a:spAutoFit/>
          </a:bodyPr>
          <a:lstStyle/>
          <a:p>
            <a:r>
              <a:rPr lang="en-GB" sz="2800" u="sng" dirty="0"/>
              <a:t>Task 2</a:t>
            </a:r>
          </a:p>
          <a:p>
            <a:endParaRPr lang="en-GB" sz="2800" u="sng" dirty="0"/>
          </a:p>
          <a:p>
            <a:r>
              <a:rPr lang="en-GB" sz="2800" dirty="0"/>
              <a:t>For </a:t>
            </a:r>
            <a:r>
              <a:rPr lang="en-GB" sz="2800" dirty="0" smtClean="0"/>
              <a:t>your </a:t>
            </a:r>
            <a:r>
              <a:rPr lang="en-GB" sz="2800" dirty="0"/>
              <a:t>second task, you are going to practise writing sentences beginning with </a:t>
            </a:r>
            <a:r>
              <a:rPr lang="en-GB" sz="2800" dirty="0" err="1" smtClean="0"/>
              <a:t>ly</a:t>
            </a:r>
            <a:r>
              <a:rPr lang="en-GB" sz="2800" dirty="0" smtClean="0"/>
              <a:t> words</a:t>
            </a:r>
            <a:r>
              <a:rPr lang="en-GB" sz="2000" dirty="0" smtClean="0"/>
              <a:t>.   </a:t>
            </a:r>
            <a:endParaRPr lang="en-GB" sz="2000" dirty="0"/>
          </a:p>
        </p:txBody>
      </p:sp>
    </p:spTree>
    <p:extLst>
      <p:ext uri="{BB962C8B-B14F-4D97-AF65-F5344CB8AC3E}">
        <p14:creationId xmlns:p14="http://schemas.microsoft.com/office/powerpoint/2010/main" val="3169550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8048" y="274638"/>
            <a:ext cx="3682752" cy="1498178"/>
          </a:xfrm>
        </p:spPr>
        <p:txBody>
          <a:bodyPr>
            <a:normAutofit/>
          </a:bodyPr>
          <a:lstStyle/>
          <a:p>
            <a:r>
              <a:rPr lang="en-GB" sz="2000" dirty="0"/>
              <a:t>                                                               </a:t>
            </a:r>
            <a:r>
              <a:rPr lang="en-GB" sz="2700" dirty="0"/>
              <a:t>Anxiously, the youngsters edged their way </a:t>
            </a:r>
            <a:r>
              <a:rPr lang="en-GB" sz="2700" dirty="0"/>
              <a:t>through the frosty thicket</a:t>
            </a:r>
            <a:r>
              <a:rPr lang="en-GB" sz="1800" dirty="0"/>
              <a:t>.</a:t>
            </a:r>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pPr marL="0" indent="0">
              <a:buNone/>
            </a:pPr>
            <a:r>
              <a:rPr lang="en-GB" sz="2400" dirty="0"/>
              <a:t>Cautiously, the children climbed </a:t>
            </a:r>
            <a:r>
              <a:rPr lang="en-GB" sz="2400" dirty="0"/>
              <a:t>over</a:t>
            </a:r>
          </a:p>
          <a:p>
            <a:pPr marL="0" indent="0">
              <a:buNone/>
            </a:pPr>
            <a:r>
              <a:rPr lang="en-GB" sz="2400" dirty="0"/>
              <a:t> </a:t>
            </a:r>
            <a:r>
              <a:rPr lang="en-GB" sz="2400" dirty="0"/>
              <a:t>the wooden style. </a:t>
            </a:r>
          </a:p>
        </p:txBody>
      </p:sp>
      <p:pic>
        <p:nvPicPr>
          <p:cNvPr id="4" name="Picture 2" descr="https://www.theimagefile.com/v/tp/212/296/5773663_4_right-of-way-access-cr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104" y="2348881"/>
            <a:ext cx="2667000" cy="400050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571500"/>
            <a:ext cx="3809207"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307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Immediately rising to his feet, Nick dusted the powdery snow off his coat and began to follow his beloved sister.</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985" y="2780929"/>
            <a:ext cx="4015333" cy="28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807969" y="5373217"/>
            <a:ext cx="4159349" cy="254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1056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7768" y="365126"/>
            <a:ext cx="7346032" cy="1149350"/>
          </a:xfrm>
        </p:spPr>
        <p:txBody>
          <a:bodyPr>
            <a:noAutofit/>
          </a:bodyPr>
          <a:lstStyle/>
          <a:p>
            <a:r>
              <a:rPr lang="en-GB" sz="2800" dirty="0" smtClean="0">
                <a:solidFill>
                  <a:srgbClr val="002060"/>
                </a:solidFill>
              </a:rPr>
              <a:t>Can you use the following words (or your own </a:t>
            </a:r>
            <a:r>
              <a:rPr lang="en-GB" sz="2800" dirty="0" err="1" smtClean="0">
                <a:solidFill>
                  <a:srgbClr val="002060"/>
                </a:solidFill>
              </a:rPr>
              <a:t>ly</a:t>
            </a:r>
            <a:r>
              <a:rPr lang="en-GB" sz="2800" dirty="0" smtClean="0">
                <a:solidFill>
                  <a:srgbClr val="002060"/>
                </a:solidFill>
              </a:rPr>
              <a:t> words) to produce your own sentences? Can you add adjectives to your sentences to add to the description?</a:t>
            </a:r>
            <a:endParaRPr lang="en-GB" sz="2800" dirty="0">
              <a:solidFill>
                <a:srgbClr val="002060"/>
              </a:solidFill>
            </a:endParaRPr>
          </a:p>
        </p:txBody>
      </p:sp>
      <p:sp>
        <p:nvSpPr>
          <p:cNvPr id="3" name="Content Placeholder 2"/>
          <p:cNvSpPr>
            <a:spLocks noGrp="1"/>
          </p:cNvSpPr>
          <p:nvPr>
            <p:ph idx="1"/>
          </p:nvPr>
        </p:nvSpPr>
        <p:spPr>
          <a:xfrm>
            <a:off x="1981200" y="1600201"/>
            <a:ext cx="8435280" cy="4525963"/>
          </a:xfrm>
        </p:spPr>
        <p:txBody>
          <a:bodyPr>
            <a:normAutofit fontScale="92500" lnSpcReduction="10000"/>
          </a:bodyPr>
          <a:lstStyle/>
          <a:p>
            <a:r>
              <a:rPr lang="en-GB" dirty="0" smtClean="0"/>
              <a:t>                                            </a:t>
            </a:r>
            <a:endParaRPr lang="en-GB" dirty="0" smtClean="0"/>
          </a:p>
          <a:p>
            <a:r>
              <a:rPr lang="en-GB" dirty="0" smtClean="0"/>
              <a:t>Frantically</a:t>
            </a:r>
            <a:endParaRPr lang="en-GB" dirty="0" smtClean="0"/>
          </a:p>
          <a:p>
            <a:pPr marL="3657600" lvl="8" indent="0">
              <a:buNone/>
            </a:pPr>
            <a:r>
              <a:rPr lang="en-GB" dirty="0" smtClean="0"/>
              <a:t>    </a:t>
            </a:r>
            <a:r>
              <a:rPr lang="en-GB" sz="3200" dirty="0"/>
              <a:t>Eventually    Suddenly</a:t>
            </a:r>
          </a:p>
          <a:p>
            <a:pPr marL="3657600" lvl="8" indent="0">
              <a:buNone/>
            </a:pPr>
            <a:r>
              <a:rPr lang="en-GB" sz="3200" dirty="0"/>
              <a:t>        Carefully</a:t>
            </a:r>
          </a:p>
          <a:p>
            <a:pPr marL="3657600" lvl="8" indent="0">
              <a:buNone/>
            </a:pPr>
            <a:r>
              <a:rPr lang="en-GB" sz="3200" dirty="0"/>
              <a:t>   Quickly       Foolishly</a:t>
            </a:r>
            <a:endParaRPr lang="en-GB" sz="3200" dirty="0"/>
          </a:p>
          <a:p>
            <a:pPr marL="0" indent="0">
              <a:buNone/>
            </a:pPr>
            <a:r>
              <a:rPr lang="en-GB" dirty="0" smtClean="0"/>
              <a:t>                        Confidently    Cautiously    Nervously</a:t>
            </a:r>
            <a:endParaRPr lang="en-GB" dirty="0"/>
          </a:p>
          <a:p>
            <a:pPr marL="0" indent="0">
              <a:buNone/>
            </a:pPr>
            <a:r>
              <a:rPr lang="en-GB" dirty="0" smtClean="0"/>
              <a:t>                           Anxiously       </a:t>
            </a:r>
            <a:endParaRPr lang="en-GB" dirty="0"/>
          </a:p>
          <a:p>
            <a:pPr marL="0" indent="0">
              <a:buNone/>
            </a:pPr>
            <a:r>
              <a:rPr lang="en-GB" dirty="0" smtClean="0"/>
              <a:t>                               Loudly</a:t>
            </a:r>
          </a:p>
          <a:p>
            <a:pPr marL="0" indent="0">
              <a:buNone/>
            </a:pPr>
            <a:r>
              <a:rPr lang="en-GB" dirty="0"/>
              <a:t> </a:t>
            </a:r>
            <a:r>
              <a:rPr lang="en-GB" dirty="0" smtClean="0"/>
              <a:t>                        Hastily</a:t>
            </a:r>
            <a:endParaRPr lang="en-GB" dirty="0"/>
          </a:p>
          <a:p>
            <a:pPr marL="0" indent="0">
              <a:buNone/>
            </a:pPr>
            <a:r>
              <a:rPr lang="en-GB" dirty="0" smtClean="0"/>
              <a:t>                                                    </a:t>
            </a: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575599"/>
            <a:ext cx="3384376" cy="250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5423" y="4201678"/>
            <a:ext cx="3456384" cy="2419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s://www.theimagefile.com/v/tp/212/296/5773663_4_right-of-way-access-cro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5460" y="3533188"/>
            <a:ext cx="2160239" cy="324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356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520</Words>
  <Application>Microsoft Office PowerPoint</Application>
  <PresentationFormat>Widescreen</PresentationFormat>
  <Paragraphs>72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Journey to Druid’s Bottom 23.02.21</vt:lpstr>
      <vt:lpstr>PowerPoint Presentation</vt:lpstr>
      <vt:lpstr>PowerPoint Presentation</vt:lpstr>
      <vt:lpstr>PowerPoint Presentation</vt:lpstr>
      <vt:lpstr>                                                               Anxiously, the youngsters edged their way through the frosty thicket.</vt:lpstr>
      <vt:lpstr>PowerPoint Presentation</vt:lpstr>
      <vt:lpstr>Can you use the following words (or your own ly words) to produce your own sentences? Can you add adjectives to your sentences to add to the description?</vt:lpstr>
    </vt:vector>
  </TitlesOfParts>
  <Company>Excalibur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Journey to Druid’s Bottom 23.02.21</dc:title>
  <dc:creator>Anna McArdle</dc:creator>
  <cp:lastModifiedBy>Anna McArdle</cp:lastModifiedBy>
  <cp:revision>5</cp:revision>
  <dcterms:created xsi:type="dcterms:W3CDTF">2021-02-22T23:43:46Z</dcterms:created>
  <dcterms:modified xsi:type="dcterms:W3CDTF">2021-02-23T00:14:19Z</dcterms:modified>
</cp:coreProperties>
</file>