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AF20C4-A8FC-4D81-8C3B-0CAC3A9D8E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0DB199-2AF2-44F5-85BA-DA879F4A00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1F1BC7-8DE3-4CC1-AEEA-9CDC9DB9AF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A323E-D647-4FFE-8209-9313120D5329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2E9C5F-BBB2-4876-98C6-563736E4A9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F1DCFE-8A5E-4C99-BA6E-367F2EF31D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FB29-C9ED-4A7B-84E6-0AD174F07E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3870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51E569-DF33-4365-8858-5B688BAE02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FEA933-BEC4-4458-829F-76767084A2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C5F0D7-CFD3-4CCE-BC5C-84F8F9CE0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A323E-D647-4FFE-8209-9313120D5329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BE7DC0-8348-434B-A82E-9C97E78293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F268B4-FA68-4D93-9BD2-9EC33EB0E6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FB29-C9ED-4A7B-84E6-0AD174F07E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4346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9056CCC-D8D0-4466-B437-B07723683E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33BD09-7734-412D-822A-4573ECFF90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B3FD35-03DC-4CAE-B77D-E5E1A30EFC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A323E-D647-4FFE-8209-9313120D5329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A6E5F6-4EC0-407C-9EE9-89F47FFFA3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9EBC1F-C1E2-4C73-ABB1-6F93D9827F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FB29-C9ED-4A7B-84E6-0AD174F07E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1833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29A8C5-507E-4E79-BB51-9AB555342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182C28-BCD3-4C58-B7D9-6A36CAD6F3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718D83-A79E-4A59-A664-DFB81E64BB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A323E-D647-4FFE-8209-9313120D5329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0138B1-77A6-42C2-B03F-5E84A77EA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7FEEF8-E742-423B-9441-BA56856BF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FB29-C9ED-4A7B-84E6-0AD174F07E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0934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9A1E8-9F8F-4590-A8D7-A05FA0374B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978841-5C97-477A-B1EE-31410DA8EA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364482-36A7-4A9E-A352-C8A802F759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A323E-D647-4FFE-8209-9313120D5329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D574BD-E6E3-4223-861F-6F370BF07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BABCE2-80F2-4A77-B900-7FF2BFAE7F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FB29-C9ED-4A7B-84E6-0AD174F07E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6833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A8FA8E-DBC2-4E7D-99D5-73F46B0132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438EB-1261-4909-90F6-04D922D71C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B189B4-A93A-4C23-8850-9D76F52575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6A2C4A-8C80-4350-8FE5-BFFC795E5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A323E-D647-4FFE-8209-9313120D5329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EAE66E-C2CE-434B-AFCD-EE44018375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820639-5C1B-44B5-82E9-1CD45372B2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FB29-C9ED-4A7B-84E6-0AD174F07E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1686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7FF835-B3C6-454F-B588-763F4FF5D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958591-BBC2-41EF-96D0-9680029262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4D46EE-DC41-4072-8657-7B5D1B216D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8D18318-C667-4C6A-B75B-074AB818FA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03EEAC-D15A-43FA-BDA3-35C3833C33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2B6C041-5125-4CD2-AD48-864CC9599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A323E-D647-4FFE-8209-9313120D5329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F907A60-4BDB-4F86-946F-1CAF2E3C6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8C1846F-1670-470C-8DEE-E2B2EA6D80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FB29-C9ED-4A7B-84E6-0AD174F07E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5075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A4CB3A-AB11-41B4-934F-9E02313A64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B473AE9-5497-4344-B238-EDF76D9A35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A323E-D647-4FFE-8209-9313120D5329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850DFE-F7A5-4FDD-BEC5-CF11E1D6DD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CB8414-53F3-4CF0-8575-7D598AE9D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FB29-C9ED-4A7B-84E6-0AD174F07E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842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A0732D3-95C0-484E-8FF8-FFDD84F20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A323E-D647-4FFE-8209-9313120D5329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0C76D38-7B2F-41E8-B720-07BDBB650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20DCBC-53B8-4DF3-8BCF-41EBB343E4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FB29-C9ED-4A7B-84E6-0AD174F07E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87025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12EEED-FBF5-4E13-AA97-D5517FA605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5173FD-AB94-43EA-9B42-BF9F5E78CD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027EA3-E774-4EE7-88DD-AE39B1EC18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BF790A-FA6E-4C6C-95BF-DFE5CBE05D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A323E-D647-4FFE-8209-9313120D5329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952804-5107-496B-A370-AB3746568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39902D-A9F1-45F7-8E36-4EB74FB1A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FB29-C9ED-4A7B-84E6-0AD174F07E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08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3DC5F9-B808-4D29-8175-F6DC6CD8EB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B1EAD9A-7C56-4572-AFC7-E1652020AF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DB62B6-849C-449F-A398-132A71D5B5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3E5277-832B-461D-8F2E-8D94ACFBBD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A323E-D647-4FFE-8209-9313120D5329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F872C7-FFC1-457F-A52B-A8168B728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2FF323-5577-460D-83A5-BA1018205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FB29-C9ED-4A7B-84E6-0AD174F07E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704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EF23D7B-3F83-4A19-8C86-39B5213C25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DF2DDC-A16E-411E-91D9-4AD6E28A12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8AB743-DC01-4498-B8F9-313530582D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5A323E-D647-4FFE-8209-9313120D5329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662957-D5E6-4305-AF99-856E109ADF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C403F4-C38B-4AEB-BA50-29CB4811CD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60FB29-C9ED-4A7B-84E6-0AD174F07E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888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69C013D-ACA6-4ED5-814A-CFFA76482E05}"/>
              </a:ext>
            </a:extLst>
          </p:cNvPr>
          <p:cNvSpPr txBox="1"/>
          <p:nvPr/>
        </p:nvSpPr>
        <p:spPr>
          <a:xfrm>
            <a:off x="6096000" y="320456"/>
            <a:ext cx="55575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accent1">
                    <a:lumMod val="50000"/>
                  </a:schemeClr>
                </a:solidFill>
              </a:rPr>
              <a:t>English</a:t>
            </a:r>
            <a:r>
              <a:rPr lang="en-GB" sz="2000" dirty="0">
                <a:solidFill>
                  <a:schemeClr val="accent1">
                    <a:lumMod val="50000"/>
                  </a:schemeClr>
                </a:solidFill>
              </a:rPr>
              <a:t>                                           Tuesday 23 February</a:t>
            </a:r>
          </a:p>
          <a:p>
            <a:endParaRPr lang="en-GB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E6249D1-6432-4A3E-A416-1B2DA53953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075" y="182880"/>
            <a:ext cx="5043976" cy="649962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2CCDA4F-08D4-4E19-B0F8-23E1B1C5AA0C}"/>
              </a:ext>
            </a:extLst>
          </p:cNvPr>
          <p:cNvSpPr txBox="1"/>
          <p:nvPr/>
        </p:nvSpPr>
        <p:spPr>
          <a:xfrm>
            <a:off x="6219825" y="1274563"/>
            <a:ext cx="5629275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Have you noticed that Sally writes </a:t>
            </a:r>
            <a:r>
              <a:rPr lang="en-GB" sz="2200" b="1" dirty="0">
                <a:solidFill>
                  <a:srgbClr val="FF6600"/>
                </a:solidFill>
              </a:rPr>
              <a:t>‘I was’</a:t>
            </a:r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 a few times.</a:t>
            </a:r>
          </a:p>
          <a:p>
            <a:endParaRPr lang="en-GB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Read through her diary again and underline </a:t>
            </a:r>
            <a:r>
              <a:rPr lang="en-GB" sz="2200" b="1" dirty="0">
                <a:solidFill>
                  <a:srgbClr val="FF6600"/>
                </a:solidFill>
              </a:rPr>
              <a:t>‘I was’</a:t>
            </a:r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  <a:p>
            <a:endParaRPr lang="en-GB" sz="2200" b="1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Could she write ‘</a:t>
            </a:r>
            <a:r>
              <a:rPr lang="en-GB" sz="2200" b="1" dirty="0">
                <a:solidFill>
                  <a:srgbClr val="FF6600"/>
                </a:solidFill>
              </a:rPr>
              <a:t>I were</a:t>
            </a:r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 doing my daily chores’?</a:t>
            </a:r>
          </a:p>
          <a:p>
            <a:endParaRPr lang="en-GB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dirty="0" err="1">
                <a:solidFill>
                  <a:schemeClr val="accent1">
                    <a:lumMod val="50000"/>
                  </a:schemeClr>
                </a:solidFill>
              </a:rPr>
              <a:t>Mmmm</a:t>
            </a:r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, no, it does not sound right and it is not grammatically correct either.</a:t>
            </a:r>
          </a:p>
          <a:p>
            <a:endParaRPr lang="en-GB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sz="2200" b="1" dirty="0">
                <a:solidFill>
                  <a:srgbClr val="FF6600"/>
                </a:solidFill>
              </a:rPr>
              <a:t>was</a:t>
            </a:r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      is used by one person.</a:t>
            </a:r>
          </a:p>
          <a:p>
            <a:r>
              <a:rPr lang="en-GB" sz="2200" b="1" dirty="0">
                <a:solidFill>
                  <a:srgbClr val="FF6600"/>
                </a:solidFill>
              </a:rPr>
              <a:t>were</a:t>
            </a:r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    is used by more than one person.</a:t>
            </a: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Like this:</a:t>
            </a:r>
          </a:p>
          <a:p>
            <a:endParaRPr lang="en-GB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sz="2200" b="1" dirty="0">
                <a:solidFill>
                  <a:srgbClr val="FF6600"/>
                </a:solidFill>
              </a:rPr>
              <a:t>I was</a:t>
            </a:r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 eating a biscuit.</a:t>
            </a:r>
          </a:p>
          <a:p>
            <a:r>
              <a:rPr lang="en-GB" sz="2200" b="1" dirty="0">
                <a:solidFill>
                  <a:srgbClr val="FF6600"/>
                </a:solidFill>
              </a:rPr>
              <a:t>Three children were</a:t>
            </a:r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 playing outside.</a:t>
            </a:r>
          </a:p>
        </p:txBody>
      </p:sp>
    </p:spTree>
    <p:extLst>
      <p:ext uri="{BB962C8B-B14F-4D97-AF65-F5344CB8AC3E}">
        <p14:creationId xmlns:p14="http://schemas.microsoft.com/office/powerpoint/2010/main" val="18044606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F16C3B30-C2D6-4F52-B5CD-853DC14F3700}"/>
              </a:ext>
            </a:extLst>
          </p:cNvPr>
          <p:cNvSpPr txBox="1"/>
          <p:nvPr/>
        </p:nvSpPr>
        <p:spPr>
          <a:xfrm>
            <a:off x="238125" y="190500"/>
            <a:ext cx="1141095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accent1">
                    <a:lumMod val="50000"/>
                  </a:schemeClr>
                </a:solidFill>
              </a:rPr>
              <a:t>English</a:t>
            </a:r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                                                                                              Tuesday 23 February</a:t>
            </a:r>
          </a:p>
          <a:p>
            <a:endParaRPr lang="en-GB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GB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GB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GB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A790382-DBA7-4F9B-BEFF-5782AE01DDCF}"/>
              </a:ext>
            </a:extLst>
          </p:cNvPr>
          <p:cNvSpPr txBox="1"/>
          <p:nvPr/>
        </p:nvSpPr>
        <p:spPr>
          <a:xfrm>
            <a:off x="352425" y="857250"/>
            <a:ext cx="105822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accent1">
                    <a:lumMod val="50000"/>
                  </a:schemeClr>
                </a:solidFill>
              </a:rPr>
              <a:t>Task 1</a:t>
            </a: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Choose the correct word </a:t>
            </a:r>
            <a:r>
              <a:rPr lang="en-GB" b="1" dirty="0">
                <a:solidFill>
                  <a:schemeClr val="accent1">
                    <a:lumMod val="50000"/>
                  </a:schemeClr>
                </a:solidFill>
              </a:rPr>
              <a:t>was</a:t>
            </a:r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 or </a:t>
            </a:r>
            <a:r>
              <a:rPr lang="en-GB" b="1" dirty="0">
                <a:solidFill>
                  <a:schemeClr val="accent1">
                    <a:lumMod val="50000"/>
                  </a:schemeClr>
                </a:solidFill>
              </a:rPr>
              <a:t>were</a:t>
            </a:r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 in these sentences.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E2C51B2-0D2A-4B00-9098-00E04B9A89B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36379"/>
          <a:stretch/>
        </p:blipFill>
        <p:spPr>
          <a:xfrm>
            <a:off x="400050" y="1655178"/>
            <a:ext cx="5800725" cy="187859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6205529-158D-4A39-8497-FF9C036B6E7E}"/>
              </a:ext>
            </a:extLst>
          </p:cNvPr>
          <p:cNvSpPr txBox="1"/>
          <p:nvPr/>
        </p:nvSpPr>
        <p:spPr>
          <a:xfrm>
            <a:off x="352425" y="3693139"/>
            <a:ext cx="11334750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accent1">
                    <a:lumMod val="50000"/>
                  </a:schemeClr>
                </a:solidFill>
              </a:rPr>
              <a:t>Task 2</a:t>
            </a:r>
            <a:endParaRPr lang="en-GB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Write out these sentences filling in the blank with </a:t>
            </a:r>
            <a:r>
              <a:rPr lang="en-GB" b="1" dirty="0">
                <a:solidFill>
                  <a:schemeClr val="accent1">
                    <a:lumMod val="50000"/>
                  </a:schemeClr>
                </a:solidFill>
              </a:rPr>
              <a:t>was</a:t>
            </a:r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 or </a:t>
            </a:r>
            <a:r>
              <a:rPr lang="en-GB" b="1" dirty="0">
                <a:solidFill>
                  <a:schemeClr val="accent1">
                    <a:lumMod val="50000"/>
                  </a:schemeClr>
                </a:solidFill>
              </a:rPr>
              <a:t>were.</a:t>
            </a:r>
          </a:p>
          <a:p>
            <a:endParaRPr lang="en-GB" sz="1000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The children ……………… getting ready for school.</a:t>
            </a:r>
          </a:p>
          <a:p>
            <a:pPr>
              <a:lnSpc>
                <a:spcPct val="150000"/>
              </a:lnSpc>
            </a:pPr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He …………. playing on his scooter.</a:t>
            </a:r>
          </a:p>
          <a:p>
            <a:pPr>
              <a:lnSpc>
                <a:spcPct val="150000"/>
              </a:lnSpc>
            </a:pPr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They ………….. having a picnic.</a:t>
            </a:r>
          </a:p>
          <a:p>
            <a:pPr>
              <a:lnSpc>
                <a:spcPct val="150000"/>
              </a:lnSpc>
            </a:pPr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The cat ……….. snoozing in the sun.</a:t>
            </a:r>
          </a:p>
          <a:p>
            <a:endParaRPr lang="en-GB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GB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74537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91940A7-590D-40E5-A0A8-83022DF65FB5}"/>
              </a:ext>
            </a:extLst>
          </p:cNvPr>
          <p:cNvSpPr txBox="1"/>
          <p:nvPr/>
        </p:nvSpPr>
        <p:spPr>
          <a:xfrm>
            <a:off x="361950" y="162560"/>
            <a:ext cx="1125347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accent1">
                    <a:lumMod val="50000"/>
                  </a:schemeClr>
                </a:solidFill>
              </a:rPr>
              <a:t>English</a:t>
            </a:r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                                                                                                                                                     Tuesday 23 February</a:t>
            </a:r>
          </a:p>
          <a:p>
            <a:endParaRPr lang="en-GB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GB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119EAE5-E3F5-46B5-BA2A-04A1202CCE43}"/>
              </a:ext>
            </a:extLst>
          </p:cNvPr>
          <p:cNvSpPr txBox="1"/>
          <p:nvPr/>
        </p:nvSpPr>
        <p:spPr>
          <a:xfrm>
            <a:off x="600075" y="1085890"/>
            <a:ext cx="10620375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accent1">
                    <a:lumMod val="50000"/>
                  </a:schemeClr>
                </a:solidFill>
              </a:rPr>
              <a:t>Task 3</a:t>
            </a: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Now think about Sally and the other servants. Complete the following sentences use </a:t>
            </a:r>
            <a:r>
              <a:rPr lang="en-GB" b="1" dirty="0">
                <a:solidFill>
                  <a:schemeClr val="accent1">
                    <a:lumMod val="50000"/>
                  </a:schemeClr>
                </a:solidFill>
              </a:rPr>
              <a:t>was</a:t>
            </a:r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 or </a:t>
            </a:r>
            <a:r>
              <a:rPr lang="en-GB" b="1" dirty="0">
                <a:solidFill>
                  <a:schemeClr val="accent1">
                    <a:lumMod val="50000"/>
                  </a:schemeClr>
                </a:solidFill>
              </a:rPr>
              <a:t>were</a:t>
            </a:r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 correctly.</a:t>
            </a:r>
          </a:p>
          <a:p>
            <a:endParaRPr lang="en-GB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GB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Sally …………………………………………………………………………………………………………………………………………………….</a:t>
            </a:r>
          </a:p>
          <a:p>
            <a:endParaRPr lang="en-GB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Some servants …………………………………………………………………………………………………………………………………….</a:t>
            </a:r>
          </a:p>
          <a:p>
            <a:endParaRPr lang="en-GB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Mrs Smith ……………………………………………………………………………………………………………………………………………</a:t>
            </a:r>
          </a:p>
          <a:p>
            <a:endParaRPr lang="en-GB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People …………………………………………………………………………………………………………………………………………………</a:t>
            </a:r>
          </a:p>
        </p:txBody>
      </p:sp>
    </p:spTree>
    <p:extLst>
      <p:ext uri="{BB962C8B-B14F-4D97-AF65-F5344CB8AC3E}">
        <p14:creationId xmlns:p14="http://schemas.microsoft.com/office/powerpoint/2010/main" val="4779744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</TotalTime>
  <Words>184</Words>
  <Application>Microsoft Office PowerPoint</Application>
  <PresentationFormat>Widescreen</PresentationFormat>
  <Paragraphs>39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Weatherby</dc:creator>
  <cp:lastModifiedBy>David Weatherby</cp:lastModifiedBy>
  <cp:revision>19</cp:revision>
  <dcterms:created xsi:type="dcterms:W3CDTF">2021-02-21T12:44:46Z</dcterms:created>
  <dcterms:modified xsi:type="dcterms:W3CDTF">2021-02-22T10:19:18Z</dcterms:modified>
</cp:coreProperties>
</file>