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5" r:id="rId2"/>
    <p:sldId id="279" r:id="rId3"/>
    <p:sldId id="289" r:id="rId4"/>
    <p:sldId id="282" r:id="rId5"/>
    <p:sldId id="284" r:id="rId6"/>
    <p:sldId id="290" r:id="rId7"/>
    <p:sldId id="288" r:id="rId8"/>
    <p:sldId id="286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327"/>
    <a:srgbClr val="AFDEF8"/>
    <a:srgbClr val="4DB1E3"/>
    <a:srgbClr val="0175B0"/>
    <a:srgbClr val="013F7C"/>
    <a:srgbClr val="87BD31"/>
    <a:srgbClr val="0079C3"/>
    <a:srgbClr val="FFE76D"/>
    <a:srgbClr val="072F54"/>
    <a:srgbClr val="003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108" y="64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70333" y="5834189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white-rose-maths-resources/year-4-white-rose-maths-resources-key-stage-1-year-1-year-2/spring-block-4-decimals-year-4-white-rose-maths-supporting-resources-key-stage-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white-rose-maths-resources/year-4-white-rose-maths-resources-key-stage-1-year-1-year-2/spring-block-4-decimals-year-4-white-rose-maths-supporting-resources-key-stage-1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/>
          </p:cNvPr>
          <p:cNvSpPr/>
          <p:nvPr/>
        </p:nvSpPr>
        <p:spPr>
          <a:xfrm>
            <a:off x="310392" y="5614652"/>
            <a:ext cx="1342239" cy="956345"/>
          </a:xfrm>
          <a:prstGeom prst="ellipse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/>
          <p:cNvGrpSpPr/>
          <p:nvPr/>
        </p:nvGrpSpPr>
        <p:grpSpPr>
          <a:xfrm>
            <a:off x="539750" y="1473395"/>
            <a:ext cx="12553950" cy="5911800"/>
            <a:chOff x="539750" y="1473395"/>
            <a:chExt cx="12553950" cy="59118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4" b="31120"/>
            <a:stretch/>
          </p:blipFill>
          <p:spPr>
            <a:xfrm>
              <a:off x="539750" y="1473395"/>
              <a:ext cx="12553950" cy="4800405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8758961" y="2118505"/>
              <a:ext cx="3892701" cy="5266690"/>
              <a:chOff x="8758961" y="2118505"/>
              <a:chExt cx="3892701" cy="5266690"/>
            </a:xfrm>
          </p:grpSpPr>
          <p:pic>
            <p:nvPicPr>
              <p:cNvPr id="95" name="Picture 4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" t="-2" r="-639" b="9892"/>
              <a:stretch/>
            </p:blipFill>
            <p:spPr bwMode="auto">
              <a:xfrm flipH="1">
                <a:off x="8758961" y="2118505"/>
                <a:ext cx="3892701" cy="526669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" dist="50800" dir="10080000" algn="ctr" rotWithShape="0">
                  <a:srgbClr val="000000">
                    <a:alpha val="28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9881383" y="2937876"/>
                <a:ext cx="1592940" cy="711144"/>
                <a:chOff x="9881383" y="2937876"/>
                <a:chExt cx="1592940" cy="711144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10398841" y="3022229"/>
                  <a:ext cx="5381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/>
                    <a:t>=</a:t>
                  </a:r>
                </a:p>
              </p:txBody>
            </p:sp>
            <p:grpSp>
              <p:nvGrpSpPr>
                <p:cNvPr id="108" name="Group 107"/>
                <p:cNvGrpSpPr/>
                <p:nvPr/>
              </p:nvGrpSpPr>
              <p:grpSpPr>
                <a:xfrm>
                  <a:off x="10796709" y="3248910"/>
                  <a:ext cx="677614" cy="400110"/>
                  <a:chOff x="1366481" y="5584001"/>
                  <a:chExt cx="677614" cy="400110"/>
                </a:xfrm>
              </p:grpSpPr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1546882" y="5628451"/>
                    <a:ext cx="32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1366481" y="5584001"/>
                    <a:ext cx="6776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100</a:t>
                    </a:r>
                  </a:p>
                </p:txBody>
              </p:sp>
            </p:grpSp>
            <p:grpSp>
              <p:nvGrpSpPr>
                <p:cNvPr id="112" name="Group 111"/>
                <p:cNvGrpSpPr/>
                <p:nvPr/>
              </p:nvGrpSpPr>
              <p:grpSpPr>
                <a:xfrm>
                  <a:off x="9881383" y="2937876"/>
                  <a:ext cx="677614" cy="711144"/>
                  <a:chOff x="1366481" y="5272967"/>
                  <a:chExt cx="677614" cy="711144"/>
                </a:xfrm>
              </p:grpSpPr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1474221" y="5272967"/>
                    <a:ext cx="49387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3</a:t>
                    </a:r>
                  </a:p>
                </p:txBody>
              </p: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1578632" y="5628451"/>
                    <a:ext cx="252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1366481" y="5584001"/>
                    <a:ext cx="6776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10</a:t>
                    </a:r>
                  </a:p>
                </p:txBody>
              </p:sp>
            </p:grpSp>
          </p:grpSp>
          <p:grpSp>
            <p:nvGrpSpPr>
              <p:cNvPr id="116" name="Group 115"/>
              <p:cNvGrpSpPr/>
              <p:nvPr/>
            </p:nvGrpSpPr>
            <p:grpSpPr>
              <a:xfrm>
                <a:off x="9881383" y="4050698"/>
                <a:ext cx="1592940" cy="711144"/>
                <a:chOff x="9881383" y="2937876"/>
                <a:chExt cx="1592940" cy="711144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>
                  <a:off x="10398841" y="3022229"/>
                  <a:ext cx="5381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/>
                    <a:t>=</a:t>
                  </a:r>
                </a:p>
              </p:txBody>
            </p:sp>
            <p:grpSp>
              <p:nvGrpSpPr>
                <p:cNvPr id="118" name="Group 117"/>
                <p:cNvGrpSpPr/>
                <p:nvPr/>
              </p:nvGrpSpPr>
              <p:grpSpPr>
                <a:xfrm>
                  <a:off x="10796709" y="3248910"/>
                  <a:ext cx="677614" cy="400110"/>
                  <a:chOff x="1366481" y="5584001"/>
                  <a:chExt cx="677614" cy="400110"/>
                </a:xfrm>
              </p:grpSpPr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1546882" y="5628451"/>
                    <a:ext cx="32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5" name="TextBox 124"/>
                  <p:cNvSpPr txBox="1"/>
                  <p:nvPr/>
                </p:nvSpPr>
                <p:spPr>
                  <a:xfrm>
                    <a:off x="1366481" y="5584001"/>
                    <a:ext cx="6776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100</a:t>
                    </a:r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9881383" y="2937876"/>
                  <a:ext cx="677614" cy="711144"/>
                  <a:chOff x="1366481" y="5272967"/>
                  <a:chExt cx="677614" cy="711144"/>
                </a:xfrm>
              </p:grpSpPr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1474221" y="5272967"/>
                    <a:ext cx="49387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7</a:t>
                    </a:r>
                  </a:p>
                </p:txBody>
              </p:sp>
              <p:cxnSp>
                <p:nvCxnSpPr>
                  <p:cNvPr id="121" name="Straight Connector 120"/>
                  <p:cNvCxnSpPr/>
                  <p:nvPr/>
                </p:nvCxnSpPr>
                <p:spPr>
                  <a:xfrm>
                    <a:off x="1578632" y="5628451"/>
                    <a:ext cx="252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366481" y="5584001"/>
                    <a:ext cx="6776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10</a:t>
                    </a:r>
                  </a:p>
                </p:txBody>
              </p:sp>
            </p:grpSp>
          </p:grpSp>
          <p:grpSp>
            <p:nvGrpSpPr>
              <p:cNvPr id="126" name="Group 125"/>
              <p:cNvGrpSpPr/>
              <p:nvPr/>
            </p:nvGrpSpPr>
            <p:grpSpPr>
              <a:xfrm>
                <a:off x="9881383" y="5166449"/>
                <a:ext cx="1592940" cy="711144"/>
                <a:chOff x="9881383" y="2937876"/>
                <a:chExt cx="1592940" cy="711144"/>
              </a:xfrm>
            </p:grpSpPr>
            <p:sp>
              <p:nvSpPr>
                <p:cNvPr id="127" name="TextBox 126"/>
                <p:cNvSpPr txBox="1"/>
                <p:nvPr/>
              </p:nvSpPr>
              <p:spPr>
                <a:xfrm>
                  <a:off x="10398841" y="3022229"/>
                  <a:ext cx="5381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/>
                    <a:t>=</a:t>
                  </a:r>
                </a:p>
              </p:txBody>
            </p:sp>
            <p:grpSp>
              <p:nvGrpSpPr>
                <p:cNvPr id="128" name="Group 127"/>
                <p:cNvGrpSpPr/>
                <p:nvPr/>
              </p:nvGrpSpPr>
              <p:grpSpPr>
                <a:xfrm>
                  <a:off x="10796709" y="2937876"/>
                  <a:ext cx="677614" cy="711144"/>
                  <a:chOff x="1366481" y="5272967"/>
                  <a:chExt cx="677614" cy="711144"/>
                </a:xfrm>
              </p:grpSpPr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1474221" y="5272967"/>
                    <a:ext cx="49387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40</a:t>
                    </a:r>
                  </a:p>
                </p:txBody>
              </p: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546882" y="5628451"/>
                    <a:ext cx="32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1366481" y="5584001"/>
                    <a:ext cx="6776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100</a:t>
                    </a:r>
                  </a:p>
                </p:txBody>
              </p: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9881383" y="3248910"/>
                  <a:ext cx="677614" cy="400110"/>
                  <a:chOff x="1366481" y="5584001"/>
                  <a:chExt cx="677614" cy="40011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578632" y="5628451"/>
                    <a:ext cx="252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1366481" y="5584001"/>
                    <a:ext cx="6776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dirty="0"/>
                      <a:t>10</a:t>
                    </a:r>
                  </a:p>
                </p:txBody>
              </p:sp>
            </p:grpSp>
          </p:grpSp>
        </p:grp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-430" b="2281"/>
          <a:stretch/>
        </p:blipFill>
        <p:spPr>
          <a:xfrm>
            <a:off x="539749" y="2462541"/>
            <a:ext cx="6251576" cy="3811259"/>
          </a:xfrm>
          <a:prstGeom prst="rect">
            <a:avLst/>
          </a:prstGeom>
          <a:effectLst>
            <a:outerShdw blurRad="25400" dist="38100" dir="183600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0" b="36560"/>
          <a:stretch/>
        </p:blipFill>
        <p:spPr>
          <a:xfrm>
            <a:off x="609600" y="3917003"/>
            <a:ext cx="7942588" cy="2356797"/>
          </a:xfrm>
          <a:prstGeom prst="rect">
            <a:avLst/>
          </a:prstGeom>
          <a:effectLst>
            <a:outerShdw blurRad="25400" dist="38100" dir="18360000" algn="ctr" rotWithShape="0">
              <a:srgbClr val="000000">
                <a:alpha val="16000"/>
              </a:srgbClr>
            </a:outerShdw>
          </a:effectLst>
        </p:spPr>
      </p:pic>
      <p:sp>
        <p:nvSpPr>
          <p:cNvPr id="97" name="Rectangle 96"/>
          <p:cNvSpPr/>
          <p:nvPr/>
        </p:nvSpPr>
        <p:spPr>
          <a:xfrm>
            <a:off x="1905796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145836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Hundredths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190579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39750" y="1372176"/>
            <a:ext cx="8064500" cy="807353"/>
            <a:chOff x="539750" y="1372176"/>
            <a:chExt cx="8064500" cy="807353"/>
          </a:xfrm>
        </p:grpSpPr>
        <p:sp>
          <p:nvSpPr>
            <p:cNvPr id="9" name="Pentagon 8"/>
            <p:cNvSpPr/>
            <p:nvPr/>
          </p:nvSpPr>
          <p:spPr>
            <a:xfrm rot="5400000">
              <a:off x="4168323" y="-2256397"/>
              <a:ext cx="807353" cy="8064500"/>
            </a:xfrm>
            <a:prstGeom prst="homePlate">
              <a:avLst>
                <a:gd name="adj" fmla="val 31006"/>
              </a:avLst>
            </a:prstGeom>
            <a:solidFill>
              <a:srgbClr val="4DB1E3"/>
            </a:solidFill>
            <a:ln>
              <a:noFill/>
            </a:ln>
            <a:effectLst>
              <a:outerShdw blurRad="25400" dist="381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6286" y="1426325"/>
              <a:ext cx="75144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Fill in the missing hundredths to complete the number lines.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903556"/>
              </p:ext>
            </p:extLst>
          </p:nvPr>
        </p:nvGraphicFramePr>
        <p:xfrm>
          <a:off x="978657" y="2892363"/>
          <a:ext cx="3807645" cy="2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1529">
                  <a:extLst>
                    <a:ext uri="{9D8B030D-6E8A-4147-A177-3AD203B41FA5}">
                      <a16:colId xmlns:a16="http://schemas.microsoft.com/office/drawing/2014/main" val="1084398073"/>
                    </a:ext>
                  </a:extLst>
                </a:gridCol>
                <a:gridCol w="761529">
                  <a:extLst>
                    <a:ext uri="{9D8B030D-6E8A-4147-A177-3AD203B41FA5}">
                      <a16:colId xmlns:a16="http://schemas.microsoft.com/office/drawing/2014/main" val="566272114"/>
                    </a:ext>
                  </a:extLst>
                </a:gridCol>
                <a:gridCol w="761529">
                  <a:extLst>
                    <a:ext uri="{9D8B030D-6E8A-4147-A177-3AD203B41FA5}">
                      <a16:colId xmlns:a16="http://schemas.microsoft.com/office/drawing/2014/main" val="2654069587"/>
                    </a:ext>
                  </a:extLst>
                </a:gridCol>
                <a:gridCol w="761529">
                  <a:extLst>
                    <a:ext uri="{9D8B030D-6E8A-4147-A177-3AD203B41FA5}">
                      <a16:colId xmlns:a16="http://schemas.microsoft.com/office/drawing/2014/main" val="3368417700"/>
                    </a:ext>
                  </a:extLst>
                </a:gridCol>
                <a:gridCol w="761529">
                  <a:extLst>
                    <a:ext uri="{9D8B030D-6E8A-4147-A177-3AD203B41FA5}">
                      <a16:colId xmlns:a16="http://schemas.microsoft.com/office/drawing/2014/main" val="1171327276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21494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90632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079922"/>
              </p:ext>
            </p:extLst>
          </p:nvPr>
        </p:nvGraphicFramePr>
        <p:xfrm>
          <a:off x="978655" y="4607850"/>
          <a:ext cx="7087420" cy="2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8742">
                  <a:extLst>
                    <a:ext uri="{9D8B030D-6E8A-4147-A177-3AD203B41FA5}">
                      <a16:colId xmlns:a16="http://schemas.microsoft.com/office/drawing/2014/main" val="1084398073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566272114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2654069587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3368417700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1171327276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3515534219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1443257080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3894712929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3194899930"/>
                    </a:ext>
                  </a:extLst>
                </a:gridCol>
                <a:gridCol w="708742">
                  <a:extLst>
                    <a:ext uri="{9D8B030D-6E8A-4147-A177-3AD203B41FA5}">
                      <a16:colId xmlns:a16="http://schemas.microsoft.com/office/drawing/2014/main" val="181414761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21494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906320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83355" y="3180363"/>
            <a:ext cx="7619233" cy="2401565"/>
            <a:chOff x="683355" y="3180363"/>
            <a:chExt cx="7619233" cy="2401565"/>
          </a:xfrm>
        </p:grpSpPr>
        <p:grpSp>
          <p:nvGrpSpPr>
            <p:cNvPr id="14" name="Group 13"/>
            <p:cNvGrpSpPr/>
            <p:nvPr/>
          </p:nvGrpSpPr>
          <p:grpSpPr>
            <a:xfrm>
              <a:off x="1425139" y="3180363"/>
              <a:ext cx="585013" cy="667028"/>
              <a:chOff x="755650" y="3865492"/>
              <a:chExt cx="585013" cy="66702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63862" y="3865492"/>
                <a:ext cx="57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909912" y="4201012"/>
                <a:ext cx="2667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55650" y="4163188"/>
                <a:ext cx="570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100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964379" y="3180363"/>
              <a:ext cx="585013" cy="667028"/>
              <a:chOff x="755650" y="3865492"/>
              <a:chExt cx="585013" cy="66702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63862" y="3865492"/>
                <a:ext cx="57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3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909912" y="4201012"/>
                <a:ext cx="2667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55650" y="4163188"/>
                <a:ext cx="570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100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496591" y="3180363"/>
              <a:ext cx="585013" cy="667028"/>
              <a:chOff x="755650" y="3865492"/>
              <a:chExt cx="585013" cy="66702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63862" y="3865492"/>
                <a:ext cx="57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5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09912" y="4201012"/>
                <a:ext cx="2667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755650" y="4163188"/>
                <a:ext cx="570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100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83355" y="3187983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0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84668" y="4914900"/>
              <a:ext cx="585013" cy="667028"/>
              <a:chOff x="755650" y="3865492"/>
              <a:chExt cx="585013" cy="66702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63862" y="3865492"/>
                <a:ext cx="57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37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909912" y="4201012"/>
                <a:ext cx="2667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55650" y="4163188"/>
                <a:ext cx="570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100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273610" y="3244281"/>
              <a:ext cx="457200" cy="5432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99671" y="3244281"/>
              <a:ext cx="457200" cy="5432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65538" y="4978818"/>
              <a:ext cx="457200" cy="5432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96566" y="4978818"/>
              <a:ext cx="457200" cy="5432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845388" y="4978818"/>
              <a:ext cx="457200" cy="5432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15416" y="4978818"/>
              <a:ext cx="457200" cy="5432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17979"/>
          <a:stretch/>
        </p:blipFill>
        <p:spPr>
          <a:xfrm>
            <a:off x="8388350" y="1232955"/>
            <a:ext cx="755650" cy="5625045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2216915" y="3189617"/>
            <a:ext cx="585013" cy="667028"/>
            <a:chOff x="755650" y="3865492"/>
            <a:chExt cx="585013" cy="667028"/>
          </a:xfrm>
        </p:grpSpPr>
        <p:sp>
          <p:nvSpPr>
            <p:cNvPr id="67" name="TextBox 66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2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rgbClr val="699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100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740300" y="3189043"/>
            <a:ext cx="585013" cy="667028"/>
            <a:chOff x="755650" y="3865492"/>
            <a:chExt cx="585013" cy="667028"/>
          </a:xfrm>
        </p:grpSpPr>
        <p:sp>
          <p:nvSpPr>
            <p:cNvPr id="76" name="TextBox 75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4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rgbClr val="699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100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101631" y="4927090"/>
            <a:ext cx="585013" cy="667028"/>
            <a:chOff x="755650" y="3865492"/>
            <a:chExt cx="585013" cy="667028"/>
          </a:xfrm>
        </p:grpSpPr>
        <p:sp>
          <p:nvSpPr>
            <p:cNvPr id="80" name="TextBox 79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39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rgbClr val="699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100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229858" y="4927090"/>
            <a:ext cx="585013" cy="667028"/>
            <a:chOff x="755650" y="3865492"/>
            <a:chExt cx="585013" cy="667028"/>
          </a:xfrm>
        </p:grpSpPr>
        <p:sp>
          <p:nvSpPr>
            <p:cNvPr id="84" name="TextBox 83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42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rgbClr val="699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52362" y="4927090"/>
            <a:ext cx="585013" cy="667028"/>
            <a:chOff x="755650" y="3865492"/>
            <a:chExt cx="585013" cy="667028"/>
          </a:xfrm>
        </p:grpSpPr>
        <p:sp>
          <p:nvSpPr>
            <p:cNvPr id="88" name="TextBox 87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45</a:t>
              </a:r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rgbClr val="699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100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781481" y="4927090"/>
            <a:ext cx="585013" cy="667028"/>
            <a:chOff x="755650" y="3865492"/>
            <a:chExt cx="585013" cy="667028"/>
          </a:xfrm>
        </p:grpSpPr>
        <p:sp>
          <p:nvSpPr>
            <p:cNvPr id="92" name="TextBox 91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47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rgbClr val="699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100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39750" y="1372176"/>
            <a:ext cx="8064500" cy="807353"/>
            <a:chOff x="539750" y="1372176"/>
            <a:chExt cx="8064500" cy="807353"/>
          </a:xfrm>
        </p:grpSpPr>
        <p:sp>
          <p:nvSpPr>
            <p:cNvPr id="100" name="Pentagon 99"/>
            <p:cNvSpPr/>
            <p:nvPr/>
          </p:nvSpPr>
          <p:spPr>
            <a:xfrm rot="5400000">
              <a:off x="4168323" y="-2256397"/>
              <a:ext cx="807353" cy="8064500"/>
            </a:xfrm>
            <a:prstGeom prst="homePlate">
              <a:avLst>
                <a:gd name="adj" fmla="val 31006"/>
              </a:avLst>
            </a:prstGeom>
            <a:solidFill>
              <a:srgbClr val="4DB1E3"/>
            </a:solidFill>
            <a:ln>
              <a:noFill/>
            </a:ln>
            <a:effectLst>
              <a:outerShdw blurRad="25400" dist="381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36286" y="1515225"/>
              <a:ext cx="75144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Find the equivalents.</a:t>
              </a: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6460204" y="2935759"/>
            <a:ext cx="493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699327"/>
                </a:solidFill>
              </a:rPr>
              <a:t>30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460204" y="4067631"/>
            <a:ext cx="493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699327"/>
                </a:solidFill>
              </a:rPr>
              <a:t>70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553614" y="5173368"/>
            <a:ext cx="493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699327"/>
                </a:solidFill>
              </a:rPr>
              <a:t>4</a:t>
            </a: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9" r="93036"/>
          <a:stretch/>
        </p:blipFill>
        <p:spPr>
          <a:xfrm>
            <a:off x="0" y="1232954"/>
            <a:ext cx="636812" cy="5625045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6"/>
          <a:stretch/>
        </p:blipFill>
        <p:spPr>
          <a:xfrm>
            <a:off x="0" y="6167130"/>
            <a:ext cx="9144000" cy="6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48611 -3.33333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1905796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145836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Hundredths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190579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2"/>
          <a:stretch/>
        </p:blipFill>
        <p:spPr>
          <a:xfrm>
            <a:off x="539750" y="1947417"/>
            <a:ext cx="8064500" cy="432638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18" b="-909"/>
          <a:stretch/>
        </p:blipFill>
        <p:spPr>
          <a:xfrm rot="10800000">
            <a:off x="554894" y="2335799"/>
            <a:ext cx="5384627" cy="3897305"/>
          </a:xfrm>
          <a:prstGeom prst="rect">
            <a:avLst/>
          </a:prstGeom>
          <a:effectLst>
            <a:outerShdw blurRad="25400" dist="25400" dir="1872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7" name="Pentagon 6"/>
          <p:cNvSpPr/>
          <p:nvPr/>
        </p:nvSpPr>
        <p:spPr>
          <a:xfrm rot="5400000">
            <a:off x="4221760" y="-2184574"/>
            <a:ext cx="700480" cy="8064500"/>
          </a:xfrm>
          <a:prstGeom prst="homePlate">
            <a:avLst>
              <a:gd name="adj" fmla="val 31006"/>
            </a:avLst>
          </a:prstGeom>
          <a:solidFill>
            <a:srgbClr val="AFDEF8"/>
          </a:solidFill>
          <a:ln>
            <a:noFill/>
          </a:ln>
          <a:effectLst>
            <a:outerShdw blurRad="25400" dist="381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34033" y="1578085"/>
            <a:ext cx="7278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Fill in the missing tenths or hundredths to complete the sequence.</a:t>
            </a:r>
          </a:p>
        </p:txBody>
      </p:sp>
      <p:pic>
        <p:nvPicPr>
          <p:cNvPr id="11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2" r="-639" b="9892"/>
          <a:stretch/>
        </p:blipFill>
        <p:spPr bwMode="auto">
          <a:xfrm rot="5400000" flipH="1">
            <a:off x="1226744" y="1569644"/>
            <a:ext cx="3892701" cy="5266690"/>
          </a:xfrm>
          <a:prstGeom prst="rect">
            <a:avLst/>
          </a:prstGeom>
          <a:noFill/>
          <a:ln>
            <a:noFill/>
          </a:ln>
          <a:effectLst>
            <a:outerShdw blurRad="25400" dist="50800" dir="2160000" algn="ctr" rotWithShape="0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48764" y="2655575"/>
            <a:ext cx="585013" cy="667028"/>
            <a:chOff x="755650" y="3865492"/>
            <a:chExt cx="585013" cy="667028"/>
          </a:xfrm>
        </p:grpSpPr>
        <p:sp>
          <p:nvSpPr>
            <p:cNvPr id="4" name="TextBox 3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36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29235" y="2655575"/>
            <a:ext cx="585013" cy="667028"/>
            <a:chOff x="755650" y="3865492"/>
            <a:chExt cx="585013" cy="667028"/>
          </a:xfrm>
        </p:grpSpPr>
        <p:sp>
          <p:nvSpPr>
            <p:cNvPr id="19" name="TextBox 18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37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09706" y="2953271"/>
            <a:ext cx="570451" cy="369332"/>
            <a:chOff x="755650" y="4163188"/>
            <a:chExt cx="570451" cy="3693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90177" y="2655575"/>
            <a:ext cx="585013" cy="667028"/>
            <a:chOff x="755650" y="3865492"/>
            <a:chExt cx="585013" cy="667028"/>
          </a:xfrm>
        </p:grpSpPr>
        <p:sp>
          <p:nvSpPr>
            <p:cNvPr id="27" name="TextBox 26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39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70648" y="2953271"/>
            <a:ext cx="570451" cy="369332"/>
            <a:chOff x="755650" y="4163188"/>
            <a:chExt cx="570451" cy="36933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551119" y="2655575"/>
            <a:ext cx="585013" cy="667028"/>
            <a:chOff x="755650" y="3865492"/>
            <a:chExt cx="585013" cy="667028"/>
          </a:xfrm>
        </p:grpSpPr>
        <p:sp>
          <p:nvSpPr>
            <p:cNvPr id="39" name="TextBox 38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41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31589" y="2953271"/>
            <a:ext cx="570451" cy="369332"/>
            <a:chOff x="755650" y="4163188"/>
            <a:chExt cx="570451" cy="369332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27032" y="2654927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3071445" y="2654927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239899" y="2654927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1813376" y="2632920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38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60399" y="2632920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36132" y="2632920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42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764" y="35334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winkl" pitchFamily="50" charset="0"/>
              </a:rPr>
              <a:t>Which fractions do you think could be shown by the arrows on the number line?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524368"/>
              </p:ext>
            </p:extLst>
          </p:nvPr>
        </p:nvGraphicFramePr>
        <p:xfrm>
          <a:off x="865218" y="5077372"/>
          <a:ext cx="4064000" cy="2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843980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66272114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21494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906320"/>
                  </a:ext>
                </a:extLst>
              </a:tr>
            </a:tbl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1468170" y="4737078"/>
            <a:ext cx="570451" cy="369332"/>
            <a:chOff x="755650" y="4163188"/>
            <a:chExt cx="570451" cy="369332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585496" y="4423494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>
            <a:off x="1471840" y="4401487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30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418259" y="4746027"/>
            <a:ext cx="570451" cy="369332"/>
            <a:chOff x="755650" y="4163188"/>
            <a:chExt cx="570451" cy="369332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3535585" y="4432443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3421929" y="4410436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6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597091" y="5285845"/>
            <a:ext cx="585013" cy="667028"/>
            <a:chOff x="755650" y="3865492"/>
            <a:chExt cx="585013" cy="667028"/>
          </a:xfrm>
        </p:grpSpPr>
        <p:sp>
          <p:nvSpPr>
            <p:cNvPr id="65" name="TextBox 64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50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1976586" y="4809136"/>
            <a:ext cx="201046" cy="35599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3311860" y="4809136"/>
            <a:ext cx="178298" cy="371631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902" flipH="1">
            <a:off x="6041604" y="2567248"/>
            <a:ext cx="3863137" cy="2263876"/>
          </a:xfrm>
          <a:prstGeom prst="rect">
            <a:avLst/>
          </a:prstGeom>
          <a:effectLst>
            <a:outerShdw blurRad="25400" dist="38100" dir="648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1" t="19543" r="-1581"/>
          <a:stretch/>
        </p:blipFill>
        <p:spPr>
          <a:xfrm>
            <a:off x="8444584" y="1340284"/>
            <a:ext cx="843955" cy="5517715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6020522" y="4279457"/>
            <a:ext cx="2365641" cy="1737310"/>
            <a:chOff x="6020522" y="4279457"/>
            <a:chExt cx="2365641" cy="17373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4491">
              <a:off x="6020522" y="4279457"/>
              <a:ext cx="2290246" cy="1737310"/>
            </a:xfrm>
            <a:prstGeom prst="rect">
              <a:avLst/>
            </a:prstGeom>
            <a:effectLst>
              <a:outerShdw blurRad="25400" dist="38100" dir="20100000" algn="ctr" rotWithShape="0">
                <a:srgbClr val="000000">
                  <a:alpha val="27000"/>
                </a:srgbClr>
              </a:outerShdw>
            </a:effectLst>
          </p:spPr>
        </p:pic>
        <p:sp>
          <p:nvSpPr>
            <p:cNvPr id="71" name="Rectangle 70"/>
            <p:cNvSpPr/>
            <p:nvPr/>
          </p:nvSpPr>
          <p:spPr>
            <a:xfrm>
              <a:off x="6088446" y="4523846"/>
              <a:ext cx="22977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winkl" pitchFamily="50" charset="0"/>
                </a:rPr>
                <a:t>Do you think   would be a correct answer here? What about     </a:t>
              </a:r>
              <a:r>
                <a:rPr lang="en-GB" dirty="0"/>
                <a:t>? Why?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440601" y="4485344"/>
              <a:ext cx="570451" cy="451783"/>
              <a:chOff x="9285319" y="2311302"/>
              <a:chExt cx="570451" cy="451783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9383750" y="2311302"/>
                <a:ext cx="3793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32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9463396" y="2533436"/>
                <a:ext cx="21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9285319" y="2486086"/>
                <a:ext cx="57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6683755" y="5314242"/>
              <a:ext cx="570451" cy="451783"/>
              <a:chOff x="9285319" y="2311302"/>
              <a:chExt cx="570451" cy="451783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9383750" y="2311302"/>
                <a:ext cx="3793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29</a:t>
                </a:r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9463396" y="2533436"/>
                <a:ext cx="21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9285319" y="2486086"/>
                <a:ext cx="57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100</a:t>
                </a:r>
              </a:p>
            </p:txBody>
          </p:sp>
        </p:grpSp>
      </p:grp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2"/>
          <a:stretch/>
        </p:blipFill>
        <p:spPr>
          <a:xfrm>
            <a:off x="0" y="6160708"/>
            <a:ext cx="9144000" cy="69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5" grpId="0"/>
      <p:bldP spid="57" grpId="0" animBg="1"/>
      <p:bldP spid="58" grpId="0"/>
      <p:bldP spid="62" grpId="0" animBg="1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750" y="2004164"/>
            <a:ext cx="8064500" cy="4269636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145836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Hundredths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796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05796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entagon 5"/>
          <p:cNvSpPr/>
          <p:nvPr/>
        </p:nvSpPr>
        <p:spPr>
          <a:xfrm rot="5400000">
            <a:off x="4011747" y="-2099821"/>
            <a:ext cx="1120506" cy="8064500"/>
          </a:xfrm>
          <a:prstGeom prst="homePlate">
            <a:avLst>
              <a:gd name="adj" fmla="val 31006"/>
            </a:avLst>
          </a:prstGeom>
          <a:solidFill>
            <a:srgbClr val="4DB1E3"/>
          </a:solidFill>
          <a:ln>
            <a:noFill/>
          </a:ln>
          <a:effectLst>
            <a:outerShdw blurRad="254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36286" y="1426325"/>
            <a:ext cx="7514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Cara has been writing equivalents between tenths and hundredths. </a:t>
            </a:r>
            <a:br>
              <a:rPr lang="en-GB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Tick or cross each statement. If there is a mistake, write the </a:t>
            </a:r>
            <a:br>
              <a:rPr lang="en-GB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correct answer.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631390"/>
              </p:ext>
            </p:extLst>
          </p:nvPr>
        </p:nvGraphicFramePr>
        <p:xfrm>
          <a:off x="1188000" y="3264370"/>
          <a:ext cx="6768000" cy="284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264650769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55978300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311284642"/>
                    </a:ext>
                  </a:extLst>
                </a:gridCol>
              </a:tblGrid>
              <a:tr h="711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054328"/>
                  </a:ext>
                </a:extLst>
              </a:tr>
              <a:tr h="711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33928"/>
                  </a:ext>
                </a:extLst>
              </a:tr>
              <a:tr h="711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906248"/>
                  </a:ext>
                </a:extLst>
              </a:tr>
              <a:tr h="711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606904"/>
                  </a:ext>
                </a:extLst>
              </a:tr>
            </a:tbl>
          </a:graphicData>
        </a:graphic>
      </p:graphicFrame>
      <p:grpSp>
        <p:nvGrpSpPr>
          <p:cNvPr id="106" name="Group 105"/>
          <p:cNvGrpSpPr/>
          <p:nvPr/>
        </p:nvGrpSpPr>
        <p:grpSpPr>
          <a:xfrm>
            <a:off x="1503006" y="5492042"/>
            <a:ext cx="1947813" cy="531539"/>
            <a:chOff x="1503006" y="5492042"/>
            <a:chExt cx="1947813" cy="531539"/>
          </a:xfrm>
        </p:grpSpPr>
        <p:grpSp>
          <p:nvGrpSpPr>
            <p:cNvPr id="5" name="Group 4"/>
            <p:cNvGrpSpPr/>
            <p:nvPr/>
          </p:nvGrpSpPr>
          <p:grpSpPr>
            <a:xfrm>
              <a:off x="1503006" y="5492042"/>
              <a:ext cx="570451" cy="529911"/>
              <a:chOff x="1436331" y="5361867"/>
              <a:chExt cx="570451" cy="529911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79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804375" y="5573960"/>
              <a:ext cx="538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=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089600" y="5492042"/>
              <a:ext cx="570451" cy="529911"/>
              <a:chOff x="1436331" y="5361867"/>
              <a:chExt cx="570451" cy="52991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7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880368" y="5493670"/>
              <a:ext cx="570451" cy="529911"/>
              <a:chOff x="1436331" y="5361867"/>
              <a:chExt cx="570451" cy="52991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9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482244" y="5555843"/>
              <a:ext cx="603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and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09917" y="4769026"/>
            <a:ext cx="570451" cy="529911"/>
            <a:chOff x="1436331" y="5361867"/>
            <a:chExt cx="570451" cy="529911"/>
          </a:xfrm>
        </p:grpSpPr>
        <p:sp>
          <p:nvSpPr>
            <p:cNvPr id="26" name="TextBox 25"/>
            <p:cNvSpPr txBox="1"/>
            <p:nvPr/>
          </p:nvSpPr>
          <p:spPr>
            <a:xfrm>
              <a:off x="1457711" y="5361867"/>
              <a:ext cx="5222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83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98700" y="4781081"/>
            <a:ext cx="570451" cy="529911"/>
            <a:chOff x="1436331" y="5361867"/>
            <a:chExt cx="570451" cy="529911"/>
          </a:xfrm>
        </p:grpSpPr>
        <p:sp>
          <p:nvSpPr>
            <p:cNvPr id="30" name="TextBox 29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629436" y="56284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30392" y="4856006"/>
            <a:ext cx="53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=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56187" y="4849316"/>
            <a:ext cx="6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923385" y="4769026"/>
            <a:ext cx="570451" cy="529911"/>
            <a:chOff x="1436331" y="5361867"/>
            <a:chExt cx="570451" cy="529911"/>
          </a:xfrm>
        </p:grpSpPr>
        <p:sp>
          <p:nvSpPr>
            <p:cNvPr id="36" name="TextBox 35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93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03006" y="4073237"/>
            <a:ext cx="570451" cy="529911"/>
            <a:chOff x="1436331" y="5361867"/>
            <a:chExt cx="570451" cy="529911"/>
          </a:xfrm>
        </p:grpSpPr>
        <p:sp>
          <p:nvSpPr>
            <p:cNvPr id="40" name="TextBox 39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87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811995" y="4155155"/>
            <a:ext cx="53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089600" y="4073237"/>
            <a:ext cx="570451" cy="529911"/>
            <a:chOff x="1436331" y="5361867"/>
            <a:chExt cx="570451" cy="529911"/>
          </a:xfrm>
        </p:grpSpPr>
        <p:sp>
          <p:nvSpPr>
            <p:cNvPr id="45" name="TextBox 44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8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482244" y="4137038"/>
            <a:ext cx="6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6406" y="4073237"/>
            <a:ext cx="570451" cy="529911"/>
            <a:chOff x="1436331" y="5361867"/>
            <a:chExt cx="570451" cy="529911"/>
          </a:xfrm>
        </p:grpSpPr>
        <p:sp>
          <p:nvSpPr>
            <p:cNvPr id="50" name="TextBox 49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7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868710" y="3350221"/>
            <a:ext cx="570451" cy="529911"/>
            <a:chOff x="1436331" y="5361867"/>
            <a:chExt cx="570451" cy="529911"/>
          </a:xfrm>
        </p:grpSpPr>
        <p:sp>
          <p:nvSpPr>
            <p:cNvPr id="54" name="TextBox 53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8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629436" y="56284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148142" y="3430811"/>
            <a:ext cx="53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=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431692" y="3350221"/>
            <a:ext cx="570451" cy="529911"/>
            <a:chOff x="1436331" y="5361867"/>
            <a:chExt cx="570451" cy="529911"/>
          </a:xfrm>
        </p:grpSpPr>
        <p:sp>
          <p:nvSpPr>
            <p:cNvPr id="59" name="TextBox 58"/>
            <p:cNvSpPr txBox="1"/>
            <p:nvPr/>
          </p:nvSpPr>
          <p:spPr>
            <a:xfrm>
              <a:off x="1474221" y="5361867"/>
              <a:ext cx="493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80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sp>
        <p:nvSpPr>
          <p:cNvPr id="62" name="Pentagon 61"/>
          <p:cNvSpPr/>
          <p:nvPr/>
        </p:nvSpPr>
        <p:spPr>
          <a:xfrm>
            <a:off x="1188000" y="2689532"/>
            <a:ext cx="2660100" cy="517218"/>
          </a:xfrm>
          <a:prstGeom prst="homePlate">
            <a:avLst>
              <a:gd name="adj" fmla="val 26059"/>
            </a:avLst>
          </a:pr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Pentagon 66"/>
          <p:cNvSpPr/>
          <p:nvPr/>
        </p:nvSpPr>
        <p:spPr>
          <a:xfrm>
            <a:off x="3781424" y="2686531"/>
            <a:ext cx="1665288" cy="520219"/>
          </a:xfrm>
          <a:custGeom>
            <a:avLst/>
            <a:gdLst>
              <a:gd name="connsiteX0" fmla="*/ 0 w 2660100"/>
              <a:gd name="connsiteY0" fmla="*/ 0 h 1626207"/>
              <a:gd name="connsiteX1" fmla="*/ 2236327 w 2660100"/>
              <a:gd name="connsiteY1" fmla="*/ 0 h 1626207"/>
              <a:gd name="connsiteX2" fmla="*/ 2660100 w 2660100"/>
              <a:gd name="connsiteY2" fmla="*/ 813104 h 1626207"/>
              <a:gd name="connsiteX3" fmla="*/ 2236327 w 2660100"/>
              <a:gd name="connsiteY3" fmla="*/ 1626207 h 1626207"/>
              <a:gd name="connsiteX4" fmla="*/ 0 w 2660100"/>
              <a:gd name="connsiteY4" fmla="*/ 1626207 h 1626207"/>
              <a:gd name="connsiteX5" fmla="*/ 0 w 2660100"/>
              <a:gd name="connsiteY5" fmla="*/ 0 h 1626207"/>
              <a:gd name="connsiteX0" fmla="*/ 0 w 2660100"/>
              <a:gd name="connsiteY0" fmla="*/ 0 h 1626207"/>
              <a:gd name="connsiteX1" fmla="*/ 2236327 w 2660100"/>
              <a:gd name="connsiteY1" fmla="*/ 0 h 1626207"/>
              <a:gd name="connsiteX2" fmla="*/ 2660100 w 2660100"/>
              <a:gd name="connsiteY2" fmla="*/ 813104 h 1626207"/>
              <a:gd name="connsiteX3" fmla="*/ 2236327 w 2660100"/>
              <a:gd name="connsiteY3" fmla="*/ 1626207 h 1626207"/>
              <a:gd name="connsiteX4" fmla="*/ 0 w 2660100"/>
              <a:gd name="connsiteY4" fmla="*/ 1626207 h 1626207"/>
              <a:gd name="connsiteX5" fmla="*/ 0 w 2660100"/>
              <a:gd name="connsiteY5" fmla="*/ 854082 h 1626207"/>
              <a:gd name="connsiteX6" fmla="*/ 0 w 2660100"/>
              <a:gd name="connsiteY6" fmla="*/ 0 h 1626207"/>
              <a:gd name="connsiteX0" fmla="*/ 0 w 2660100"/>
              <a:gd name="connsiteY0" fmla="*/ 0 h 1626207"/>
              <a:gd name="connsiteX1" fmla="*/ 2236327 w 2660100"/>
              <a:gd name="connsiteY1" fmla="*/ 0 h 1626207"/>
              <a:gd name="connsiteX2" fmla="*/ 2660100 w 2660100"/>
              <a:gd name="connsiteY2" fmla="*/ 813104 h 1626207"/>
              <a:gd name="connsiteX3" fmla="*/ 2236327 w 2660100"/>
              <a:gd name="connsiteY3" fmla="*/ 1626207 h 1626207"/>
              <a:gd name="connsiteX4" fmla="*/ 0 w 2660100"/>
              <a:gd name="connsiteY4" fmla="*/ 1626207 h 1626207"/>
              <a:gd name="connsiteX5" fmla="*/ 495300 w 2660100"/>
              <a:gd name="connsiteY5" fmla="*/ 820744 h 1626207"/>
              <a:gd name="connsiteX6" fmla="*/ 0 w 2660100"/>
              <a:gd name="connsiteY6" fmla="*/ 0 h 1626207"/>
              <a:gd name="connsiteX0" fmla="*/ 0 w 2660100"/>
              <a:gd name="connsiteY0" fmla="*/ 0 h 1626207"/>
              <a:gd name="connsiteX1" fmla="*/ 2236327 w 2660100"/>
              <a:gd name="connsiteY1" fmla="*/ 0 h 1626207"/>
              <a:gd name="connsiteX2" fmla="*/ 2660100 w 2660100"/>
              <a:gd name="connsiteY2" fmla="*/ 813104 h 1626207"/>
              <a:gd name="connsiteX3" fmla="*/ 2236327 w 2660100"/>
              <a:gd name="connsiteY3" fmla="*/ 1626207 h 1626207"/>
              <a:gd name="connsiteX4" fmla="*/ 0 w 2660100"/>
              <a:gd name="connsiteY4" fmla="*/ 1626207 h 1626207"/>
              <a:gd name="connsiteX5" fmla="*/ 220679 w 2660100"/>
              <a:gd name="connsiteY5" fmla="*/ 810820 h 1626207"/>
              <a:gd name="connsiteX6" fmla="*/ 0 w 2660100"/>
              <a:gd name="connsiteY6" fmla="*/ 0 h 1626207"/>
              <a:gd name="connsiteX0" fmla="*/ 0 w 2660100"/>
              <a:gd name="connsiteY0" fmla="*/ 0 h 1626207"/>
              <a:gd name="connsiteX1" fmla="*/ 2236327 w 2660100"/>
              <a:gd name="connsiteY1" fmla="*/ 0 h 1626207"/>
              <a:gd name="connsiteX2" fmla="*/ 2660100 w 2660100"/>
              <a:gd name="connsiteY2" fmla="*/ 813104 h 1626207"/>
              <a:gd name="connsiteX3" fmla="*/ 2236327 w 2660100"/>
              <a:gd name="connsiteY3" fmla="*/ 1626207 h 1626207"/>
              <a:gd name="connsiteX4" fmla="*/ 0 w 2660100"/>
              <a:gd name="connsiteY4" fmla="*/ 1626207 h 1626207"/>
              <a:gd name="connsiteX5" fmla="*/ 202061 w 2660100"/>
              <a:gd name="connsiteY5" fmla="*/ 810820 h 1626207"/>
              <a:gd name="connsiteX6" fmla="*/ 0 w 2660100"/>
              <a:gd name="connsiteY6" fmla="*/ 0 h 1626207"/>
              <a:gd name="connsiteX0" fmla="*/ 0 w 2441334"/>
              <a:gd name="connsiteY0" fmla="*/ 0 h 1626207"/>
              <a:gd name="connsiteX1" fmla="*/ 2236327 w 2441334"/>
              <a:gd name="connsiteY1" fmla="*/ 0 h 1626207"/>
              <a:gd name="connsiteX2" fmla="*/ 2441334 w 2441334"/>
              <a:gd name="connsiteY2" fmla="*/ 823030 h 1626207"/>
              <a:gd name="connsiteX3" fmla="*/ 2236327 w 2441334"/>
              <a:gd name="connsiteY3" fmla="*/ 1626207 h 1626207"/>
              <a:gd name="connsiteX4" fmla="*/ 0 w 2441334"/>
              <a:gd name="connsiteY4" fmla="*/ 1626207 h 1626207"/>
              <a:gd name="connsiteX5" fmla="*/ 202061 w 2441334"/>
              <a:gd name="connsiteY5" fmla="*/ 810820 h 1626207"/>
              <a:gd name="connsiteX6" fmla="*/ 0 w 2441334"/>
              <a:gd name="connsiteY6" fmla="*/ 0 h 162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1334" h="1626207">
                <a:moveTo>
                  <a:pt x="0" y="0"/>
                </a:moveTo>
                <a:lnTo>
                  <a:pt x="2236327" y="0"/>
                </a:lnTo>
                <a:lnTo>
                  <a:pt x="2441334" y="823030"/>
                </a:lnTo>
                <a:lnTo>
                  <a:pt x="2236327" y="1626207"/>
                </a:lnTo>
                <a:lnTo>
                  <a:pt x="0" y="1626207"/>
                </a:lnTo>
                <a:lnTo>
                  <a:pt x="202061" y="8108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Pentagon 68"/>
          <p:cNvSpPr/>
          <p:nvPr/>
        </p:nvSpPr>
        <p:spPr>
          <a:xfrm rot="10800000">
            <a:off x="5378295" y="2692381"/>
            <a:ext cx="2571583" cy="517218"/>
          </a:xfrm>
          <a:custGeom>
            <a:avLst/>
            <a:gdLst>
              <a:gd name="connsiteX0" fmla="*/ 0 w 2706365"/>
              <a:gd name="connsiteY0" fmla="*/ 0 h 517218"/>
              <a:gd name="connsiteX1" fmla="*/ 2571583 w 2706365"/>
              <a:gd name="connsiteY1" fmla="*/ 0 h 517218"/>
              <a:gd name="connsiteX2" fmla="*/ 2706365 w 2706365"/>
              <a:gd name="connsiteY2" fmla="*/ 258609 h 517218"/>
              <a:gd name="connsiteX3" fmla="*/ 2571583 w 2706365"/>
              <a:gd name="connsiteY3" fmla="*/ 517218 h 517218"/>
              <a:gd name="connsiteX4" fmla="*/ 0 w 2706365"/>
              <a:gd name="connsiteY4" fmla="*/ 517218 h 517218"/>
              <a:gd name="connsiteX5" fmla="*/ 0 w 2706365"/>
              <a:gd name="connsiteY5" fmla="*/ 0 h 517218"/>
              <a:gd name="connsiteX0" fmla="*/ 0 w 2571583"/>
              <a:gd name="connsiteY0" fmla="*/ 0 h 517218"/>
              <a:gd name="connsiteX1" fmla="*/ 2571583 w 2571583"/>
              <a:gd name="connsiteY1" fmla="*/ 0 h 517218"/>
              <a:gd name="connsiteX2" fmla="*/ 2401565 w 2571583"/>
              <a:gd name="connsiteY2" fmla="*/ 249084 h 517218"/>
              <a:gd name="connsiteX3" fmla="*/ 2571583 w 2571583"/>
              <a:gd name="connsiteY3" fmla="*/ 517218 h 517218"/>
              <a:gd name="connsiteX4" fmla="*/ 0 w 2571583"/>
              <a:gd name="connsiteY4" fmla="*/ 517218 h 517218"/>
              <a:gd name="connsiteX5" fmla="*/ 0 w 2571583"/>
              <a:gd name="connsiteY5" fmla="*/ 0 h 517218"/>
              <a:gd name="connsiteX0" fmla="*/ 0 w 2571583"/>
              <a:gd name="connsiteY0" fmla="*/ 0 h 517218"/>
              <a:gd name="connsiteX1" fmla="*/ 2571583 w 2571583"/>
              <a:gd name="connsiteY1" fmla="*/ 0 h 517218"/>
              <a:gd name="connsiteX2" fmla="*/ 2434902 w 2571583"/>
              <a:gd name="connsiteY2" fmla="*/ 268134 h 517218"/>
              <a:gd name="connsiteX3" fmla="*/ 2571583 w 2571583"/>
              <a:gd name="connsiteY3" fmla="*/ 517218 h 517218"/>
              <a:gd name="connsiteX4" fmla="*/ 0 w 2571583"/>
              <a:gd name="connsiteY4" fmla="*/ 517218 h 517218"/>
              <a:gd name="connsiteX5" fmla="*/ 0 w 2571583"/>
              <a:gd name="connsiteY5" fmla="*/ 0 h 51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583" h="517218">
                <a:moveTo>
                  <a:pt x="0" y="0"/>
                </a:moveTo>
                <a:lnTo>
                  <a:pt x="2571583" y="0"/>
                </a:lnTo>
                <a:lnTo>
                  <a:pt x="2434902" y="268134"/>
                </a:lnTo>
                <a:lnTo>
                  <a:pt x="2571583" y="517218"/>
                </a:lnTo>
                <a:lnTo>
                  <a:pt x="0" y="5172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1754263" y="2765190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Equivalents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14989" y="2765190"/>
            <a:ext cx="1241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Correction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146136" y="2765190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winkl" pitchFamily="50" charset="0"/>
                <a:sym typeface="Wingdings" panose="05000000000000000000" pitchFamily="2" charset="2"/>
              </a:rPr>
              <a:t> </a:t>
            </a:r>
            <a:r>
              <a:rPr lang="en-US" dirty="0">
                <a:latin typeface="Twinkl" pitchFamily="50" charset="0"/>
              </a:rPr>
              <a:t>or ×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383761" y="3470011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99327"/>
                </a:solidFill>
                <a:latin typeface="Twinkl" pitchFamily="50" charset="0"/>
                <a:sym typeface="Wingdings" panose="05000000000000000000" pitchFamily="2" charset="2"/>
              </a:rPr>
              <a:t></a:t>
            </a:r>
            <a:endParaRPr lang="en-GB" b="1" dirty="0">
              <a:solidFill>
                <a:srgbClr val="699327"/>
              </a:solidFill>
              <a:latin typeface="Twinkl" pitchFamily="50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83761" y="4862999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99327"/>
                </a:solidFill>
                <a:latin typeface="Twinkl" pitchFamily="50" charset="0"/>
                <a:sym typeface="Wingdings" panose="05000000000000000000" pitchFamily="2" charset="2"/>
              </a:rPr>
              <a:t></a:t>
            </a:r>
            <a:endParaRPr lang="en-GB" b="1" dirty="0">
              <a:solidFill>
                <a:srgbClr val="699327"/>
              </a:solidFill>
              <a:latin typeface="Twinkl" pitchFamily="50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406203" y="4137038"/>
            <a:ext cx="32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99327"/>
                </a:solidFill>
                <a:latin typeface="Twinkl" pitchFamily="2" charset="0"/>
                <a:sym typeface="Wingdings" panose="05000000000000000000" pitchFamily="2" charset="2"/>
              </a:rPr>
              <a:t>×</a:t>
            </a:r>
            <a:endParaRPr lang="en-GB" b="1" dirty="0">
              <a:solidFill>
                <a:srgbClr val="699327"/>
              </a:solidFill>
              <a:latin typeface="Twinkl" pitchFamily="50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406203" y="5588960"/>
            <a:ext cx="32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99327"/>
                </a:solidFill>
                <a:latin typeface="Twinkl" pitchFamily="2" charset="0"/>
                <a:sym typeface="Wingdings" panose="05000000000000000000" pitchFamily="2" charset="2"/>
              </a:rPr>
              <a:t>×</a:t>
            </a:r>
            <a:endParaRPr lang="en-GB" b="1" dirty="0">
              <a:solidFill>
                <a:srgbClr val="699327"/>
              </a:solidFill>
              <a:latin typeface="Twinkl" pitchFamily="50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5696114" y="5475553"/>
            <a:ext cx="1898356" cy="548028"/>
            <a:chOff x="5696114" y="5475553"/>
            <a:chExt cx="1898356" cy="548028"/>
          </a:xfrm>
        </p:grpSpPr>
        <p:grpSp>
          <p:nvGrpSpPr>
            <p:cNvPr id="76" name="Group 75"/>
            <p:cNvGrpSpPr/>
            <p:nvPr/>
          </p:nvGrpSpPr>
          <p:grpSpPr>
            <a:xfrm>
              <a:off x="5696114" y="5492042"/>
              <a:ext cx="570451" cy="529911"/>
              <a:chOff x="1436331" y="5361867"/>
              <a:chExt cx="570451" cy="52991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79</a:t>
                </a: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rgbClr val="6993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100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5997483" y="5573960"/>
              <a:ext cx="538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=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7024019" y="5475553"/>
              <a:ext cx="570451" cy="529911"/>
              <a:chOff x="1436331" y="5361867"/>
              <a:chExt cx="570451" cy="529911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9</a:t>
                </a: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rgbClr val="6993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100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6207754" y="5493670"/>
              <a:ext cx="570451" cy="529911"/>
              <a:chOff x="1436331" y="5361867"/>
              <a:chExt cx="570451" cy="529911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7</a:t>
                </a: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rgbClr val="6993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10</a:t>
                </a: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6586452" y="5555843"/>
              <a:ext cx="603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and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696114" y="4061497"/>
            <a:ext cx="1898356" cy="548028"/>
            <a:chOff x="5696114" y="4061497"/>
            <a:chExt cx="1898356" cy="548028"/>
          </a:xfrm>
        </p:grpSpPr>
        <p:grpSp>
          <p:nvGrpSpPr>
            <p:cNvPr id="90" name="Group 89"/>
            <p:cNvGrpSpPr/>
            <p:nvPr/>
          </p:nvGrpSpPr>
          <p:grpSpPr>
            <a:xfrm>
              <a:off x="5696114" y="4077986"/>
              <a:ext cx="570451" cy="529911"/>
              <a:chOff x="1436331" y="5361867"/>
              <a:chExt cx="570451" cy="529911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87</a:t>
                </a: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rgbClr val="6993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100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5997483" y="4159904"/>
              <a:ext cx="538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=</a:t>
              </a: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024019" y="4061497"/>
              <a:ext cx="570451" cy="529911"/>
              <a:chOff x="1436331" y="5361867"/>
              <a:chExt cx="570451" cy="529911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7</a:t>
                </a: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rgbClr val="6993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100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6207754" y="4079614"/>
              <a:ext cx="570451" cy="529911"/>
              <a:chOff x="1436331" y="5361867"/>
              <a:chExt cx="570451" cy="529911"/>
            </a:xfrm>
          </p:grpSpPr>
          <p:sp>
            <p:nvSpPr>
              <p:cNvPr id="100" name="TextBox 99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8</a:t>
                </a: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rgbClr val="6993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99327"/>
                    </a:solidFill>
                  </a:rPr>
                  <a:t>10</a:t>
                </a: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6586452" y="4141787"/>
              <a:ext cx="603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99327"/>
                  </a:solidFill>
                </a:rPr>
                <a:t>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145836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Hundredths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905796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05796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5"/>
          <a:stretch/>
        </p:blipFill>
        <p:spPr>
          <a:xfrm>
            <a:off x="539750" y="1352811"/>
            <a:ext cx="8064500" cy="4920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6"/>
          <a:stretch/>
        </p:blipFill>
        <p:spPr>
          <a:xfrm rot="10954310">
            <a:off x="884000" y="1794122"/>
            <a:ext cx="5016481" cy="4810061"/>
          </a:xfrm>
          <a:prstGeom prst="rect">
            <a:avLst/>
          </a:prstGeom>
          <a:effectLst>
            <a:outerShdw blurRad="25400" dist="38100" dir="20100000" algn="ctr" rotWithShape="0">
              <a:srgbClr val="000000">
                <a:alpha val="26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6"/>
          <a:stretch/>
        </p:blipFill>
        <p:spPr>
          <a:xfrm rot="10800000">
            <a:off x="747638" y="1881871"/>
            <a:ext cx="4939178" cy="4635629"/>
          </a:xfrm>
          <a:prstGeom prst="rect">
            <a:avLst/>
          </a:prstGeom>
          <a:effectLst>
            <a:outerShdw blurRad="25400" dist="38100" dir="20100000" algn="ctr" rotWithShape="0">
              <a:srgbClr val="000000">
                <a:alpha val="26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3"/>
          <a:stretch/>
        </p:blipFill>
        <p:spPr>
          <a:xfrm>
            <a:off x="0" y="6092824"/>
            <a:ext cx="9144000" cy="7651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5487" y="2164761"/>
            <a:ext cx="4288964" cy="711790"/>
            <a:chOff x="835487" y="2164761"/>
            <a:chExt cx="4288964" cy="711790"/>
          </a:xfrm>
        </p:grpSpPr>
        <p:sp>
          <p:nvSpPr>
            <p:cNvPr id="3" name="Pentagon 2"/>
            <p:cNvSpPr/>
            <p:nvPr/>
          </p:nvSpPr>
          <p:spPr>
            <a:xfrm>
              <a:off x="835487" y="2164761"/>
              <a:ext cx="4288964" cy="711790"/>
            </a:xfrm>
            <a:prstGeom prst="homePlate">
              <a:avLst>
                <a:gd name="adj" fmla="val 14943"/>
              </a:avLst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1412" y="2199154"/>
              <a:ext cx="40011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dirty="0">
                  <a:latin typeface="Twinkl" pitchFamily="2" charset="0"/>
                </a:rPr>
                <a:t>Write a different digit in each box to complete the statement correctly.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65396" y="3178875"/>
            <a:ext cx="585013" cy="667028"/>
            <a:chOff x="755650" y="3865492"/>
            <a:chExt cx="585013" cy="667028"/>
          </a:xfrm>
        </p:grpSpPr>
        <p:sp>
          <p:nvSpPr>
            <p:cNvPr id="14" name="TextBox 13"/>
            <p:cNvSpPr txBox="1"/>
            <p:nvPr/>
          </p:nvSpPr>
          <p:spPr>
            <a:xfrm>
              <a:off x="763862" y="3865492"/>
              <a:ext cx="57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20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04699" y="3476571"/>
            <a:ext cx="570451" cy="369332"/>
            <a:chOff x="755650" y="4163188"/>
            <a:chExt cx="570451" cy="36933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40392" y="4201012"/>
              <a:ext cx="21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20710" y="3282353"/>
            <a:ext cx="57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3061" y="3276448"/>
            <a:ext cx="57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&lt;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984683" y="3476571"/>
            <a:ext cx="570451" cy="369332"/>
            <a:chOff x="755650" y="4163188"/>
            <a:chExt cx="570451" cy="36933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52393" y="3282353"/>
            <a:ext cx="57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=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57767" y="3476571"/>
            <a:ext cx="570451" cy="369332"/>
            <a:chOff x="755650" y="4163188"/>
            <a:chExt cx="570451" cy="369332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40392" y="4201012"/>
              <a:ext cx="21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250889" y="3276448"/>
            <a:ext cx="57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&gt;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668842" y="3476571"/>
            <a:ext cx="570451" cy="369332"/>
            <a:chOff x="755650" y="4163188"/>
            <a:chExt cx="570451" cy="369332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09912" y="4201012"/>
              <a:ext cx="266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55650" y="4163188"/>
              <a:ext cx="57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100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226246" y="3178228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089862" y="3178228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3978350" y="3178228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4780691" y="3178228"/>
            <a:ext cx="351526" cy="2983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/>
          <p:cNvGrpSpPr/>
          <p:nvPr/>
        </p:nvGrpSpPr>
        <p:grpSpPr>
          <a:xfrm>
            <a:off x="2114326" y="3407257"/>
            <a:ext cx="2681478" cy="2741740"/>
            <a:chOff x="2114326" y="3407257"/>
            <a:chExt cx="2681478" cy="2741740"/>
          </a:xfrm>
        </p:grpSpPr>
        <p:grpSp>
          <p:nvGrpSpPr>
            <p:cNvPr id="43" name="Group 42"/>
            <p:cNvGrpSpPr/>
            <p:nvPr/>
          </p:nvGrpSpPr>
          <p:grpSpPr>
            <a:xfrm>
              <a:off x="2114326" y="4043456"/>
              <a:ext cx="2315937" cy="2105541"/>
              <a:chOff x="2569951" y="4121063"/>
              <a:chExt cx="2315937" cy="210554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675150" y="4121063"/>
                <a:ext cx="2105541" cy="2105541"/>
              </a:xfrm>
              <a:prstGeom prst="ellipse">
                <a:avLst/>
              </a:prstGeom>
              <a:solidFill>
                <a:srgbClr val="AFDE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569951" y="4294493"/>
                <a:ext cx="231593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winkl" pitchFamily="50" charset="0"/>
                  </a:rPr>
                  <a:t>There are </a:t>
                </a:r>
                <a:br>
                  <a:rPr lang="en-US" dirty="0">
                    <a:latin typeface="Twinkl" pitchFamily="50" charset="0"/>
                  </a:rPr>
                </a:br>
                <a:r>
                  <a:rPr lang="en-US" dirty="0">
                    <a:latin typeface="Twinkl" pitchFamily="50" charset="0"/>
                  </a:rPr>
                  <a:t>lots of different ways to complete this correctly. </a:t>
                </a:r>
                <a:br>
                  <a:rPr lang="en-US" dirty="0">
                    <a:latin typeface="Twinkl" pitchFamily="50" charset="0"/>
                  </a:rPr>
                </a:br>
                <a:r>
                  <a:rPr lang="en-US" dirty="0">
                    <a:latin typeface="Twinkl" pitchFamily="50" charset="0"/>
                  </a:rPr>
                  <a:t>Here is one</a:t>
                </a:r>
                <a:br>
                  <a:rPr lang="en-US" dirty="0">
                    <a:latin typeface="Twinkl" pitchFamily="50" charset="0"/>
                  </a:rPr>
                </a:br>
                <a:r>
                  <a:rPr lang="en-US" dirty="0">
                    <a:latin typeface="Twinkl" pitchFamily="50" charset="0"/>
                  </a:rPr>
                  <a:t>example:</a:t>
                </a:r>
              </a:p>
            </p:txBody>
          </p:sp>
        </p:grpSp>
        <p:sp>
          <p:nvSpPr>
            <p:cNvPr id="47" name="Arc 46"/>
            <p:cNvSpPr/>
            <p:nvPr/>
          </p:nvSpPr>
          <p:spPr>
            <a:xfrm rot="4898559">
              <a:off x="3032772" y="3407257"/>
              <a:ext cx="1763032" cy="1763032"/>
            </a:xfrm>
            <a:prstGeom prst="arc">
              <a:avLst/>
            </a:prstGeom>
            <a:ln w="57150" cap="rnd">
              <a:solidFill>
                <a:srgbClr val="AFDEF8"/>
              </a:solidFill>
              <a:headEnd type="triangle"/>
            </a:ln>
            <a:effectLst>
              <a:outerShdw blurRad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07258" y="3144298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77224" y="3144298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40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72484" y="3144298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65666" y="3144298"/>
            <a:ext cx="5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699327"/>
                </a:solidFill>
              </a:rPr>
              <a:t>38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919" flipH="1">
            <a:off x="5662436" y="3508655"/>
            <a:ext cx="4425776" cy="2517779"/>
          </a:xfrm>
          <a:prstGeom prst="rect">
            <a:avLst/>
          </a:prstGeom>
          <a:effectLst>
            <a:outerShdw blurRad="25400" dist="50800" dir="828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32067"/>
          <a:stretch/>
        </p:blipFill>
        <p:spPr>
          <a:xfrm>
            <a:off x="8388350" y="2199154"/>
            <a:ext cx="755650" cy="46588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2"/>
          <a:stretch/>
        </p:blipFill>
        <p:spPr>
          <a:xfrm>
            <a:off x="7187754" y="972863"/>
            <a:ext cx="1416496" cy="2503708"/>
          </a:xfrm>
          <a:prstGeom prst="rect">
            <a:avLst/>
          </a:prstGeom>
          <a:effectLst>
            <a:outerShdw blurRad="254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2" grpId="0" animBg="1"/>
      <p:bldP spid="51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145836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Hundredths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905796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05796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5"/>
          <a:stretch/>
        </p:blipFill>
        <p:spPr>
          <a:xfrm>
            <a:off x="539750" y="1352811"/>
            <a:ext cx="8064500" cy="492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29574" y="1525573"/>
            <a:ext cx="5245769" cy="792854"/>
            <a:chOff x="-129574" y="1741118"/>
            <a:chExt cx="5245769" cy="792854"/>
          </a:xfrm>
        </p:grpSpPr>
        <p:sp>
          <p:nvSpPr>
            <p:cNvPr id="10" name="Pentagon 9"/>
            <p:cNvSpPr/>
            <p:nvPr/>
          </p:nvSpPr>
          <p:spPr>
            <a:xfrm>
              <a:off x="-129574" y="1741118"/>
              <a:ext cx="5245769" cy="792854"/>
            </a:xfrm>
            <a:prstGeom prst="homePlate">
              <a:avLst>
                <a:gd name="adj" fmla="val 18367"/>
              </a:avLst>
            </a:prstGeom>
            <a:solidFill>
              <a:srgbClr val="AFDEF8"/>
            </a:solidFill>
            <a:ln>
              <a:noFill/>
            </a:ln>
            <a:effectLst>
              <a:outerShdw blurRad="25400" dist="38100" dir="5400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728500" y="1804584"/>
              <a:ext cx="43445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dirty="0">
                  <a:latin typeface="Twinkl" pitchFamily="2" charset="0"/>
                </a:rPr>
                <a:t>Use these fractions to make comparing statements. One is done for you.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719" b="-909"/>
          <a:stretch/>
        </p:blipFill>
        <p:spPr>
          <a:xfrm rot="10800000">
            <a:off x="755648" y="2381890"/>
            <a:ext cx="4692652" cy="4184007"/>
          </a:xfrm>
          <a:prstGeom prst="rect">
            <a:avLst/>
          </a:prstGeom>
          <a:effectLst>
            <a:outerShdw blurRad="25400" dist="25400" dir="18720000" algn="ctr" rotWithShape="0">
              <a:srgbClr val="000000">
                <a:alpha val="23000"/>
              </a:srgbClr>
            </a:outerShdw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051219"/>
              </p:ext>
            </p:extLst>
          </p:nvPr>
        </p:nvGraphicFramePr>
        <p:xfrm>
          <a:off x="1137896" y="2628471"/>
          <a:ext cx="3978299" cy="35322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2352">
                  <a:extLst>
                    <a:ext uri="{9D8B030D-6E8A-4147-A177-3AD203B41FA5}">
                      <a16:colId xmlns:a16="http://schemas.microsoft.com/office/drawing/2014/main" val="2264650769"/>
                    </a:ext>
                  </a:extLst>
                </a:gridCol>
                <a:gridCol w="1031947">
                  <a:extLst>
                    <a:ext uri="{9D8B030D-6E8A-4147-A177-3AD203B41FA5}">
                      <a16:colId xmlns:a16="http://schemas.microsoft.com/office/drawing/2014/main" val="2055978300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1311284642"/>
                    </a:ext>
                  </a:extLst>
                </a:gridCol>
              </a:tblGrid>
              <a:tr h="883059"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4281" marR="104281" marT="52140" marB="5214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=</a:t>
                      </a:r>
                    </a:p>
                  </a:txBody>
                  <a:tcPr marL="104281" marR="104281" marT="52140" marB="5214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4281" marR="104281" marT="52140" marB="521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54328"/>
                  </a:ext>
                </a:extLst>
              </a:tr>
              <a:tr h="883059"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4281" marR="104281" marT="52140" marB="5214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&gt;</a:t>
                      </a:r>
                    </a:p>
                  </a:txBody>
                  <a:tcPr marL="104281" marR="104281" marT="52140" marB="5214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4281" marR="104281" marT="52140" marB="521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33928"/>
                  </a:ext>
                </a:extLst>
              </a:tr>
              <a:tr h="883059"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4281" marR="104281" marT="52140" marB="5214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&lt;</a:t>
                      </a:r>
                    </a:p>
                  </a:txBody>
                  <a:tcPr marL="104281" marR="104281" marT="52140" marB="5214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4281" marR="104281" marT="52140" marB="521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906248"/>
                  </a:ext>
                </a:extLst>
              </a:tr>
              <a:tr h="883059"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4281" marR="104281" marT="52140" marB="5214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=</a:t>
                      </a:r>
                    </a:p>
                  </a:txBody>
                  <a:tcPr marL="104281" marR="104281" marT="52140" marB="5214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4281" marR="104281" marT="52140" marB="521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6069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2"/>
          <a:stretch/>
        </p:blipFill>
        <p:spPr>
          <a:xfrm>
            <a:off x="0" y="6160708"/>
            <a:ext cx="9144000" cy="69729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53770" y="3689106"/>
            <a:ext cx="570451" cy="529911"/>
            <a:chOff x="1436331" y="5361867"/>
            <a:chExt cx="570451" cy="529911"/>
          </a:xfrm>
        </p:grpSpPr>
        <p:sp>
          <p:nvSpPr>
            <p:cNvPr id="15" name="TextBox 14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9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29436" y="56284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64007" y="2833844"/>
            <a:ext cx="570451" cy="529911"/>
            <a:chOff x="1436331" y="5361867"/>
            <a:chExt cx="570451" cy="529911"/>
          </a:xfrm>
        </p:grpSpPr>
        <p:sp>
          <p:nvSpPr>
            <p:cNvPr id="19" name="TextBox 18"/>
            <p:cNvSpPr txBox="1"/>
            <p:nvPr/>
          </p:nvSpPr>
          <p:spPr>
            <a:xfrm>
              <a:off x="1474221" y="5361867"/>
              <a:ext cx="493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60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53770" y="4558437"/>
            <a:ext cx="570451" cy="529911"/>
            <a:chOff x="1436331" y="5361867"/>
            <a:chExt cx="570451" cy="529911"/>
          </a:xfrm>
        </p:grpSpPr>
        <p:sp>
          <p:nvSpPr>
            <p:cNvPr id="27" name="TextBox 26"/>
            <p:cNvSpPr txBox="1"/>
            <p:nvPr/>
          </p:nvSpPr>
          <p:spPr>
            <a:xfrm>
              <a:off x="1474221" y="5361867"/>
              <a:ext cx="493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79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77963" y="2803543"/>
            <a:ext cx="1341980" cy="535350"/>
            <a:chOff x="4104255" y="2857041"/>
            <a:chExt cx="1341980" cy="535350"/>
          </a:xfrm>
        </p:grpSpPr>
        <p:grpSp>
          <p:nvGrpSpPr>
            <p:cNvPr id="35" name="Group 34"/>
            <p:cNvGrpSpPr/>
            <p:nvPr/>
          </p:nvGrpSpPr>
          <p:grpSpPr>
            <a:xfrm>
              <a:off x="4875784" y="2862480"/>
              <a:ext cx="570451" cy="529911"/>
              <a:chOff x="1436331" y="5361867"/>
              <a:chExt cx="570451" cy="529911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2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477660" y="2924653"/>
              <a:ext cx="603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and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104255" y="2857041"/>
              <a:ext cx="570451" cy="529911"/>
              <a:chOff x="1436331" y="5361867"/>
              <a:chExt cx="570451" cy="529911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4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249492" y="5458432"/>
            <a:ext cx="570451" cy="529911"/>
            <a:chOff x="1436331" y="5361867"/>
            <a:chExt cx="570451" cy="529911"/>
          </a:xfrm>
        </p:grpSpPr>
        <p:sp>
          <p:nvSpPr>
            <p:cNvPr id="58" name="TextBox 57"/>
            <p:cNvSpPr txBox="1"/>
            <p:nvPr/>
          </p:nvSpPr>
          <p:spPr>
            <a:xfrm>
              <a:off x="1527561" y="5361867"/>
              <a:ext cx="37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4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629436" y="56284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851368" y="5520605"/>
            <a:ext cx="6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3458194" y="5458432"/>
            <a:ext cx="570451" cy="529911"/>
            <a:chOff x="1436331" y="5361867"/>
            <a:chExt cx="570451" cy="529911"/>
          </a:xfrm>
        </p:grpSpPr>
        <p:sp>
          <p:nvSpPr>
            <p:cNvPr id="62" name="TextBox 61"/>
            <p:cNvSpPr txBox="1"/>
            <p:nvPr/>
          </p:nvSpPr>
          <p:spPr>
            <a:xfrm>
              <a:off x="1474221" y="5361867"/>
              <a:ext cx="493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40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865234" y="4670917"/>
            <a:ext cx="6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472060" y="4608744"/>
            <a:ext cx="570451" cy="529911"/>
            <a:chOff x="1436331" y="5361867"/>
            <a:chExt cx="570451" cy="529911"/>
          </a:xfrm>
        </p:grpSpPr>
        <p:sp>
          <p:nvSpPr>
            <p:cNvPr id="67" name="TextBox 66"/>
            <p:cNvSpPr txBox="1"/>
            <p:nvPr/>
          </p:nvSpPr>
          <p:spPr>
            <a:xfrm>
              <a:off x="1474221" y="5361867"/>
              <a:ext cx="493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79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591332" y="5628451"/>
              <a:ext cx="2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436331" y="5584001"/>
              <a:ext cx="5704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100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3851368" y="3771068"/>
            <a:ext cx="6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</a:t>
            </a: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7594" flipH="1">
            <a:off x="6715862" y="2757278"/>
            <a:ext cx="3863137" cy="2263876"/>
          </a:xfrm>
          <a:prstGeom prst="rect">
            <a:avLst/>
          </a:prstGeom>
          <a:effectLst>
            <a:outerShdw blurRad="25400" dist="38100" dir="648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2" t="18005"/>
          <a:stretch/>
        </p:blipFill>
        <p:spPr>
          <a:xfrm>
            <a:off x="8468436" y="1234798"/>
            <a:ext cx="675564" cy="5623201"/>
          </a:xfrm>
          <a:prstGeom prst="rect">
            <a:avLst/>
          </a:prstGeom>
        </p:spPr>
      </p:pic>
      <p:sp>
        <p:nvSpPr>
          <p:cNvPr id="180" name="Rectangle 179"/>
          <p:cNvSpPr/>
          <p:nvPr/>
        </p:nvSpPr>
        <p:spPr>
          <a:xfrm>
            <a:off x="4420465" y="3626857"/>
            <a:ext cx="519530" cy="65224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353430" y="3626857"/>
            <a:ext cx="519530" cy="65224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4420465" y="4503661"/>
            <a:ext cx="519530" cy="65224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1386202" y="5390381"/>
            <a:ext cx="519530" cy="65224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/>
          <p:cNvGrpSpPr/>
          <p:nvPr/>
        </p:nvGrpSpPr>
        <p:grpSpPr>
          <a:xfrm>
            <a:off x="5937886" y="3007332"/>
            <a:ext cx="570451" cy="652243"/>
            <a:chOff x="7069932" y="2595312"/>
            <a:chExt cx="570451" cy="652243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7093019" y="2595312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14" name="Group 113"/>
            <p:cNvGrpSpPr/>
            <p:nvPr/>
          </p:nvGrpSpPr>
          <p:grpSpPr>
            <a:xfrm>
              <a:off x="7069932" y="2656477"/>
              <a:ext cx="570451" cy="529911"/>
              <a:chOff x="1436331" y="5361867"/>
              <a:chExt cx="570451" cy="529911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1474221" y="5361867"/>
                <a:ext cx="493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37</a:t>
                </a:r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5937886" y="4571516"/>
            <a:ext cx="570451" cy="652243"/>
            <a:chOff x="4488604" y="384581"/>
            <a:chExt cx="570451" cy="652243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4511820" y="384581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18" name="Group 117"/>
            <p:cNvGrpSpPr/>
            <p:nvPr/>
          </p:nvGrpSpPr>
          <p:grpSpPr>
            <a:xfrm>
              <a:off x="4488604" y="448521"/>
              <a:ext cx="570451" cy="529911"/>
              <a:chOff x="1436331" y="5361867"/>
              <a:chExt cx="570451" cy="529911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2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6711301" y="2225240"/>
            <a:ext cx="570451" cy="652243"/>
            <a:chOff x="7069932" y="2595312"/>
            <a:chExt cx="570451" cy="652243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7093019" y="2595312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25" name="Group 124"/>
            <p:cNvGrpSpPr/>
            <p:nvPr/>
          </p:nvGrpSpPr>
          <p:grpSpPr>
            <a:xfrm>
              <a:off x="7069932" y="2656477"/>
              <a:ext cx="570451" cy="529911"/>
              <a:chOff x="1436331" y="5361867"/>
              <a:chExt cx="570451" cy="529911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474221" y="5361867"/>
                <a:ext cx="493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50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</p:grpSp>
      <p:grpSp>
        <p:nvGrpSpPr>
          <p:cNvPr id="130" name="Group 129"/>
          <p:cNvGrpSpPr/>
          <p:nvPr/>
        </p:nvGrpSpPr>
        <p:grpSpPr>
          <a:xfrm>
            <a:off x="5937886" y="2225240"/>
            <a:ext cx="570451" cy="652243"/>
            <a:chOff x="7069932" y="2595312"/>
            <a:chExt cx="570451" cy="652243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7093019" y="2595312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32" name="Group 131"/>
            <p:cNvGrpSpPr/>
            <p:nvPr/>
          </p:nvGrpSpPr>
          <p:grpSpPr>
            <a:xfrm>
              <a:off x="7069932" y="2656477"/>
              <a:ext cx="570451" cy="529911"/>
              <a:chOff x="1436331" y="5361867"/>
              <a:chExt cx="570451" cy="529911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1474221" y="5361867"/>
                <a:ext cx="493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40</a:t>
                </a:r>
              </a:p>
            </p:txBody>
          </p:sp>
          <p:cxnSp>
            <p:nvCxnSpPr>
              <p:cNvPr id="134" name="Straight Connector 133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6711301" y="3007332"/>
            <a:ext cx="570451" cy="652243"/>
            <a:chOff x="7069932" y="2595312"/>
            <a:chExt cx="570451" cy="652243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7093019" y="2595312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38" name="Group 137"/>
            <p:cNvGrpSpPr/>
            <p:nvPr/>
          </p:nvGrpSpPr>
          <p:grpSpPr>
            <a:xfrm>
              <a:off x="7069932" y="2656477"/>
              <a:ext cx="570451" cy="529911"/>
              <a:chOff x="1436331" y="5361867"/>
              <a:chExt cx="570451" cy="529911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1474221" y="5361867"/>
                <a:ext cx="493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92</a:t>
                </a:r>
              </a:p>
            </p:txBody>
          </p:sp>
          <p:cxnSp>
            <p:nvCxnSpPr>
              <p:cNvPr id="140" name="Straight Connector 139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5937886" y="3789424"/>
            <a:ext cx="570451" cy="652243"/>
            <a:chOff x="7069932" y="2595312"/>
            <a:chExt cx="570451" cy="652243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7093019" y="2595312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44" name="Group 143"/>
            <p:cNvGrpSpPr/>
            <p:nvPr/>
          </p:nvGrpSpPr>
          <p:grpSpPr>
            <a:xfrm>
              <a:off x="7069932" y="2656477"/>
              <a:ext cx="570451" cy="529911"/>
              <a:chOff x="1436331" y="5361867"/>
              <a:chExt cx="570451" cy="529911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1474221" y="5361867"/>
                <a:ext cx="493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38</a:t>
                </a:r>
              </a:p>
            </p:txBody>
          </p:sp>
          <p:cxnSp>
            <p:nvCxnSpPr>
              <p:cNvPr id="146" name="Straight Connector 145"/>
              <p:cNvCxnSpPr/>
              <p:nvPr/>
            </p:nvCxnSpPr>
            <p:spPr>
              <a:xfrm>
                <a:off x="1591332" y="5628451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100</a:t>
                </a: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6711301" y="3789424"/>
            <a:ext cx="570451" cy="652243"/>
            <a:chOff x="4488604" y="384581"/>
            <a:chExt cx="570451" cy="652243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4511820" y="384581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50" name="Group 149"/>
            <p:cNvGrpSpPr/>
            <p:nvPr/>
          </p:nvGrpSpPr>
          <p:grpSpPr>
            <a:xfrm>
              <a:off x="4488604" y="448521"/>
              <a:ext cx="570451" cy="529911"/>
              <a:chOff x="1436331" y="5361867"/>
              <a:chExt cx="570451" cy="529911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4</a:t>
                </a:r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5937886" y="5353606"/>
            <a:ext cx="570451" cy="652243"/>
            <a:chOff x="4488604" y="384581"/>
            <a:chExt cx="570451" cy="652243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4511820" y="384581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56" name="Group 155"/>
            <p:cNvGrpSpPr/>
            <p:nvPr/>
          </p:nvGrpSpPr>
          <p:grpSpPr>
            <a:xfrm>
              <a:off x="4488604" y="448521"/>
              <a:ext cx="570451" cy="529911"/>
              <a:chOff x="1436331" y="5361867"/>
              <a:chExt cx="570451" cy="529911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8</a:t>
                </a: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6711301" y="4571516"/>
            <a:ext cx="570451" cy="652243"/>
            <a:chOff x="4488604" y="384581"/>
            <a:chExt cx="570451" cy="652243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4511820" y="384581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62" name="Group 161"/>
            <p:cNvGrpSpPr/>
            <p:nvPr/>
          </p:nvGrpSpPr>
          <p:grpSpPr>
            <a:xfrm>
              <a:off x="4488604" y="448521"/>
              <a:ext cx="570451" cy="529911"/>
              <a:chOff x="1436331" y="5361867"/>
              <a:chExt cx="570451" cy="529911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39</a:t>
                </a:r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xtBox 164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</p:grpSp>
      <p:grpSp>
        <p:nvGrpSpPr>
          <p:cNvPr id="166" name="Group 165"/>
          <p:cNvGrpSpPr/>
          <p:nvPr/>
        </p:nvGrpSpPr>
        <p:grpSpPr>
          <a:xfrm>
            <a:off x="6711301" y="5353606"/>
            <a:ext cx="570451" cy="652243"/>
            <a:chOff x="4488604" y="384581"/>
            <a:chExt cx="570451" cy="652243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5" t="57426" r="15747" b="21866"/>
            <a:stretch/>
          </p:blipFill>
          <p:spPr>
            <a:xfrm rot="10800000">
              <a:off x="4511820" y="384581"/>
              <a:ext cx="504970" cy="6522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2700" dist="25400" dir="19020000" algn="ctr" rotWithShape="0">
                <a:srgbClr val="000000">
                  <a:alpha val="23000"/>
                </a:srgbClr>
              </a:outerShdw>
            </a:effectLst>
          </p:spPr>
        </p:pic>
        <p:grpSp>
          <p:nvGrpSpPr>
            <p:cNvPr id="168" name="Group 167"/>
            <p:cNvGrpSpPr/>
            <p:nvPr/>
          </p:nvGrpSpPr>
          <p:grpSpPr>
            <a:xfrm>
              <a:off x="4488604" y="448521"/>
              <a:ext cx="570451" cy="529911"/>
              <a:chOff x="1436331" y="5361867"/>
              <a:chExt cx="570451" cy="529911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1527561" y="5361867"/>
                <a:ext cx="3793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7</a:t>
                </a:r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1629436" y="56284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/>
              <p:cNvSpPr txBox="1"/>
              <p:nvPr/>
            </p:nvSpPr>
            <p:spPr>
              <a:xfrm>
                <a:off x="1436331" y="5584001"/>
                <a:ext cx="570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/>
                  <a:t>10</a:t>
                </a:r>
              </a:p>
            </p:txBody>
          </p:sp>
        </p:grpSp>
      </p:grpSp>
      <p:grpSp>
        <p:nvGrpSpPr>
          <p:cNvPr id="184" name="Group 183"/>
          <p:cNvGrpSpPr/>
          <p:nvPr/>
        </p:nvGrpSpPr>
        <p:grpSpPr>
          <a:xfrm>
            <a:off x="-133283" y="1528366"/>
            <a:ext cx="5248677" cy="792854"/>
            <a:chOff x="-694295" y="1741118"/>
            <a:chExt cx="5248677" cy="792854"/>
          </a:xfrm>
        </p:grpSpPr>
        <p:sp>
          <p:nvSpPr>
            <p:cNvPr id="185" name="Pentagon 184"/>
            <p:cNvSpPr/>
            <p:nvPr/>
          </p:nvSpPr>
          <p:spPr>
            <a:xfrm>
              <a:off x="-694295" y="1741118"/>
              <a:ext cx="5248677" cy="792854"/>
            </a:xfrm>
            <a:prstGeom prst="homePlate">
              <a:avLst>
                <a:gd name="adj" fmla="val 18367"/>
              </a:avLst>
            </a:prstGeom>
            <a:solidFill>
              <a:srgbClr val="699327"/>
            </a:solidFill>
            <a:ln>
              <a:noFill/>
            </a:ln>
            <a:effectLst>
              <a:outerShdw blurRad="25400" dist="38100" dir="5400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728501" y="1804584"/>
              <a:ext cx="36624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There are lots of possible answers. Here is one example: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95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-0.27917 -0.0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25572 -0.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12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25138 -0.120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-60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49931 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  <p:bldP spid="182" grpId="0" animBg="1"/>
      <p:bldP spid="1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3F129B-2D47-483A-A90C-799D2C477CF6}"/>
              </a:ext>
            </a:extLst>
          </p:cNvPr>
          <p:cNvSpPr/>
          <p:nvPr/>
        </p:nvSpPr>
        <p:spPr>
          <a:xfrm>
            <a:off x="4563663" y="1819414"/>
            <a:ext cx="3824688" cy="4273409"/>
          </a:xfrm>
          <a:prstGeom prst="rect">
            <a:avLst/>
          </a:prstGeom>
          <a:solidFill>
            <a:srgbClr val="4E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55650" y="1822827"/>
            <a:ext cx="3816349" cy="4269997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49" y="1364071"/>
            <a:ext cx="7632701" cy="458757"/>
          </a:xfrm>
          <a:prstGeom prst="rect">
            <a:avLst/>
          </a:prstGeom>
          <a:solidFill>
            <a:srgbClr val="C7E8FD"/>
          </a:solidFill>
        </p:spPr>
        <p:txBody>
          <a:bodyPr wrap="square" lIns="72000" tIns="72000" rIns="72000" bIns="108000">
            <a:spAutoFit/>
          </a:bodyPr>
          <a:lstStyle/>
          <a:p>
            <a:pPr algn="ctr"/>
            <a:r>
              <a:rPr lang="en-GB" dirty="0"/>
              <a:t>Dive in by completing your own activity!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B74EBF-AD1B-4DC1-AB71-6B21B868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500" r="27421" b="1"/>
          <a:stretch/>
        </p:blipFill>
        <p:spPr>
          <a:xfrm>
            <a:off x="755650" y="1819415"/>
            <a:ext cx="3818059" cy="4273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B3C386-037D-47BC-B81B-E45DB0C56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1674"/>
            <a:ext cx="2722090" cy="3848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B3C386-037D-47BC-B81B-E45DB0C567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2" b="29642"/>
          <a:stretch/>
        </p:blipFill>
        <p:spPr>
          <a:xfrm rot="1560000">
            <a:off x="2687687" y="2956011"/>
            <a:ext cx="766368" cy="1545258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2"/>
          <a:stretch/>
        </p:blipFill>
        <p:spPr>
          <a:xfrm rot="1672852">
            <a:off x="974563" y="2293048"/>
            <a:ext cx="1552125" cy="1749499"/>
          </a:xfrm>
          <a:prstGeom prst="rect">
            <a:avLst/>
          </a:prstGeom>
        </p:spPr>
      </p:pic>
      <p:pic>
        <p:nvPicPr>
          <p:cNvPr id="22" name="Boy Writing">
            <a:extLst>
              <a:ext uri="{FF2B5EF4-FFF2-40B4-BE49-F238E27FC236}">
                <a16:creationId xmlns:a16="http://schemas.microsoft.com/office/drawing/2014/main" id="{59E92074-8F0A-4A38-87B2-6E07FF3C86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10F3B9-A120-4B78-B8FC-DBBE2542D0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75" y="2031674"/>
            <a:ext cx="2722090" cy="3848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10F3B9-A120-4B78-B8FC-DBBE2542D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1674"/>
            <a:ext cx="2722090" cy="3848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47429" y="670659"/>
            <a:ext cx="145836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Hundredths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750" y="3271706"/>
            <a:ext cx="215899" cy="54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/>
          </p:cNvPr>
          <p:cNvSpPr/>
          <p:nvPr/>
        </p:nvSpPr>
        <p:spPr>
          <a:xfrm>
            <a:off x="3900880" y="2950827"/>
            <a:ext cx="1342239" cy="956345"/>
          </a:xfrm>
          <a:prstGeom prst="ellipse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628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y PowerPoint Template.potx" id="{F85161A8-C811-4C2C-8C82-1FD236338727}" vid="{D0108FDD-D510-4CB9-BFB5-C4058926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304</TotalTime>
  <Words>336</Words>
  <Application>Microsoft Office PowerPoint</Application>
  <PresentationFormat>On-screen Show (4:3)</PresentationFormat>
  <Paragraphs>192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Heather Taylor</cp:lastModifiedBy>
  <cp:revision>25</cp:revision>
  <dcterms:created xsi:type="dcterms:W3CDTF">2020-02-26T12:43:10Z</dcterms:created>
  <dcterms:modified xsi:type="dcterms:W3CDTF">2021-02-20T12:42:45Z</dcterms:modified>
</cp:coreProperties>
</file>