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7" r:id="rId5"/>
    <p:sldMasterId id="2147483679" r:id="rId6"/>
    <p:sldMasterId id="2147483682" r:id="rId7"/>
  </p:sldMasterIdLst>
  <p:notesMasterIdLst>
    <p:notesMasterId r:id="rId23"/>
  </p:notesMasterIdLst>
  <p:sldIdLst>
    <p:sldId id="296" r:id="rId8"/>
    <p:sldId id="300" r:id="rId9"/>
    <p:sldId id="306" r:id="rId10"/>
    <p:sldId id="307" r:id="rId11"/>
    <p:sldId id="304" r:id="rId12"/>
    <p:sldId id="308" r:id="rId13"/>
    <p:sldId id="309" r:id="rId14"/>
    <p:sldId id="311" r:id="rId15"/>
    <p:sldId id="310" r:id="rId16"/>
    <p:sldId id="313" r:id="rId17"/>
    <p:sldId id="312" r:id="rId18"/>
    <p:sldId id="314" r:id="rId19"/>
    <p:sldId id="315" r:id="rId20"/>
    <p:sldId id="316" r:id="rId21"/>
    <p:sldId id="317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3978" autoAdjust="0"/>
  </p:normalViewPr>
  <p:slideViewPr>
    <p:cSldViewPr snapToGrid="0" snapToObjects="1">
      <p:cViewPr varScale="1">
        <p:scale>
          <a:sx n="82" d="100"/>
          <a:sy n="82" d="100"/>
        </p:scale>
        <p:origin x="778" y="72"/>
      </p:cViewPr>
      <p:guideLst>
        <p:guide orient="horz" pos="2160"/>
        <p:guide pos="285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presProps" Target="presProps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6C1A4106-6992-4F4C-9A86-0971A30D813C}"/>
    <pc:docChg chg="custSel modSld">
      <pc:chgData name="James Clegg" userId="c6df1435-7a36-4b38-be4d-16e68e91152f" providerId="ADAL" clId="{6C1A4106-6992-4F4C-9A86-0971A30D813C}" dt="2021-01-14T08:51:59.248" v="13"/>
      <pc:docMkLst>
        <pc:docMk/>
      </pc:docMkLst>
      <pc:sldChg chg="modTransition">
        <pc:chgData name="James Clegg" userId="c6df1435-7a36-4b38-be4d-16e68e91152f" providerId="ADAL" clId="{6C1A4106-6992-4F4C-9A86-0971A30D813C}" dt="2021-01-14T08:51:59.248" v="13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6C1A4106-6992-4F4C-9A86-0971A30D813C}" dt="2021-01-14T08:51:59.248" v="13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6C1A4106-6992-4F4C-9A86-0971A30D813C}" dt="2021-01-14T08:51:59.248" v="13"/>
        <pc:sldMkLst>
          <pc:docMk/>
          <pc:sldMk cId="4128357408" sldId="298"/>
        </pc:sldMkLst>
        <pc:picChg chg="del">
          <ac:chgData name="James Clegg" userId="c6df1435-7a36-4b38-be4d-16e68e91152f" providerId="ADAL" clId="{6C1A4106-6992-4F4C-9A86-0971A30D813C}" dt="2021-01-14T08:51:14.259" v="0" actId="478"/>
          <ac:picMkLst>
            <pc:docMk/>
            <pc:sldMk cId="4128357408" sldId="298"/>
            <ac:picMk id="8" creationId="{00000000-0000-0000-0000-000000000000}"/>
          </ac:picMkLst>
        </pc:picChg>
      </pc:sldChg>
      <pc:sldChg chg="modTransition">
        <pc:chgData name="James Clegg" userId="c6df1435-7a36-4b38-be4d-16e68e91152f" providerId="ADAL" clId="{6C1A4106-6992-4F4C-9A86-0971A30D813C}" dt="2021-01-14T08:51:59.248" v="13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6C1A4106-6992-4F4C-9A86-0971A30D813C}" dt="2021-01-14T08:51:59.248" v="13"/>
        <pc:sldMkLst>
          <pc:docMk/>
          <pc:sldMk cId="3939627984" sldId="300"/>
        </pc:sldMkLst>
        <pc:picChg chg="del">
          <ac:chgData name="James Clegg" userId="c6df1435-7a36-4b38-be4d-16e68e91152f" providerId="ADAL" clId="{6C1A4106-6992-4F4C-9A86-0971A30D813C}" dt="2021-01-14T08:51:20.027" v="2" actId="478"/>
          <ac:picMkLst>
            <pc:docMk/>
            <pc:sldMk cId="3939627984" sldId="300"/>
            <ac:picMk id="1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C1A4106-6992-4F4C-9A86-0971A30D813C}" dt="2021-01-14T08:51:59.248" v="13"/>
        <pc:sldMkLst>
          <pc:docMk/>
          <pc:sldMk cId="3782242679" sldId="301"/>
        </pc:sldMkLst>
        <pc:picChg chg="del">
          <ac:chgData name="James Clegg" userId="c6df1435-7a36-4b38-be4d-16e68e91152f" providerId="ADAL" clId="{6C1A4106-6992-4F4C-9A86-0971A30D813C}" dt="2021-01-14T08:51:54.103" v="12" actId="478"/>
          <ac:picMkLst>
            <pc:docMk/>
            <pc:sldMk cId="3782242679" sldId="301"/>
            <ac:picMk id="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C1A4106-6992-4F4C-9A86-0971A30D813C}" dt="2021-01-14T08:51:59.248" v="13"/>
        <pc:sldMkLst>
          <pc:docMk/>
          <pc:sldMk cId="286264232" sldId="303"/>
        </pc:sldMkLst>
        <pc:picChg chg="del">
          <ac:chgData name="James Clegg" userId="c6df1435-7a36-4b38-be4d-16e68e91152f" providerId="ADAL" clId="{6C1A4106-6992-4F4C-9A86-0971A30D813C}" dt="2021-01-14T08:51:16.384" v="1" actId="478"/>
          <ac:picMkLst>
            <pc:docMk/>
            <pc:sldMk cId="286264232" sldId="303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C1A4106-6992-4F4C-9A86-0971A30D813C}" dt="2021-01-14T08:51:59.248" v="13"/>
        <pc:sldMkLst>
          <pc:docMk/>
          <pc:sldMk cId="3195527484" sldId="304"/>
        </pc:sldMkLst>
        <pc:picChg chg="del">
          <ac:chgData name="James Clegg" userId="c6df1435-7a36-4b38-be4d-16e68e91152f" providerId="ADAL" clId="{6C1A4106-6992-4F4C-9A86-0971A30D813C}" dt="2021-01-14T08:51:27.351" v="5" actId="478"/>
          <ac:picMkLst>
            <pc:docMk/>
            <pc:sldMk cId="3195527484" sldId="304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C1A4106-6992-4F4C-9A86-0971A30D813C}" dt="2021-01-14T08:51:59.248" v="13"/>
        <pc:sldMkLst>
          <pc:docMk/>
          <pc:sldMk cId="3285043783" sldId="306"/>
        </pc:sldMkLst>
        <pc:picChg chg="del">
          <ac:chgData name="James Clegg" userId="c6df1435-7a36-4b38-be4d-16e68e91152f" providerId="ADAL" clId="{6C1A4106-6992-4F4C-9A86-0971A30D813C}" dt="2021-01-14T08:51:22.177" v="3" actId="478"/>
          <ac:picMkLst>
            <pc:docMk/>
            <pc:sldMk cId="3285043783" sldId="306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C1A4106-6992-4F4C-9A86-0971A30D813C}" dt="2021-01-14T08:51:59.248" v="13"/>
        <pc:sldMkLst>
          <pc:docMk/>
          <pc:sldMk cId="2581304230" sldId="307"/>
        </pc:sldMkLst>
        <pc:picChg chg="del">
          <ac:chgData name="James Clegg" userId="c6df1435-7a36-4b38-be4d-16e68e91152f" providerId="ADAL" clId="{6C1A4106-6992-4F4C-9A86-0971A30D813C}" dt="2021-01-14T08:51:24.964" v="4" actId="478"/>
          <ac:picMkLst>
            <pc:docMk/>
            <pc:sldMk cId="2581304230" sldId="307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C1A4106-6992-4F4C-9A86-0971A30D813C}" dt="2021-01-14T08:51:59.248" v="13"/>
        <pc:sldMkLst>
          <pc:docMk/>
          <pc:sldMk cId="4062145714" sldId="308"/>
        </pc:sldMkLst>
        <pc:picChg chg="del">
          <ac:chgData name="James Clegg" userId="c6df1435-7a36-4b38-be4d-16e68e91152f" providerId="ADAL" clId="{6C1A4106-6992-4F4C-9A86-0971A30D813C}" dt="2021-01-14T08:51:29.809" v="6" actId="478"/>
          <ac:picMkLst>
            <pc:docMk/>
            <pc:sldMk cId="4062145714" sldId="308"/>
            <ac:picMk id="1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C1A4106-6992-4F4C-9A86-0971A30D813C}" dt="2021-01-14T08:51:59.248" v="13"/>
        <pc:sldMkLst>
          <pc:docMk/>
          <pc:sldMk cId="1406942254" sldId="309"/>
        </pc:sldMkLst>
        <pc:picChg chg="del">
          <ac:chgData name="James Clegg" userId="c6df1435-7a36-4b38-be4d-16e68e91152f" providerId="ADAL" clId="{6C1A4106-6992-4F4C-9A86-0971A30D813C}" dt="2021-01-14T08:51:40.811" v="7" actId="478"/>
          <ac:picMkLst>
            <pc:docMk/>
            <pc:sldMk cId="1406942254" sldId="309"/>
            <ac:picMk id="1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C1A4106-6992-4F4C-9A86-0971A30D813C}" dt="2021-01-14T08:51:59.248" v="13"/>
        <pc:sldMkLst>
          <pc:docMk/>
          <pc:sldMk cId="513275571" sldId="310"/>
        </pc:sldMkLst>
        <pc:picChg chg="del">
          <ac:chgData name="James Clegg" userId="c6df1435-7a36-4b38-be4d-16e68e91152f" providerId="ADAL" clId="{6C1A4106-6992-4F4C-9A86-0971A30D813C}" dt="2021-01-14T08:51:45.468" v="9" actId="478"/>
          <ac:picMkLst>
            <pc:docMk/>
            <pc:sldMk cId="513275571" sldId="310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C1A4106-6992-4F4C-9A86-0971A30D813C}" dt="2021-01-14T08:51:59.248" v="13"/>
        <pc:sldMkLst>
          <pc:docMk/>
          <pc:sldMk cId="3762976941" sldId="311"/>
        </pc:sldMkLst>
        <pc:picChg chg="del">
          <ac:chgData name="James Clegg" userId="c6df1435-7a36-4b38-be4d-16e68e91152f" providerId="ADAL" clId="{6C1A4106-6992-4F4C-9A86-0971A30D813C}" dt="2021-01-14T08:51:43.275" v="8" actId="478"/>
          <ac:picMkLst>
            <pc:docMk/>
            <pc:sldMk cId="3762976941" sldId="31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C1A4106-6992-4F4C-9A86-0971A30D813C}" dt="2021-01-14T08:51:59.248" v="13"/>
        <pc:sldMkLst>
          <pc:docMk/>
          <pc:sldMk cId="1115574059" sldId="312"/>
        </pc:sldMkLst>
        <pc:picChg chg="del">
          <ac:chgData name="James Clegg" userId="c6df1435-7a36-4b38-be4d-16e68e91152f" providerId="ADAL" clId="{6C1A4106-6992-4F4C-9A86-0971A30D813C}" dt="2021-01-14T08:51:52.020" v="11" actId="478"/>
          <ac:picMkLst>
            <pc:docMk/>
            <pc:sldMk cId="1115574059" sldId="312"/>
            <ac:picMk id="2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C1A4106-6992-4F4C-9A86-0971A30D813C}" dt="2021-01-14T08:51:59.248" v="13"/>
        <pc:sldMkLst>
          <pc:docMk/>
          <pc:sldMk cId="1128342245" sldId="313"/>
        </pc:sldMkLst>
        <pc:picChg chg="del">
          <ac:chgData name="James Clegg" userId="c6df1435-7a36-4b38-be4d-16e68e91152f" providerId="ADAL" clId="{6C1A4106-6992-4F4C-9A86-0971A30D813C}" dt="2021-01-14T08:51:47.622" v="10" actId="478"/>
          <ac:picMkLst>
            <pc:docMk/>
            <pc:sldMk cId="1128342245" sldId="313"/>
            <ac:picMk id="6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07/02/2021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07/02/2021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7" Type="http://schemas.openxmlformats.org/officeDocument/2006/relationships/image" Target="../media/image60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10" Type="http://schemas.openxmlformats.org/officeDocument/2006/relationships/image" Target="../media/image63.png"/><Relationship Id="rId9" Type="http://schemas.openxmlformats.org/officeDocument/2006/relationships/image" Target="../media/image6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13" Type="http://schemas.openxmlformats.org/officeDocument/2006/relationships/image" Target="../media/image71.png"/><Relationship Id="rId7" Type="http://schemas.openxmlformats.org/officeDocument/2006/relationships/image" Target="../media/image380.png"/><Relationship Id="rId12" Type="http://schemas.openxmlformats.org/officeDocument/2006/relationships/image" Target="../media/image70.png"/><Relationship Id="rId17" Type="http://schemas.openxmlformats.org/officeDocument/2006/relationships/image" Target="../media/image41.pn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40.png"/><Relationship Id="rId1" Type="http://schemas.openxmlformats.org/officeDocument/2006/relationships/tags" Target="../tags/tag9.xml"/><Relationship Id="rId6" Type="http://schemas.openxmlformats.org/officeDocument/2006/relationships/image" Target="../media/image64.png"/><Relationship Id="rId11" Type="http://schemas.openxmlformats.org/officeDocument/2006/relationships/image" Target="../media/image69.png"/><Relationship Id="rId5" Type="http://schemas.openxmlformats.org/officeDocument/2006/relationships/image" Target="../media/image350.png"/><Relationship Id="rId15" Type="http://schemas.openxmlformats.org/officeDocument/2006/relationships/image" Target="../media/image390.png"/><Relationship Id="rId10" Type="http://schemas.openxmlformats.org/officeDocument/2006/relationships/image" Target="../media/image68.png"/><Relationship Id="rId9" Type="http://schemas.openxmlformats.org/officeDocument/2006/relationships/image" Target="../media/image67.png"/><Relationship Id="rId1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1.png"/><Relationship Id="rId7" Type="http://schemas.openxmlformats.org/officeDocument/2006/relationships/image" Target="../media/image281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Relationship Id="rId6" Type="http://schemas.openxmlformats.org/officeDocument/2006/relationships/image" Target="../media/image270.png"/><Relationship Id="rId5" Type="http://schemas.openxmlformats.org/officeDocument/2006/relationships/image" Target="../media/image26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0.png"/><Relationship Id="rId13" Type="http://schemas.openxmlformats.org/officeDocument/2006/relationships/image" Target="../media/image381.png"/><Relationship Id="rId18" Type="http://schemas.openxmlformats.org/officeDocument/2006/relationships/image" Target="../media/image43.png"/><Relationship Id="rId7" Type="http://schemas.openxmlformats.org/officeDocument/2006/relationships/image" Target="../media/image320.png"/><Relationship Id="rId12" Type="http://schemas.openxmlformats.org/officeDocument/2006/relationships/image" Target="../media/image370.png"/><Relationship Id="rId17" Type="http://schemas.openxmlformats.org/officeDocument/2006/relationships/image" Target="../media/image42.pn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6.png"/><Relationship Id="rId1" Type="http://schemas.openxmlformats.org/officeDocument/2006/relationships/tags" Target="../tags/tag11.xml"/><Relationship Id="rId6" Type="http://schemas.openxmlformats.org/officeDocument/2006/relationships/image" Target="../media/image31.png"/><Relationship Id="rId11" Type="http://schemas.openxmlformats.org/officeDocument/2006/relationships/image" Target="../media/image360.png"/><Relationship Id="rId5" Type="http://schemas.openxmlformats.org/officeDocument/2006/relationships/image" Target="../media/image301.png"/><Relationship Id="rId15" Type="http://schemas.openxmlformats.org/officeDocument/2006/relationships/image" Target="../media/image400.png"/><Relationship Id="rId10" Type="http://schemas.openxmlformats.org/officeDocument/2006/relationships/image" Target="../media/image351.png"/><Relationship Id="rId19" Type="http://schemas.openxmlformats.org/officeDocument/2006/relationships/image" Target="../media/image440.png"/><Relationship Id="rId9" Type="http://schemas.openxmlformats.org/officeDocument/2006/relationships/image" Target="../media/image340.png"/><Relationship Id="rId14" Type="http://schemas.openxmlformats.org/officeDocument/2006/relationships/image" Target="../media/image39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0.png"/><Relationship Id="rId13" Type="http://schemas.openxmlformats.org/officeDocument/2006/relationships/image" Target="../media/image530.png"/><Relationship Id="rId18" Type="http://schemas.openxmlformats.org/officeDocument/2006/relationships/image" Target="../media/image570.png"/><Relationship Id="rId7" Type="http://schemas.openxmlformats.org/officeDocument/2006/relationships/image" Target="../media/image47.png"/><Relationship Id="rId12" Type="http://schemas.openxmlformats.org/officeDocument/2006/relationships/image" Target="../media/image520.png"/><Relationship Id="rId17" Type="http://schemas.openxmlformats.org/officeDocument/2006/relationships/image" Target="../media/image560.pn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550.png"/><Relationship Id="rId1" Type="http://schemas.openxmlformats.org/officeDocument/2006/relationships/tags" Target="../tags/tag12.xml"/><Relationship Id="rId6" Type="http://schemas.openxmlformats.org/officeDocument/2006/relationships/image" Target="../media/image460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5" Type="http://schemas.openxmlformats.org/officeDocument/2006/relationships/image" Target="../media/image6.png"/><Relationship Id="rId10" Type="http://schemas.openxmlformats.org/officeDocument/2006/relationships/image" Target="../media/image500.png"/><Relationship Id="rId9" Type="http://schemas.openxmlformats.org/officeDocument/2006/relationships/image" Target="../media/image490.png"/><Relationship Id="rId14" Type="http://schemas.openxmlformats.org/officeDocument/2006/relationships/image" Target="../media/image54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0.png"/><Relationship Id="rId7" Type="http://schemas.openxmlformats.org/officeDocument/2006/relationships/image" Target="../media/image600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.xml"/><Relationship Id="rId6" Type="http://schemas.openxmlformats.org/officeDocument/2006/relationships/image" Target="../media/image590.png"/><Relationship Id="rId5" Type="http://schemas.openxmlformats.org/officeDocument/2006/relationships/image" Target="../media/image580.png"/><Relationship Id="rId9" Type="http://schemas.openxmlformats.org/officeDocument/2006/relationships/image" Target="../media/image6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png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Relationship Id="rId6" Type="http://schemas.openxmlformats.org/officeDocument/2006/relationships/image" Target="../media/image150.png"/><Relationship Id="rId5" Type="http://schemas.openxmlformats.org/officeDocument/2006/relationships/image" Target="../media/image14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9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29.png"/><Relationship Id="rId3" Type="http://schemas.openxmlformats.org/officeDocument/2006/relationships/image" Target="../media/image6.png"/><Relationship Id="rId7" Type="http://schemas.openxmlformats.org/officeDocument/2006/relationships/image" Target="../media/image25.png"/><Relationship Id="rId12" Type="http://schemas.openxmlformats.org/officeDocument/2006/relationships/image" Target="../media/image240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Relationship Id="rId6" Type="http://schemas.openxmlformats.org/officeDocument/2006/relationships/image" Target="../media/image180.png"/><Relationship Id="rId11" Type="http://schemas.openxmlformats.org/officeDocument/2006/relationships/image" Target="../media/image230.png"/><Relationship Id="rId10" Type="http://schemas.openxmlformats.org/officeDocument/2006/relationships/image" Target="../media/image28.png"/><Relationship Id="rId9" Type="http://schemas.openxmlformats.org/officeDocument/2006/relationships/image" Target="../media/image27.png"/><Relationship Id="rId14" Type="http://schemas.openxmlformats.org/officeDocument/2006/relationships/image" Target="../media/image3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28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0.png"/><Relationship Id="rId13" Type="http://schemas.openxmlformats.org/officeDocument/2006/relationships/image" Target="../media/image34.png"/><Relationship Id="rId3" Type="http://schemas.openxmlformats.org/officeDocument/2006/relationships/image" Target="../media/image7.png"/><Relationship Id="rId7" Type="http://schemas.openxmlformats.org/officeDocument/2006/relationships/image" Target="../media/image37.png"/><Relationship Id="rId12" Type="http://schemas.openxmlformats.org/officeDocument/2006/relationships/image" Target="../media/image33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6" Type="http://schemas.openxmlformats.org/officeDocument/2006/relationships/image" Target="../media/image36.png"/><Relationship Id="rId11" Type="http://schemas.openxmlformats.org/officeDocument/2006/relationships/image" Target="../media/image32.png"/><Relationship Id="rId10" Type="http://schemas.openxmlformats.org/officeDocument/2006/relationships/image" Target="../media/image310.png"/><Relationship Id="rId9" Type="http://schemas.openxmlformats.org/officeDocument/2006/relationships/image" Target="../media/image30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39.png"/><Relationship Id="rId7" Type="http://schemas.openxmlformats.org/officeDocument/2006/relationships/image" Target="../media/image46.png"/><Relationship Id="rId12" Type="http://schemas.openxmlformats.org/officeDocument/2006/relationships/image" Target="../media/image50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Relationship Id="rId6" Type="http://schemas.openxmlformats.org/officeDocument/2006/relationships/image" Target="../media/image35.png"/><Relationship Id="rId11" Type="http://schemas.openxmlformats.org/officeDocument/2006/relationships/image" Target="../media/image49.png"/><Relationship Id="rId5" Type="http://schemas.openxmlformats.org/officeDocument/2006/relationships/image" Target="../media/image44.png"/><Relationship Id="rId10" Type="http://schemas.openxmlformats.org/officeDocument/2006/relationships/image" Target="../media/image6.png"/><Relationship Id="rId9" Type="http://schemas.openxmlformats.org/officeDocument/2006/relationships/image" Target="../media/image4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7" Type="http://schemas.openxmlformats.org/officeDocument/2006/relationships/image" Target="../media/image5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4A18FF3-F7C0-4543-8638-E4ACF65DF5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37213"/>
            <a:ext cx="6041660" cy="3383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715575" y="551321"/>
                <a:ext cx="58224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Write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GB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GB" sz="2400" dirty="0"/>
                  <a:t> or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to compare the fractions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575" y="551321"/>
                <a:ext cx="5822490" cy="461665"/>
              </a:xfrm>
              <a:prstGeom prst="rect">
                <a:avLst/>
              </a:prstGeom>
              <a:blipFill>
                <a:blip r:embed="rId5"/>
                <a:stretch>
                  <a:fillRect l="-1569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945690" y="1265955"/>
                <a:ext cx="4556628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7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6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11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5690" y="1265955"/>
                <a:ext cx="4556628" cy="71275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3866852" y="1330673"/>
            <a:ext cx="583324" cy="58332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878937" y="1374780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8937" y="1374780"/>
                <a:ext cx="535724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945690" y="3582622"/>
                <a:ext cx="4556628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7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6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11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5690" y="3582622"/>
                <a:ext cx="4556628" cy="71275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Oval 14"/>
          <p:cNvSpPr/>
          <p:nvPr/>
        </p:nvSpPr>
        <p:spPr>
          <a:xfrm>
            <a:off x="3915746" y="3647339"/>
            <a:ext cx="583324" cy="58332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6" name="TextBox 15"/>
          <p:cNvSpPr txBox="1"/>
          <p:nvPr/>
        </p:nvSpPr>
        <p:spPr>
          <a:xfrm>
            <a:off x="312341" y="2389834"/>
            <a:ext cx="808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When the numerators are the same, the </a:t>
            </a:r>
            <a:r>
              <a:rPr lang="en-GB" sz="2400" u="sng" dirty="0">
                <a:solidFill>
                  <a:srgbClr val="FF0000"/>
                </a:solidFill>
              </a:rPr>
              <a:t>greater</a:t>
            </a:r>
            <a:r>
              <a:rPr lang="en-GB" sz="2400" dirty="0"/>
              <a:t> the denominator, the </a:t>
            </a:r>
            <a:r>
              <a:rPr lang="en-GB" sz="2400" u="sng" dirty="0">
                <a:solidFill>
                  <a:srgbClr val="FF0000"/>
                </a:solidFill>
              </a:rPr>
              <a:t>smaller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GB" sz="2400" dirty="0"/>
              <a:t>the fraction.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2182349" y="4184190"/>
                <a:ext cx="55496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2349" y="4184190"/>
                <a:ext cx="554960" cy="400110"/>
              </a:xfrm>
              <a:prstGeom prst="rect">
                <a:avLst/>
              </a:prstGeom>
              <a:blipFill>
                <a:blip r:embed="rId9"/>
                <a:stretch>
                  <a:fillRect t="-7576" r="-9890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Left Bracket 17"/>
          <p:cNvSpPr/>
          <p:nvPr/>
        </p:nvSpPr>
        <p:spPr>
          <a:xfrm>
            <a:off x="2870731" y="3939559"/>
            <a:ext cx="484667" cy="918564"/>
          </a:xfrm>
          <a:prstGeom prst="leftBracket">
            <a:avLst>
              <a:gd name="adj" fmla="val 152995"/>
            </a:avLst>
          </a:prstGeom>
          <a:ln w="5715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927599" y="4488436"/>
                <a:ext cx="1219200" cy="890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14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7599" y="4488436"/>
                <a:ext cx="1219200" cy="89024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128342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15" grpId="0" animBg="1"/>
      <p:bldP spid="16" grpId="0"/>
      <p:bldP spid="17" grpId="0"/>
      <p:bldP spid="18" grpId="0" animBg="1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236806" y="2946419"/>
                <a:ext cx="1981065" cy="7126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10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27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20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62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6806" y="2946419"/>
                <a:ext cx="1981065" cy="7126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06056" y="2986079"/>
                <a:ext cx="4556628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10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37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056" y="2986079"/>
                <a:ext cx="4556628" cy="71275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2338055" y="3050797"/>
            <a:ext cx="583324" cy="58332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5" name="Oval 4"/>
          <p:cNvSpPr/>
          <p:nvPr/>
        </p:nvSpPr>
        <p:spPr>
          <a:xfrm>
            <a:off x="5917996" y="3050797"/>
            <a:ext cx="583324" cy="58332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145941" y="4332088"/>
                <a:ext cx="4556628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8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5941" y="4332088"/>
                <a:ext cx="4556628" cy="71275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Oval 6"/>
          <p:cNvSpPr/>
          <p:nvPr/>
        </p:nvSpPr>
        <p:spPr>
          <a:xfrm>
            <a:off x="4129331" y="4431284"/>
            <a:ext cx="583324" cy="58332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644392" y="3547094"/>
                <a:ext cx="55496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 4</a:t>
                </a: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392" y="3547094"/>
                <a:ext cx="554960" cy="400110"/>
              </a:xfrm>
              <a:prstGeom prst="rect">
                <a:avLst/>
              </a:prstGeom>
              <a:blipFill>
                <a:blip r:embed="rId8"/>
                <a:stretch>
                  <a:fillRect t="-9091" r="-9890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Left Bracket 8"/>
          <p:cNvSpPr/>
          <p:nvPr/>
        </p:nvSpPr>
        <p:spPr>
          <a:xfrm>
            <a:off x="1215373" y="3362901"/>
            <a:ext cx="484667" cy="918564"/>
          </a:xfrm>
          <a:prstGeom prst="leftBracket">
            <a:avLst>
              <a:gd name="adj" fmla="val 152995"/>
            </a:avLst>
          </a:prstGeom>
          <a:ln w="5715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324828" y="3835482"/>
                <a:ext cx="1219200" cy="890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40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4828" y="3835482"/>
                <a:ext cx="1219200" cy="89024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2355793" y="3068221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5793" y="3068221"/>
                <a:ext cx="535724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7551303" y="3452198"/>
                <a:ext cx="56457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1303" y="3452198"/>
                <a:ext cx="564578" cy="400110"/>
              </a:xfrm>
              <a:prstGeom prst="rect">
                <a:avLst/>
              </a:prstGeom>
              <a:blipFill>
                <a:blip r:embed="rId11"/>
                <a:stretch>
                  <a:fillRect t="-7576" r="-9783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Left Bracket 12"/>
          <p:cNvSpPr/>
          <p:nvPr/>
        </p:nvSpPr>
        <p:spPr>
          <a:xfrm flipH="1">
            <a:off x="7158357" y="3174839"/>
            <a:ext cx="398276" cy="918564"/>
          </a:xfrm>
          <a:prstGeom prst="leftBracket">
            <a:avLst>
              <a:gd name="adj" fmla="val 152995"/>
            </a:avLst>
          </a:prstGeom>
          <a:ln w="5715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304482" y="3661580"/>
                <a:ext cx="1219200" cy="890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31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4482" y="3661580"/>
                <a:ext cx="1219200" cy="89024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5965316" y="3068221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5316" y="3068221"/>
                <a:ext cx="535724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7" name="Picture 1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207068" y="466161"/>
            <a:ext cx="747045" cy="74704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509912" y="60885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9525" y="1547442"/>
            <a:ext cx="808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When the numerators are the same, the </a:t>
            </a:r>
            <a:r>
              <a:rPr lang="en-GB" sz="2400" u="sng" dirty="0">
                <a:solidFill>
                  <a:srgbClr val="FF0000"/>
                </a:solidFill>
              </a:rPr>
              <a:t>greater</a:t>
            </a:r>
            <a:r>
              <a:rPr lang="en-GB" sz="2400" dirty="0"/>
              <a:t> the denominator, the </a:t>
            </a:r>
            <a:r>
              <a:rPr lang="en-GB" sz="2400" u="sng" dirty="0">
                <a:solidFill>
                  <a:srgbClr val="FF0000"/>
                </a:solidFill>
              </a:rPr>
              <a:t>smaller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GB" sz="2400" dirty="0"/>
              <a:t>the fraction.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292521" y="5096331"/>
                <a:ext cx="1219200" cy="890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15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2521" y="5096331"/>
                <a:ext cx="1219200" cy="89024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5699673" y="4944910"/>
                <a:ext cx="55496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 3</a:t>
                </a: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673" y="4944910"/>
                <a:ext cx="554960" cy="400110"/>
              </a:xfrm>
              <a:prstGeom prst="rect">
                <a:avLst/>
              </a:prstGeom>
              <a:blipFill>
                <a:blip r:embed="rId16"/>
                <a:stretch>
                  <a:fillRect t="-7576" r="-9890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Left Bracket 23"/>
          <p:cNvSpPr/>
          <p:nvPr/>
        </p:nvSpPr>
        <p:spPr>
          <a:xfrm flipH="1">
            <a:off x="5159900" y="4750423"/>
            <a:ext cx="484667" cy="907361"/>
          </a:xfrm>
          <a:prstGeom prst="leftBracket">
            <a:avLst>
              <a:gd name="adj" fmla="val 152995"/>
            </a:avLst>
          </a:prstGeom>
          <a:ln w="5715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4175188" y="4434669"/>
                <a:ext cx="535724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5188" y="4434669"/>
                <a:ext cx="535724" cy="52322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115574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 animBg="1"/>
      <p:bldP spid="10" grpId="0"/>
      <p:bldP spid="11" grpId="0"/>
      <p:bldP spid="12" grpId="0"/>
      <p:bldP spid="13" grpId="0" animBg="1"/>
      <p:bldP spid="14" grpId="0"/>
      <p:bldP spid="15" grpId="0"/>
      <p:bldP spid="21" grpId="0"/>
      <p:bldP spid="23" grpId="0"/>
      <p:bldP spid="24" grpId="0" animBg="1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1371599" y="298742"/>
            <a:ext cx="59435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/>
              <a:t>Write these fractions in ascending order.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07119" y="791187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6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7119" y="791187"/>
                <a:ext cx="680684" cy="71275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635073" y="791186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11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5073" y="791186"/>
                <a:ext cx="680684" cy="71275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487501" y="791187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21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7501" y="791187"/>
                <a:ext cx="680684" cy="71275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921199" y="791187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29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1199" y="791187"/>
                <a:ext cx="680684" cy="71275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2657966" y="1646607"/>
            <a:ext cx="544847" cy="7204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4989117" y="1646607"/>
            <a:ext cx="544847" cy="7204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3487501" y="1646607"/>
            <a:ext cx="544847" cy="7204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4229922" y="1650680"/>
            <a:ext cx="544847" cy="7204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1115841" y="3388793"/>
            <a:ext cx="64551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When the numerators are the same, the </a:t>
            </a:r>
            <a:r>
              <a:rPr lang="en-GB" sz="2400" dirty="0">
                <a:solidFill>
                  <a:srgbClr val="FF0000"/>
                </a:solidFill>
              </a:rPr>
              <a:t>greater</a:t>
            </a:r>
            <a:r>
              <a:rPr lang="en-GB" sz="2400" dirty="0"/>
              <a:t> the denominator, the </a:t>
            </a:r>
            <a:r>
              <a:rPr lang="en-GB" sz="2400" dirty="0">
                <a:solidFill>
                  <a:srgbClr val="FF0000"/>
                </a:solidFill>
              </a:rPr>
              <a:t>smaller</a:t>
            </a:r>
            <a:r>
              <a:rPr lang="en-GB" sz="2400" dirty="0"/>
              <a:t> the fraction.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9273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7037E-7 L -0.25174 0.1231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87" y="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7037E-7 L -0.00052 0.1231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7037E-7 L 0.17187 0.1213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94" y="6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7 L 0.08438 0.125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9" y="6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275038" y="1024139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3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4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038" y="1024139"/>
                <a:ext cx="680684" cy="71275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702992" y="1024138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11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16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2992" y="1024138"/>
                <a:ext cx="680684" cy="71275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55420" y="1024139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8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5420" y="1024139"/>
                <a:ext cx="680684" cy="71275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989118" y="1024139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2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8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9118" y="1024139"/>
                <a:ext cx="680684" cy="71275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2725885" y="1879559"/>
            <a:ext cx="544847" cy="7204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5057036" y="1879559"/>
            <a:ext cx="544847" cy="7204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555420" y="1879559"/>
            <a:ext cx="544847" cy="7204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4297841" y="1883632"/>
            <a:ext cx="544847" cy="7204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1070284" y="2657112"/>
            <a:ext cx="64551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When the denominators are the same, the </a:t>
            </a:r>
            <a:r>
              <a:rPr lang="en-GB" sz="2400" dirty="0">
                <a:solidFill>
                  <a:srgbClr val="FF0000"/>
                </a:solidFill>
              </a:rPr>
              <a:t>greater</a:t>
            </a:r>
            <a:r>
              <a:rPr lang="en-GB" sz="2400" dirty="0"/>
              <a:t> the numerator, the </a:t>
            </a:r>
            <a:r>
              <a:rPr lang="en-GB" sz="2400" dirty="0">
                <a:solidFill>
                  <a:srgbClr val="FF0000"/>
                </a:solidFill>
              </a:rPr>
              <a:t>greater</a:t>
            </a:r>
            <a:r>
              <a:rPr lang="en-GB" sz="2400" dirty="0"/>
              <a:t> the fraction.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543668" y="148373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10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16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3668" y="148373"/>
                <a:ext cx="680684" cy="71275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275038" y="148373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12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16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038" y="148373"/>
                <a:ext cx="680684" cy="71275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989118" y="148373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4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16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9118" y="148373"/>
                <a:ext cx="680684" cy="71275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251976" y="4297965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4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5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1976" y="4297965"/>
                <a:ext cx="680684" cy="71275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679930" y="4297964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1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2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9930" y="4297964"/>
                <a:ext cx="680684" cy="71275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532358" y="4297965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3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10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2358" y="4297965"/>
                <a:ext cx="680684" cy="71275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966056" y="4297965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2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5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6056" y="4297965"/>
                <a:ext cx="680684" cy="71275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/>
          <p:cNvSpPr/>
          <p:nvPr/>
        </p:nvSpPr>
        <p:spPr>
          <a:xfrm>
            <a:off x="2702823" y="5153385"/>
            <a:ext cx="544847" cy="7204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5033974" y="5153385"/>
            <a:ext cx="544847" cy="7204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3532358" y="5153385"/>
            <a:ext cx="544847" cy="7204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4274779" y="5157458"/>
            <a:ext cx="544847" cy="7204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343896" y="3809765"/>
            <a:ext cx="747045" cy="74704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5646740" y="395245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679930" y="3630771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10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9930" y="3630771"/>
                <a:ext cx="680684" cy="71275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265578" y="3630771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8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10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5578" y="3630771"/>
                <a:ext cx="680684" cy="71275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985850" y="3630771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4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10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5850" y="3630771"/>
                <a:ext cx="680684" cy="712759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>
            <a:extLst>
              <a:ext uri="{FF2B5EF4-FFF2-40B4-BE49-F238E27FC236}">
                <a16:creationId xmlns:a16="http://schemas.microsoft.com/office/drawing/2014/main" id="{B10348DB-49C0-4292-99D8-DC6B4466BD74}"/>
              </a:ext>
            </a:extLst>
          </p:cNvPr>
          <p:cNvSpPr txBox="1"/>
          <p:nvPr/>
        </p:nvSpPr>
        <p:spPr>
          <a:xfrm>
            <a:off x="1448849" y="198416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Smallest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1CBDDF8-0ABC-4949-BBE0-46AEF485966D}"/>
              </a:ext>
            </a:extLst>
          </p:cNvPr>
          <p:cNvSpPr txBox="1"/>
          <p:nvPr/>
        </p:nvSpPr>
        <p:spPr>
          <a:xfrm>
            <a:off x="5669802" y="198730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Greatest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1D02DE8-3F94-4911-A2D0-D9B884D6EACE}"/>
              </a:ext>
            </a:extLst>
          </p:cNvPr>
          <p:cNvSpPr txBox="1"/>
          <p:nvPr/>
        </p:nvSpPr>
        <p:spPr>
          <a:xfrm>
            <a:off x="1448849" y="528095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Smallest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C254992-3C9E-4A6A-B742-9265ABCD9D0A}"/>
              </a:ext>
            </a:extLst>
          </p:cNvPr>
          <p:cNvSpPr txBox="1"/>
          <p:nvPr/>
        </p:nvSpPr>
        <p:spPr>
          <a:xfrm>
            <a:off x="5669802" y="528408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Greatest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427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59259E-6 L -0.25156 0.12523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87" y="6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59259E-6 L -0.00243 0.12523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6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0.00417 L 0.17049 0.12569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24" y="6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59259E-6 L 0.08142 0.1252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62" y="6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-0.09514 0.12477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57" y="6227"/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22222E-6 L -0.15608 0.12384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13" y="6181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22222E-6 L 0.17222 0.12477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11" y="6227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0.08559 0.12384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71" y="6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" grpId="1"/>
      <p:bldP spid="6" grpId="0"/>
      <p:bldP spid="7" grpId="0"/>
      <p:bldP spid="12" grpId="0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 animBg="1"/>
      <p:bldP spid="21" grpId="0" animBg="1"/>
      <p:bldP spid="22" grpId="0" animBg="1"/>
      <p:bldP spid="23" grpId="0" animBg="1"/>
      <p:bldP spid="25" grpId="0"/>
      <p:bldP spid="26" grpId="0"/>
      <p:bldP spid="27" grpId="0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75038" y="1024139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7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9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038" y="1024139"/>
                <a:ext cx="680684" cy="71275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702992" y="1024138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14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33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2992" y="1024138"/>
                <a:ext cx="680684" cy="71275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555420" y="1024139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2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5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5420" y="1024139"/>
                <a:ext cx="680684" cy="71275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989118" y="1024139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3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3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9118" y="1024139"/>
                <a:ext cx="680684" cy="71275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2725885" y="1879559"/>
            <a:ext cx="544847" cy="7204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5057036" y="1879559"/>
            <a:ext cx="544847" cy="7204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3555420" y="1879559"/>
            <a:ext cx="544847" cy="7204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4297841" y="1883632"/>
            <a:ext cx="544847" cy="7204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1070284" y="2657112"/>
            <a:ext cx="64551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When the numerators are the same, the </a:t>
            </a:r>
            <a:r>
              <a:rPr lang="en-GB" sz="2400" dirty="0">
                <a:solidFill>
                  <a:srgbClr val="FF0000"/>
                </a:solidFill>
              </a:rPr>
              <a:t>greater</a:t>
            </a:r>
            <a:r>
              <a:rPr lang="en-GB" sz="2400" dirty="0"/>
              <a:t> the denominator, the </a:t>
            </a:r>
            <a:r>
              <a:rPr lang="en-GB" sz="2400" dirty="0">
                <a:solidFill>
                  <a:srgbClr val="FF0000"/>
                </a:solidFill>
              </a:rPr>
              <a:t>smaller</a:t>
            </a:r>
            <a:r>
              <a:rPr lang="en-GB" sz="2400" dirty="0"/>
              <a:t> the fraction.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523393" y="261749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14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35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3393" y="261749"/>
                <a:ext cx="680684" cy="71275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54763" y="261749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14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18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4763" y="261749"/>
                <a:ext cx="680684" cy="71275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265578" y="4352518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2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9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5578" y="4352518"/>
                <a:ext cx="680684" cy="71275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686731" y="4352518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1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7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6731" y="4352518"/>
                <a:ext cx="680684" cy="71275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523393" y="4352518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3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8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3393" y="4352518"/>
                <a:ext cx="680684" cy="71275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007763" y="4352518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6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13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7763" y="4352518"/>
                <a:ext cx="680684" cy="71275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/>
          <p:cNvSpPr/>
          <p:nvPr/>
        </p:nvSpPr>
        <p:spPr>
          <a:xfrm>
            <a:off x="2702823" y="5153385"/>
            <a:ext cx="544847" cy="7204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5033974" y="5153385"/>
            <a:ext cx="544847" cy="7204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3532358" y="5153385"/>
            <a:ext cx="544847" cy="7204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4274779" y="5157458"/>
            <a:ext cx="544847" cy="7204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343896" y="3809765"/>
            <a:ext cx="747045" cy="747045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5646740" y="395245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275038" y="3635934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6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27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038" y="3635934"/>
                <a:ext cx="680684" cy="71275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523393" y="3635934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6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16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3393" y="3635934"/>
                <a:ext cx="680684" cy="71275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657966" y="3635934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6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42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7966" y="3635934"/>
                <a:ext cx="680684" cy="71275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4952380" y="289700"/>
            <a:ext cx="6544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B850924-C24B-46D6-8190-E5478D57BF06}"/>
              </a:ext>
            </a:extLst>
          </p:cNvPr>
          <p:cNvSpPr txBox="1"/>
          <p:nvPr/>
        </p:nvSpPr>
        <p:spPr>
          <a:xfrm>
            <a:off x="1448849" y="198416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Smallest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2D986A6-7418-4FDC-B7FA-5302697DA52A}"/>
              </a:ext>
            </a:extLst>
          </p:cNvPr>
          <p:cNvSpPr txBox="1"/>
          <p:nvPr/>
        </p:nvSpPr>
        <p:spPr>
          <a:xfrm>
            <a:off x="5669802" y="198730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Greatest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3C28F67-93DB-4D46-94C3-B5D8B03971F6}"/>
              </a:ext>
            </a:extLst>
          </p:cNvPr>
          <p:cNvSpPr txBox="1"/>
          <p:nvPr/>
        </p:nvSpPr>
        <p:spPr>
          <a:xfrm>
            <a:off x="1448849" y="527542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Smallest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B1D8C99-1D38-4210-A6E7-B520EA5FBDC3}"/>
              </a:ext>
            </a:extLst>
          </p:cNvPr>
          <p:cNvSpPr txBox="1"/>
          <p:nvPr/>
        </p:nvSpPr>
        <p:spPr>
          <a:xfrm>
            <a:off x="5669802" y="527856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Greatest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1636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59259E-6 L -2.5E-6 0.11852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59259E-6 L -0.09479 0.11852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40" y="5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59259E-6 L 0.09219 0.11852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01" y="5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59259E-6 L -0.00052 0.11852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5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8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8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1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4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7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07407E-6 L 0.00104 0.11852 " pathEditMode="relative" rAng="0" ptsTypes="AA">
                                      <p:cBhvr>
                                        <p:cTn id="14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5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07407E-6 L -0.08143 0.11806 " pathEditMode="relative" rAng="0" ptsTypes="AA">
                                      <p:cBhvr>
                                        <p:cTn id="14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80" y="5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07407E-6 L 0.08038 0.11713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10" y="5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07407E-6 L 0.00087 0.11551 " pathEditMode="relative" rAng="0" ptsTypes="AA">
                                      <p:cBhvr>
                                        <p:cTn id="15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5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6" grpId="2"/>
      <p:bldP spid="7" grpId="0"/>
      <p:bldP spid="7" grpId="1"/>
      <p:bldP spid="8" grpId="0"/>
      <p:bldP spid="8" grpId="1"/>
      <p:bldP spid="13" grpId="0"/>
      <p:bldP spid="14" grpId="0"/>
      <p:bldP spid="14" grpId="1"/>
      <p:bldP spid="15" grpId="0"/>
      <p:bldP spid="15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0" grpId="2"/>
      <p:bldP spid="20" grpId="3"/>
      <p:bldP spid="21" grpId="0" animBg="1"/>
      <p:bldP spid="22" grpId="0" animBg="1"/>
      <p:bldP spid="23" grpId="0" animBg="1"/>
      <p:bldP spid="24" grpId="0" animBg="1"/>
      <p:bldP spid="26" grpId="0"/>
      <p:bldP spid="27" grpId="0"/>
      <p:bldP spid="27" grpId="1"/>
      <p:bldP spid="28" grpId="0"/>
      <p:bldP spid="28" grpId="1"/>
      <p:bldP spid="29" grpId="0"/>
      <p:bldP spid="29" grpId="1"/>
      <p:bldP spid="31" grpId="0"/>
      <p:bldP spid="33" grpId="0"/>
      <p:bldP spid="3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709310" y="2998721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8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13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9310" y="2998721"/>
                <a:ext cx="680684" cy="71275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052992" y="2998720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16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23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2992" y="2998720"/>
                <a:ext cx="680684" cy="71275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905420" y="2998721"/>
                <a:ext cx="680684" cy="6814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2</m:t>
                              </m:r>
                            </m:num>
                            <m:den/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5420" y="2998721"/>
                <a:ext cx="680684" cy="68140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3612257" y="3078100"/>
            <a:ext cx="4732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>
                <a:latin typeface="Cambria Math" panose="02040503050406030204" pitchFamily="18" charset="0"/>
                <a:ea typeface="Cambria Math" panose="02040503050406030204" pitchFamily="18" charset="0"/>
              </a:rPr>
              <a:t>&gt;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68968" y="3059216"/>
            <a:ext cx="4732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>
                <a:latin typeface="Cambria Math" panose="02040503050406030204" pitchFamily="18" charset="0"/>
                <a:ea typeface="Cambria Math" panose="02040503050406030204" pitchFamily="18" charset="0"/>
              </a:rPr>
              <a:t>&gt;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994212" y="3423076"/>
            <a:ext cx="428913" cy="27673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709310" y="2187696"/>
                <a:ext cx="680684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16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26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9310" y="2187696"/>
                <a:ext cx="680684" cy="71275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920588" y="2192853"/>
                <a:ext cx="680684" cy="683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16</m:t>
                              </m:r>
                            </m:num>
                            <m:den/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0588" y="2192853"/>
                <a:ext cx="680684" cy="68300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/>
          <p:nvPr/>
        </p:nvSpPr>
        <p:spPr>
          <a:xfrm>
            <a:off x="4011922" y="2618048"/>
            <a:ext cx="428913" cy="27673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2212166" y="2497365"/>
            <a:ext cx="2061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70C0"/>
                </a:solidFill>
              </a:rPr>
              <a:t>24 or 25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910303" y="2498530"/>
            <a:ext cx="647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70C0"/>
                </a:solidFill>
              </a:rPr>
              <a:t>25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910303" y="2508789"/>
            <a:ext cx="647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70C0"/>
                </a:solidFill>
              </a:rPr>
              <a:t>24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84751" y="3330612"/>
            <a:ext cx="647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41411" y="1275729"/>
            <a:ext cx="6455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What is the missing denominator?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651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 animBg="1"/>
      <p:bldP spid="16" grpId="0"/>
      <p:bldP spid="17" grpId="0"/>
      <p:bldP spid="17" grpId="1"/>
      <p:bldP spid="19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923393" y="921168"/>
                <a:ext cx="4556628" cy="7071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10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7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10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3393" y="921168"/>
                <a:ext cx="4556628" cy="70718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075793" y="3919261"/>
                <a:ext cx="4556628" cy="7071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10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is </a:t>
                </a:r>
                <a:r>
                  <a:rPr lang="en-GB" sz="2800" u="sng" dirty="0"/>
                  <a:t>					</a:t>
                </a:r>
                <a:r>
                  <a:rPr lang="en-GB" sz="2800" dirty="0"/>
                  <a:t> than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7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10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5793" y="3919261"/>
                <a:ext cx="4556628" cy="707181"/>
              </a:xfrm>
              <a:prstGeom prst="rect">
                <a:avLst/>
              </a:prstGeom>
              <a:blipFill>
                <a:blip r:embed="rId6"/>
                <a:stretch>
                  <a:fillRect b="-120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/>
          <p:cNvSpPr/>
          <p:nvPr/>
        </p:nvSpPr>
        <p:spPr>
          <a:xfrm>
            <a:off x="3909847" y="1076357"/>
            <a:ext cx="583324" cy="58332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659007"/>
              </p:ext>
            </p:extLst>
          </p:nvPr>
        </p:nvGraphicFramePr>
        <p:xfrm>
          <a:off x="1460500" y="1982903"/>
          <a:ext cx="6096000" cy="605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947238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79297276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40850006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0915599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0938083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89546682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11743291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9318748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670649178"/>
                    </a:ext>
                  </a:extLst>
                </a:gridCol>
              </a:tblGrid>
              <a:tr h="6052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594115" y="3978321"/>
            <a:ext cx="12506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smaller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3915599" y="1096729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5599" y="1096729"/>
                <a:ext cx="535724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923393" y="320489"/>
                <a:ext cx="58224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Write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GB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GB" sz="2400" dirty="0"/>
                  <a:t> or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to compare the fractions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3393" y="320489"/>
                <a:ext cx="5822490" cy="461665"/>
              </a:xfrm>
              <a:prstGeom prst="rect">
                <a:avLst/>
              </a:prstGeom>
              <a:blipFill>
                <a:blip r:embed="rId8"/>
                <a:stretch>
                  <a:fillRect l="-1675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298591" y="5052449"/>
            <a:ext cx="808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When the denominators are the same, the </a:t>
            </a:r>
            <a:r>
              <a:rPr lang="en-GB" sz="2400" u="sng" dirty="0"/>
              <a:t>			</a:t>
            </a:r>
            <a:r>
              <a:rPr lang="en-GB" sz="2400" dirty="0"/>
              <a:t> the numerator, the </a:t>
            </a:r>
            <a:r>
              <a:rPr lang="en-GB" sz="2400" u="sng" dirty="0"/>
              <a:t>			</a:t>
            </a:r>
            <a:r>
              <a:rPr lang="en-GB" sz="2400" dirty="0"/>
              <a:t> the fraction.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51092" y="5017522"/>
            <a:ext cx="1582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greater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02016" y="5386175"/>
            <a:ext cx="1582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greater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418580"/>
              </p:ext>
            </p:extLst>
          </p:nvPr>
        </p:nvGraphicFramePr>
        <p:xfrm>
          <a:off x="1460500" y="2894850"/>
          <a:ext cx="6096000" cy="605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947238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79297276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40850006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0915599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0938083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89546682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11743291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9318748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670649178"/>
                    </a:ext>
                  </a:extLst>
                </a:gridCol>
              </a:tblGrid>
              <a:tr h="6052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951092" y="5017522"/>
            <a:ext cx="1582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smaller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92866" y="5400462"/>
            <a:ext cx="1582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smaller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  <p:bldP spid="13" grpId="1"/>
      <p:bldP spid="14" grpId="0"/>
      <p:bldP spid="14" grpId="1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791471" y="2179056"/>
                <a:ext cx="58224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Write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GB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GB" sz="2400" dirty="0"/>
                  <a:t> or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to compare the fractions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1471" y="2179056"/>
                <a:ext cx="5822490" cy="461665"/>
              </a:xfrm>
              <a:prstGeom prst="rect">
                <a:avLst/>
              </a:prstGeom>
              <a:blipFill>
                <a:blip r:embed="rId5"/>
                <a:stretch>
                  <a:fillRect l="-1675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021586" y="2893690"/>
                <a:ext cx="4556628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7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15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1586" y="2893690"/>
                <a:ext cx="4556628" cy="71275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val 16"/>
          <p:cNvSpPr/>
          <p:nvPr/>
        </p:nvSpPr>
        <p:spPr>
          <a:xfrm>
            <a:off x="3942748" y="2958408"/>
            <a:ext cx="583324" cy="58332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3966548" y="2988459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6548" y="2988459"/>
                <a:ext cx="535724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1917681" y="3995058"/>
            <a:ext cx="58224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Multiples of 5: 5, 10, 15</a:t>
            </a:r>
          </a:p>
        </p:txBody>
      </p:sp>
      <p:sp>
        <p:nvSpPr>
          <p:cNvPr id="20" name="Oval 19"/>
          <p:cNvSpPr/>
          <p:nvPr/>
        </p:nvSpPr>
        <p:spPr>
          <a:xfrm>
            <a:off x="4596363" y="3790288"/>
            <a:ext cx="380127" cy="818537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195007" y="4144783"/>
                <a:ext cx="4556628" cy="709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/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15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5007" y="4144783"/>
                <a:ext cx="4556628" cy="70942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Left Bracket 21"/>
          <p:cNvSpPr/>
          <p:nvPr/>
        </p:nvSpPr>
        <p:spPr>
          <a:xfrm rot="16200000" flipV="1">
            <a:off x="6339268" y="4508614"/>
            <a:ext cx="194077" cy="1067307"/>
          </a:xfrm>
          <a:prstGeom prst="leftBracket">
            <a:avLst>
              <a:gd name="adj" fmla="val 258000"/>
            </a:avLst>
          </a:prstGeom>
          <a:ln w="38100"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6138100" y="4739196"/>
                <a:ext cx="55496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 3</a:t>
                </a: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8100" y="4739196"/>
                <a:ext cx="554960" cy="400110"/>
              </a:xfrm>
              <a:prstGeom prst="rect">
                <a:avLst/>
              </a:prstGeom>
              <a:blipFill>
                <a:blip r:embed="rId9"/>
                <a:stretch>
                  <a:fillRect t="-7576" r="-9890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6138100" y="3906214"/>
                <a:ext cx="55496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 3</a:t>
                </a:r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8100" y="3906214"/>
                <a:ext cx="554960" cy="400110"/>
              </a:xfrm>
              <a:prstGeom prst="rect">
                <a:avLst/>
              </a:prstGeom>
              <a:blipFill>
                <a:blip r:embed="rId10"/>
                <a:stretch>
                  <a:fillRect t="-9231" r="-9890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Left Bracket 24"/>
          <p:cNvSpPr/>
          <p:nvPr/>
        </p:nvSpPr>
        <p:spPr>
          <a:xfrm rot="5400000">
            <a:off x="6295140" y="3485153"/>
            <a:ext cx="240880" cy="1011791"/>
          </a:xfrm>
          <a:prstGeom prst="leftBracket">
            <a:avLst>
              <a:gd name="adj" fmla="val 258000"/>
            </a:avLst>
          </a:prstGeom>
          <a:ln w="38100"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6712911" y="4098650"/>
            <a:ext cx="7733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329275" y="4822229"/>
                <a:ext cx="4556628" cy="709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6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GB" sz="2800" dirty="0"/>
                  <a:t>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7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15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9275" y="4822229"/>
                <a:ext cx="4556628" cy="70942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306694" y="736919"/>
            <a:ext cx="808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When the denominators are the same, the </a:t>
            </a:r>
            <a:r>
              <a:rPr lang="en-GB" sz="2400" u="sng" dirty="0"/>
              <a:t>			</a:t>
            </a:r>
            <a:r>
              <a:rPr lang="en-GB" sz="2400" dirty="0"/>
              <a:t> the numerator, the </a:t>
            </a:r>
            <a:r>
              <a:rPr lang="en-GB" sz="2400" u="sng" dirty="0"/>
              <a:t>			</a:t>
            </a:r>
            <a:r>
              <a:rPr lang="en-GB" sz="2400" dirty="0"/>
              <a:t> the fraction.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754849" y="733506"/>
            <a:ext cx="208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smaller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52754" y="1096788"/>
            <a:ext cx="208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smaller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754849" y="718817"/>
            <a:ext cx="208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greater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489341" y="1073685"/>
            <a:ext cx="208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greater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5043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  <p:bldP spid="18" grpId="0"/>
      <p:bldP spid="19" grpId="0"/>
      <p:bldP spid="20" grpId="0" animBg="1"/>
      <p:bldP spid="21" grpId="0"/>
      <p:bldP spid="22" grpId="0" animBg="1"/>
      <p:bldP spid="23" grpId="0"/>
      <p:bldP spid="24" grpId="0"/>
      <p:bldP spid="25" grpId="0" animBg="1"/>
      <p:bldP spid="26" grpId="0"/>
      <p:bldP spid="27" grpId="0"/>
      <p:bldP spid="28" grpId="0"/>
      <p:bldP spid="29" grpId="0"/>
      <p:bldP spid="29" grpId="1"/>
      <p:bldP spid="30" grpId="0"/>
      <p:bldP spid="30" grpId="1"/>
      <p:bldP spid="31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34878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19023" y="1286479"/>
                <a:ext cx="58224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Write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GB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GB" sz="2400" dirty="0"/>
                  <a:t> or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to compare the fractions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9023" y="1286479"/>
                <a:ext cx="5822490" cy="461665"/>
              </a:xfrm>
              <a:prstGeom prst="rect">
                <a:avLst/>
              </a:prstGeom>
              <a:blipFill>
                <a:blip r:embed="rId6"/>
                <a:stretch>
                  <a:fillRect l="-1571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22768" y="2206660"/>
                <a:ext cx="1921162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6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18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768" y="2206660"/>
                <a:ext cx="1921162" cy="71275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val 8"/>
          <p:cNvSpPr/>
          <p:nvPr/>
        </p:nvSpPr>
        <p:spPr>
          <a:xfrm>
            <a:off x="3563874" y="2281449"/>
            <a:ext cx="583324" cy="58332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3587674" y="2311501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7674" y="2311501"/>
                <a:ext cx="535724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922768" y="3502062"/>
                <a:ext cx="1921162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25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768" y="3502062"/>
                <a:ext cx="1921162" cy="71275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Oval 11"/>
          <p:cNvSpPr/>
          <p:nvPr/>
        </p:nvSpPr>
        <p:spPr>
          <a:xfrm>
            <a:off x="3563874" y="3566779"/>
            <a:ext cx="583324" cy="58332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22768" y="4937162"/>
                <a:ext cx="1921162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36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36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9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9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768" y="4937162"/>
                <a:ext cx="1921162" cy="71275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Oval 13"/>
          <p:cNvSpPr/>
          <p:nvPr/>
        </p:nvSpPr>
        <p:spPr>
          <a:xfrm>
            <a:off x="3563874" y="5011951"/>
            <a:ext cx="583324" cy="58332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173323" y="2206659"/>
                <a:ext cx="612215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3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18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3323" y="2206659"/>
                <a:ext cx="612215" cy="71275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122663" y="3500481"/>
                <a:ext cx="612215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15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25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2663" y="3500481"/>
                <a:ext cx="612215" cy="71275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3587674" y="3582554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7674" y="3582554"/>
                <a:ext cx="535724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3587674" y="5031931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7674" y="5031931"/>
                <a:ext cx="535724" cy="5232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58130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512" y="1230653"/>
            <a:ext cx="1336281" cy="92246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013518" y="2226839"/>
                <a:ext cx="6883586" cy="1239040"/>
              </a:xfrm>
              <a:prstGeom prst="wedgeRoundRectCallout">
                <a:avLst>
                  <a:gd name="adj1" fmla="val -32249"/>
                  <a:gd name="adj2" fmla="val -72214"/>
                  <a:gd name="adj3" fmla="val 16667"/>
                </a:avLst>
              </a:prstGeom>
              <a:noFill/>
              <a:ln w="28575">
                <a:solidFill>
                  <a:schemeClr val="accent6"/>
                </a:solidFill>
              </a:ln>
            </p:spPr>
            <p:txBody>
              <a:bodyPr wrap="square" tIns="36000" bIns="36000" rtlCol="0" anchor="ctr">
                <a:noAutofit/>
              </a:bodyPr>
              <a:lstStyle/>
              <a:p>
                <a:pPr algn="ctr"/>
                <a:r>
                  <a:rPr lang="en-GB" sz="2400" dirty="0"/>
                  <a:t>I know that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400" b="0" i="0" smtClean="0"/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400" b="0" i="0" smtClean="0"/>
                              <m:t>7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400" dirty="0"/>
                  <a:t> is greater than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400" b="0" i="0" smtClean="0"/>
                              <m:t>5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400" b="0" i="0" smtClean="0"/>
                              <m:t>11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400" dirty="0"/>
                  <a:t> without having to draw a bar model or find a common denominator.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518" y="2226839"/>
                <a:ext cx="6883586" cy="1239040"/>
              </a:xfrm>
              <a:prstGeom prst="wedgeRoundRectCallout">
                <a:avLst>
                  <a:gd name="adj1" fmla="val -32249"/>
                  <a:gd name="adj2" fmla="val -72214"/>
                  <a:gd name="adj3" fmla="val 16667"/>
                </a:avLst>
              </a:prstGeom>
              <a:blipFill>
                <a:blip r:embed="rId5"/>
                <a:stretch>
                  <a:fillRect/>
                </a:stretch>
              </a:blipFill>
              <a:ln w="28575"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58511" y="1188745"/>
            <a:ext cx="747045" cy="74704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361355" y="133143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12" y="306333"/>
            <a:ext cx="1336281" cy="92246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59518" y="1302519"/>
                <a:ext cx="6883586" cy="1239040"/>
              </a:xfrm>
              <a:prstGeom prst="wedgeRoundRectCallout">
                <a:avLst>
                  <a:gd name="adj1" fmla="val -32249"/>
                  <a:gd name="adj2" fmla="val -72214"/>
                  <a:gd name="adj3" fmla="val 16667"/>
                </a:avLst>
              </a:prstGeom>
              <a:noFill/>
              <a:ln w="28575">
                <a:solidFill>
                  <a:schemeClr val="accent6"/>
                </a:solidFill>
              </a:ln>
            </p:spPr>
            <p:txBody>
              <a:bodyPr wrap="square" tIns="36000" bIns="36000" rtlCol="0" anchor="ctr">
                <a:noAutofit/>
              </a:bodyPr>
              <a:lstStyle/>
              <a:p>
                <a:pPr algn="ctr"/>
                <a:r>
                  <a:rPr lang="en-GB" sz="2400" dirty="0"/>
                  <a:t>I know that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400" b="0" i="0" smtClean="0"/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400" b="0" i="0" smtClean="0"/>
                              <m:t>7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400" dirty="0"/>
                  <a:t> is greater than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400" b="0" i="0" smtClean="0"/>
                              <m:t>5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400" b="0" i="0" smtClean="0"/>
                              <m:t>11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400" dirty="0"/>
                  <a:t> without having to draw a bar model.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518" y="1302519"/>
                <a:ext cx="6883586" cy="1239040"/>
              </a:xfrm>
              <a:prstGeom prst="wedgeRoundRectCallout">
                <a:avLst>
                  <a:gd name="adj1" fmla="val -32249"/>
                  <a:gd name="adj2" fmla="val -72214"/>
                  <a:gd name="adj3" fmla="val 16667"/>
                </a:avLst>
              </a:prstGeom>
              <a:blipFill>
                <a:blip r:embed="rId6"/>
                <a:stretch>
                  <a:fillRect/>
                </a:stretch>
              </a:blipFill>
              <a:ln w="28575"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51524" y="1205739"/>
                <a:ext cx="6883586" cy="1541650"/>
              </a:xfrm>
              <a:prstGeom prst="wedgeRoundRectCallout">
                <a:avLst>
                  <a:gd name="adj1" fmla="val -36677"/>
                  <a:gd name="adj2" fmla="val -69252"/>
                  <a:gd name="adj3" fmla="val 16667"/>
                </a:avLst>
              </a:prstGeom>
              <a:noFill/>
              <a:ln w="28575">
                <a:solidFill>
                  <a:schemeClr val="accent6"/>
                </a:solidFill>
              </a:ln>
            </p:spPr>
            <p:txBody>
              <a:bodyPr wrap="square" tIns="36000" bIns="36000" rtlCol="0" anchor="ctr">
                <a:noAutofit/>
              </a:bodyPr>
              <a:lstStyle/>
              <a:p>
                <a:pPr algn="ctr"/>
                <a:r>
                  <a:rPr lang="en-GB" sz="2400" dirty="0"/>
                  <a:t>I know that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400" b="0" i="0" smtClean="0"/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400" b="0" i="0" smtClean="0"/>
                              <m:t>7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400" dirty="0"/>
                  <a:t> is greater than one half and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400" b="0" i="0" smtClean="0"/>
                              <m:t>5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400" b="0" i="0" smtClean="0"/>
                              <m:t>11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400" dirty="0"/>
                  <a:t> is less than one half, so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/>
                          <m:t>7</m:t>
                        </m:r>
                      </m:den>
                    </m:f>
                  </m:oMath>
                </a14:m>
                <a:r>
                  <a:rPr lang="en-GB" sz="2400" dirty="0"/>
                  <a:t> has to be greater.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524" y="1205739"/>
                <a:ext cx="6883586" cy="1541650"/>
              </a:xfrm>
              <a:prstGeom prst="wedgeRoundRectCallout">
                <a:avLst>
                  <a:gd name="adj1" fmla="val -36677"/>
                  <a:gd name="adj2" fmla="val -69252"/>
                  <a:gd name="adj3" fmla="val 16667"/>
                </a:avLst>
              </a:prstGeom>
              <a:blipFill>
                <a:blip r:embed="rId7"/>
                <a:stretch>
                  <a:fillRect/>
                </a:stretch>
              </a:blipFill>
              <a:ln w="28575"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226837" y="3348232"/>
                <a:ext cx="1219200" cy="8858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6837" y="3348232"/>
                <a:ext cx="1219200" cy="88588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335652" y="4209912"/>
                <a:ext cx="240111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7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3.5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5652" y="4209912"/>
                <a:ext cx="2401114" cy="523220"/>
              </a:xfrm>
              <a:prstGeom prst="rect">
                <a:avLst/>
              </a:prstGeom>
              <a:blipFill>
                <a:blip r:embed="rId9"/>
                <a:stretch>
                  <a:fillRect l="-5076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075461" y="3305264"/>
                <a:ext cx="1219200" cy="890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11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5461" y="3305264"/>
                <a:ext cx="1219200" cy="89024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241990" y="4238476"/>
                <a:ext cx="240111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11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5.5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1990" y="4238476"/>
                <a:ext cx="2401114" cy="523220"/>
              </a:xfrm>
              <a:prstGeom prst="rect">
                <a:avLst/>
              </a:prstGeom>
              <a:blipFill>
                <a:blip r:embed="rId11"/>
                <a:stretch>
                  <a:fillRect l="-5330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916023" y="3348106"/>
                <a:ext cx="818237" cy="885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>
                          <a:latin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/>
                            <m:t>2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6023" y="3348106"/>
                <a:ext cx="818237" cy="88530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5885542" y="3324605"/>
                <a:ext cx="818237" cy="885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/>
                            <m:t>2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5542" y="3324605"/>
                <a:ext cx="818237" cy="88530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062145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2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680848" y="1264287"/>
                <a:ext cx="4556628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8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14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10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22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0848" y="1264287"/>
                <a:ext cx="4556628" cy="71275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3667500" y="1329005"/>
            <a:ext cx="583324" cy="58332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715100" y="1341008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5100" y="1341008"/>
                <a:ext cx="535724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362597" y="2906683"/>
                <a:ext cx="1219200" cy="8858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14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2597" y="2906683"/>
                <a:ext cx="1219200" cy="88588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2099911" y="2906557"/>
                <a:ext cx="818237" cy="885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>
                          <a:latin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/>
                            <m:t>2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9911" y="2906557"/>
                <a:ext cx="818237" cy="8853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66386" y="2086851"/>
                <a:ext cx="240111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14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7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6386" y="2086851"/>
                <a:ext cx="2401114" cy="523220"/>
              </a:xfrm>
              <a:prstGeom prst="rect">
                <a:avLst/>
              </a:prstGeom>
              <a:blipFill>
                <a:blip r:embed="rId9"/>
                <a:stretch>
                  <a:fillRect l="-5330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01653" y="517242"/>
            <a:ext cx="747045" cy="74704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504497" y="65993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430268" y="2086851"/>
                <a:ext cx="240111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22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11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0268" y="2086851"/>
                <a:ext cx="2401114" cy="523220"/>
              </a:xfrm>
              <a:prstGeom prst="rect">
                <a:avLst/>
              </a:prstGeom>
              <a:blipFill>
                <a:blip r:embed="rId11"/>
                <a:stretch>
                  <a:fillRect l="-5330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406192" y="2932585"/>
                <a:ext cx="1219200" cy="8858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22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192" y="2932585"/>
                <a:ext cx="1219200" cy="88588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5149522" y="2932459"/>
                <a:ext cx="818237" cy="885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/>
                            <m:t>2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9522" y="2932459"/>
                <a:ext cx="818237" cy="88530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406942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7319788"/>
              </p:ext>
            </p:extLst>
          </p:nvPr>
        </p:nvGraphicFramePr>
        <p:xfrm>
          <a:off x="2962493" y="519148"/>
          <a:ext cx="3528847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2094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392094">
                  <a:extLst>
                    <a:ext uri="{9D8B030D-6E8A-4147-A177-3AD203B41FA5}">
                      <a16:colId xmlns:a16="http://schemas.microsoft.com/office/drawing/2014/main" val="4029453554"/>
                    </a:ext>
                  </a:extLst>
                </a:gridCol>
                <a:gridCol w="392094">
                  <a:extLst>
                    <a:ext uri="{9D8B030D-6E8A-4147-A177-3AD203B41FA5}">
                      <a16:colId xmlns:a16="http://schemas.microsoft.com/office/drawing/2014/main" val="879959651"/>
                    </a:ext>
                  </a:extLst>
                </a:gridCol>
                <a:gridCol w="392094">
                  <a:extLst>
                    <a:ext uri="{9D8B030D-6E8A-4147-A177-3AD203B41FA5}">
                      <a16:colId xmlns:a16="http://schemas.microsoft.com/office/drawing/2014/main" val="2149007492"/>
                    </a:ext>
                  </a:extLst>
                </a:gridCol>
                <a:gridCol w="392095">
                  <a:extLst>
                    <a:ext uri="{9D8B030D-6E8A-4147-A177-3AD203B41FA5}">
                      <a16:colId xmlns:a16="http://schemas.microsoft.com/office/drawing/2014/main" val="1952273610"/>
                    </a:ext>
                  </a:extLst>
                </a:gridCol>
                <a:gridCol w="392094">
                  <a:extLst>
                    <a:ext uri="{9D8B030D-6E8A-4147-A177-3AD203B41FA5}">
                      <a16:colId xmlns:a16="http://schemas.microsoft.com/office/drawing/2014/main" val="3455182100"/>
                    </a:ext>
                  </a:extLst>
                </a:gridCol>
                <a:gridCol w="392094">
                  <a:extLst>
                    <a:ext uri="{9D8B030D-6E8A-4147-A177-3AD203B41FA5}">
                      <a16:colId xmlns:a16="http://schemas.microsoft.com/office/drawing/2014/main" val="1427169616"/>
                    </a:ext>
                  </a:extLst>
                </a:gridCol>
                <a:gridCol w="392094">
                  <a:extLst>
                    <a:ext uri="{9D8B030D-6E8A-4147-A177-3AD203B41FA5}">
                      <a16:colId xmlns:a16="http://schemas.microsoft.com/office/drawing/2014/main" val="2256267984"/>
                    </a:ext>
                  </a:extLst>
                </a:gridCol>
                <a:gridCol w="392094">
                  <a:extLst>
                    <a:ext uri="{9D8B030D-6E8A-4147-A177-3AD203B41FA5}">
                      <a16:colId xmlns:a16="http://schemas.microsoft.com/office/drawing/2014/main" val="1920972653"/>
                    </a:ext>
                  </a:extLst>
                </a:gridCol>
              </a:tblGrid>
              <a:tr h="32817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796272"/>
              </p:ext>
            </p:extLst>
          </p:nvPr>
        </p:nvGraphicFramePr>
        <p:xfrm>
          <a:off x="2962493" y="1136584"/>
          <a:ext cx="3528847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5769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705770">
                  <a:extLst>
                    <a:ext uri="{9D8B030D-6E8A-4147-A177-3AD203B41FA5}">
                      <a16:colId xmlns:a16="http://schemas.microsoft.com/office/drawing/2014/main" val="907486673"/>
                    </a:ext>
                  </a:extLst>
                </a:gridCol>
                <a:gridCol w="705769">
                  <a:extLst>
                    <a:ext uri="{9D8B030D-6E8A-4147-A177-3AD203B41FA5}">
                      <a16:colId xmlns:a16="http://schemas.microsoft.com/office/drawing/2014/main" val="965439962"/>
                    </a:ext>
                  </a:extLst>
                </a:gridCol>
                <a:gridCol w="705770">
                  <a:extLst>
                    <a:ext uri="{9D8B030D-6E8A-4147-A177-3AD203B41FA5}">
                      <a16:colId xmlns:a16="http://schemas.microsoft.com/office/drawing/2014/main" val="3192285875"/>
                    </a:ext>
                  </a:extLst>
                </a:gridCol>
                <a:gridCol w="705769">
                  <a:extLst>
                    <a:ext uri="{9D8B030D-6E8A-4147-A177-3AD203B41FA5}">
                      <a16:colId xmlns:a16="http://schemas.microsoft.com/office/drawing/2014/main" val="3800758307"/>
                    </a:ext>
                  </a:extLst>
                </a:gridCol>
              </a:tblGrid>
              <a:tr h="32817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0730649"/>
              </p:ext>
            </p:extLst>
          </p:nvPr>
        </p:nvGraphicFramePr>
        <p:xfrm>
          <a:off x="2962493" y="2600153"/>
          <a:ext cx="3528848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6283">
                  <a:extLst>
                    <a:ext uri="{9D8B030D-6E8A-4147-A177-3AD203B41FA5}">
                      <a16:colId xmlns:a16="http://schemas.microsoft.com/office/drawing/2014/main" val="1300667352"/>
                    </a:ext>
                  </a:extLst>
                </a:gridCol>
                <a:gridCol w="1176282">
                  <a:extLst>
                    <a:ext uri="{9D8B030D-6E8A-4147-A177-3AD203B41FA5}">
                      <a16:colId xmlns:a16="http://schemas.microsoft.com/office/drawing/2014/main" val="1440360710"/>
                    </a:ext>
                  </a:extLst>
                </a:gridCol>
                <a:gridCol w="1176283">
                  <a:extLst>
                    <a:ext uri="{9D8B030D-6E8A-4147-A177-3AD203B41FA5}">
                      <a16:colId xmlns:a16="http://schemas.microsoft.com/office/drawing/2014/main" val="3965326996"/>
                    </a:ext>
                  </a:extLst>
                </a:gridCol>
              </a:tblGrid>
              <a:tr h="32817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713705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46429" y="4063831"/>
            <a:ext cx="7095539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What’s the same and what’s different?</a:t>
            </a:r>
          </a:p>
          <a:p>
            <a:pPr algn="ctr"/>
            <a:endParaRPr lang="en-GB" sz="900" dirty="0"/>
          </a:p>
          <a:p>
            <a:pPr algn="ctr"/>
            <a:r>
              <a:rPr lang="en-GB" sz="2400" dirty="0"/>
              <a:t>What do you notice?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879654"/>
              </p:ext>
            </p:extLst>
          </p:nvPr>
        </p:nvGraphicFramePr>
        <p:xfrm>
          <a:off x="2962493" y="3243528"/>
          <a:ext cx="3528847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121">
                  <a:extLst>
                    <a:ext uri="{9D8B030D-6E8A-4147-A177-3AD203B41FA5}">
                      <a16:colId xmlns:a16="http://schemas.microsoft.com/office/drawing/2014/main" val="148733499"/>
                    </a:ext>
                  </a:extLst>
                </a:gridCol>
                <a:gridCol w="504121">
                  <a:extLst>
                    <a:ext uri="{9D8B030D-6E8A-4147-A177-3AD203B41FA5}">
                      <a16:colId xmlns:a16="http://schemas.microsoft.com/office/drawing/2014/main" val="1095701854"/>
                    </a:ext>
                  </a:extLst>
                </a:gridCol>
                <a:gridCol w="504121">
                  <a:extLst>
                    <a:ext uri="{9D8B030D-6E8A-4147-A177-3AD203B41FA5}">
                      <a16:colId xmlns:a16="http://schemas.microsoft.com/office/drawing/2014/main" val="2521471150"/>
                    </a:ext>
                  </a:extLst>
                </a:gridCol>
                <a:gridCol w="504121">
                  <a:extLst>
                    <a:ext uri="{9D8B030D-6E8A-4147-A177-3AD203B41FA5}">
                      <a16:colId xmlns:a16="http://schemas.microsoft.com/office/drawing/2014/main" val="2085780940"/>
                    </a:ext>
                  </a:extLst>
                </a:gridCol>
                <a:gridCol w="504121">
                  <a:extLst>
                    <a:ext uri="{9D8B030D-6E8A-4147-A177-3AD203B41FA5}">
                      <a16:colId xmlns:a16="http://schemas.microsoft.com/office/drawing/2014/main" val="804667486"/>
                    </a:ext>
                  </a:extLst>
                </a:gridCol>
                <a:gridCol w="504121">
                  <a:extLst>
                    <a:ext uri="{9D8B030D-6E8A-4147-A177-3AD203B41FA5}">
                      <a16:colId xmlns:a16="http://schemas.microsoft.com/office/drawing/2014/main" val="289740771"/>
                    </a:ext>
                  </a:extLst>
                </a:gridCol>
                <a:gridCol w="504121">
                  <a:extLst>
                    <a:ext uri="{9D8B030D-6E8A-4147-A177-3AD203B41FA5}">
                      <a16:colId xmlns:a16="http://schemas.microsoft.com/office/drawing/2014/main" val="8270771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8445087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096206" y="693148"/>
                <a:ext cx="1542437" cy="7071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9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6206" y="693148"/>
                <a:ext cx="1542437" cy="70718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Oval 13"/>
          <p:cNvSpPr/>
          <p:nvPr/>
        </p:nvSpPr>
        <p:spPr>
          <a:xfrm>
            <a:off x="1575763" y="789780"/>
            <a:ext cx="583324" cy="58332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1588587" y="798785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8587" y="798785"/>
                <a:ext cx="535724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06091" y="2691535"/>
                <a:ext cx="1451920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7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6091" y="2691535"/>
                <a:ext cx="1451920" cy="71275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val 16"/>
          <p:cNvSpPr/>
          <p:nvPr/>
        </p:nvSpPr>
        <p:spPr>
          <a:xfrm>
            <a:off x="1520389" y="2820970"/>
            <a:ext cx="583324" cy="58332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1564189" y="2839281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4189" y="2839281"/>
                <a:ext cx="535724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Picture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14049" y="3448622"/>
            <a:ext cx="747045" cy="74704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716893" y="359131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5586" y="5093601"/>
            <a:ext cx="808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When the numerators are the same, the </a:t>
            </a:r>
            <a:r>
              <a:rPr lang="en-GB" sz="2400" u="sng" dirty="0"/>
              <a:t>			</a:t>
            </a:r>
            <a:r>
              <a:rPr lang="en-GB" sz="2400" dirty="0"/>
              <a:t> the denominator, the </a:t>
            </a:r>
            <a:r>
              <a:rPr lang="en-GB" sz="2400" u="sng" dirty="0"/>
              <a:t>			</a:t>
            </a:r>
            <a:r>
              <a:rPr lang="en-GB" sz="2400" dirty="0"/>
              <a:t> the fraction.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660920" y="5047381"/>
            <a:ext cx="208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greater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792150" y="5422993"/>
            <a:ext cx="208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greater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29387" y="5079510"/>
            <a:ext cx="208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smaller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729412" y="5427158"/>
            <a:ext cx="208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smaller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2976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8" grpId="0"/>
      <p:bldP spid="20" grpId="0"/>
      <p:bldP spid="22" grpId="0"/>
      <p:bldP spid="23" grpId="0"/>
      <p:bldP spid="23" grpId="1"/>
      <p:bldP spid="24" grpId="0"/>
      <p:bldP spid="25" grpId="0"/>
      <p:bldP spid="26" grpId="0"/>
      <p:bldP spid="2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063475" y="1211167"/>
                <a:ext cx="2801769" cy="8878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36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3600" b="0" i="0" smtClean="0"/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3600" b="0" i="0" smtClean="0"/>
                              <m:t>3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3600" dirty="0"/>
                  <a:t>         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36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3600" b="0" i="0" smtClean="0"/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3600" b="0" i="0" smtClean="0"/>
                              <m:t>100</m:t>
                            </m:r>
                          </m:den>
                        </m:f>
                      </m:e>
                    </m:box>
                  </m:oMath>
                </a14:m>
                <a:endParaRPr lang="en-GB" sz="3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3475" y="1211167"/>
                <a:ext cx="2801769" cy="88787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val 10"/>
          <p:cNvSpPr/>
          <p:nvPr/>
        </p:nvSpPr>
        <p:spPr>
          <a:xfrm>
            <a:off x="3779434" y="1249190"/>
            <a:ext cx="823065" cy="776033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3950937" y="1375596"/>
                <a:ext cx="535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0937" y="1375596"/>
                <a:ext cx="535724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415586" y="3362501"/>
            <a:ext cx="808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When the numerators are the same, the </a:t>
            </a:r>
            <a:r>
              <a:rPr lang="en-GB" sz="2400" u="sng" dirty="0"/>
              <a:t>			</a:t>
            </a:r>
            <a:r>
              <a:rPr lang="en-GB" sz="2400" dirty="0"/>
              <a:t> the denominator, the </a:t>
            </a:r>
            <a:r>
              <a:rPr lang="en-GB" sz="2400" u="sng" dirty="0"/>
              <a:t>			</a:t>
            </a:r>
            <a:r>
              <a:rPr lang="en-GB" sz="2400" dirty="0"/>
              <a:t> the fraction.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60920" y="3316281"/>
            <a:ext cx="208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greater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31476" y="5188058"/>
            <a:ext cx="208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greater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00915" y="4839023"/>
            <a:ext cx="208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smaller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24038" y="3731324"/>
            <a:ext cx="208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smaller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7427" y="4858144"/>
            <a:ext cx="808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When the numerators are the same, the </a:t>
            </a:r>
            <a:r>
              <a:rPr lang="en-GB" sz="2400" u="sng" dirty="0"/>
              <a:t>			</a:t>
            </a:r>
            <a:r>
              <a:rPr lang="en-GB" sz="2400" dirty="0"/>
              <a:t> the denominator, the </a:t>
            </a:r>
            <a:r>
              <a:rPr lang="en-GB" sz="2400" u="sng" dirty="0"/>
              <a:t>			</a:t>
            </a:r>
            <a:r>
              <a:rPr lang="en-GB" sz="2400" dirty="0"/>
              <a:t> the fraction.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3275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8|2.2|4|1.6|7.6|2.5|2.1|4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8|12.4|4.6|2|3.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28.9|6.4|4.7|3.2|8|9.9|2.6|1.9|4|13.1|1.5|1.7|2.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8|1.8|10.7|7.7|8|1.5|9.2|15.8|8.4|3.6|2.4|2.5|13.4|7.6|6.7|4.5|3.7|5.1|3.8|2|2.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6|10.9|12.5|24.5|23.4|0.9|6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2.9|1.7|1.3|22.3|5.4|1|4.3|4.2|1.5|5.1|5.6|1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|3.5|8.7|8|10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7|8.8|7.3|8.7|15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7|5.9|7.5|5.7|6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2|1.8|3.9|1|21.9|4.7|4|3.2|0.5|4.5|0.8|2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|6.5|9.3|1.4|1.2|12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|5.4|0.7|2.2|7.3|15.6|0.7|0.8|4.4|11.4|0.8|0.6|3.3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microsoft.com/office/2006/metadata/properties"/>
    <ds:schemaRef ds:uri="http://purl.org/dc/terms/"/>
    <ds:schemaRef ds:uri="http://purl.org/dc/elements/1.1/"/>
    <ds:schemaRef ds:uri="cee99ee9-287b-4f9a-957c-ba5ae7375c9a"/>
    <ds:schemaRef ds:uri="http://purl.org/dc/dcmitype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522d4c35-b548-4432-90ae-af4376e1c4b4"/>
  </ds:schemaRefs>
</ds:datastoreItem>
</file>

<file path=customXml/itemProps3.xml><?xml version="1.0" encoding="utf-8"?>
<ds:datastoreItem xmlns:ds="http://schemas.openxmlformats.org/officeDocument/2006/customXml" ds:itemID="{566A7FB4-19DD-41CD-B2D1-F82DF27E77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8557</TotalTime>
  <Words>318</Words>
  <Application>Microsoft Office PowerPoint</Application>
  <PresentationFormat>On-screen Show (4:3)</PresentationFormat>
  <Paragraphs>153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Cambria Math</vt:lpstr>
      <vt:lpstr>Comic Sans MS</vt:lpstr>
      <vt:lpstr>KG Primary Penmanship</vt:lpstr>
      <vt:lpstr>Title slide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Anna McArdle</cp:lastModifiedBy>
  <cp:revision>229</cp:revision>
  <dcterms:created xsi:type="dcterms:W3CDTF">2019-07-05T11:02:13Z</dcterms:created>
  <dcterms:modified xsi:type="dcterms:W3CDTF">2021-02-07T23:25:27Z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