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0" r:id="rId2"/>
    <p:sldId id="256" r:id="rId3"/>
    <p:sldId id="258" r:id="rId4"/>
    <p:sldId id="266" r:id="rId5"/>
    <p:sldId id="267" r:id="rId6"/>
    <p:sldId id="268" r:id="rId7"/>
    <p:sldId id="269" r:id="rId8"/>
    <p:sldId id="290" r:id="rId9"/>
    <p:sldId id="29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31" autoAdjust="0"/>
    <p:restoredTop sz="90955" autoAdjust="0"/>
  </p:normalViewPr>
  <p:slideViewPr>
    <p:cSldViewPr>
      <p:cViewPr>
        <p:scale>
          <a:sx n="96" d="100"/>
          <a:sy n="96" d="100"/>
        </p:scale>
        <p:origin x="-570" y="6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E47E1-7B60-401E-B27F-7E2EB8EFE30C}" type="datetimeFigureOut">
              <a:rPr lang="en-GB" smtClean="0"/>
              <a:pPr/>
              <a:t>09/02/2021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173E-EBA2-48AB-9925-0CC0F9A67AEC}" type="slidenum">
              <a:rPr lang="en-GB" smtClean="0"/>
              <a:pPr/>
              <a:t>‹#›</a:t>
            </a:fld>
            <a:endParaRPr lang="en-GB"/>
          </a:p>
        </p:txBody>
      </p:sp>
    </p:spTree>
    <p:extLst>
      <p:ext uri="{BB962C8B-B14F-4D97-AF65-F5344CB8AC3E}">
        <p14:creationId xmlns:p14="http://schemas.microsoft.com/office/powerpoint/2010/main" xmlns="" val="26248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20592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20858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1399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3975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34267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17479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40430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212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30670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10661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pPr/>
              <a:t>09/02/2021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967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A403-004B-4248-A23B-5ADCC132B12D}" type="datetimeFigureOut">
              <a:rPr lang="en-GB" smtClean="0"/>
              <a:pPr/>
              <a:t>09/02/2021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EC71-46C7-4C26-B997-7E1FC4DF8DC7}" type="slidenum">
              <a:rPr lang="en-GB" smtClean="0"/>
              <a:pPr/>
              <a:t>‹#›</a:t>
            </a:fld>
            <a:endParaRPr lang="en-GB"/>
          </a:p>
        </p:txBody>
      </p:sp>
    </p:spTree>
    <p:extLst>
      <p:ext uri="{BB962C8B-B14F-4D97-AF65-F5344CB8AC3E}">
        <p14:creationId xmlns:p14="http://schemas.microsoft.com/office/powerpoint/2010/main" xmlns="" val="39070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teach/ten-pieces/classical-music-delia-derbyshire-doctor-who-theme/zfh792p"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FS2072\UserData$\learnp02\Desktop\Trailblazer logo-template\Trailblazers logo COLOU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692696"/>
            <a:ext cx="7056783" cy="51623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695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Placeholder 1"/>
          <p:cNvSpPr txBox="1">
            <a:spLocks/>
          </p:cNvSpPr>
          <p:nvPr/>
        </p:nvSpPr>
        <p:spPr>
          <a:xfrm>
            <a:off x="1059656" y="1321205"/>
            <a:ext cx="7024687" cy="10276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a:solidFill>
                  <a:schemeClr val="tx1">
                    <a:lumMod val="85000"/>
                    <a:lumOff val="15000"/>
                  </a:schemeClr>
                </a:solidFill>
              </a:rPr>
              <a:t>Delia Derbyshire </a:t>
            </a:r>
            <a:endParaRPr lang="en-US" sz="4400" b="1" dirty="0">
              <a:solidFill>
                <a:schemeClr val="tx1">
                  <a:lumMod val="85000"/>
                  <a:lumOff val="15000"/>
                </a:schemeClr>
              </a:solidFill>
            </a:endParaRPr>
          </a:p>
        </p:txBody>
      </p:sp>
      <p:sp>
        <p:nvSpPr>
          <p:cNvPr id="8" name="Text Placeholder 2"/>
          <p:cNvSpPr txBox="1">
            <a:spLocks/>
          </p:cNvSpPr>
          <p:nvPr/>
        </p:nvSpPr>
        <p:spPr>
          <a:xfrm>
            <a:off x="575555" y="2113293"/>
            <a:ext cx="7992888" cy="2827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dirty="0">
                <a:solidFill>
                  <a:schemeClr val="tx1">
                    <a:lumMod val="85000"/>
                    <a:lumOff val="15000"/>
                  </a:schemeClr>
                </a:solidFill>
              </a:rPr>
              <a:t>Doctor Who Theme </a:t>
            </a:r>
            <a:endParaRPr lang="en-GB" sz="3600" b="1" dirty="0" smtClean="0">
              <a:solidFill>
                <a:schemeClr val="tx1">
                  <a:lumMod val="85000"/>
                  <a:lumOff val="15000"/>
                </a:schemeClr>
              </a:solidFill>
            </a:endParaRPr>
          </a:p>
          <a:p>
            <a:pPr marL="0" indent="0" algn="ctr">
              <a:buNone/>
            </a:pPr>
            <a:r>
              <a:rPr lang="en-GB" sz="2800" b="1" dirty="0" smtClean="0">
                <a:solidFill>
                  <a:schemeClr val="tx1">
                    <a:lumMod val="85000"/>
                    <a:lumOff val="15000"/>
                  </a:schemeClr>
                </a:solidFill>
              </a:rPr>
              <a:t>(</a:t>
            </a:r>
            <a:r>
              <a:rPr lang="en-GB" sz="2800" b="1" dirty="0">
                <a:solidFill>
                  <a:schemeClr val="tx1">
                    <a:lumMod val="85000"/>
                    <a:lumOff val="15000"/>
                  </a:schemeClr>
                </a:solidFill>
              </a:rPr>
              <a:t>original theme composed by Ron Grainer</a:t>
            </a:r>
            <a:r>
              <a:rPr lang="en-GB" sz="2800" b="1" dirty="0" smtClean="0">
                <a:solidFill>
                  <a:schemeClr val="tx1">
                    <a:lumMod val="85000"/>
                    <a:lumOff val="15000"/>
                  </a:schemeClr>
                </a:solidFill>
              </a:rPr>
              <a:t>)</a:t>
            </a:r>
            <a:endParaRPr lang="en-US" sz="2800" dirty="0">
              <a:solidFill>
                <a:schemeClr val="tx1">
                  <a:lumMod val="85000"/>
                  <a:lumOff val="15000"/>
                </a:schemeClr>
              </a:solidFill>
            </a:endParaRPr>
          </a:p>
          <a:p>
            <a:pPr marL="0" indent="0" algn="ctr">
              <a:buNone/>
            </a:pPr>
            <a:endParaRPr lang="en-US" sz="28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endParaRPr lang="en-US" sz="2400" dirty="0" smtClean="0">
              <a:solidFill>
                <a:schemeClr val="tx1">
                  <a:lumMod val="85000"/>
                  <a:lumOff val="15000"/>
                </a:schemeClr>
              </a:solidFill>
            </a:endParaRPr>
          </a:p>
          <a:p>
            <a:pPr marL="0" indent="0" algn="ctr">
              <a:buNone/>
            </a:pPr>
            <a:r>
              <a:rPr lang="en-GB" sz="2400" dirty="0">
                <a:solidFill>
                  <a:schemeClr val="tx1">
                    <a:lumMod val="85000"/>
                    <a:lumOff val="15000"/>
                  </a:schemeClr>
                </a:solidFill>
              </a:rPr>
              <a:t>Primary / KS2 / 2</a:t>
            </a:r>
            <a:r>
              <a:rPr lang="en-GB" sz="2400" baseline="30000" dirty="0">
                <a:solidFill>
                  <a:schemeClr val="tx1">
                    <a:lumMod val="85000"/>
                    <a:lumOff val="15000"/>
                  </a:schemeClr>
                </a:solidFill>
              </a:rPr>
              <a:t>nd</a:t>
            </a:r>
            <a:r>
              <a:rPr lang="en-GB" sz="2400" dirty="0">
                <a:solidFill>
                  <a:schemeClr val="tx1">
                    <a:lumMod val="85000"/>
                    <a:lumOff val="15000"/>
                  </a:schemeClr>
                </a:solidFill>
              </a:rPr>
              <a:t> Level Classroom Lesson Plan</a:t>
            </a:r>
            <a:endParaRPr lang="en-US" sz="2400" dirty="0">
              <a:solidFill>
                <a:schemeClr val="tx1">
                  <a:lumMod val="85000"/>
                  <a:lumOff val="15000"/>
                </a:schemeClr>
              </a:solidFill>
            </a:endParaRPr>
          </a:p>
        </p:txBody>
      </p:sp>
      <p:sp>
        <p:nvSpPr>
          <p:cNvPr id="9" name="Text Placeholder 3"/>
          <p:cNvSpPr txBox="1">
            <a:spLocks/>
          </p:cNvSpPr>
          <p:nvPr/>
        </p:nvSpPr>
        <p:spPr>
          <a:xfrm>
            <a:off x="3034073" y="5517232"/>
            <a:ext cx="3075855" cy="1130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85000"/>
                    <a:lumOff val="15000"/>
                  </a:schemeClr>
                </a:solidFill>
              </a:rPr>
              <a:t>Written by</a:t>
            </a:r>
          </a:p>
          <a:p>
            <a:pPr marL="0" indent="0" algn="ctr">
              <a:buNone/>
            </a:pPr>
            <a:r>
              <a:rPr lang="en-US" sz="2400" dirty="0" smtClean="0">
                <a:solidFill>
                  <a:schemeClr val="tx1">
                    <a:lumMod val="85000"/>
                    <a:lumOff val="15000"/>
                  </a:schemeClr>
                </a:solidFill>
              </a:rPr>
              <a:t>Rachel Leach</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xmlns="" val="382635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39" y="716029"/>
            <a:ext cx="8229600" cy="1143000"/>
          </a:xfrm>
        </p:spPr>
        <p:txBody>
          <a:bodyPr/>
          <a:lstStyle/>
          <a:p>
            <a:r>
              <a:rPr lang="en-GB" b="1" dirty="0" smtClean="0">
                <a:solidFill>
                  <a:schemeClr val="tx1">
                    <a:lumMod val="85000"/>
                    <a:lumOff val="15000"/>
                  </a:schemeClr>
                </a:solidFill>
              </a:rPr>
              <a:t>Trailblazer</a:t>
            </a:r>
            <a:endParaRPr lang="en-GB" b="1" dirty="0">
              <a:solidFill>
                <a:schemeClr val="tx1">
                  <a:lumMod val="85000"/>
                  <a:lumOff val="15000"/>
                </a:schemeClr>
              </a:solidFill>
            </a:endParaRPr>
          </a:p>
        </p:txBody>
      </p:sp>
      <p:sp>
        <p:nvSpPr>
          <p:cNvPr id="3" name="Content Placeholder 2"/>
          <p:cNvSpPr>
            <a:spLocks noGrp="1"/>
          </p:cNvSpPr>
          <p:nvPr>
            <p:ph idx="1"/>
          </p:nvPr>
        </p:nvSpPr>
        <p:spPr>
          <a:xfrm>
            <a:off x="395536" y="2332608"/>
            <a:ext cx="4536504" cy="3400648"/>
          </a:xfrm>
        </p:spPr>
        <p:txBody>
          <a:bodyPr>
            <a:normAutofit fontScale="92500"/>
          </a:bodyPr>
          <a:lstStyle/>
          <a:p>
            <a:pPr marL="0" indent="0">
              <a:buNone/>
            </a:pPr>
            <a:r>
              <a:rPr lang="en-GB" dirty="0">
                <a:solidFill>
                  <a:schemeClr val="tx1">
                    <a:lumMod val="85000"/>
                    <a:lumOff val="15000"/>
                  </a:schemeClr>
                </a:solidFill>
              </a:rPr>
              <a:t>Composer Delia Derbyshire created a new soundworld using electronic sounds, using these to arrange the melody for Doctor Who – one of the most famous TV shows ever!</a:t>
            </a:r>
          </a:p>
        </p:txBody>
      </p:sp>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BBCFS2072\UserData$\learnp02\Desktop\Trailblazer logo-template\Trailblazer Template.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8931" b="55652"/>
          <a:stretch/>
        </p:blipFill>
        <p:spPr bwMode="auto">
          <a:xfrm>
            <a:off x="6083404" y="1"/>
            <a:ext cx="3060595" cy="185902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305176" y="2420888"/>
            <a:ext cx="3384376" cy="3488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43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4"/>
          <p:cNvSpPr>
            <a:spLocks noGrp="1"/>
          </p:cNvSpPr>
          <p:nvPr>
            <p:ph type="title"/>
          </p:nvPr>
        </p:nvSpPr>
        <p:spPr>
          <a:xfrm>
            <a:off x="1159818" y="1145362"/>
            <a:ext cx="7012582" cy="843478"/>
          </a:xfrm>
        </p:spPr>
        <p:txBody>
          <a:bodyPr/>
          <a:lstStyle/>
          <a:p>
            <a:r>
              <a:rPr lang="en-GB" b="1" dirty="0" smtClean="0">
                <a:solidFill>
                  <a:schemeClr val="tx1">
                    <a:lumMod val="85000"/>
                    <a:lumOff val="15000"/>
                  </a:schemeClr>
                </a:solidFill>
              </a:rPr>
              <a:t>Background – the composer</a:t>
            </a:r>
            <a:endParaRPr lang="en-GB" b="1" dirty="0">
              <a:solidFill>
                <a:schemeClr val="tx1">
                  <a:lumMod val="85000"/>
                  <a:lumOff val="15000"/>
                </a:schemeClr>
              </a:solidFill>
            </a:endParaRPr>
          </a:p>
        </p:txBody>
      </p:sp>
      <p:sp>
        <p:nvSpPr>
          <p:cNvPr id="7" name="Content Placeholder 5"/>
          <p:cNvSpPr>
            <a:spLocks noGrp="1"/>
          </p:cNvSpPr>
          <p:nvPr>
            <p:ph idx="1"/>
          </p:nvPr>
        </p:nvSpPr>
        <p:spPr>
          <a:xfrm>
            <a:off x="4355976" y="2312876"/>
            <a:ext cx="4392488" cy="3564396"/>
          </a:xfrm>
        </p:spPr>
        <p:txBody>
          <a:bodyPr>
            <a:noAutofit/>
          </a:bodyPr>
          <a:lstStyle/>
          <a:p>
            <a:pPr marL="0" indent="0">
              <a:buNone/>
            </a:pPr>
            <a:r>
              <a:rPr lang="en-GB" sz="3900" b="1" dirty="0">
                <a:solidFill>
                  <a:schemeClr val="tx1">
                    <a:lumMod val="85000"/>
                    <a:lumOff val="15000"/>
                  </a:schemeClr>
                </a:solidFill>
              </a:rPr>
              <a:t>Delia </a:t>
            </a:r>
            <a:r>
              <a:rPr lang="en-GB" sz="3900" b="1" dirty="0" smtClean="0">
                <a:solidFill>
                  <a:schemeClr val="tx1">
                    <a:lumMod val="85000"/>
                    <a:lumOff val="15000"/>
                  </a:schemeClr>
                </a:solidFill>
              </a:rPr>
              <a:t>DERBYSHIRE </a:t>
            </a:r>
            <a:r>
              <a:rPr lang="en-GB" sz="2900" b="1" dirty="0" smtClean="0">
                <a:solidFill>
                  <a:schemeClr val="tx1">
                    <a:lumMod val="85000"/>
                    <a:lumOff val="15000"/>
                  </a:schemeClr>
                </a:solidFill>
              </a:rPr>
              <a:t>(1937–2001)</a:t>
            </a:r>
          </a:p>
          <a:p>
            <a:pPr marL="0" indent="0">
              <a:buNone/>
            </a:pPr>
            <a:endParaRPr lang="en-GB" sz="600" b="1" dirty="0">
              <a:solidFill>
                <a:schemeClr val="tx1">
                  <a:lumMod val="85000"/>
                  <a:lumOff val="15000"/>
                </a:schemeClr>
              </a:solidFill>
            </a:endParaRPr>
          </a:p>
          <a:p>
            <a:pPr lvl="0"/>
            <a:r>
              <a:rPr lang="en-US" sz="2000" dirty="0">
                <a:solidFill>
                  <a:schemeClr val="tx1">
                    <a:lumMod val="85000"/>
                    <a:lumOff val="15000"/>
                  </a:schemeClr>
                </a:solidFill>
              </a:rPr>
              <a:t>British composer of electronic music</a:t>
            </a:r>
            <a:endParaRPr lang="en-GB" sz="2000" dirty="0">
              <a:solidFill>
                <a:schemeClr val="tx1">
                  <a:lumMod val="85000"/>
                  <a:lumOff val="15000"/>
                </a:schemeClr>
              </a:solidFill>
            </a:endParaRPr>
          </a:p>
          <a:p>
            <a:pPr lvl="0"/>
            <a:r>
              <a:rPr lang="en-US" sz="2000" dirty="0">
                <a:solidFill>
                  <a:schemeClr val="tx1">
                    <a:lumMod val="85000"/>
                    <a:lumOff val="15000"/>
                  </a:schemeClr>
                </a:solidFill>
              </a:rPr>
              <a:t>Member of the legendary BBC Radiophonic Workshop – a group of pioneering musicians and engineers responsible for producing sound effects and incidental sounds for TV and </a:t>
            </a:r>
            <a:r>
              <a:rPr lang="en-US" sz="2000" dirty="0" smtClean="0">
                <a:solidFill>
                  <a:schemeClr val="tx1">
                    <a:lumMod val="85000"/>
                    <a:lumOff val="15000"/>
                  </a:schemeClr>
                </a:solidFill>
              </a:rPr>
              <a:t>radio</a:t>
            </a:r>
          </a:p>
          <a:p>
            <a:pPr marL="0" indent="0">
              <a:buNone/>
            </a:pP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99592" y="2528772"/>
            <a:ext cx="3108563" cy="32044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850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4"/>
          <p:cNvSpPr>
            <a:spLocks noGrp="1"/>
          </p:cNvSpPr>
          <p:nvPr>
            <p:ph type="title"/>
          </p:nvPr>
        </p:nvSpPr>
        <p:spPr>
          <a:xfrm>
            <a:off x="1375842" y="713314"/>
            <a:ext cx="7012582" cy="843478"/>
          </a:xfrm>
        </p:spPr>
        <p:txBody>
          <a:bodyPr/>
          <a:lstStyle/>
          <a:p>
            <a:r>
              <a:rPr lang="en-GB" b="1" dirty="0" smtClean="0">
                <a:solidFill>
                  <a:schemeClr val="tx1">
                    <a:lumMod val="85000"/>
                    <a:lumOff val="15000"/>
                  </a:schemeClr>
                </a:solidFill>
              </a:rPr>
              <a:t>Background – the music</a:t>
            </a:r>
            <a:endParaRPr lang="en-GB" b="1" dirty="0">
              <a:solidFill>
                <a:schemeClr val="tx1">
                  <a:lumMod val="85000"/>
                  <a:lumOff val="15000"/>
                </a:schemeClr>
              </a:solidFill>
            </a:endParaRPr>
          </a:p>
        </p:txBody>
      </p:sp>
      <p:sp>
        <p:nvSpPr>
          <p:cNvPr id="7" name="Content Placeholder 5"/>
          <p:cNvSpPr>
            <a:spLocks noGrp="1"/>
          </p:cNvSpPr>
          <p:nvPr>
            <p:ph idx="1"/>
          </p:nvPr>
        </p:nvSpPr>
        <p:spPr>
          <a:xfrm>
            <a:off x="3131840" y="1772816"/>
            <a:ext cx="5616624" cy="4752528"/>
          </a:xfrm>
        </p:spPr>
        <p:txBody>
          <a:bodyPr>
            <a:noAutofit/>
          </a:bodyPr>
          <a:lstStyle/>
          <a:p>
            <a:pPr marL="0" indent="0">
              <a:buNone/>
            </a:pPr>
            <a:r>
              <a:rPr lang="en-GB" sz="2800" b="1" dirty="0">
                <a:solidFill>
                  <a:schemeClr val="tx1">
                    <a:lumMod val="85000"/>
                    <a:lumOff val="15000"/>
                  </a:schemeClr>
                </a:solidFill>
              </a:rPr>
              <a:t>Doctor Who Theme</a:t>
            </a:r>
            <a:endParaRPr lang="en-US" sz="500" dirty="0" smtClean="0">
              <a:solidFill>
                <a:schemeClr val="tx1">
                  <a:lumMod val="85000"/>
                  <a:lumOff val="15000"/>
                </a:schemeClr>
              </a:solidFill>
            </a:endParaRPr>
          </a:p>
          <a:p>
            <a:r>
              <a:rPr lang="en-US" sz="1800" dirty="0">
                <a:solidFill>
                  <a:schemeClr val="tx1">
                    <a:lumMod val="85000"/>
                    <a:lumOff val="15000"/>
                  </a:schemeClr>
                </a:solidFill>
              </a:rPr>
              <a:t>The famous melody was actually written by Australian composer Roy Grainer. Delia’s task was to </a:t>
            </a:r>
            <a:r>
              <a:rPr lang="en-US" sz="1800" dirty="0" smtClean="0">
                <a:solidFill>
                  <a:schemeClr val="tx1">
                    <a:lumMod val="85000"/>
                    <a:lumOff val="15000"/>
                  </a:schemeClr>
                </a:solidFill>
              </a:rPr>
              <a:t>‘</a:t>
            </a:r>
            <a:r>
              <a:rPr lang="en-US" sz="1800" dirty="0" err="1" smtClean="0">
                <a:solidFill>
                  <a:schemeClr val="tx1">
                    <a:lumMod val="85000"/>
                    <a:lumOff val="15000"/>
                  </a:schemeClr>
                </a:solidFill>
              </a:rPr>
              <a:t>realise</a:t>
            </a:r>
            <a:r>
              <a:rPr lang="en-US" sz="1800" dirty="0" smtClean="0">
                <a:solidFill>
                  <a:schemeClr val="tx1">
                    <a:lumMod val="85000"/>
                    <a:lumOff val="15000"/>
                  </a:schemeClr>
                </a:solidFill>
              </a:rPr>
              <a:t>’ </a:t>
            </a:r>
            <a:r>
              <a:rPr lang="en-US" sz="1800" dirty="0">
                <a:solidFill>
                  <a:schemeClr val="tx1">
                    <a:lumMod val="85000"/>
                    <a:lumOff val="15000"/>
                  </a:schemeClr>
                </a:solidFill>
              </a:rPr>
              <a:t>or ‘arrange’ the theme using electronic sounds to match the futuristic sci-fi nature of the programme</a:t>
            </a:r>
            <a:endParaRPr lang="en-GB" sz="1800" dirty="0">
              <a:solidFill>
                <a:schemeClr val="tx1">
                  <a:lumMod val="85000"/>
                  <a:lumOff val="15000"/>
                </a:schemeClr>
              </a:solidFill>
            </a:endParaRPr>
          </a:p>
          <a:p>
            <a:r>
              <a:rPr lang="en-US" sz="1800" dirty="0">
                <a:solidFill>
                  <a:schemeClr val="tx1">
                    <a:lumMod val="85000"/>
                    <a:lumOff val="15000"/>
                  </a:schemeClr>
                </a:solidFill>
              </a:rPr>
              <a:t>Derbyshire’s version uses ‘found sounds’ that were manipulated electronically. She recorded the sound of everyday objects onto tape and then changed the speed of the tape to create different pitches or looped single sounds over and over to create rhythms. This was back in 1963 before computers made such experiments easy!</a:t>
            </a:r>
            <a:endParaRPr lang="en-GB" sz="1800" dirty="0">
              <a:solidFill>
                <a:schemeClr val="tx1">
                  <a:lumMod val="85000"/>
                  <a:lumOff val="15000"/>
                </a:schemeClr>
              </a:solidFill>
            </a:endParaRPr>
          </a:p>
          <a:p>
            <a:r>
              <a:rPr lang="en-GB" sz="1800" dirty="0">
                <a:solidFill>
                  <a:schemeClr val="tx1">
                    <a:lumMod val="85000"/>
                    <a:lumOff val="15000"/>
                  </a:schemeClr>
                </a:solidFill>
              </a:rPr>
              <a:t>Scandalously, Derbyshire was not credited with the composition of the now iconic original version and received very little money for it</a:t>
            </a:r>
          </a:p>
        </p:txBody>
      </p:sp>
      <p:pic>
        <p:nvPicPr>
          <p:cNvPr id="16390"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79512" y="1916832"/>
            <a:ext cx="3028832" cy="4366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687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4"/>
          <p:cNvSpPr txBox="1">
            <a:spLocks/>
          </p:cNvSpPr>
          <p:nvPr/>
        </p:nvSpPr>
        <p:spPr>
          <a:xfrm>
            <a:off x="159515" y="1340768"/>
            <a:ext cx="8824968" cy="8434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tx1">
                    <a:lumMod val="85000"/>
                    <a:lumOff val="15000"/>
                  </a:schemeClr>
                </a:solidFill>
              </a:rPr>
              <a:t>Watch/ listen to the opening theme!</a:t>
            </a:r>
            <a:endParaRPr lang="en-GB" b="1" dirty="0"/>
          </a:p>
        </p:txBody>
      </p:sp>
      <p:pic>
        <p:nvPicPr>
          <p:cNvPr id="10" name="Picture 1">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223627" y="2564903"/>
            <a:ext cx="6696744" cy="376691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Batems03\AppData\Local\Microsoft\Windows\Temporary Internet Files\Content.IE5\EBM0TSJD\play[1].png">
            <a:hlinkClick r:id="rId3"/>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50470" y="4126833"/>
            <a:ext cx="643059" cy="6430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297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pic>
        <p:nvPicPr>
          <p:cNvPr id="22530" name="Picture 2" descr="See the source image"/>
          <p:cNvPicPr>
            <a:picLocks noChangeAspect="1" noChangeArrowheads="1"/>
          </p:cNvPicPr>
          <p:nvPr/>
        </p:nvPicPr>
        <p:blipFill>
          <a:blip r:embed="rId3"/>
          <a:srcRect/>
          <a:stretch>
            <a:fillRect/>
          </a:stretch>
        </p:blipFill>
        <p:spPr bwMode="auto">
          <a:xfrm>
            <a:off x="4758830" y="214290"/>
            <a:ext cx="4185143" cy="3143272"/>
          </a:xfrm>
          <a:prstGeom prst="rect">
            <a:avLst/>
          </a:prstGeom>
          <a:noFill/>
        </p:spPr>
      </p:pic>
      <p:pic>
        <p:nvPicPr>
          <p:cNvPr id="22532" name="Picture 4" descr="See the source image"/>
          <p:cNvPicPr>
            <a:picLocks noChangeAspect="1" noChangeArrowheads="1"/>
          </p:cNvPicPr>
          <p:nvPr/>
        </p:nvPicPr>
        <p:blipFill>
          <a:blip r:embed="rId4"/>
          <a:srcRect t="22706"/>
          <a:stretch>
            <a:fillRect/>
          </a:stretch>
        </p:blipFill>
        <p:spPr bwMode="auto">
          <a:xfrm>
            <a:off x="0" y="1214422"/>
            <a:ext cx="4714876" cy="2857473"/>
          </a:xfrm>
          <a:prstGeom prst="rect">
            <a:avLst/>
          </a:prstGeom>
          <a:noFill/>
        </p:spPr>
      </p:pic>
      <p:pic>
        <p:nvPicPr>
          <p:cNvPr id="22534" name="Picture 6" descr="See the source image"/>
          <p:cNvPicPr>
            <a:picLocks noChangeAspect="1" noChangeArrowheads="1"/>
          </p:cNvPicPr>
          <p:nvPr/>
        </p:nvPicPr>
        <p:blipFill>
          <a:blip r:embed="rId5"/>
          <a:srcRect/>
          <a:stretch>
            <a:fillRect/>
          </a:stretch>
        </p:blipFill>
        <p:spPr bwMode="auto">
          <a:xfrm>
            <a:off x="4296381" y="4143333"/>
            <a:ext cx="4847619" cy="2714667"/>
          </a:xfrm>
          <a:prstGeom prst="rect">
            <a:avLst/>
          </a:prstGeom>
          <a:noFill/>
        </p:spPr>
      </p:pic>
      <p:sp>
        <p:nvSpPr>
          <p:cNvPr id="9" name="Text Placeholder 2"/>
          <p:cNvSpPr txBox="1">
            <a:spLocks/>
          </p:cNvSpPr>
          <p:nvPr/>
        </p:nvSpPr>
        <p:spPr>
          <a:xfrm>
            <a:off x="142844" y="4143380"/>
            <a:ext cx="3714776" cy="25003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1600" b="1" dirty="0" smtClean="0">
                <a:solidFill>
                  <a:schemeClr val="tx1">
                    <a:lumMod val="85000"/>
                    <a:lumOff val="15000"/>
                  </a:schemeClr>
                </a:solidFill>
              </a:rPr>
              <a:t>These are all examples of graphic scores. </a:t>
            </a:r>
          </a:p>
          <a:p>
            <a:pPr marL="0" lvl="0" indent="0" algn="ctr">
              <a:buNone/>
            </a:pPr>
            <a:endParaRPr lang="en-GB" sz="1600" b="1" dirty="0" smtClean="0"/>
          </a:p>
          <a:p>
            <a:pPr marL="0" lvl="0" indent="0" algn="ctr">
              <a:buNone/>
            </a:pPr>
            <a:r>
              <a:rPr lang="en-GB" sz="1600" b="1" dirty="0" smtClean="0"/>
              <a:t>A </a:t>
            </a:r>
            <a:r>
              <a:rPr lang="en-GB" sz="1600" b="1" dirty="0" smtClean="0"/>
              <a:t>graphic score is a way in which a composer can compose a piece without using common music </a:t>
            </a:r>
            <a:r>
              <a:rPr lang="en-GB" sz="1600" b="1" dirty="0" smtClean="0"/>
              <a:t>notation (notes on a stave). </a:t>
            </a:r>
          </a:p>
          <a:p>
            <a:pPr marL="0" lvl="0" indent="0" algn="ctr">
              <a:buNone/>
            </a:pPr>
            <a:r>
              <a:rPr lang="en-GB" sz="1600" b="1" dirty="0" smtClean="0"/>
              <a:t>Symbols are used to </a:t>
            </a:r>
            <a:r>
              <a:rPr lang="en-GB" sz="1600" b="1" dirty="0" smtClean="0"/>
              <a:t>represent </a:t>
            </a:r>
            <a:r>
              <a:rPr lang="en-GB" sz="1600" b="1" dirty="0" smtClean="0"/>
              <a:t>instruments and changes in pitch (high and low notes) and dynamics (loud and soft).</a:t>
            </a:r>
            <a:endParaRPr lang="en-GB" sz="1600" b="1" dirty="0">
              <a:solidFill>
                <a:schemeClr val="tx1">
                  <a:lumMod val="85000"/>
                  <a:lumOff val="15000"/>
                </a:schemeClr>
              </a:solidFill>
            </a:endParaRPr>
          </a:p>
        </p:txBody>
      </p:sp>
    </p:spTree>
    <p:extLst>
      <p:ext uri="{BB962C8B-B14F-4D97-AF65-F5344CB8AC3E}">
        <p14:creationId xmlns:p14="http://schemas.microsoft.com/office/powerpoint/2010/main" xmlns="" val="114212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2"/>
          <p:cNvSpPr txBox="1">
            <a:spLocks/>
          </p:cNvSpPr>
          <p:nvPr/>
        </p:nvSpPr>
        <p:spPr>
          <a:xfrm>
            <a:off x="642910" y="1214422"/>
            <a:ext cx="7920880" cy="13553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2800" b="1" dirty="0">
                <a:solidFill>
                  <a:schemeClr val="tx1">
                    <a:lumMod val="85000"/>
                    <a:lumOff val="15000"/>
                  </a:schemeClr>
                </a:solidFill>
              </a:rPr>
              <a:t>As you listen to the music, draw the bass line and the swooping melody with two different </a:t>
            </a:r>
            <a:r>
              <a:rPr lang="en-GB" sz="2800" b="1" dirty="0" smtClean="0">
                <a:solidFill>
                  <a:schemeClr val="tx1">
                    <a:lumMod val="85000"/>
                    <a:lumOff val="15000"/>
                  </a:schemeClr>
                </a:solidFill>
              </a:rPr>
              <a:t>colours.</a:t>
            </a:r>
          </a:p>
          <a:p>
            <a:pPr marL="0" lvl="0" indent="0" algn="ctr">
              <a:buNone/>
            </a:pPr>
            <a:r>
              <a:rPr lang="en-GB" sz="2800" b="1" dirty="0" smtClean="0">
                <a:solidFill>
                  <a:schemeClr val="tx1">
                    <a:lumMod val="85000"/>
                    <a:lumOff val="15000"/>
                  </a:schemeClr>
                </a:solidFill>
              </a:rPr>
              <a:t>What other shapes and colours can you add to your picture to represent the sounds in the music.</a:t>
            </a:r>
            <a:endParaRPr lang="en-GB" sz="2800" b="1" dirty="0">
              <a:solidFill>
                <a:schemeClr val="tx1">
                  <a:lumMod val="85000"/>
                  <a:lumOff val="15000"/>
                </a:schemeClr>
              </a:solidFill>
            </a:endParaRPr>
          </a:p>
        </p:txBody>
      </p:sp>
      <p:pic>
        <p:nvPicPr>
          <p:cNvPr id="14338" name="Picture 2" descr="\\BBCFS2072\UserData$\learnp02\Downloads\Derbyshire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5918" y="3357562"/>
            <a:ext cx="5472608" cy="3078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212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2"/>
          <p:cNvSpPr txBox="1">
            <a:spLocks/>
          </p:cNvSpPr>
          <p:nvPr/>
        </p:nvSpPr>
        <p:spPr>
          <a:xfrm>
            <a:off x="642910" y="1214422"/>
            <a:ext cx="7920880" cy="13553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2800" b="1" dirty="0" smtClean="0">
                <a:solidFill>
                  <a:schemeClr val="tx1">
                    <a:lumMod val="85000"/>
                    <a:lumOff val="15000"/>
                  </a:schemeClr>
                </a:solidFill>
              </a:rPr>
              <a:t>What other movie or TV music do you like?</a:t>
            </a:r>
          </a:p>
          <a:p>
            <a:pPr marL="0" lvl="0" indent="0" algn="ctr">
              <a:buNone/>
            </a:pPr>
            <a:endParaRPr lang="en-GB" sz="2800" b="1" dirty="0" smtClean="0">
              <a:solidFill>
                <a:schemeClr val="tx1">
                  <a:lumMod val="85000"/>
                  <a:lumOff val="15000"/>
                </a:schemeClr>
              </a:solidFill>
            </a:endParaRPr>
          </a:p>
          <a:p>
            <a:pPr marL="0" lvl="0" indent="0" algn="ctr">
              <a:buNone/>
            </a:pPr>
            <a:r>
              <a:rPr lang="en-GB" sz="2800" b="1" dirty="0" smtClean="0">
                <a:solidFill>
                  <a:schemeClr val="tx1">
                    <a:lumMod val="85000"/>
                    <a:lumOff val="15000"/>
                  </a:schemeClr>
                </a:solidFill>
              </a:rPr>
              <a:t>Listen to it and draw shapes, lines and colours to represent what you can hear.</a:t>
            </a:r>
            <a:endParaRPr lang="en-GB" sz="2800" b="1" dirty="0">
              <a:solidFill>
                <a:schemeClr val="tx1">
                  <a:lumMod val="85000"/>
                  <a:lumOff val="15000"/>
                </a:schemeClr>
              </a:solidFill>
            </a:endParaRPr>
          </a:p>
        </p:txBody>
      </p:sp>
      <p:pic>
        <p:nvPicPr>
          <p:cNvPr id="14338" name="Picture 2" descr="\\BBCFS2072\UserData$\learnp02\Downloads\Derbyshire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5918" y="3357562"/>
            <a:ext cx="5472608" cy="30783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2128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350</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Trailblazer</vt:lpstr>
      <vt:lpstr>Background – the composer</vt:lpstr>
      <vt:lpstr>Background – the music</vt:lpstr>
      <vt:lpstr>Slide 6</vt:lpstr>
      <vt:lpstr>Slide 7</vt:lpstr>
      <vt:lpstr>Slide 8</vt:lpstr>
      <vt:lpstr>Slide 9</vt:lpstr>
    </vt:vector>
  </TitlesOfParts>
  <Company>BBC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learnp02</dc:creator>
  <cp:lastModifiedBy>user</cp:lastModifiedBy>
  <cp:revision>58</cp:revision>
  <dcterms:created xsi:type="dcterms:W3CDTF">2019-07-16T08:25:33Z</dcterms:created>
  <dcterms:modified xsi:type="dcterms:W3CDTF">2021-02-09T19:20:44Z</dcterms:modified>
</cp:coreProperties>
</file>