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Weatherby" initials="DW" lastIdx="1" clrIdx="0">
    <p:extLst>
      <p:ext uri="{19B8F6BF-5375-455C-9EA6-DF929625EA0E}">
        <p15:presenceInfo xmlns:p15="http://schemas.microsoft.com/office/powerpoint/2012/main" userId="9c8afc1e93d5571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6F0BB-3F05-44DE-82BA-1F4D892152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9BEE37-8E2E-4186-B6D1-2F82AAB410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13B93-C46B-4D96-A1AB-438855BE9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B2BC-C323-4D74-9D91-AF5E0CA280D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B99C8-2ABC-4490-BE18-8167AE17E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389E7-721A-48F8-B88D-90C99776D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AE7C-2ECA-4FE8-8597-CC4D1E572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58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3451E-DB8D-4645-809B-BD381C78C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CA3CF8-5497-4202-99F1-F96B4A6CAD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E1F53-6E1C-4DE8-9CA5-35BAC6A68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B2BC-C323-4D74-9D91-AF5E0CA280D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E8F2D-E87E-49BD-8201-BBA5661AC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59342-918B-49FD-B74A-96D548744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AE7C-2ECA-4FE8-8597-CC4D1E572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70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6D35BB-B43A-47EB-AE13-AE61B5494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DCF4D-05E1-4643-BA7C-3B02BB811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CE80E-6399-448A-8A2F-C04A0AAB3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B2BC-C323-4D74-9D91-AF5E0CA280D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08584-CBEC-4585-965E-05E10C33A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D8911-1B8A-4718-AB57-251F380A0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AE7C-2ECA-4FE8-8597-CC4D1E572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032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B44D0-ECDE-43F4-B97C-23972A567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0C9B2-6880-4928-8395-4FB7D4F0C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EE522-BE7F-4F64-BBBD-B26799B00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B2BC-C323-4D74-9D91-AF5E0CA280D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5D035-DF63-4BE1-BA2E-10780C92E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089CA-0955-4DB7-B82F-400DC7D75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AE7C-2ECA-4FE8-8597-CC4D1E572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992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5950E-3CEA-43C6-9FE5-E1AE4BEF3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47102-36D8-4E4B-827D-57109B830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BFE55-0A8E-47C2-95C8-4FC512D8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B2BC-C323-4D74-9D91-AF5E0CA280D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24AD8-7B11-4277-92D9-353EBB9A2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9E7BE-6255-4F59-93F5-B1D3F4B22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AE7C-2ECA-4FE8-8597-CC4D1E572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43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1CE68-888C-444D-BB87-FF2FD2035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08A06-C5A2-4AE0-B6BA-0C935AC97A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ADEA6E-64E2-437F-980F-71787E8CD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6A11C-8DFF-47EF-AE50-28F776969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B2BC-C323-4D74-9D91-AF5E0CA280D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6307C-382E-4E12-A67B-E8CD0EB5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8D9AA0-FE5D-4B5B-85A1-36C3BDFDC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AE7C-2ECA-4FE8-8597-CC4D1E572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06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826F4-E821-43B6-B269-CBD962A2F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D2C16-40CC-44CD-8104-356674EE1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01EF4-EA21-4107-9ABB-6638B13F4D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2342B-F241-4568-839C-E505C61AA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1E1C47-1239-4DD3-BE5B-22BDA35CDE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C9F96C-7D97-4FE0-BB3B-7FD25C429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B2BC-C323-4D74-9D91-AF5E0CA280D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4A41D-B9A0-46E7-A031-8CA67EC32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996AA1-821C-42F4-AC45-116B5C037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AE7C-2ECA-4FE8-8597-CC4D1E572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54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C8C7E-7839-4504-BAF0-E0D4E6DB0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D8C480-4F75-481F-AEDC-2C6074004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B2BC-C323-4D74-9D91-AF5E0CA280D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B1C9C-D7AC-4031-A1B8-2FC8A4776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71466B-66E8-40FE-A3A9-ABD744ECA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AE7C-2ECA-4FE8-8597-CC4D1E572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57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3CB0EA-C66A-447D-9B2E-F13D9E674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B2BC-C323-4D74-9D91-AF5E0CA280D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EADD63-A51F-45EB-AFD2-9FA3DAFCE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19B44E-7283-4CDB-9C53-6C4F9A22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AE7C-2ECA-4FE8-8597-CC4D1E572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652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3D1C6-9121-4CF7-8DCA-8537F9866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34EB7-A218-4FD2-8639-5562C22E5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BF9762-A1C6-4144-9EF6-603B291C32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DC288-4F2D-46EE-9A2F-674110C3B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B2BC-C323-4D74-9D91-AF5E0CA280D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94499-14A1-403E-AEBB-A40CD1848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0674E-6C15-4E08-B4D3-2758FB5CF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AE7C-2ECA-4FE8-8597-CC4D1E572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14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50FBC-5ADD-486D-9C22-81C8CB2B5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8BFF10-1BC9-4FC9-8068-6820E42DB8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4F04A-0D3C-4326-AFFD-8BBC2AE4A1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8F4616-B26A-42E5-989B-1D5603B02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B2BC-C323-4D74-9D91-AF5E0CA280D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F5BD00-5329-4F60-A5FF-DDA00C53A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ADCB17-1682-4F99-AB81-E5B8E83F0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AE7C-2ECA-4FE8-8597-CC4D1E572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6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02CF6E-AF39-46D3-AACD-62C198621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9AA67D-E9AF-4670-A541-4F9FFC803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B1008-5650-4DDD-9C5B-57F4C1133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3B2BC-C323-4D74-9D91-AF5E0CA280D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056BE-F606-4FD7-A4AD-688B2502E1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404FC-AECF-46E8-852C-5E15738039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2AE7C-2ECA-4FE8-8597-CC4D1E572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01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659029-3C80-4EB6-A4C8-9ACF81EAF747}"/>
              </a:ext>
            </a:extLst>
          </p:cNvPr>
          <p:cNvSpPr txBox="1"/>
          <p:nvPr/>
        </p:nvSpPr>
        <p:spPr>
          <a:xfrm>
            <a:off x="3024187" y="271760"/>
            <a:ext cx="614362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993366"/>
                </a:solidFill>
              </a:rPr>
              <a:t>Caring and Responsibility Lesson 1</a:t>
            </a:r>
          </a:p>
          <a:p>
            <a:r>
              <a:rPr lang="en-GB" sz="10000" dirty="0">
                <a:solidFill>
                  <a:srgbClr val="993366"/>
                </a:solidFill>
              </a:rPr>
              <a:t>community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1665E7-B74F-4AD2-AD95-8E40DF84B090}"/>
              </a:ext>
            </a:extLst>
          </p:cNvPr>
          <p:cNvSpPr txBox="1"/>
          <p:nvPr/>
        </p:nvSpPr>
        <p:spPr>
          <a:xfrm>
            <a:off x="1409700" y="2364641"/>
            <a:ext cx="9372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993366"/>
                </a:solidFill>
              </a:rPr>
              <a:t>What does the word ‘community’ mean? What does it mean to you?</a:t>
            </a:r>
          </a:p>
          <a:p>
            <a:pPr algn="ctr"/>
            <a:endParaRPr lang="en-GB" sz="2000" dirty="0">
              <a:solidFill>
                <a:srgbClr val="993366"/>
              </a:solidFill>
            </a:endParaRPr>
          </a:p>
          <a:p>
            <a:pPr algn="ctr"/>
            <a:r>
              <a:rPr lang="en-GB" sz="2000" dirty="0">
                <a:solidFill>
                  <a:srgbClr val="993366"/>
                </a:solidFill>
              </a:rPr>
              <a:t>A community is a group of people who may work, live or play together and/or have things in common such as hobbies, interests, religion or beliefs.</a:t>
            </a:r>
          </a:p>
          <a:p>
            <a:pPr algn="ctr"/>
            <a:endParaRPr lang="en-GB" sz="2000" dirty="0">
              <a:solidFill>
                <a:srgbClr val="993366"/>
              </a:solidFill>
            </a:endParaRPr>
          </a:p>
          <a:p>
            <a:pPr algn="ctr"/>
            <a:r>
              <a:rPr lang="en-GB" sz="2000" dirty="0">
                <a:solidFill>
                  <a:srgbClr val="993366"/>
                </a:solidFill>
              </a:rPr>
              <a:t>Which communities do you belong to?</a:t>
            </a:r>
          </a:p>
          <a:p>
            <a:pPr algn="ctr"/>
            <a:endParaRPr lang="en-GB" sz="2000" dirty="0">
              <a:solidFill>
                <a:srgbClr val="993366"/>
              </a:solidFill>
            </a:endParaRPr>
          </a:p>
          <a:p>
            <a:pPr algn="ctr"/>
            <a:r>
              <a:rPr lang="en-GB" sz="2000" dirty="0">
                <a:solidFill>
                  <a:srgbClr val="993366"/>
                </a:solidFill>
              </a:rPr>
              <a:t>Excalibur Primary School</a:t>
            </a:r>
          </a:p>
          <a:p>
            <a:pPr algn="ctr"/>
            <a:r>
              <a:rPr lang="en-GB" sz="2000" dirty="0">
                <a:solidFill>
                  <a:srgbClr val="993366"/>
                </a:solidFill>
              </a:rPr>
              <a:t>Rainbows</a:t>
            </a:r>
          </a:p>
          <a:p>
            <a:pPr algn="ctr"/>
            <a:r>
              <a:rPr lang="en-GB" sz="2000" dirty="0">
                <a:solidFill>
                  <a:srgbClr val="993366"/>
                </a:solidFill>
              </a:rPr>
              <a:t>Beavers</a:t>
            </a:r>
          </a:p>
          <a:p>
            <a:pPr algn="ctr"/>
            <a:r>
              <a:rPr lang="en-GB" sz="2000" dirty="0">
                <a:solidFill>
                  <a:srgbClr val="993366"/>
                </a:solidFill>
              </a:rPr>
              <a:t>Swimming group</a:t>
            </a:r>
          </a:p>
          <a:p>
            <a:pPr algn="ctr"/>
            <a:endParaRPr lang="en-GB" sz="2000" dirty="0">
              <a:solidFill>
                <a:srgbClr val="993366"/>
              </a:solidFill>
            </a:endParaRPr>
          </a:p>
          <a:p>
            <a:pPr algn="ctr"/>
            <a:r>
              <a:rPr lang="en-GB" sz="2000" b="1" dirty="0">
                <a:solidFill>
                  <a:srgbClr val="993366"/>
                </a:solidFill>
              </a:rPr>
              <a:t>How many community groups do you belong to?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1246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0FF120-FFD0-41F7-B7A1-BD40EE97B504}"/>
              </a:ext>
            </a:extLst>
          </p:cNvPr>
          <p:cNvSpPr txBox="1"/>
          <p:nvPr/>
        </p:nvSpPr>
        <p:spPr>
          <a:xfrm>
            <a:off x="552450" y="695325"/>
            <a:ext cx="1114425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solidFill>
                  <a:srgbClr val="993366"/>
                </a:solidFill>
              </a:rPr>
              <a:t>Look at the pictures on the next page.</a:t>
            </a:r>
          </a:p>
          <a:p>
            <a:pPr algn="ctr"/>
            <a:endParaRPr lang="en-GB" sz="2200" dirty="0">
              <a:solidFill>
                <a:srgbClr val="993366"/>
              </a:solidFill>
            </a:endParaRPr>
          </a:p>
          <a:p>
            <a:pPr algn="ctr"/>
            <a:r>
              <a:rPr lang="en-GB" sz="2200" dirty="0">
                <a:solidFill>
                  <a:srgbClr val="993366"/>
                </a:solidFill>
              </a:rPr>
              <a:t>For each person think about these questions:</a:t>
            </a:r>
          </a:p>
          <a:p>
            <a:pPr algn="ctr"/>
            <a:endParaRPr lang="en-GB" sz="2200" dirty="0">
              <a:solidFill>
                <a:srgbClr val="993366"/>
              </a:solidFill>
            </a:endParaRPr>
          </a:p>
          <a:p>
            <a:pPr algn="ctr"/>
            <a:r>
              <a:rPr lang="en-GB" sz="2200" dirty="0">
                <a:solidFill>
                  <a:srgbClr val="993366"/>
                </a:solidFill>
              </a:rPr>
              <a:t>Who is this person?</a:t>
            </a:r>
          </a:p>
          <a:p>
            <a:pPr algn="ctr"/>
            <a:r>
              <a:rPr lang="en-GB" sz="2200" dirty="0">
                <a:solidFill>
                  <a:srgbClr val="993366"/>
                </a:solidFill>
              </a:rPr>
              <a:t>Which community do they belong to?</a:t>
            </a:r>
          </a:p>
          <a:p>
            <a:pPr algn="ctr"/>
            <a:r>
              <a:rPr lang="en-GB" sz="2200" dirty="0">
                <a:solidFill>
                  <a:srgbClr val="993366"/>
                </a:solidFill>
              </a:rPr>
              <a:t>How do they help people in that community?</a:t>
            </a:r>
          </a:p>
          <a:p>
            <a:pPr algn="ctr"/>
            <a:r>
              <a:rPr lang="en-GB" sz="2200" dirty="0">
                <a:solidFill>
                  <a:srgbClr val="993366"/>
                </a:solidFill>
              </a:rPr>
              <a:t>How might they help people in other communities?</a:t>
            </a:r>
          </a:p>
          <a:p>
            <a:pPr algn="ctr"/>
            <a:endParaRPr lang="en-GB" sz="2200" dirty="0">
              <a:solidFill>
                <a:srgbClr val="993366"/>
              </a:solidFill>
            </a:endParaRPr>
          </a:p>
          <a:p>
            <a:pPr algn="ctr"/>
            <a:endParaRPr lang="en-GB" sz="2200" dirty="0">
              <a:solidFill>
                <a:srgbClr val="993366"/>
              </a:solidFill>
            </a:endParaRPr>
          </a:p>
          <a:p>
            <a:pPr algn="ctr"/>
            <a:r>
              <a:rPr lang="en-GB" sz="2200" dirty="0">
                <a:solidFill>
                  <a:srgbClr val="993366"/>
                </a:solidFill>
              </a:rPr>
              <a:t>Just like us these community helpers might belong to lots of different communities.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6134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4D55405-83D3-4499-8EE4-042831552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225" y="238125"/>
            <a:ext cx="10115550" cy="638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141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71C546-8550-465B-99B2-008C016836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43" b="-1"/>
          <a:stretch/>
        </p:blipFill>
        <p:spPr>
          <a:xfrm>
            <a:off x="1157287" y="95250"/>
            <a:ext cx="9877425" cy="6667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993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138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5</cp:revision>
  <dcterms:created xsi:type="dcterms:W3CDTF">2021-02-05T14:49:34Z</dcterms:created>
  <dcterms:modified xsi:type="dcterms:W3CDTF">2021-02-05T15:32:08Z</dcterms:modified>
</cp:coreProperties>
</file>