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22"/>
  </p:handoutMasterIdLst>
  <p:sldIdLst>
    <p:sldId id="261" r:id="rId2"/>
    <p:sldId id="258" r:id="rId3"/>
    <p:sldId id="263" r:id="rId4"/>
    <p:sldId id="264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68" r:id="rId20"/>
    <p:sldId id="283" r:id="rId21"/>
  </p:sldIdLst>
  <p:sldSz cx="9144000" cy="6858000" type="screen4x3"/>
  <p:notesSz cx="6858000" cy="9144000"/>
  <p:embeddedFontLst>
    <p:embeddedFont>
      <p:font typeface="Tuffy-TTF" panose="020B0603060100000000" pitchFamily="34" charset="0"/>
      <p:regular r:id="rId23"/>
      <p:bold r:id="rId24"/>
      <p:italic r:id="rId25"/>
      <p:boldItalic r:id="rId26"/>
    </p:embeddedFont>
    <p:embeddedFont>
      <p:font typeface="Sassoon Infant Rg" panose="02000503030000020003" pitchFamily="50" charset="0"/>
      <p:regular r:id="rId27"/>
      <p:bold r:id="rId28"/>
    </p:embeddedFont>
    <p:embeddedFont>
      <p:font typeface="Twinkl" pitchFamily="2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Tuffy" panose="020B0603060100000000" pitchFamily="34" charset="0"/>
      <p:regular r:id="rId35"/>
      <p:bold r:id="rId36"/>
      <p:italic r:id="rId37"/>
      <p:boldItalic r:id="rId38"/>
    </p:embeddedFont>
    <p:embeddedFont>
      <p:font typeface="Twinkl SemiBold" pitchFamily="2" charset="0"/>
      <p:bold r:id="rId3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1770"/>
    <a:srgbClr val="A973B1"/>
    <a:srgbClr val="E6CA00"/>
    <a:srgbClr val="EF767D"/>
    <a:srgbClr val="00B19A"/>
    <a:srgbClr val="A974AF"/>
    <a:srgbClr val="CFB7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1524" y="96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0CBBBFD-251D-4B76-91FE-167E85D69B26}" type="datetimeFigureOut">
              <a:rPr lang="en-GB"/>
              <a:pPr>
                <a:defRPr/>
              </a:pPr>
              <a:t>06/11/2018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8911DD0-BF8A-4625-AE25-32FB5BA767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25705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7505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6596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940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269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380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1" r:id="rId4"/>
    <p:sldLayoutId id="2147483742" r:id="rId5"/>
    <p:sldLayoutId id="214748374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9.png"/><Relationship Id="rId5" Type="http://schemas.microsoft.com/office/2007/relationships/media" Target="../media/media3.WAV"/><Relationship Id="rId10" Type="http://schemas.openxmlformats.org/officeDocument/2006/relationships/image" Target="../media/image8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14.png"/><Relationship Id="rId3" Type="http://schemas.microsoft.com/office/2007/relationships/media" Target="../media/media3.WAV"/><Relationship Id="rId7" Type="http://schemas.microsoft.com/office/2007/relationships/media" Target="../media/media4.WAV"/><Relationship Id="rId12" Type="http://schemas.openxmlformats.org/officeDocument/2006/relationships/image" Target="../media/image13.png"/><Relationship Id="rId2" Type="http://schemas.openxmlformats.org/officeDocument/2006/relationships/audio" Target="../media/media2.WAV"/><Relationship Id="rId16" Type="http://schemas.openxmlformats.org/officeDocument/2006/relationships/image" Target="../media/image10.png"/><Relationship Id="rId1" Type="http://schemas.microsoft.com/office/2007/relationships/media" Target="../media/media2.WAV"/><Relationship Id="rId6" Type="http://schemas.openxmlformats.org/officeDocument/2006/relationships/audio" Target="../media/media1.WAV"/><Relationship Id="rId11" Type="http://schemas.openxmlformats.org/officeDocument/2006/relationships/image" Target="../media/image12.png"/><Relationship Id="rId5" Type="http://schemas.microsoft.com/office/2007/relationships/media" Target="../media/media1.WAV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6.WAV"/><Relationship Id="rId7" Type="http://schemas.openxmlformats.org/officeDocument/2006/relationships/image" Target="../media/image1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8.WAV"/><Relationship Id="rId7" Type="http://schemas.openxmlformats.org/officeDocument/2006/relationships/image" Target="../media/image1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0.WAV"/><Relationship Id="rId7" Type="http://schemas.openxmlformats.org/officeDocument/2006/relationships/image" Target="../media/image21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WA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2.WAV"/><Relationship Id="rId7" Type="http://schemas.openxmlformats.org/officeDocument/2006/relationships/image" Target="../media/image2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2857500" y="6464300"/>
            <a:ext cx="34210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bg1"/>
                </a:solidFill>
                <a:latin typeface="Tuffy-TTF" panose="020B0603060100000000" pitchFamily="34" charset="0"/>
              </a:rPr>
              <a:t>French</a:t>
            </a:r>
            <a:r>
              <a:rPr lang="en-GB" altLang="en-US" sz="800" dirty="0">
                <a:solidFill>
                  <a:schemeClr val="bg1"/>
                </a:solidFill>
                <a:latin typeface="Tuffy-TTF" panose="020B0603060100000000" pitchFamily="34" charset="0"/>
              </a:rPr>
              <a:t> | Year 4 | Where in the World? | United Kingdom | Lesson 1</a:t>
            </a:r>
          </a:p>
        </p:txBody>
      </p:sp>
      <p:sp>
        <p:nvSpPr>
          <p:cNvPr id="7175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Tuffy-TTF" panose="020B0603060100000000" pitchFamily="34" charset="0"/>
              </a:rPr>
              <a:t>Where in the World?</a:t>
            </a:r>
          </a:p>
        </p:txBody>
      </p:sp>
      <p:sp>
        <p:nvSpPr>
          <p:cNvPr id="7176" name="Title 17"/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Tuffy-TTF" panose="020B0603060100000000" pitchFamily="34" charset="0"/>
              </a:rPr>
              <a:t>French</a:t>
            </a:r>
          </a:p>
        </p:txBody>
      </p:sp>
      <p:pic>
        <p:nvPicPr>
          <p:cNvPr id="717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Capital Cities</a:t>
            </a:r>
          </a:p>
        </p:txBody>
      </p:sp>
      <p:pic>
        <p:nvPicPr>
          <p:cNvPr id="1638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>
            <a:fillRect/>
          </a:stretch>
        </p:blipFill>
        <p:spPr bwMode="auto">
          <a:xfrm>
            <a:off x="2473325" y="1458913"/>
            <a:ext cx="3641725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4932363" y="5024438"/>
            <a:ext cx="1358900" cy="9255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6389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34"/>
          <a:stretch>
            <a:fillRect/>
          </a:stretch>
        </p:blipFill>
        <p:spPr bwMode="auto">
          <a:xfrm>
            <a:off x="6453188" y="1885950"/>
            <a:ext cx="178435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2019" r="1324" b="2414"/>
          <a:stretch>
            <a:fillRect/>
          </a:stretch>
        </p:blipFill>
        <p:spPr bwMode="auto">
          <a:xfrm>
            <a:off x="892175" y="1722438"/>
            <a:ext cx="2038350" cy="12049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londres est la capitale de l'anglete"/>
          <p:cNvGrpSpPr>
            <a:grpSpLocks/>
          </p:cNvGrpSpPr>
          <p:nvPr/>
        </p:nvGrpSpPr>
        <p:grpSpPr bwMode="auto">
          <a:xfrm>
            <a:off x="825500" y="3054350"/>
            <a:ext cx="2362200" cy="646113"/>
            <a:chOff x="825500" y="3054303"/>
            <a:chExt cx="2362200" cy="646160"/>
          </a:xfrm>
        </p:grpSpPr>
        <p:sp>
          <p:nvSpPr>
            <p:cNvPr id="16393" name="Rectangle 5"/>
            <p:cNvSpPr>
              <a:spLocks noChangeArrowheads="1"/>
            </p:cNvSpPr>
            <p:nvPr/>
          </p:nvSpPr>
          <p:spPr bwMode="auto">
            <a:xfrm>
              <a:off x="825500" y="3054303"/>
              <a:ext cx="2362200" cy="646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>
                  <a:solidFill>
                    <a:schemeClr val="tx1"/>
                  </a:solidFill>
                  <a:latin typeface="Sassoon Infant Rg" panose="02000503030000020003" pitchFamily="50" charset="0"/>
                </a:rPr>
                <a:t>Londres est la capitale de l’ Angleterre.</a:t>
              </a:r>
            </a:p>
          </p:txBody>
        </p:sp>
        <p:pic>
          <p:nvPicPr>
            <p:cNvPr id="16394" name="L'ange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3325" y="3424238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813" y="29273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Capital Cities</a:t>
            </a:r>
          </a:p>
        </p:txBody>
      </p:sp>
      <p:pic>
        <p:nvPicPr>
          <p:cNvPr id="174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0"/>
          <a:stretch>
            <a:fillRect/>
          </a:stretch>
        </p:blipFill>
        <p:spPr bwMode="auto">
          <a:xfrm>
            <a:off x="2479675" y="1481138"/>
            <a:ext cx="363855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722438"/>
            <a:ext cx="2019300" cy="12049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4164013" y="2862263"/>
            <a:ext cx="1358900" cy="9255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74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55"/>
          <a:stretch>
            <a:fillRect/>
          </a:stretch>
        </p:blipFill>
        <p:spPr bwMode="auto">
          <a:xfrm>
            <a:off x="5964238" y="2190750"/>
            <a:ext cx="2484437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Édimbourg est la capitale de l’ Écosse."/>
          <p:cNvGrpSpPr>
            <a:grpSpLocks/>
          </p:cNvGrpSpPr>
          <p:nvPr/>
        </p:nvGrpSpPr>
        <p:grpSpPr bwMode="auto">
          <a:xfrm>
            <a:off x="825500" y="3054350"/>
            <a:ext cx="2362200" cy="646113"/>
            <a:chOff x="825500" y="3054303"/>
            <a:chExt cx="2362200" cy="646160"/>
          </a:xfrm>
        </p:grpSpPr>
        <p:sp>
          <p:nvSpPr>
            <p:cNvPr id="17417" name="Rectangle 5"/>
            <p:cNvSpPr>
              <a:spLocks noChangeArrowheads="1"/>
            </p:cNvSpPr>
            <p:nvPr/>
          </p:nvSpPr>
          <p:spPr bwMode="auto">
            <a:xfrm>
              <a:off x="825500" y="3054303"/>
              <a:ext cx="2362200" cy="646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>
                  <a:solidFill>
                    <a:schemeClr val="tx1"/>
                  </a:solidFill>
                  <a:latin typeface="Sassoon Infant Rg" panose="02000503030000020003" pitchFamily="50" charset="0"/>
                </a:rPr>
                <a:t>Édimbourg est la capitale de l’ Écosse.</a:t>
              </a:r>
            </a:p>
          </p:txBody>
        </p:sp>
        <p:pic>
          <p:nvPicPr>
            <p:cNvPr id="17418" name="L'ange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4012" y="3325019"/>
              <a:ext cx="258763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26225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Capital Cities</a:t>
            </a:r>
          </a:p>
        </p:txBody>
      </p:sp>
      <p:pic>
        <p:nvPicPr>
          <p:cNvPr id="1843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5"/>
          <a:stretch>
            <a:fillRect/>
          </a:stretch>
        </p:blipFill>
        <p:spPr bwMode="auto">
          <a:xfrm>
            <a:off x="2479675" y="1557338"/>
            <a:ext cx="363855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817688"/>
            <a:ext cx="2019300" cy="1016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3213100" y="3340100"/>
            <a:ext cx="1358900" cy="9255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8438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03"/>
          <a:stretch>
            <a:fillRect/>
          </a:stretch>
        </p:blipFill>
        <p:spPr bwMode="auto">
          <a:xfrm>
            <a:off x="5486400" y="1706563"/>
            <a:ext cx="2717800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Belfast est la capitale de l’ Irlande du Nord."/>
          <p:cNvGrpSpPr>
            <a:grpSpLocks/>
          </p:cNvGrpSpPr>
          <p:nvPr/>
        </p:nvGrpSpPr>
        <p:grpSpPr bwMode="auto">
          <a:xfrm>
            <a:off x="825500" y="3054350"/>
            <a:ext cx="2362200" cy="646113"/>
            <a:chOff x="825500" y="3054753"/>
            <a:chExt cx="2362200" cy="645710"/>
          </a:xfrm>
        </p:grpSpPr>
        <p:sp>
          <p:nvSpPr>
            <p:cNvPr id="18441" name="Rectangle 5"/>
            <p:cNvSpPr>
              <a:spLocks noChangeArrowheads="1"/>
            </p:cNvSpPr>
            <p:nvPr/>
          </p:nvSpPr>
          <p:spPr bwMode="auto">
            <a:xfrm>
              <a:off x="825500" y="3054753"/>
              <a:ext cx="2362200" cy="645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>
                  <a:solidFill>
                    <a:schemeClr val="tx1"/>
                  </a:solidFill>
                  <a:latin typeface="Sassoon Infant Rg" panose="02000503030000020003" pitchFamily="50" charset="0"/>
                </a:rPr>
                <a:t>Belfast est la capitale de l’ Irlande du Nord.</a:t>
              </a:r>
            </a:p>
          </p:txBody>
        </p:sp>
        <p:pic>
          <p:nvPicPr>
            <p:cNvPr id="18442" name="L'ange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4012" y="3325019"/>
              <a:ext cx="258763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988" y="2767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Capital Cities</a:t>
            </a:r>
          </a:p>
        </p:txBody>
      </p:sp>
      <p:pic>
        <p:nvPicPr>
          <p:cNvPr id="1945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0"/>
          <a:stretch>
            <a:fillRect/>
          </a:stretch>
        </p:blipFill>
        <p:spPr bwMode="auto">
          <a:xfrm>
            <a:off x="2505075" y="1581150"/>
            <a:ext cx="358775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739900"/>
            <a:ext cx="2019300" cy="1168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3814763" y="4872038"/>
            <a:ext cx="1358900" cy="9255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1946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2"/>
          <a:stretch>
            <a:fillRect/>
          </a:stretch>
        </p:blipFill>
        <p:spPr bwMode="auto">
          <a:xfrm>
            <a:off x="5265738" y="2032000"/>
            <a:ext cx="3236912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Cardiff est la capitale du Pays de Galles."/>
          <p:cNvGrpSpPr>
            <a:grpSpLocks/>
          </p:cNvGrpSpPr>
          <p:nvPr/>
        </p:nvGrpSpPr>
        <p:grpSpPr bwMode="auto">
          <a:xfrm>
            <a:off x="825500" y="3054350"/>
            <a:ext cx="2362200" cy="646113"/>
            <a:chOff x="825500" y="3054143"/>
            <a:chExt cx="2362200" cy="646320"/>
          </a:xfrm>
        </p:grpSpPr>
        <p:sp>
          <p:nvSpPr>
            <p:cNvPr id="19465" name="Rectangle 5"/>
            <p:cNvSpPr>
              <a:spLocks noChangeArrowheads="1"/>
            </p:cNvSpPr>
            <p:nvPr/>
          </p:nvSpPr>
          <p:spPr bwMode="auto">
            <a:xfrm>
              <a:off x="825500" y="3054143"/>
              <a:ext cx="2362200" cy="64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>
                  <a:solidFill>
                    <a:schemeClr val="tx1"/>
                  </a:solidFill>
                  <a:latin typeface="Sassoon Infant Rg" panose="02000503030000020003" pitchFamily="50" charset="0"/>
                </a:rPr>
                <a:t>Cardiff est la capitale du Pays de Galles.</a:t>
              </a:r>
            </a:p>
          </p:txBody>
        </p:sp>
        <p:pic>
          <p:nvPicPr>
            <p:cNvPr id="19466" name="L'ange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1288" y="3377303"/>
              <a:ext cx="258763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1063" y="23241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7200" y="4967288"/>
            <a:ext cx="8220075" cy="939800"/>
          </a:xfrm>
          <a:prstGeom prst="rect">
            <a:avLst/>
          </a:prstGeom>
          <a:solidFill>
            <a:srgbClr val="CFB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Capital Cities</a:t>
            </a:r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34"/>
          <a:stretch>
            <a:fillRect/>
          </a:stretch>
        </p:blipFill>
        <p:spPr bwMode="auto">
          <a:xfrm>
            <a:off x="6453188" y="1885950"/>
            <a:ext cx="178435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5" name="England"/>
          <p:cNvGrpSpPr>
            <a:grpSpLocks/>
          </p:cNvGrpSpPr>
          <p:nvPr/>
        </p:nvGrpSpPr>
        <p:grpSpPr bwMode="auto">
          <a:xfrm>
            <a:off x="825500" y="1722438"/>
            <a:ext cx="2362200" cy="1978025"/>
            <a:chOff x="824943" y="1722513"/>
            <a:chExt cx="2362950" cy="1978549"/>
          </a:xfrm>
        </p:grpSpPr>
        <p:pic>
          <p:nvPicPr>
            <p:cNvPr id="20492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9" t="2019" r="1324" b="2414"/>
            <a:stretch>
              <a:fillRect/>
            </a:stretch>
          </p:blipFill>
          <p:spPr bwMode="auto">
            <a:xfrm>
              <a:off x="892055" y="1722513"/>
              <a:ext cx="2037884" cy="120471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3" name="Rectangle 6"/>
            <p:cNvSpPr>
              <a:spLocks noChangeArrowheads="1"/>
            </p:cNvSpPr>
            <p:nvPr/>
          </p:nvSpPr>
          <p:spPr bwMode="auto">
            <a:xfrm>
              <a:off x="824943" y="3054731"/>
              <a:ext cx="23629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>
                  <a:solidFill>
                    <a:schemeClr val="tx1"/>
                  </a:solidFill>
                  <a:latin typeface="Sassoon Infant Rg" panose="02000503030000020003" pitchFamily="50" charset="0"/>
                </a:rPr>
                <a:t>Quelle est la capitale de l‘ Angleterre ?</a:t>
              </a:r>
            </a:p>
          </p:txBody>
        </p:sp>
      </p:grpSp>
      <p:sp>
        <p:nvSpPr>
          <p:cNvPr id="20486" name="Rectangle 8"/>
          <p:cNvSpPr>
            <a:spLocks noChangeArrowheads="1"/>
          </p:cNvSpPr>
          <p:nvPr/>
        </p:nvSpPr>
        <p:spPr bwMode="auto">
          <a:xfrm>
            <a:off x="1233488" y="5253038"/>
            <a:ext cx="5464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>
                <a:solidFill>
                  <a:schemeClr val="tx1"/>
                </a:solidFill>
                <a:latin typeface="Sassoon Infant Rg" panose="02000503030000020003" pitchFamily="50" charset="0"/>
              </a:rPr>
              <a:t>__________________    est la capitale de l’Angleterre.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78200" y="1885950"/>
            <a:ext cx="2454275" cy="503238"/>
          </a:xfrm>
          <a:prstGeom prst="rect">
            <a:avLst/>
          </a:prstGeom>
          <a:solidFill>
            <a:srgbClr val="A97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Cardiff 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78200" y="2468563"/>
            <a:ext cx="2454275" cy="501650"/>
          </a:xfrm>
          <a:prstGeom prst="rect">
            <a:avLst/>
          </a:prstGeom>
          <a:solidFill>
            <a:srgbClr val="00B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/>
              <a:t>Londres</a:t>
            </a:r>
            <a:r>
              <a:rPr lang="en-GB" dirty="0"/>
              <a:t>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78200" y="3049588"/>
            <a:ext cx="2454275" cy="501650"/>
          </a:xfrm>
          <a:prstGeom prst="rect">
            <a:avLst/>
          </a:prstGeom>
          <a:solidFill>
            <a:srgbClr val="EF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/>
              <a:t>Édimbourg</a:t>
            </a:r>
            <a:r>
              <a:rPr lang="en-GB" dirty="0"/>
              <a:t>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78200" y="3630613"/>
            <a:ext cx="2454275" cy="503237"/>
          </a:xfrm>
          <a:prstGeom prst="rect">
            <a:avLst/>
          </a:prstGeom>
          <a:solidFill>
            <a:srgbClr val="E6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Belfast 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09650" y="5148263"/>
            <a:ext cx="2454275" cy="503237"/>
          </a:xfrm>
          <a:prstGeom prst="rect">
            <a:avLst/>
          </a:prstGeom>
          <a:solidFill>
            <a:srgbClr val="00B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/>
              <a:t>Londres</a:t>
            </a:r>
            <a:r>
              <a:rPr lang="en-GB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7200" y="4967288"/>
            <a:ext cx="8220075" cy="939800"/>
          </a:xfrm>
          <a:prstGeom prst="rect">
            <a:avLst/>
          </a:prstGeom>
          <a:solidFill>
            <a:srgbClr val="CFB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Capital Cities</a:t>
            </a:r>
          </a:p>
        </p:txBody>
      </p:sp>
      <p:grpSp>
        <p:nvGrpSpPr>
          <p:cNvPr id="21508" name="England"/>
          <p:cNvGrpSpPr>
            <a:grpSpLocks/>
          </p:cNvGrpSpPr>
          <p:nvPr/>
        </p:nvGrpSpPr>
        <p:grpSpPr bwMode="auto">
          <a:xfrm>
            <a:off x="825500" y="1722438"/>
            <a:ext cx="2362200" cy="1978025"/>
            <a:chOff x="824943" y="1722513"/>
            <a:chExt cx="2362950" cy="1978549"/>
          </a:xfrm>
        </p:grpSpPr>
        <p:pic>
          <p:nvPicPr>
            <p:cNvPr id="2151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422" y="1722513"/>
              <a:ext cx="2019149" cy="120471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17" name="Rectangle 6"/>
            <p:cNvSpPr>
              <a:spLocks noChangeArrowheads="1"/>
            </p:cNvSpPr>
            <p:nvPr/>
          </p:nvSpPr>
          <p:spPr bwMode="auto">
            <a:xfrm>
              <a:off x="824943" y="3054731"/>
              <a:ext cx="23629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>
                  <a:solidFill>
                    <a:schemeClr val="tx1"/>
                  </a:solidFill>
                  <a:latin typeface="Sassoon Infant Rg" panose="02000503030000020003" pitchFamily="50" charset="0"/>
                </a:rPr>
                <a:t>Quelle est la capitale de l‘ Ecosse ?</a:t>
              </a:r>
            </a:p>
          </p:txBody>
        </p:sp>
      </p:grp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1233488" y="5253038"/>
            <a:ext cx="5464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>
                <a:solidFill>
                  <a:schemeClr val="tx1"/>
                </a:solidFill>
                <a:latin typeface="Sassoon Infant Rg" panose="02000503030000020003" pitchFamily="50" charset="0"/>
              </a:rPr>
              <a:t>__________________    est la capitale de l’Ecosse.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78200" y="1885950"/>
            <a:ext cx="2454275" cy="503238"/>
          </a:xfrm>
          <a:prstGeom prst="rect">
            <a:avLst/>
          </a:prstGeom>
          <a:solidFill>
            <a:srgbClr val="A97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Cardiff 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78200" y="2468563"/>
            <a:ext cx="2454275" cy="501650"/>
          </a:xfrm>
          <a:prstGeom prst="rect">
            <a:avLst/>
          </a:prstGeom>
          <a:solidFill>
            <a:srgbClr val="00B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/>
              <a:t>Londres</a:t>
            </a:r>
            <a:r>
              <a:rPr lang="en-GB" dirty="0"/>
              <a:t>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78200" y="3049588"/>
            <a:ext cx="2454275" cy="501650"/>
          </a:xfrm>
          <a:prstGeom prst="rect">
            <a:avLst/>
          </a:prstGeom>
          <a:solidFill>
            <a:srgbClr val="EF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/>
              <a:t>Édimbourg</a:t>
            </a:r>
            <a:r>
              <a:rPr lang="en-GB" dirty="0"/>
              <a:t>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78200" y="3630613"/>
            <a:ext cx="2454275" cy="503237"/>
          </a:xfrm>
          <a:prstGeom prst="rect">
            <a:avLst/>
          </a:prstGeom>
          <a:solidFill>
            <a:srgbClr val="E6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Belfast 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09650" y="5148263"/>
            <a:ext cx="2454275" cy="503237"/>
          </a:xfrm>
          <a:prstGeom prst="rect">
            <a:avLst/>
          </a:prstGeom>
          <a:solidFill>
            <a:srgbClr val="EF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/>
              <a:t>Édimbourg</a:t>
            </a:r>
            <a:endParaRPr lang="en-GB" dirty="0"/>
          </a:p>
        </p:txBody>
      </p:sp>
      <p:pic>
        <p:nvPicPr>
          <p:cNvPr id="2151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55"/>
          <a:stretch>
            <a:fillRect/>
          </a:stretch>
        </p:blipFill>
        <p:spPr bwMode="auto">
          <a:xfrm>
            <a:off x="5964238" y="2190750"/>
            <a:ext cx="2484437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4" grpId="1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7200" y="4967288"/>
            <a:ext cx="8220075" cy="939800"/>
          </a:xfrm>
          <a:prstGeom prst="rect">
            <a:avLst/>
          </a:prstGeom>
          <a:solidFill>
            <a:srgbClr val="CFB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Capital Cities</a:t>
            </a:r>
          </a:p>
        </p:txBody>
      </p:sp>
      <p:grpSp>
        <p:nvGrpSpPr>
          <p:cNvPr id="22532" name="England"/>
          <p:cNvGrpSpPr>
            <a:grpSpLocks/>
          </p:cNvGrpSpPr>
          <p:nvPr/>
        </p:nvGrpSpPr>
        <p:grpSpPr bwMode="auto">
          <a:xfrm>
            <a:off x="825500" y="1817688"/>
            <a:ext cx="2362200" cy="1882775"/>
            <a:chOff x="824943" y="1816477"/>
            <a:chExt cx="2362950" cy="1884585"/>
          </a:xfrm>
        </p:grpSpPr>
        <p:pic>
          <p:nvPicPr>
            <p:cNvPr id="22540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422" y="1816477"/>
              <a:ext cx="2019149" cy="101678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41" name="Rectangle 6"/>
            <p:cNvSpPr>
              <a:spLocks noChangeArrowheads="1"/>
            </p:cNvSpPr>
            <p:nvPr/>
          </p:nvSpPr>
          <p:spPr bwMode="auto">
            <a:xfrm>
              <a:off x="824943" y="3054731"/>
              <a:ext cx="23629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>
                  <a:solidFill>
                    <a:schemeClr val="tx1"/>
                  </a:solidFill>
                  <a:latin typeface="Sassoon Infant Rg" panose="02000503030000020003" pitchFamily="50" charset="0"/>
                </a:rPr>
                <a:t>Quelle est la capitale de l‘ Irlande du Nord ?</a:t>
              </a:r>
            </a:p>
          </p:txBody>
        </p:sp>
      </p:grpSp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1011238" y="5116513"/>
            <a:ext cx="5464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>
                <a:solidFill>
                  <a:schemeClr val="tx1"/>
                </a:solidFill>
                <a:latin typeface="Sassoon Infant Rg" panose="02000503030000020003" pitchFamily="50" charset="0"/>
              </a:rPr>
              <a:t>__________________    </a:t>
            </a:r>
            <a:r>
              <a:rPr lang="en-GB" altLang="en-US" i="1">
                <a:solidFill>
                  <a:schemeClr val="tx1"/>
                </a:solidFill>
                <a:latin typeface="Sassoon Infant Rg" panose="02000503030000020003" pitchFamily="50" charset="0"/>
              </a:rPr>
              <a:t>est la capitale de l’</a:t>
            </a:r>
            <a:r>
              <a:rPr lang="fr-FR" altLang="en-US" i="1">
                <a:solidFill>
                  <a:schemeClr val="tx1"/>
                </a:solidFill>
                <a:latin typeface="Sassoon Infant Rg" panose="02000503030000020003" pitchFamily="50" charset="0"/>
              </a:rPr>
              <a:t> Irlande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i="1">
                <a:solidFill>
                  <a:schemeClr val="tx1"/>
                </a:solidFill>
                <a:latin typeface="Sassoon Infant Rg" panose="02000503030000020003" pitchFamily="50" charset="0"/>
              </a:rPr>
              <a:t>        du Nord</a:t>
            </a:r>
            <a:r>
              <a:rPr lang="en-GB" altLang="en-US" i="1">
                <a:solidFill>
                  <a:schemeClr val="tx1"/>
                </a:solidFill>
                <a:latin typeface="Sassoon Infant Rg" panose="02000503030000020003" pitchFamily="50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78200" y="1885950"/>
            <a:ext cx="2454275" cy="503238"/>
          </a:xfrm>
          <a:prstGeom prst="rect">
            <a:avLst/>
          </a:prstGeom>
          <a:solidFill>
            <a:srgbClr val="A97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Cardiff 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78200" y="2468563"/>
            <a:ext cx="2454275" cy="501650"/>
          </a:xfrm>
          <a:prstGeom prst="rect">
            <a:avLst/>
          </a:prstGeom>
          <a:solidFill>
            <a:srgbClr val="00B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/>
              <a:t>Londres</a:t>
            </a:r>
            <a:r>
              <a:rPr lang="en-GB" dirty="0"/>
              <a:t>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78200" y="3049588"/>
            <a:ext cx="2454275" cy="501650"/>
          </a:xfrm>
          <a:prstGeom prst="rect">
            <a:avLst/>
          </a:prstGeom>
          <a:solidFill>
            <a:srgbClr val="EF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/>
              <a:t>Édimbourg</a:t>
            </a:r>
            <a:r>
              <a:rPr lang="en-GB" dirty="0"/>
              <a:t>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78200" y="3630613"/>
            <a:ext cx="2454275" cy="503237"/>
          </a:xfrm>
          <a:prstGeom prst="rect">
            <a:avLst/>
          </a:prstGeom>
          <a:solidFill>
            <a:srgbClr val="E6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Belfast 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09650" y="5148263"/>
            <a:ext cx="2454275" cy="503237"/>
          </a:xfrm>
          <a:prstGeom prst="rect">
            <a:avLst/>
          </a:prstGeom>
          <a:solidFill>
            <a:srgbClr val="E6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Belfast</a:t>
            </a:r>
          </a:p>
        </p:txBody>
      </p:sp>
      <p:pic>
        <p:nvPicPr>
          <p:cNvPr id="22539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6"/>
          <a:stretch>
            <a:fillRect/>
          </a:stretch>
        </p:blipFill>
        <p:spPr bwMode="auto">
          <a:xfrm>
            <a:off x="6013450" y="1490663"/>
            <a:ext cx="2405063" cy="491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7200" y="4967288"/>
            <a:ext cx="8220075" cy="939800"/>
          </a:xfrm>
          <a:prstGeom prst="rect">
            <a:avLst/>
          </a:prstGeom>
          <a:solidFill>
            <a:srgbClr val="CFB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Capital Cities</a:t>
            </a:r>
          </a:p>
        </p:txBody>
      </p:sp>
      <p:grpSp>
        <p:nvGrpSpPr>
          <p:cNvPr id="23556" name="England"/>
          <p:cNvGrpSpPr>
            <a:grpSpLocks/>
          </p:cNvGrpSpPr>
          <p:nvPr/>
        </p:nvGrpSpPr>
        <p:grpSpPr bwMode="auto">
          <a:xfrm>
            <a:off x="825500" y="1739900"/>
            <a:ext cx="2362200" cy="1960563"/>
            <a:chOff x="824943" y="1740465"/>
            <a:chExt cx="2362950" cy="1960597"/>
          </a:xfrm>
        </p:grpSpPr>
        <p:pic>
          <p:nvPicPr>
            <p:cNvPr id="23564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422" y="1740465"/>
              <a:ext cx="2019149" cy="116881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5" name="Rectangle 6"/>
            <p:cNvSpPr>
              <a:spLocks noChangeArrowheads="1"/>
            </p:cNvSpPr>
            <p:nvPr/>
          </p:nvSpPr>
          <p:spPr bwMode="auto">
            <a:xfrm>
              <a:off x="824943" y="3054731"/>
              <a:ext cx="23629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>
                  <a:solidFill>
                    <a:schemeClr val="tx1"/>
                  </a:solidFill>
                  <a:latin typeface="Sassoon Infant Rg" panose="02000503030000020003" pitchFamily="50" charset="0"/>
                </a:rPr>
                <a:t>Quelle est la capitale du Pays de Galles?</a:t>
              </a:r>
            </a:p>
          </p:txBody>
        </p:sp>
      </p:grpSp>
      <p:sp>
        <p:nvSpPr>
          <p:cNvPr id="23557" name="Rectangle 8"/>
          <p:cNvSpPr>
            <a:spLocks noChangeArrowheads="1"/>
          </p:cNvSpPr>
          <p:nvPr/>
        </p:nvSpPr>
        <p:spPr bwMode="auto">
          <a:xfrm>
            <a:off x="1233488" y="5148263"/>
            <a:ext cx="45989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>
                <a:solidFill>
                  <a:schemeClr val="tx1"/>
                </a:solidFill>
                <a:latin typeface="Sassoon Infant Rg" panose="02000503030000020003" pitchFamily="50" charset="0"/>
              </a:rPr>
              <a:t>__________________    est la capitale du Pays              		       de Galles.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78200" y="1885950"/>
            <a:ext cx="2454275" cy="503238"/>
          </a:xfrm>
          <a:prstGeom prst="rect">
            <a:avLst/>
          </a:prstGeom>
          <a:solidFill>
            <a:srgbClr val="A97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Cardiff 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78200" y="2468563"/>
            <a:ext cx="2454275" cy="501650"/>
          </a:xfrm>
          <a:prstGeom prst="rect">
            <a:avLst/>
          </a:prstGeom>
          <a:solidFill>
            <a:srgbClr val="00B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/>
              <a:t>Londres</a:t>
            </a:r>
            <a:r>
              <a:rPr lang="en-GB" dirty="0"/>
              <a:t>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78200" y="3049588"/>
            <a:ext cx="2454275" cy="501650"/>
          </a:xfrm>
          <a:prstGeom prst="rect">
            <a:avLst/>
          </a:prstGeom>
          <a:solidFill>
            <a:srgbClr val="EF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/>
              <a:t>Édimbourg</a:t>
            </a:r>
            <a:r>
              <a:rPr lang="en-GB" dirty="0"/>
              <a:t>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78200" y="3630613"/>
            <a:ext cx="2454275" cy="503237"/>
          </a:xfrm>
          <a:prstGeom prst="rect">
            <a:avLst/>
          </a:prstGeom>
          <a:solidFill>
            <a:srgbClr val="E6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Belfast 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09650" y="5148263"/>
            <a:ext cx="2454275" cy="503237"/>
          </a:xfrm>
          <a:prstGeom prst="rect">
            <a:avLst/>
          </a:prstGeom>
          <a:solidFill>
            <a:srgbClr val="A97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</a:rPr>
              <a:t>Cardiff</a:t>
            </a:r>
          </a:p>
        </p:txBody>
      </p:sp>
      <p:pic>
        <p:nvPicPr>
          <p:cNvPr id="23563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2"/>
          <a:stretch>
            <a:fillRect/>
          </a:stretch>
        </p:blipFill>
        <p:spPr bwMode="auto">
          <a:xfrm>
            <a:off x="5634038" y="2389188"/>
            <a:ext cx="2976562" cy="40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650" y="1712913"/>
            <a:ext cx="7632700" cy="4379912"/>
          </a:xfrm>
          <a:prstGeom prst="rect">
            <a:avLst/>
          </a:prstGeom>
          <a:solidFill>
            <a:srgbClr val="A97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4579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Allez-y !</a:t>
            </a:r>
          </a:p>
        </p:txBody>
      </p: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992188" y="1978025"/>
            <a:ext cx="7159625" cy="3883025"/>
            <a:chOff x="887460" y="1977769"/>
            <a:chExt cx="7160907" cy="38834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03088" y="1977769"/>
              <a:ext cx="2745279" cy="388345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4480" y="1977769"/>
              <a:ext cx="2746867" cy="388345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7460" y="1977769"/>
              <a:ext cx="2745278" cy="388345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5604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Success Criteria</a:t>
            </a:r>
          </a:p>
        </p:txBody>
      </p:sp>
      <p:sp>
        <p:nvSpPr>
          <p:cNvPr id="25605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Aim</a:t>
            </a:r>
          </a:p>
        </p:txBody>
      </p:sp>
      <p:sp>
        <p:nvSpPr>
          <p:cNvPr id="2560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/>
              <a:t>I can speak in a sentence to answer a question.</a:t>
            </a:r>
          </a:p>
          <a:p>
            <a:pPr eaLnBrk="1" hangingPunct="1"/>
            <a:r>
              <a:rPr lang="en-GB" altLang="en-US"/>
              <a:t>I can write a sentence to answer a question.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I can answer a question in French.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I can use a model sentence and substitute key words.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>
              <a:latin typeface="Twinkl" pitchFamily="2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I can write an answer to a question which starts with ‘</a:t>
            </a:r>
            <a:r>
              <a:rPr lang="en-GB" dirty="0" err="1">
                <a:latin typeface="Twinkl" pitchFamily="2" charset="0"/>
              </a:rPr>
              <a:t>Quelle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est</a:t>
            </a:r>
            <a:r>
              <a:rPr lang="en-GB" dirty="0">
                <a:latin typeface="Twinkl" pitchFamily="2" charset="0"/>
              </a:rPr>
              <a:t> ?’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I can use a model sentence and substitute key words, in writing.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38" y="444500"/>
            <a:ext cx="9144000" cy="1722438"/>
          </a:xfrm>
          <a:prstGeom prst="rect">
            <a:avLst/>
          </a:prstGeom>
          <a:solidFill>
            <a:srgbClr val="A973B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195" name="Title 7"/>
          <p:cNvSpPr>
            <a:spLocks noGrp="1"/>
          </p:cNvSpPr>
          <p:nvPr>
            <p:ph type="title"/>
          </p:nvPr>
        </p:nvSpPr>
        <p:spPr>
          <a:xfrm>
            <a:off x="539750" y="1012084"/>
            <a:ext cx="8064500" cy="655638"/>
          </a:xfrm>
        </p:spPr>
        <p:txBody>
          <a:bodyPr lIns="0" tIns="0" rIns="0" bIns="0"/>
          <a:lstStyle/>
          <a:p>
            <a:pPr eaLnBrk="1" hangingPunct="1"/>
            <a:r>
              <a:rPr lang="en-GB" altLang="en-US" sz="5400" dirty="0">
                <a:latin typeface="Twinkl" pitchFamily="2" charset="0"/>
              </a:rPr>
              <a:t>Le </a:t>
            </a:r>
            <a:r>
              <a:rPr lang="en-GB" altLang="en-US" sz="5400" dirty="0" err="1">
                <a:latin typeface="Twinkl" pitchFamily="2" charset="0"/>
              </a:rPr>
              <a:t>Royaume-Uni</a:t>
            </a:r>
            <a:br>
              <a:rPr lang="en-GB" altLang="en-US" sz="5400" dirty="0">
                <a:latin typeface="Twinkl" pitchFamily="2" charset="0"/>
              </a:rPr>
            </a:br>
            <a:r>
              <a:rPr lang="en-GB" altLang="en-US" sz="4000" dirty="0">
                <a:latin typeface="Twinkl" pitchFamily="2" charset="0"/>
              </a:rPr>
              <a:t>(United Kingdom)</a:t>
            </a:r>
          </a:p>
        </p:txBody>
      </p:sp>
      <p:pic>
        <p:nvPicPr>
          <p:cNvPr id="8196" name="fla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79169">
            <a:off x="2378075" y="3041650"/>
            <a:ext cx="3725863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gir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59"/>
          <a:stretch>
            <a:fillRect/>
          </a:stretch>
        </p:blipFill>
        <p:spPr bwMode="auto">
          <a:xfrm>
            <a:off x="3336925" y="2049463"/>
            <a:ext cx="3409950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922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Success Criteria</a:t>
            </a:r>
          </a:p>
        </p:txBody>
      </p:sp>
      <p:sp>
        <p:nvSpPr>
          <p:cNvPr id="922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Aim</a:t>
            </a:r>
          </a:p>
        </p:txBody>
      </p:sp>
      <p:sp>
        <p:nvSpPr>
          <p:cNvPr id="922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/>
              <a:t>I can speak in a sentence to answer a question.</a:t>
            </a:r>
          </a:p>
          <a:p>
            <a:pPr eaLnBrk="1" hangingPunct="1"/>
            <a:r>
              <a:rPr lang="en-GB" altLang="en-US"/>
              <a:t>I can write a sentence to answer a question.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I can answer a question in French.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I can use a model sentence and substitute key words.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>
              <a:latin typeface="Twinkl" pitchFamily="2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I can write an answer to a question which starts with ‘</a:t>
            </a:r>
            <a:r>
              <a:rPr lang="en-GB" dirty="0" err="1">
                <a:latin typeface="Twinkl" pitchFamily="2" charset="0"/>
              </a:rPr>
              <a:t>Quelle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est</a:t>
            </a:r>
            <a:r>
              <a:rPr lang="en-GB">
                <a:latin typeface="Twinkl" pitchFamily="2" charset="0"/>
              </a:rPr>
              <a:t> ?’</a:t>
            </a:r>
            <a:endParaRPr lang="en-GB" dirty="0">
              <a:latin typeface="Twinkl" pitchFamily="2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I can use a model sentence and substitute key words, in writing.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7"/>
          <a:stretch>
            <a:fillRect/>
          </a:stretch>
        </p:blipFill>
        <p:spPr bwMode="auto">
          <a:xfrm>
            <a:off x="2432050" y="936625"/>
            <a:ext cx="3998913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l'irlande"/>
          <p:cNvGrpSpPr>
            <a:grpSpLocks/>
          </p:cNvGrpSpPr>
          <p:nvPr/>
        </p:nvGrpSpPr>
        <p:grpSpPr bwMode="auto">
          <a:xfrm>
            <a:off x="1393825" y="2986088"/>
            <a:ext cx="2617788" cy="795337"/>
            <a:chOff x="1393792" y="2985786"/>
            <a:chExt cx="2618035" cy="795382"/>
          </a:xfrm>
        </p:grpSpPr>
        <p:grpSp>
          <p:nvGrpSpPr>
            <p:cNvPr id="10265" name="l'irlande du norde"/>
            <p:cNvGrpSpPr>
              <a:grpSpLocks/>
            </p:cNvGrpSpPr>
            <p:nvPr/>
          </p:nvGrpSpPr>
          <p:grpSpPr bwMode="auto">
            <a:xfrm>
              <a:off x="1573426" y="2985786"/>
              <a:ext cx="2438401" cy="795382"/>
              <a:chOff x="1573426" y="2985786"/>
              <a:chExt cx="2438401" cy="795382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>
                <a:off x="3681596" y="3355694"/>
                <a:ext cx="330231" cy="42547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68" name="TextBox 8"/>
              <p:cNvSpPr txBox="1">
                <a:spLocks noChangeArrowheads="1"/>
              </p:cNvSpPr>
              <p:nvPr/>
            </p:nvSpPr>
            <p:spPr bwMode="auto">
              <a:xfrm>
                <a:off x="1573426" y="2985786"/>
                <a:ext cx="2264808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E6CA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/>
                  <a:t>L'Irlande du Nord</a:t>
                </a:r>
                <a:endParaRPr lang="en-GB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0266" name="L'ange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3792" y="3041864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lap ays de galles"/>
          <p:cNvGrpSpPr>
            <a:grpSpLocks/>
          </p:cNvGrpSpPr>
          <p:nvPr/>
        </p:nvGrpSpPr>
        <p:grpSpPr bwMode="auto">
          <a:xfrm>
            <a:off x="1900238" y="5283200"/>
            <a:ext cx="2768600" cy="550863"/>
            <a:chOff x="1900979" y="5283956"/>
            <a:chExt cx="2767815" cy="549855"/>
          </a:xfrm>
        </p:grpSpPr>
        <p:grpSp>
          <p:nvGrpSpPr>
            <p:cNvPr id="10261" name="la pays du galles"/>
            <p:cNvGrpSpPr>
              <a:grpSpLocks/>
            </p:cNvGrpSpPr>
            <p:nvPr/>
          </p:nvGrpSpPr>
          <p:grpSpPr bwMode="auto">
            <a:xfrm>
              <a:off x="2041580" y="5283956"/>
              <a:ext cx="2627214" cy="549855"/>
              <a:chOff x="2041580" y="5283956"/>
              <a:chExt cx="2627214" cy="549855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flipV="1">
                <a:off x="4143480" y="5283956"/>
                <a:ext cx="525314" cy="3612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64" name="TextBox 9"/>
              <p:cNvSpPr txBox="1">
                <a:spLocks noChangeArrowheads="1"/>
              </p:cNvSpPr>
              <p:nvPr/>
            </p:nvSpPr>
            <p:spPr bwMode="auto">
              <a:xfrm>
                <a:off x="2041580" y="5464479"/>
                <a:ext cx="2102052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A974AF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/>
                  <a:t>Le Pays de Galles</a:t>
                </a:r>
                <a:endParaRPr lang="en-GB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0262" name="L'ange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0979" y="5524649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l'angleterre"/>
          <p:cNvGrpSpPr>
            <a:grpSpLocks/>
          </p:cNvGrpSpPr>
          <p:nvPr/>
        </p:nvGrpSpPr>
        <p:grpSpPr bwMode="auto">
          <a:xfrm>
            <a:off x="5461000" y="4140200"/>
            <a:ext cx="2403475" cy="487363"/>
            <a:chOff x="5461686" y="4139411"/>
            <a:chExt cx="2403025" cy="488387"/>
          </a:xfrm>
        </p:grpSpPr>
        <p:grpSp>
          <p:nvGrpSpPr>
            <p:cNvPr id="10257" name="l'angleterre"/>
            <p:cNvGrpSpPr>
              <a:grpSpLocks/>
            </p:cNvGrpSpPr>
            <p:nvPr/>
          </p:nvGrpSpPr>
          <p:grpSpPr bwMode="auto">
            <a:xfrm>
              <a:off x="5461686" y="4139411"/>
              <a:ext cx="2265406" cy="488387"/>
              <a:chOff x="5461686" y="4139411"/>
              <a:chExt cx="2265406" cy="488387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H="1">
                <a:off x="5461686" y="4357356"/>
                <a:ext cx="766620" cy="270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60" name="TextBox 7"/>
              <p:cNvSpPr txBox="1">
                <a:spLocks noChangeArrowheads="1"/>
              </p:cNvSpPr>
              <p:nvPr/>
            </p:nvSpPr>
            <p:spPr bwMode="auto">
              <a:xfrm>
                <a:off x="6227805" y="4139411"/>
                <a:ext cx="1499287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B19A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en-US">
                    <a:solidFill>
                      <a:schemeClr val="tx1"/>
                    </a:solidFill>
                  </a:rPr>
                  <a:t>L’ Angleterre</a:t>
                </a:r>
                <a:endParaRPr lang="en-GB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0258" name="L'ange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948" y="4190746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l'ecosse"/>
          <p:cNvGrpSpPr>
            <a:grpSpLocks/>
          </p:cNvGrpSpPr>
          <p:nvPr/>
        </p:nvGrpSpPr>
        <p:grpSpPr bwMode="auto">
          <a:xfrm>
            <a:off x="5059363" y="2324100"/>
            <a:ext cx="2576512" cy="533400"/>
            <a:chOff x="5058609" y="2324244"/>
            <a:chExt cx="2576752" cy="533854"/>
          </a:xfrm>
        </p:grpSpPr>
        <p:grpSp>
          <p:nvGrpSpPr>
            <p:cNvPr id="10253" name="l'ecosse"/>
            <p:cNvGrpSpPr>
              <a:grpSpLocks/>
            </p:cNvGrpSpPr>
            <p:nvPr/>
          </p:nvGrpSpPr>
          <p:grpSpPr bwMode="auto">
            <a:xfrm>
              <a:off x="5058609" y="2324244"/>
              <a:ext cx="2447371" cy="533854"/>
              <a:chOff x="5058609" y="2324244"/>
              <a:chExt cx="2447371" cy="533854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 flipH="1">
                <a:off x="5058609" y="2508551"/>
                <a:ext cx="989104" cy="34954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56" name="TextBox 2"/>
              <p:cNvSpPr txBox="1">
                <a:spLocks noChangeArrowheads="1"/>
              </p:cNvSpPr>
              <p:nvPr/>
            </p:nvSpPr>
            <p:spPr bwMode="auto">
              <a:xfrm>
                <a:off x="6047883" y="2324244"/>
                <a:ext cx="1458097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EF767D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en-US">
                    <a:solidFill>
                      <a:schemeClr val="tx1"/>
                    </a:solidFill>
                  </a:rPr>
                  <a:t>l’ Écosse</a:t>
                </a:r>
                <a:endParaRPr lang="en-GB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0254" name="L'ange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6598" y="2377638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2281238" y="728663"/>
            <a:ext cx="4675187" cy="1058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248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algn="ctr" eaLnBrk="1" hangingPunct="1"/>
            <a:r>
              <a:rPr lang="en-GB" altLang="en-US"/>
              <a:t>United Kingdom </a:t>
            </a:r>
            <a:br>
              <a:rPr lang="en-GB" altLang="en-US"/>
            </a:br>
            <a:r>
              <a:rPr lang="en-GB" altLang="en-US" sz="2900"/>
              <a:t>(</a:t>
            </a:r>
            <a:r>
              <a:rPr lang="fr-FR" altLang="en-US" sz="2900">
                <a:solidFill>
                  <a:schemeClr val="tx1"/>
                </a:solidFill>
              </a:rPr>
              <a:t>le Royaume-Uni</a:t>
            </a:r>
            <a:r>
              <a:rPr lang="en-GB" altLang="en-US" sz="2900">
                <a:solidFill>
                  <a:schemeClr val="tx1"/>
                </a:solidFill>
              </a:rPr>
              <a:t>)</a:t>
            </a:r>
            <a:endParaRPr lang="en-GB" altLang="en-US" sz="2900"/>
          </a:p>
        </p:txBody>
      </p:sp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9300" y="7286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13446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775" y="20193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13" y="2692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5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8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9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06588"/>
            <a:ext cx="159226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000625"/>
            <a:ext cx="159226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73525"/>
            <a:ext cx="1592262" cy="800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913063"/>
            <a:ext cx="1592262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algn="ctr" eaLnBrk="1" hangingPunct="1"/>
            <a:r>
              <a:rPr lang="en-GB" altLang="en-US"/>
              <a:t>United Kingdom </a:t>
            </a:r>
            <a:br>
              <a:rPr lang="en-GB" altLang="en-US"/>
            </a:br>
            <a:r>
              <a:rPr lang="en-GB" altLang="en-US" sz="2900"/>
              <a:t>(</a:t>
            </a:r>
            <a:r>
              <a:rPr lang="fr-FR" altLang="en-US" sz="2900">
                <a:solidFill>
                  <a:schemeClr val="tx1"/>
                </a:solidFill>
              </a:rPr>
              <a:t>le Royaume-Uni</a:t>
            </a:r>
            <a:r>
              <a:rPr lang="en-GB" altLang="en-US" sz="2900">
                <a:solidFill>
                  <a:schemeClr val="tx1"/>
                </a:solidFill>
              </a:rPr>
              <a:t>)</a:t>
            </a:r>
            <a:endParaRPr lang="en-GB" altLang="en-US" sz="2900"/>
          </a:p>
        </p:txBody>
      </p:sp>
      <p:grpSp>
        <p:nvGrpSpPr>
          <p:cNvPr id="31" name="l'irlande"/>
          <p:cNvGrpSpPr>
            <a:grpSpLocks/>
          </p:cNvGrpSpPr>
          <p:nvPr/>
        </p:nvGrpSpPr>
        <p:grpSpPr bwMode="auto">
          <a:xfrm>
            <a:off x="3392488" y="4235450"/>
            <a:ext cx="2373312" cy="369888"/>
            <a:chOff x="1573426" y="2985786"/>
            <a:chExt cx="2372034" cy="369332"/>
          </a:xfrm>
        </p:grpSpPr>
        <p:sp>
          <p:nvSpPr>
            <p:cNvPr id="11286" name="TextBox 8"/>
            <p:cNvSpPr txBox="1">
              <a:spLocks noChangeArrowheads="1"/>
            </p:cNvSpPr>
            <p:nvPr/>
          </p:nvSpPr>
          <p:spPr bwMode="auto">
            <a:xfrm>
              <a:off x="1573426" y="2985786"/>
              <a:ext cx="2191265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6CA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/>
                <a:t> L'Irlande du Nord</a:t>
              </a:r>
              <a:endParaRPr lang="en-GB" altLang="en-US">
                <a:solidFill>
                  <a:schemeClr val="tx1"/>
                </a:solidFill>
              </a:endParaRPr>
            </a:p>
          </p:txBody>
        </p:sp>
        <p:pic>
          <p:nvPicPr>
            <p:cNvPr id="11287" name="L'ange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697" y="3041864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l'ecosse"/>
          <p:cNvGrpSpPr>
            <a:grpSpLocks/>
          </p:cNvGrpSpPr>
          <p:nvPr/>
        </p:nvGrpSpPr>
        <p:grpSpPr bwMode="auto">
          <a:xfrm>
            <a:off x="3786188" y="2114550"/>
            <a:ext cx="1587500" cy="369888"/>
            <a:chOff x="6047883" y="2324244"/>
            <a:chExt cx="1587478" cy="369332"/>
          </a:xfrm>
        </p:grpSpPr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6047883" y="2324244"/>
              <a:ext cx="1458097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F767D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>
                  <a:solidFill>
                    <a:schemeClr val="tx1"/>
                  </a:solidFill>
                </a:rPr>
                <a:t>l’ Écosse</a:t>
              </a:r>
              <a:endParaRPr lang="en-GB" altLang="en-US">
                <a:solidFill>
                  <a:schemeClr val="tx1"/>
                </a:solidFill>
              </a:endParaRPr>
            </a:p>
          </p:txBody>
        </p:sp>
        <p:pic>
          <p:nvPicPr>
            <p:cNvPr id="11285" name="L'ange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6598" y="2377638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l'angleterre"/>
          <p:cNvGrpSpPr>
            <a:grpSpLocks/>
          </p:cNvGrpSpPr>
          <p:nvPr/>
        </p:nvGrpSpPr>
        <p:grpSpPr bwMode="auto">
          <a:xfrm>
            <a:off x="3760788" y="3175000"/>
            <a:ext cx="1636712" cy="369888"/>
            <a:chOff x="6227805" y="4139411"/>
            <a:chExt cx="1636906" cy="369332"/>
          </a:xfrm>
        </p:grpSpPr>
        <p:sp>
          <p:nvSpPr>
            <p:cNvPr id="11282" name="TextBox 7"/>
            <p:cNvSpPr txBox="1">
              <a:spLocks noChangeArrowheads="1"/>
            </p:cNvSpPr>
            <p:nvPr/>
          </p:nvSpPr>
          <p:spPr bwMode="auto">
            <a:xfrm>
              <a:off x="6227805" y="4139411"/>
              <a:ext cx="1499287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19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>
                  <a:solidFill>
                    <a:schemeClr val="tx1"/>
                  </a:solidFill>
                </a:rPr>
                <a:t>L’ Angleterre</a:t>
              </a:r>
              <a:endParaRPr lang="en-GB" altLang="en-US">
                <a:solidFill>
                  <a:schemeClr val="tx1"/>
                </a:solidFill>
              </a:endParaRPr>
            </a:p>
          </p:txBody>
        </p:sp>
        <p:pic>
          <p:nvPicPr>
            <p:cNvPr id="11283" name="L'ange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948" y="4190746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la pays de galles"/>
          <p:cNvGrpSpPr>
            <a:grpSpLocks/>
          </p:cNvGrpSpPr>
          <p:nvPr/>
        </p:nvGrpSpPr>
        <p:grpSpPr bwMode="auto">
          <a:xfrm>
            <a:off x="3459163" y="5297488"/>
            <a:ext cx="2239962" cy="368300"/>
            <a:chOff x="2041580" y="5464479"/>
            <a:chExt cx="2238824" cy="369332"/>
          </a:xfrm>
        </p:grpSpPr>
        <p:sp>
          <p:nvSpPr>
            <p:cNvPr id="11280" name="TextBox 9"/>
            <p:cNvSpPr txBox="1">
              <a:spLocks noChangeArrowheads="1"/>
            </p:cNvSpPr>
            <p:nvPr/>
          </p:nvSpPr>
          <p:spPr bwMode="auto">
            <a:xfrm>
              <a:off x="2041580" y="5464479"/>
              <a:ext cx="2102052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A974A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>
                  <a:solidFill>
                    <a:schemeClr val="tx1"/>
                  </a:solidFill>
                </a:rPr>
                <a:t>Le Pays de Galles</a:t>
              </a:r>
              <a:endParaRPr lang="en-GB" altLang="en-US">
                <a:solidFill>
                  <a:schemeClr val="tx1"/>
                </a:solidFill>
              </a:endParaRPr>
            </a:p>
          </p:txBody>
        </p:sp>
        <p:pic>
          <p:nvPicPr>
            <p:cNvPr id="11281" name="L'ange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1641" y="5527875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5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15"/>
          <a:stretch>
            <a:fillRect/>
          </a:stretch>
        </p:blipFill>
        <p:spPr bwMode="auto">
          <a:xfrm>
            <a:off x="6048375" y="1492250"/>
            <a:ext cx="2384425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188" y="8826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513" y="15922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6775" y="23177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438" y="30432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L -0.31077 0.00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8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81481E-6 L -0.30885 0.3101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1" y="1550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4444E-6 L -0.30434 0.006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6" y="32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-0.31423 -0.2993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2" y="-1497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English fla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2019" r="1324" b="2414"/>
          <a:stretch>
            <a:fillRect/>
          </a:stretch>
        </p:blipFill>
        <p:spPr bwMode="auto">
          <a:xfrm>
            <a:off x="755650" y="1584325"/>
            <a:ext cx="76327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Sophi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34"/>
          <a:stretch>
            <a:fillRect/>
          </a:stretch>
        </p:blipFill>
        <p:spPr bwMode="auto">
          <a:xfrm>
            <a:off x="5432425" y="1885950"/>
            <a:ext cx="178435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Bonjour, je m’appelle Sophie."/>
          <p:cNvGrpSpPr>
            <a:grpSpLocks/>
          </p:cNvGrpSpPr>
          <p:nvPr/>
        </p:nvGrpSpPr>
        <p:grpSpPr bwMode="auto">
          <a:xfrm>
            <a:off x="1008063" y="1885950"/>
            <a:ext cx="2978150" cy="369888"/>
            <a:chOff x="1008063" y="1885950"/>
            <a:chExt cx="2978943" cy="369888"/>
          </a:xfrm>
        </p:grpSpPr>
        <p:sp>
          <p:nvSpPr>
            <p:cNvPr id="12299" name="TextBox 9"/>
            <p:cNvSpPr txBox="1">
              <a:spLocks noChangeArrowheads="1"/>
            </p:cNvSpPr>
            <p:nvPr/>
          </p:nvSpPr>
          <p:spPr bwMode="auto">
            <a:xfrm>
              <a:off x="1008063" y="1885950"/>
              <a:ext cx="284956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  <a:latin typeface="Sassoon Infant Rg" panose="02000503030000020003" pitchFamily="50" charset="0"/>
                </a:rPr>
                <a:t>Bonjour, je m’appelle Sophie. </a:t>
              </a:r>
            </a:p>
          </p:txBody>
        </p:sp>
        <p:pic>
          <p:nvPicPr>
            <p:cNvPr id="12300" name="L'ang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244" y="1920875"/>
              <a:ext cx="258762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J’habite en Angleterre!"/>
          <p:cNvGrpSpPr>
            <a:grpSpLocks/>
          </p:cNvGrpSpPr>
          <p:nvPr/>
        </p:nvGrpSpPr>
        <p:grpSpPr bwMode="auto">
          <a:xfrm>
            <a:off x="1008063" y="2255838"/>
            <a:ext cx="2978150" cy="369887"/>
            <a:chOff x="1008063" y="2255838"/>
            <a:chExt cx="2978943" cy="369887"/>
          </a:xfrm>
        </p:grpSpPr>
        <p:sp>
          <p:nvSpPr>
            <p:cNvPr id="12297" name="TextBox 10"/>
            <p:cNvSpPr txBox="1">
              <a:spLocks noChangeArrowheads="1"/>
            </p:cNvSpPr>
            <p:nvPr/>
          </p:nvSpPr>
          <p:spPr bwMode="auto">
            <a:xfrm>
              <a:off x="1008063" y="2255838"/>
              <a:ext cx="28495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  <a:latin typeface="Sassoon Infant Rg" panose="02000503030000020003" pitchFamily="50" charset="0"/>
                </a:rPr>
                <a:t>J’habite en Angleterre!</a:t>
              </a:r>
            </a:p>
          </p:txBody>
        </p:sp>
        <p:pic>
          <p:nvPicPr>
            <p:cNvPr id="12298" name="L'ang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244" y="2273300"/>
              <a:ext cx="258762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4" name="Title 1"/>
          <p:cNvSpPr>
            <a:spLocks noGrp="1"/>
          </p:cNvSpPr>
          <p:nvPr>
            <p:ph type="title"/>
          </p:nvPr>
        </p:nvSpPr>
        <p:spPr>
          <a:xfrm>
            <a:off x="457200" y="436563"/>
            <a:ext cx="8220075" cy="1595437"/>
          </a:xfrm>
        </p:spPr>
        <p:txBody>
          <a:bodyPr/>
          <a:lstStyle/>
          <a:p>
            <a:pPr eaLnBrk="1" hangingPunct="1"/>
            <a:r>
              <a:rPr lang="en-GB" altLang="en-US"/>
              <a:t>Where Do I Live?</a:t>
            </a:r>
          </a:p>
        </p:txBody>
      </p:sp>
      <p:pic>
        <p:nvPicPr>
          <p:cNvPr id="6" name="Pictur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6150" y="2819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6775" y="3530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5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t="1595" r="923" b="1460"/>
          <a:stretch>
            <a:fillRect/>
          </a:stretch>
        </p:blipFill>
        <p:spPr bwMode="auto">
          <a:xfrm>
            <a:off x="749300" y="1549400"/>
            <a:ext cx="7632700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457200" y="436563"/>
            <a:ext cx="8220075" cy="1595437"/>
          </a:xfrm>
        </p:spPr>
        <p:txBody>
          <a:bodyPr/>
          <a:lstStyle/>
          <a:p>
            <a:pPr eaLnBrk="1" hangingPunct="1"/>
            <a:r>
              <a:rPr lang="en-GB" altLang="en-US"/>
              <a:t>Where Do I Live?</a:t>
            </a:r>
          </a:p>
        </p:txBody>
      </p:sp>
      <p:pic>
        <p:nvPicPr>
          <p:cNvPr id="13316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55"/>
          <a:stretch>
            <a:fillRect/>
          </a:stretch>
        </p:blipFill>
        <p:spPr bwMode="auto">
          <a:xfrm>
            <a:off x="5710238" y="1960563"/>
            <a:ext cx="2619375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Bonjour, je m’appelle Ashley."/>
          <p:cNvGrpSpPr>
            <a:grpSpLocks/>
          </p:cNvGrpSpPr>
          <p:nvPr/>
        </p:nvGrpSpPr>
        <p:grpSpPr bwMode="auto">
          <a:xfrm>
            <a:off x="1008063" y="1885950"/>
            <a:ext cx="3154362" cy="369888"/>
            <a:chOff x="1008063" y="1885950"/>
            <a:chExt cx="3154362" cy="369888"/>
          </a:xfrm>
        </p:grpSpPr>
        <p:sp>
          <p:nvSpPr>
            <p:cNvPr id="13323" name="TextBox 9"/>
            <p:cNvSpPr txBox="1">
              <a:spLocks noChangeArrowheads="1"/>
            </p:cNvSpPr>
            <p:nvPr/>
          </p:nvSpPr>
          <p:spPr bwMode="auto">
            <a:xfrm>
              <a:off x="1008063" y="1885950"/>
              <a:ext cx="3154362" cy="369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  <a:latin typeface="Sassoon Infant Rg" panose="02000503030000020003" pitchFamily="50" charset="0"/>
                </a:rPr>
                <a:t>Bonjour, je m’appelle Ashley.</a:t>
              </a:r>
            </a:p>
          </p:txBody>
        </p:sp>
        <p:pic>
          <p:nvPicPr>
            <p:cNvPr id="13324" name="L'ang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6507" y="1925637"/>
              <a:ext cx="258762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J’habite en Écosse."/>
          <p:cNvGrpSpPr>
            <a:grpSpLocks/>
          </p:cNvGrpSpPr>
          <p:nvPr/>
        </p:nvGrpSpPr>
        <p:grpSpPr bwMode="auto">
          <a:xfrm>
            <a:off x="1008063" y="2255838"/>
            <a:ext cx="3154362" cy="369887"/>
            <a:chOff x="1008063" y="2255838"/>
            <a:chExt cx="3154362" cy="369887"/>
          </a:xfrm>
        </p:grpSpPr>
        <p:sp>
          <p:nvSpPr>
            <p:cNvPr id="13321" name="TextBox 10"/>
            <p:cNvSpPr txBox="1">
              <a:spLocks noChangeArrowheads="1"/>
            </p:cNvSpPr>
            <p:nvPr/>
          </p:nvSpPr>
          <p:spPr bwMode="auto">
            <a:xfrm>
              <a:off x="1008063" y="2255838"/>
              <a:ext cx="3154362" cy="369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  <a:latin typeface="Sassoon Infant Rg" panose="02000503030000020003" pitchFamily="50" charset="0"/>
                </a:rPr>
                <a:t>J’habite en Écosse.</a:t>
              </a:r>
            </a:p>
          </p:txBody>
        </p:sp>
        <p:pic>
          <p:nvPicPr>
            <p:cNvPr id="13322" name="L'ang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4445" y="2295525"/>
              <a:ext cx="258762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8050" y="2819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8050" y="35655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" t="1115" r="8888" b="1672"/>
          <a:stretch>
            <a:fillRect/>
          </a:stretch>
        </p:blipFill>
        <p:spPr bwMode="auto">
          <a:xfrm>
            <a:off x="752475" y="1631950"/>
            <a:ext cx="7648575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457200" y="436563"/>
            <a:ext cx="8220075" cy="1595437"/>
          </a:xfrm>
        </p:spPr>
        <p:txBody>
          <a:bodyPr/>
          <a:lstStyle/>
          <a:p>
            <a:pPr eaLnBrk="1" hangingPunct="1"/>
            <a:r>
              <a:rPr lang="en-GB" altLang="en-US"/>
              <a:t>Where Do I Live?</a:t>
            </a:r>
          </a:p>
        </p:txBody>
      </p:sp>
      <p:pic>
        <p:nvPicPr>
          <p:cNvPr id="14340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03"/>
          <a:stretch>
            <a:fillRect/>
          </a:stretch>
        </p:blipFill>
        <p:spPr bwMode="auto">
          <a:xfrm>
            <a:off x="5486400" y="1706563"/>
            <a:ext cx="2717800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J’habite en Irlande du Nord."/>
          <p:cNvGrpSpPr>
            <a:grpSpLocks/>
          </p:cNvGrpSpPr>
          <p:nvPr/>
        </p:nvGrpSpPr>
        <p:grpSpPr bwMode="auto">
          <a:xfrm>
            <a:off x="874713" y="2255838"/>
            <a:ext cx="3168650" cy="369887"/>
            <a:chOff x="874713" y="2255838"/>
            <a:chExt cx="3168650" cy="369887"/>
          </a:xfrm>
        </p:grpSpPr>
        <p:sp>
          <p:nvSpPr>
            <p:cNvPr id="14347" name="TextBox 10"/>
            <p:cNvSpPr txBox="1">
              <a:spLocks noChangeArrowheads="1"/>
            </p:cNvSpPr>
            <p:nvPr/>
          </p:nvSpPr>
          <p:spPr bwMode="auto">
            <a:xfrm>
              <a:off x="874713" y="2255838"/>
              <a:ext cx="2849562" cy="369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>
                  <a:solidFill>
                    <a:schemeClr val="tx1"/>
                  </a:solidFill>
                  <a:latin typeface="Sassoon Infant Rg" panose="02000503030000020003" pitchFamily="50" charset="0"/>
                </a:rPr>
                <a:t>J’habite en Irlande du Nord.</a:t>
              </a:r>
            </a:p>
          </p:txBody>
        </p:sp>
        <p:pic>
          <p:nvPicPr>
            <p:cNvPr id="14348" name="L'ang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600" y="2293938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Bonjour, je m’appelle Sandeep."/>
          <p:cNvGrpSpPr>
            <a:grpSpLocks/>
          </p:cNvGrpSpPr>
          <p:nvPr/>
        </p:nvGrpSpPr>
        <p:grpSpPr bwMode="auto">
          <a:xfrm>
            <a:off x="874713" y="1885950"/>
            <a:ext cx="3163887" cy="369888"/>
            <a:chOff x="874713" y="1885950"/>
            <a:chExt cx="3163094" cy="369888"/>
          </a:xfrm>
        </p:grpSpPr>
        <p:sp>
          <p:nvSpPr>
            <p:cNvPr id="14345" name="TextBox 9"/>
            <p:cNvSpPr txBox="1">
              <a:spLocks noChangeArrowheads="1"/>
            </p:cNvSpPr>
            <p:nvPr/>
          </p:nvSpPr>
          <p:spPr bwMode="auto">
            <a:xfrm>
              <a:off x="874713" y="1885950"/>
              <a:ext cx="3035300" cy="369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  <a:latin typeface="Sassoon Infant Rg" panose="02000503030000020003" pitchFamily="50" charset="0"/>
                </a:rPr>
                <a:t>Bonjour, je m’appelle Sandeep.</a:t>
              </a:r>
            </a:p>
          </p:txBody>
        </p:sp>
        <p:pic>
          <p:nvPicPr>
            <p:cNvPr id="14346" name="L'ang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044" y="1941512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913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913" y="3873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0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t="1952" r="1611" b="11449"/>
          <a:stretch>
            <a:fillRect/>
          </a:stretch>
        </p:blipFill>
        <p:spPr bwMode="auto">
          <a:xfrm>
            <a:off x="771525" y="1689100"/>
            <a:ext cx="7616825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457200" y="436563"/>
            <a:ext cx="8220075" cy="1595437"/>
          </a:xfrm>
        </p:spPr>
        <p:txBody>
          <a:bodyPr/>
          <a:lstStyle/>
          <a:p>
            <a:pPr eaLnBrk="1" hangingPunct="1"/>
            <a:r>
              <a:rPr lang="en-GB" altLang="en-US"/>
              <a:t>Where Do I Live?</a:t>
            </a:r>
          </a:p>
        </p:txBody>
      </p:sp>
      <p:pic>
        <p:nvPicPr>
          <p:cNvPr id="1536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2"/>
          <a:stretch>
            <a:fillRect/>
          </a:stretch>
        </p:blipFill>
        <p:spPr bwMode="auto">
          <a:xfrm>
            <a:off x="4760913" y="2032000"/>
            <a:ext cx="3238500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J'habite au Pays de Galles."/>
          <p:cNvGrpSpPr>
            <a:grpSpLocks/>
          </p:cNvGrpSpPr>
          <p:nvPr/>
        </p:nvGrpSpPr>
        <p:grpSpPr bwMode="auto">
          <a:xfrm>
            <a:off x="949325" y="2133600"/>
            <a:ext cx="2995613" cy="369888"/>
            <a:chOff x="949325" y="2133600"/>
            <a:chExt cx="2995613" cy="369888"/>
          </a:xfrm>
        </p:grpSpPr>
        <p:sp>
          <p:nvSpPr>
            <p:cNvPr id="15371" name="TextBox 10"/>
            <p:cNvSpPr txBox="1">
              <a:spLocks noChangeArrowheads="1"/>
            </p:cNvSpPr>
            <p:nvPr/>
          </p:nvSpPr>
          <p:spPr bwMode="auto">
            <a:xfrm>
              <a:off x="949325" y="2133600"/>
              <a:ext cx="28511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>
                  <a:solidFill>
                    <a:schemeClr val="tx1"/>
                  </a:solidFill>
                  <a:latin typeface="Sassoon Infant Rg" panose="02000503030000020003" pitchFamily="50" charset="0"/>
                </a:rPr>
                <a:t>J'habite au Pays de Galles.</a:t>
              </a:r>
            </a:p>
          </p:txBody>
        </p:sp>
        <p:pic>
          <p:nvPicPr>
            <p:cNvPr id="15372" name="L'ang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175" y="2190750"/>
              <a:ext cx="258763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Bonjour, je m’appelle David."/>
          <p:cNvGrpSpPr>
            <a:grpSpLocks/>
          </p:cNvGrpSpPr>
          <p:nvPr/>
        </p:nvGrpSpPr>
        <p:grpSpPr bwMode="auto">
          <a:xfrm>
            <a:off x="949325" y="1765300"/>
            <a:ext cx="2995613" cy="368300"/>
            <a:chOff x="949325" y="1765300"/>
            <a:chExt cx="2995613" cy="368300"/>
          </a:xfrm>
        </p:grpSpPr>
        <p:sp>
          <p:nvSpPr>
            <p:cNvPr id="15369" name="TextBox 9"/>
            <p:cNvSpPr txBox="1">
              <a:spLocks noChangeArrowheads="1"/>
            </p:cNvSpPr>
            <p:nvPr/>
          </p:nvSpPr>
          <p:spPr bwMode="auto">
            <a:xfrm>
              <a:off x="949325" y="1765300"/>
              <a:ext cx="28511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  <a:latin typeface="Sassoon Infant Rg" panose="02000503030000020003" pitchFamily="50" charset="0"/>
                </a:rPr>
                <a:t>Bonjour, je m’appelle David.</a:t>
              </a:r>
            </a:p>
          </p:txBody>
        </p:sp>
        <p:pic>
          <p:nvPicPr>
            <p:cNvPr id="15370" name="L'ang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175" y="1784350"/>
              <a:ext cx="258763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575" y="38703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1417</TotalTime>
  <Words>427</Words>
  <Application>Microsoft Office PowerPoint</Application>
  <PresentationFormat>On-screen Show (4:3)</PresentationFormat>
  <Paragraphs>91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Tuffy-TTF</vt:lpstr>
      <vt:lpstr>Sassoon Infant Rg</vt:lpstr>
      <vt:lpstr>Twinkl</vt:lpstr>
      <vt:lpstr>Calibri</vt:lpstr>
      <vt:lpstr>Tuffy</vt:lpstr>
      <vt:lpstr>Twinkl SemiBold</vt:lpstr>
      <vt:lpstr>Arial</vt:lpstr>
      <vt:lpstr>Office Theme</vt:lpstr>
      <vt:lpstr>French</vt:lpstr>
      <vt:lpstr>Le Royaume-Uni (United Kingdom)</vt:lpstr>
      <vt:lpstr>PowerPoint Presentation</vt:lpstr>
      <vt:lpstr>United Kingdom  (le Royaume-Uni)</vt:lpstr>
      <vt:lpstr>United Kingdom  (le Royaume-Uni)</vt:lpstr>
      <vt:lpstr>Where Do I Live?</vt:lpstr>
      <vt:lpstr>Where Do I Live?</vt:lpstr>
      <vt:lpstr>Where Do I Live?</vt:lpstr>
      <vt:lpstr>Where Do I Live?</vt:lpstr>
      <vt:lpstr>Capital Cities</vt:lpstr>
      <vt:lpstr>Capital Cities</vt:lpstr>
      <vt:lpstr>Capital Cities</vt:lpstr>
      <vt:lpstr>Capital Cities</vt:lpstr>
      <vt:lpstr>Capital Cities</vt:lpstr>
      <vt:lpstr>Capital Cities</vt:lpstr>
      <vt:lpstr>Capital Cities</vt:lpstr>
      <vt:lpstr>Capital Cities</vt:lpstr>
      <vt:lpstr>Allez-y 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Laurel Wilkinson</cp:lastModifiedBy>
  <cp:revision>115</cp:revision>
  <dcterms:created xsi:type="dcterms:W3CDTF">2014-10-01T16:09:27Z</dcterms:created>
  <dcterms:modified xsi:type="dcterms:W3CDTF">2018-11-06T16:23:35Z</dcterms:modified>
</cp:coreProperties>
</file>