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91" r:id="rId7"/>
    <p:sldId id="292" r:id="rId8"/>
    <p:sldId id="282" r:id="rId9"/>
    <p:sldId id="293" r:id="rId10"/>
    <p:sldId id="284" r:id="rId11"/>
    <p:sldId id="294" r:id="rId12"/>
    <p:sldId id="288" r:id="rId13"/>
  </p:sldIdLst>
  <p:sldSz cx="9144000" cy="6858000" type="screen4x3"/>
  <p:notesSz cx="6858000" cy="9144000"/>
  <p:embeddedFontLst>
    <p:embeddedFont>
      <p:font typeface="Kalam" panose="020B0604020202020204" charset="0"/>
      <p:regular r:id="rId16"/>
    </p:embeddedFon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Tuffy" panose="020B0603060100000000" charset="0"/>
      <p:regular r:id="rId23"/>
      <p:bold r:id="rId24"/>
      <p:italic r:id="rId25"/>
      <p:boldItalic r:id="rId26"/>
    </p:embeddedFont>
    <p:embeddedFont>
      <p:font typeface="Tuffy-TTF" panose="020B0603060100000000"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41"/>
    <a:srgbClr val="90C7E5"/>
    <a:srgbClr val="CDB5D6"/>
    <a:srgbClr val="AFDEF8"/>
    <a:srgbClr val="88CCC1"/>
    <a:srgbClr val="FFECA7"/>
    <a:srgbClr val="FCCF83"/>
    <a:srgbClr val="CDE196"/>
    <a:srgbClr val="E9506C"/>
    <a:srgbClr val="F8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8" autoAdjust="0"/>
    <p:restoredTop sz="94660"/>
  </p:normalViewPr>
  <p:slideViewPr>
    <p:cSldViewPr snapToGrid="0" showGuides="1">
      <p:cViewPr varScale="1">
        <p:scale>
          <a:sx n="91" d="100"/>
          <a:sy n="91" d="100"/>
        </p:scale>
        <p:origin x="1200" y="84"/>
      </p:cViewPr>
      <p:guideLst>
        <p:guide orient="horz" pos="2160"/>
        <p:guide pos="2880"/>
        <p:guide pos="317"/>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pring-block-3-fractions-year-4-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3958556-11D2-478E-B7F8-05548BF5CF6C}"/>
              </a:ext>
            </a:extLst>
          </p:cNvPr>
          <p:cNvSpPr/>
          <p:nvPr/>
        </p:nvSpPr>
        <p:spPr>
          <a:xfrm>
            <a:off x="130628" y="5580607"/>
            <a:ext cx="1602378" cy="1024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250" y="532799"/>
            <a:ext cx="702000" cy="702000"/>
          </a:xfrm>
          <a:prstGeom prst="rect">
            <a:avLst/>
          </a:prstGeom>
        </p:spPr>
      </p:pic>
      <p:sp>
        <p:nvSpPr>
          <p:cNvPr id="9" name="Rectangle 8"/>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sp>
        <p:nvSpPr>
          <p:cNvPr id="75" name="Rectangle 74"/>
          <p:cNvSpPr/>
          <p:nvPr/>
        </p:nvSpPr>
        <p:spPr>
          <a:xfrm>
            <a:off x="2542188"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42188"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A3A6B-9224-409B-A733-A1F45296B3E1}"/>
              </a:ext>
            </a:extLst>
          </p:cNvPr>
          <p:cNvSpPr txBox="1"/>
          <p:nvPr/>
        </p:nvSpPr>
        <p:spPr>
          <a:xfrm>
            <a:off x="755650" y="1341439"/>
            <a:ext cx="7632700" cy="3585146"/>
          </a:xfrm>
          <a:prstGeom prst="rect">
            <a:avLst/>
          </a:prstGeom>
          <a:solidFill>
            <a:schemeClr val="bg1"/>
          </a:solidFill>
          <a:ln w="28575">
            <a:solidFill>
              <a:srgbClr val="F8CACA"/>
            </a:solidFill>
          </a:ln>
        </p:spPr>
        <p:txBody>
          <a:bodyPr wrap="square" lIns="108000" tIns="108000" rIns="108000" bIns="108000" rtlCol="0">
            <a:noAutofit/>
          </a:bodyPr>
          <a:lstStyle/>
          <a:p>
            <a:r>
              <a:rPr lang="en-GB" sz="1600" dirty="0">
                <a:latin typeface="Twinkl" pitchFamily="2" charset="0"/>
              </a:rPr>
              <a:t>Elliott wanted to use his ruler to measure some string. He was having trouble because most of the measuring scale on the ruler had worn away and lots of the numbers were missing.</a:t>
            </a:r>
          </a:p>
        </p:txBody>
      </p:sp>
      <p:sp>
        <p:nvSpPr>
          <p:cNvPr id="7" name="TextBox 6">
            <a:extLst>
              <a:ext uri="{FF2B5EF4-FFF2-40B4-BE49-F238E27FC236}">
                <a16:creationId xmlns:a16="http://schemas.microsoft.com/office/drawing/2014/main" id="{B19B462E-1336-40DC-8F26-B49E143F845D}"/>
              </a:ext>
            </a:extLst>
          </p:cNvPr>
          <p:cNvSpPr txBox="1"/>
          <p:nvPr/>
        </p:nvSpPr>
        <p:spPr>
          <a:xfrm>
            <a:off x="755650" y="2273230"/>
            <a:ext cx="7632700" cy="464331"/>
          </a:xfrm>
          <a:prstGeom prst="rect">
            <a:avLst/>
          </a:prstGeom>
          <a:solidFill>
            <a:srgbClr val="F8CACA"/>
          </a:solidFill>
          <a:ln w="28575">
            <a:solidFill>
              <a:srgbClr val="F8CACA"/>
            </a:solidFill>
          </a:ln>
        </p:spPr>
        <p:txBody>
          <a:bodyPr wrap="square" lIns="108000" tIns="108000" rIns="108000" bIns="108000" rtlCol="0">
            <a:spAutoFit/>
          </a:bodyPr>
          <a:lstStyle/>
          <a:p>
            <a:pPr algn="just"/>
            <a:r>
              <a:rPr lang="en-GB" sz="1600" b="1" spc="-10" dirty="0">
                <a:latin typeface="Twinkl" pitchFamily="2" charset="0"/>
              </a:rPr>
              <a:t>Use Elliott's clues to redraw the scale (fraction number line) on the ruler. </a:t>
            </a:r>
          </a:p>
        </p:txBody>
      </p:sp>
      <p:sp>
        <p:nvSpPr>
          <p:cNvPr id="150" name="TextBox 149">
            <a:extLst>
              <a:ext uri="{FF2B5EF4-FFF2-40B4-BE49-F238E27FC236}">
                <a16:creationId xmlns:a16="http://schemas.microsoft.com/office/drawing/2014/main" id="{D4A8E145-F4CD-411F-BB7F-1F1162753169}"/>
              </a:ext>
            </a:extLst>
          </p:cNvPr>
          <p:cNvSpPr txBox="1"/>
          <p:nvPr/>
        </p:nvSpPr>
        <p:spPr>
          <a:xfrm>
            <a:off x="755650" y="4926585"/>
            <a:ext cx="7632700" cy="1166239"/>
          </a:xfrm>
          <a:prstGeom prst="rect">
            <a:avLst/>
          </a:prstGeom>
          <a:solidFill>
            <a:srgbClr val="CDB5D6"/>
          </a:solidFill>
          <a:ln w="28575">
            <a:solidFill>
              <a:srgbClr val="F8CACA"/>
            </a:solidFill>
          </a:ln>
        </p:spPr>
        <p:txBody>
          <a:bodyPr wrap="square" lIns="108000" tIns="108000" rIns="108000" bIns="108000" rtlCol="0">
            <a:noAutofit/>
          </a:bodyPr>
          <a:lstStyle/>
          <a:p>
            <a:endParaRPr lang="en-GB" sz="1600" dirty="0">
              <a:latin typeface="Twinkl" pitchFamily="2" charset="0"/>
            </a:endParaRPr>
          </a:p>
        </p:txBody>
      </p:sp>
      <p:pic>
        <p:nvPicPr>
          <p:cNvPr id="12" name="Picture 11">
            <a:extLst>
              <a:ext uri="{FF2B5EF4-FFF2-40B4-BE49-F238E27FC236}">
                <a16:creationId xmlns:a16="http://schemas.microsoft.com/office/drawing/2014/main" id="{FF7C8623-32BD-4239-B99B-79F581CF6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125913" y="1795356"/>
            <a:ext cx="892174" cy="7421880"/>
          </a:xfrm>
          <a:prstGeom prst="rect">
            <a:avLst/>
          </a:prstGeom>
        </p:spPr>
      </p:pic>
      <p:graphicFrame>
        <p:nvGraphicFramePr>
          <p:cNvPr id="15" name="Table 6">
            <a:extLst>
              <a:ext uri="{FF2B5EF4-FFF2-40B4-BE49-F238E27FC236}">
                <a16:creationId xmlns:a16="http://schemas.microsoft.com/office/drawing/2014/main" id="{1A3E9BA4-0E43-4D5D-895D-0CFABB233D81}"/>
              </a:ext>
            </a:extLst>
          </p:cNvPr>
          <p:cNvGraphicFramePr>
            <a:graphicFrameLocks noGrp="1"/>
          </p:cNvGraphicFramePr>
          <p:nvPr>
            <p:extLst>
              <p:ext uri="{D42A27DB-BD31-4B8C-83A1-F6EECF244321}">
                <p14:modId xmlns:p14="http://schemas.microsoft.com/office/powerpoint/2010/main" val="454517242"/>
              </p:ext>
            </p:extLst>
          </p:nvPr>
        </p:nvGraphicFramePr>
        <p:xfrm>
          <a:off x="1035060" y="5080211"/>
          <a:ext cx="7073880" cy="268022"/>
        </p:xfrm>
        <a:graphic>
          <a:graphicData uri="http://schemas.openxmlformats.org/drawingml/2006/table">
            <a:tbl>
              <a:tblPr firstRow="1" bandRow="1">
                <a:tableStyleId>{5940675A-B579-460E-94D1-54222C63F5DA}</a:tableStyleId>
              </a:tblPr>
              <a:tblGrid>
                <a:gridCol w="294745">
                  <a:extLst>
                    <a:ext uri="{9D8B030D-6E8A-4147-A177-3AD203B41FA5}">
                      <a16:colId xmlns:a16="http://schemas.microsoft.com/office/drawing/2014/main" val="3637643153"/>
                    </a:ext>
                  </a:extLst>
                </a:gridCol>
                <a:gridCol w="294745">
                  <a:extLst>
                    <a:ext uri="{9D8B030D-6E8A-4147-A177-3AD203B41FA5}">
                      <a16:colId xmlns:a16="http://schemas.microsoft.com/office/drawing/2014/main" val="2252036599"/>
                    </a:ext>
                  </a:extLst>
                </a:gridCol>
                <a:gridCol w="294745">
                  <a:extLst>
                    <a:ext uri="{9D8B030D-6E8A-4147-A177-3AD203B41FA5}">
                      <a16:colId xmlns:a16="http://schemas.microsoft.com/office/drawing/2014/main" val="1798919975"/>
                    </a:ext>
                  </a:extLst>
                </a:gridCol>
                <a:gridCol w="294745">
                  <a:extLst>
                    <a:ext uri="{9D8B030D-6E8A-4147-A177-3AD203B41FA5}">
                      <a16:colId xmlns:a16="http://schemas.microsoft.com/office/drawing/2014/main" val="2439457091"/>
                    </a:ext>
                  </a:extLst>
                </a:gridCol>
                <a:gridCol w="294745">
                  <a:extLst>
                    <a:ext uri="{9D8B030D-6E8A-4147-A177-3AD203B41FA5}">
                      <a16:colId xmlns:a16="http://schemas.microsoft.com/office/drawing/2014/main" val="709867519"/>
                    </a:ext>
                  </a:extLst>
                </a:gridCol>
                <a:gridCol w="294745">
                  <a:extLst>
                    <a:ext uri="{9D8B030D-6E8A-4147-A177-3AD203B41FA5}">
                      <a16:colId xmlns:a16="http://schemas.microsoft.com/office/drawing/2014/main" val="319646745"/>
                    </a:ext>
                  </a:extLst>
                </a:gridCol>
                <a:gridCol w="294745">
                  <a:extLst>
                    <a:ext uri="{9D8B030D-6E8A-4147-A177-3AD203B41FA5}">
                      <a16:colId xmlns:a16="http://schemas.microsoft.com/office/drawing/2014/main" val="2791045943"/>
                    </a:ext>
                  </a:extLst>
                </a:gridCol>
                <a:gridCol w="294745">
                  <a:extLst>
                    <a:ext uri="{9D8B030D-6E8A-4147-A177-3AD203B41FA5}">
                      <a16:colId xmlns:a16="http://schemas.microsoft.com/office/drawing/2014/main" val="318943394"/>
                    </a:ext>
                  </a:extLst>
                </a:gridCol>
                <a:gridCol w="294745">
                  <a:extLst>
                    <a:ext uri="{9D8B030D-6E8A-4147-A177-3AD203B41FA5}">
                      <a16:colId xmlns:a16="http://schemas.microsoft.com/office/drawing/2014/main" val="2631137432"/>
                    </a:ext>
                  </a:extLst>
                </a:gridCol>
                <a:gridCol w="294745">
                  <a:extLst>
                    <a:ext uri="{9D8B030D-6E8A-4147-A177-3AD203B41FA5}">
                      <a16:colId xmlns:a16="http://schemas.microsoft.com/office/drawing/2014/main" val="2464098698"/>
                    </a:ext>
                  </a:extLst>
                </a:gridCol>
                <a:gridCol w="294745">
                  <a:extLst>
                    <a:ext uri="{9D8B030D-6E8A-4147-A177-3AD203B41FA5}">
                      <a16:colId xmlns:a16="http://schemas.microsoft.com/office/drawing/2014/main" val="2208075183"/>
                    </a:ext>
                  </a:extLst>
                </a:gridCol>
                <a:gridCol w="294745">
                  <a:extLst>
                    <a:ext uri="{9D8B030D-6E8A-4147-A177-3AD203B41FA5}">
                      <a16:colId xmlns:a16="http://schemas.microsoft.com/office/drawing/2014/main" val="961885793"/>
                    </a:ext>
                  </a:extLst>
                </a:gridCol>
                <a:gridCol w="294745">
                  <a:extLst>
                    <a:ext uri="{9D8B030D-6E8A-4147-A177-3AD203B41FA5}">
                      <a16:colId xmlns:a16="http://schemas.microsoft.com/office/drawing/2014/main" val="3382652856"/>
                    </a:ext>
                  </a:extLst>
                </a:gridCol>
                <a:gridCol w="294745">
                  <a:extLst>
                    <a:ext uri="{9D8B030D-6E8A-4147-A177-3AD203B41FA5}">
                      <a16:colId xmlns:a16="http://schemas.microsoft.com/office/drawing/2014/main" val="199364917"/>
                    </a:ext>
                  </a:extLst>
                </a:gridCol>
                <a:gridCol w="294745">
                  <a:extLst>
                    <a:ext uri="{9D8B030D-6E8A-4147-A177-3AD203B41FA5}">
                      <a16:colId xmlns:a16="http://schemas.microsoft.com/office/drawing/2014/main" val="4167318416"/>
                    </a:ext>
                  </a:extLst>
                </a:gridCol>
                <a:gridCol w="294745">
                  <a:extLst>
                    <a:ext uri="{9D8B030D-6E8A-4147-A177-3AD203B41FA5}">
                      <a16:colId xmlns:a16="http://schemas.microsoft.com/office/drawing/2014/main" val="429506078"/>
                    </a:ext>
                  </a:extLst>
                </a:gridCol>
                <a:gridCol w="294745">
                  <a:extLst>
                    <a:ext uri="{9D8B030D-6E8A-4147-A177-3AD203B41FA5}">
                      <a16:colId xmlns:a16="http://schemas.microsoft.com/office/drawing/2014/main" val="52012225"/>
                    </a:ext>
                  </a:extLst>
                </a:gridCol>
                <a:gridCol w="294745">
                  <a:extLst>
                    <a:ext uri="{9D8B030D-6E8A-4147-A177-3AD203B41FA5}">
                      <a16:colId xmlns:a16="http://schemas.microsoft.com/office/drawing/2014/main" val="1787650436"/>
                    </a:ext>
                  </a:extLst>
                </a:gridCol>
                <a:gridCol w="294745">
                  <a:extLst>
                    <a:ext uri="{9D8B030D-6E8A-4147-A177-3AD203B41FA5}">
                      <a16:colId xmlns:a16="http://schemas.microsoft.com/office/drawing/2014/main" val="1479413709"/>
                    </a:ext>
                  </a:extLst>
                </a:gridCol>
                <a:gridCol w="294745">
                  <a:extLst>
                    <a:ext uri="{9D8B030D-6E8A-4147-A177-3AD203B41FA5}">
                      <a16:colId xmlns:a16="http://schemas.microsoft.com/office/drawing/2014/main" val="3745610164"/>
                    </a:ext>
                  </a:extLst>
                </a:gridCol>
                <a:gridCol w="294745">
                  <a:extLst>
                    <a:ext uri="{9D8B030D-6E8A-4147-A177-3AD203B41FA5}">
                      <a16:colId xmlns:a16="http://schemas.microsoft.com/office/drawing/2014/main" val="3179266108"/>
                    </a:ext>
                  </a:extLst>
                </a:gridCol>
                <a:gridCol w="294745">
                  <a:extLst>
                    <a:ext uri="{9D8B030D-6E8A-4147-A177-3AD203B41FA5}">
                      <a16:colId xmlns:a16="http://schemas.microsoft.com/office/drawing/2014/main" val="4250332022"/>
                    </a:ext>
                  </a:extLst>
                </a:gridCol>
                <a:gridCol w="294745">
                  <a:extLst>
                    <a:ext uri="{9D8B030D-6E8A-4147-A177-3AD203B41FA5}">
                      <a16:colId xmlns:a16="http://schemas.microsoft.com/office/drawing/2014/main" val="3560299463"/>
                    </a:ext>
                  </a:extLst>
                </a:gridCol>
                <a:gridCol w="294745">
                  <a:extLst>
                    <a:ext uri="{9D8B030D-6E8A-4147-A177-3AD203B41FA5}">
                      <a16:colId xmlns:a16="http://schemas.microsoft.com/office/drawing/2014/main" val="304554588"/>
                    </a:ext>
                  </a:extLst>
                </a:gridCol>
              </a:tblGrid>
              <a:tr h="268022">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tc>
                  <a:txBody>
                    <a:bodyPr/>
                    <a:lstStyle/>
                    <a:p>
                      <a:endParaRPr lang="en-GB" sz="1300" dirty="0"/>
                    </a:p>
                  </a:txBody>
                  <a:tcPr marL="66829" marR="66829" marT="33415" marB="33415">
                    <a:lnB w="12700" cap="flat" cmpd="sng" algn="ctr">
                      <a:noFill/>
                      <a:prstDash val="solid"/>
                      <a:round/>
                      <a:headEnd type="none" w="med" len="med"/>
                      <a:tailEnd type="none" w="med" len="med"/>
                    </a:lnB>
                  </a:tcPr>
                </a:tc>
                <a:extLst>
                  <a:ext uri="{0D108BD9-81ED-4DB2-BD59-A6C34878D82A}">
                    <a16:rowId xmlns:a16="http://schemas.microsoft.com/office/drawing/2014/main" val="1491717546"/>
                  </a:ext>
                </a:extLst>
              </a:tr>
            </a:tbl>
          </a:graphicData>
        </a:graphic>
      </p:graphicFrame>
      <p:sp>
        <p:nvSpPr>
          <p:cNvPr id="16" name="TextBox 15">
            <a:extLst>
              <a:ext uri="{FF2B5EF4-FFF2-40B4-BE49-F238E27FC236}">
                <a16:creationId xmlns:a16="http://schemas.microsoft.com/office/drawing/2014/main" id="{43C6CB80-A1FC-4DCD-AA72-A743A9EE62EE}"/>
              </a:ext>
            </a:extLst>
          </p:cNvPr>
          <p:cNvSpPr txBox="1"/>
          <p:nvPr/>
        </p:nvSpPr>
        <p:spPr>
          <a:xfrm>
            <a:off x="914420" y="5309410"/>
            <a:ext cx="241280" cy="400110"/>
          </a:xfrm>
          <a:prstGeom prst="rect">
            <a:avLst/>
          </a:prstGeom>
          <a:noFill/>
        </p:spPr>
        <p:txBody>
          <a:bodyPr wrap="square" rtlCol="0">
            <a:spAutoFit/>
          </a:bodyPr>
          <a:lstStyle/>
          <a:p>
            <a:pPr algn="ctr"/>
            <a:r>
              <a:rPr lang="en-GB" sz="2000" b="1" dirty="0"/>
              <a:t>0</a:t>
            </a:r>
          </a:p>
        </p:txBody>
      </p:sp>
      <p:sp>
        <p:nvSpPr>
          <p:cNvPr id="17" name="TextBox 16">
            <a:extLst>
              <a:ext uri="{FF2B5EF4-FFF2-40B4-BE49-F238E27FC236}">
                <a16:creationId xmlns:a16="http://schemas.microsoft.com/office/drawing/2014/main" id="{05C73FD9-1F98-41FC-B022-F6CD36D18C21}"/>
              </a:ext>
            </a:extLst>
          </p:cNvPr>
          <p:cNvSpPr txBox="1"/>
          <p:nvPr/>
        </p:nvSpPr>
        <p:spPr>
          <a:xfrm>
            <a:off x="3270270" y="5309410"/>
            <a:ext cx="241280" cy="400110"/>
          </a:xfrm>
          <a:prstGeom prst="rect">
            <a:avLst/>
          </a:prstGeom>
          <a:noFill/>
        </p:spPr>
        <p:txBody>
          <a:bodyPr wrap="square" rtlCol="0">
            <a:spAutoFit/>
          </a:bodyPr>
          <a:lstStyle/>
          <a:p>
            <a:pPr algn="ctr"/>
            <a:r>
              <a:rPr lang="en-GB" sz="2000" b="1" dirty="0"/>
              <a:t>1</a:t>
            </a:r>
          </a:p>
        </p:txBody>
      </p:sp>
      <p:sp>
        <p:nvSpPr>
          <p:cNvPr id="18" name="TextBox 17">
            <a:extLst>
              <a:ext uri="{FF2B5EF4-FFF2-40B4-BE49-F238E27FC236}">
                <a16:creationId xmlns:a16="http://schemas.microsoft.com/office/drawing/2014/main" id="{099B6D90-B3D5-4DA3-BF4D-3384FC59B6AD}"/>
              </a:ext>
            </a:extLst>
          </p:cNvPr>
          <p:cNvSpPr txBox="1"/>
          <p:nvPr/>
        </p:nvSpPr>
        <p:spPr>
          <a:xfrm>
            <a:off x="5630565" y="5309410"/>
            <a:ext cx="241280" cy="400110"/>
          </a:xfrm>
          <a:prstGeom prst="rect">
            <a:avLst/>
          </a:prstGeom>
          <a:noFill/>
        </p:spPr>
        <p:txBody>
          <a:bodyPr wrap="square" rtlCol="0">
            <a:spAutoFit/>
          </a:bodyPr>
          <a:lstStyle/>
          <a:p>
            <a:pPr algn="ctr"/>
            <a:r>
              <a:rPr lang="en-GB" sz="2000" b="1" dirty="0"/>
              <a:t>2</a:t>
            </a:r>
          </a:p>
        </p:txBody>
      </p:sp>
      <p:sp>
        <p:nvSpPr>
          <p:cNvPr id="19" name="TextBox 18">
            <a:extLst>
              <a:ext uri="{FF2B5EF4-FFF2-40B4-BE49-F238E27FC236}">
                <a16:creationId xmlns:a16="http://schemas.microsoft.com/office/drawing/2014/main" id="{3920E3BC-3181-442A-B9D7-51C41A28CA65}"/>
              </a:ext>
            </a:extLst>
          </p:cNvPr>
          <p:cNvSpPr txBox="1"/>
          <p:nvPr/>
        </p:nvSpPr>
        <p:spPr>
          <a:xfrm>
            <a:off x="7990860" y="5309410"/>
            <a:ext cx="241280" cy="400110"/>
          </a:xfrm>
          <a:prstGeom prst="rect">
            <a:avLst/>
          </a:prstGeom>
          <a:noFill/>
        </p:spPr>
        <p:txBody>
          <a:bodyPr wrap="square" rtlCol="0">
            <a:spAutoFit/>
          </a:bodyPr>
          <a:lstStyle/>
          <a:p>
            <a:pPr algn="ctr"/>
            <a:r>
              <a:rPr lang="en-GB" sz="2000" b="1" dirty="0"/>
              <a:t>3</a:t>
            </a:r>
          </a:p>
        </p:txBody>
      </p:sp>
      <p:grpSp>
        <p:nvGrpSpPr>
          <p:cNvPr id="13" name="Group 12">
            <a:extLst>
              <a:ext uri="{FF2B5EF4-FFF2-40B4-BE49-F238E27FC236}">
                <a16:creationId xmlns:a16="http://schemas.microsoft.com/office/drawing/2014/main" id="{ADCF203D-F879-4032-9338-E675E8853D00}"/>
              </a:ext>
            </a:extLst>
          </p:cNvPr>
          <p:cNvGrpSpPr/>
          <p:nvPr/>
        </p:nvGrpSpPr>
        <p:grpSpPr>
          <a:xfrm>
            <a:off x="1175333" y="5309410"/>
            <a:ext cx="308734" cy="523220"/>
            <a:chOff x="1175333" y="5290360"/>
            <a:chExt cx="308734" cy="523220"/>
          </a:xfrm>
        </p:grpSpPr>
        <p:sp>
          <p:nvSpPr>
            <p:cNvPr id="20" name="TextBox 19">
              <a:extLst>
                <a:ext uri="{FF2B5EF4-FFF2-40B4-BE49-F238E27FC236}">
                  <a16:creationId xmlns:a16="http://schemas.microsoft.com/office/drawing/2014/main" id="{E45F4878-6306-4EF4-B720-642F169111E4}"/>
                </a:ext>
              </a:extLst>
            </p:cNvPr>
            <p:cNvSpPr txBox="1"/>
            <p:nvPr/>
          </p:nvSpPr>
          <p:spPr>
            <a:xfrm>
              <a:off x="1175333" y="5290360"/>
              <a:ext cx="308734" cy="523220"/>
            </a:xfrm>
            <a:prstGeom prst="rect">
              <a:avLst/>
            </a:prstGeom>
            <a:noFill/>
          </p:spPr>
          <p:txBody>
            <a:bodyPr wrap="square" rtlCol="0">
              <a:spAutoFit/>
            </a:bodyPr>
            <a:lstStyle/>
            <a:p>
              <a:pPr algn="ctr"/>
              <a:r>
                <a:rPr lang="en-GB" sz="1400" dirty="0"/>
                <a:t>1</a:t>
              </a:r>
              <a:br>
                <a:rPr lang="en-GB" sz="1400" dirty="0"/>
              </a:br>
              <a:r>
                <a:rPr lang="en-GB" sz="1400" dirty="0"/>
                <a:t>8</a:t>
              </a:r>
            </a:p>
          </p:txBody>
        </p:sp>
        <p:cxnSp>
          <p:nvCxnSpPr>
            <p:cNvPr id="21" name="Straight Connector 20">
              <a:extLst>
                <a:ext uri="{FF2B5EF4-FFF2-40B4-BE49-F238E27FC236}">
                  <a16:creationId xmlns:a16="http://schemas.microsoft.com/office/drawing/2014/main" id="{2761687D-9257-4C10-B42B-3D9CAC7459FB}"/>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8ACCE2BC-EDB0-4D35-9658-40C1B7DBC037}"/>
              </a:ext>
            </a:extLst>
          </p:cNvPr>
          <p:cNvGrpSpPr/>
          <p:nvPr/>
        </p:nvGrpSpPr>
        <p:grpSpPr>
          <a:xfrm>
            <a:off x="1470609" y="5309410"/>
            <a:ext cx="308734" cy="523220"/>
            <a:chOff x="1175333" y="5290360"/>
            <a:chExt cx="308734" cy="523220"/>
          </a:xfrm>
        </p:grpSpPr>
        <p:sp>
          <p:nvSpPr>
            <p:cNvPr id="24" name="TextBox 23">
              <a:extLst>
                <a:ext uri="{FF2B5EF4-FFF2-40B4-BE49-F238E27FC236}">
                  <a16:creationId xmlns:a16="http://schemas.microsoft.com/office/drawing/2014/main" id="{946D486B-6F26-4F5B-8F44-3FA835CCFF71}"/>
                </a:ext>
              </a:extLst>
            </p:cNvPr>
            <p:cNvSpPr txBox="1"/>
            <p:nvPr/>
          </p:nvSpPr>
          <p:spPr>
            <a:xfrm>
              <a:off x="1175333" y="5290360"/>
              <a:ext cx="308734" cy="523220"/>
            </a:xfrm>
            <a:prstGeom prst="rect">
              <a:avLst/>
            </a:prstGeom>
            <a:noFill/>
          </p:spPr>
          <p:txBody>
            <a:bodyPr wrap="square" rtlCol="0">
              <a:spAutoFit/>
            </a:bodyPr>
            <a:lstStyle/>
            <a:p>
              <a:pPr algn="ctr"/>
              <a:r>
                <a:rPr lang="en-GB" sz="1400" dirty="0"/>
                <a:t>2</a:t>
              </a:r>
              <a:br>
                <a:rPr lang="en-GB" sz="1400" dirty="0"/>
              </a:br>
              <a:r>
                <a:rPr lang="en-GB" sz="1400" dirty="0"/>
                <a:t>8</a:t>
              </a:r>
            </a:p>
          </p:txBody>
        </p:sp>
        <p:cxnSp>
          <p:nvCxnSpPr>
            <p:cNvPr id="25" name="Straight Connector 24">
              <a:extLst>
                <a:ext uri="{FF2B5EF4-FFF2-40B4-BE49-F238E27FC236}">
                  <a16:creationId xmlns:a16="http://schemas.microsoft.com/office/drawing/2014/main" id="{D81ABD6B-7EB9-44D4-AA2F-C7FE389438DA}"/>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4A230113-84D6-4701-8B44-AF9007D10A7F}"/>
              </a:ext>
            </a:extLst>
          </p:cNvPr>
          <p:cNvGrpSpPr/>
          <p:nvPr/>
        </p:nvGrpSpPr>
        <p:grpSpPr>
          <a:xfrm>
            <a:off x="1765886" y="5309410"/>
            <a:ext cx="308734" cy="523220"/>
            <a:chOff x="1175333" y="5290360"/>
            <a:chExt cx="308734" cy="523220"/>
          </a:xfrm>
        </p:grpSpPr>
        <p:sp>
          <p:nvSpPr>
            <p:cNvPr id="27" name="TextBox 26">
              <a:extLst>
                <a:ext uri="{FF2B5EF4-FFF2-40B4-BE49-F238E27FC236}">
                  <a16:creationId xmlns:a16="http://schemas.microsoft.com/office/drawing/2014/main" id="{ED3D4FCB-0340-4DD3-8638-0780BA5AF186}"/>
                </a:ext>
              </a:extLst>
            </p:cNvPr>
            <p:cNvSpPr txBox="1"/>
            <p:nvPr/>
          </p:nvSpPr>
          <p:spPr>
            <a:xfrm>
              <a:off x="1175333" y="5290360"/>
              <a:ext cx="308734" cy="523220"/>
            </a:xfrm>
            <a:prstGeom prst="rect">
              <a:avLst/>
            </a:prstGeom>
            <a:noFill/>
          </p:spPr>
          <p:txBody>
            <a:bodyPr wrap="square" rtlCol="0">
              <a:spAutoFit/>
            </a:bodyPr>
            <a:lstStyle/>
            <a:p>
              <a:pPr algn="ctr"/>
              <a:r>
                <a:rPr lang="en-GB" sz="1400" dirty="0"/>
                <a:t>3</a:t>
              </a:r>
              <a:br>
                <a:rPr lang="en-GB" sz="1400" dirty="0"/>
              </a:br>
              <a:r>
                <a:rPr lang="en-GB" sz="1400" dirty="0"/>
                <a:t>8</a:t>
              </a:r>
            </a:p>
          </p:txBody>
        </p:sp>
        <p:cxnSp>
          <p:nvCxnSpPr>
            <p:cNvPr id="28" name="Straight Connector 27">
              <a:extLst>
                <a:ext uri="{FF2B5EF4-FFF2-40B4-BE49-F238E27FC236}">
                  <a16:creationId xmlns:a16="http://schemas.microsoft.com/office/drawing/2014/main" id="{C3629896-3441-4DC3-B599-FBEB5893BA31}"/>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1F2EDFA9-0AAD-4B1D-824E-B7771A46ACE0}"/>
              </a:ext>
            </a:extLst>
          </p:cNvPr>
          <p:cNvGrpSpPr/>
          <p:nvPr/>
        </p:nvGrpSpPr>
        <p:grpSpPr>
          <a:xfrm>
            <a:off x="2058824" y="5309410"/>
            <a:ext cx="308734" cy="523220"/>
            <a:chOff x="1175333" y="5290360"/>
            <a:chExt cx="308734" cy="523220"/>
          </a:xfrm>
        </p:grpSpPr>
        <p:sp>
          <p:nvSpPr>
            <p:cNvPr id="30" name="TextBox 29">
              <a:extLst>
                <a:ext uri="{FF2B5EF4-FFF2-40B4-BE49-F238E27FC236}">
                  <a16:creationId xmlns:a16="http://schemas.microsoft.com/office/drawing/2014/main" id="{91F91B7F-B608-4067-90FE-93EB97447E6B}"/>
                </a:ext>
              </a:extLst>
            </p:cNvPr>
            <p:cNvSpPr txBox="1"/>
            <p:nvPr/>
          </p:nvSpPr>
          <p:spPr>
            <a:xfrm>
              <a:off x="1175333" y="5290360"/>
              <a:ext cx="308734" cy="523220"/>
            </a:xfrm>
            <a:prstGeom prst="rect">
              <a:avLst/>
            </a:prstGeom>
            <a:noFill/>
          </p:spPr>
          <p:txBody>
            <a:bodyPr wrap="square" rtlCol="0">
              <a:spAutoFit/>
            </a:bodyPr>
            <a:lstStyle/>
            <a:p>
              <a:pPr algn="ctr"/>
              <a:r>
                <a:rPr lang="en-GB" sz="1400" dirty="0"/>
                <a:t>4</a:t>
              </a:r>
              <a:br>
                <a:rPr lang="en-GB" sz="1400" dirty="0"/>
              </a:br>
              <a:r>
                <a:rPr lang="en-GB" sz="1400" dirty="0"/>
                <a:t>8</a:t>
              </a:r>
            </a:p>
          </p:txBody>
        </p:sp>
        <p:cxnSp>
          <p:nvCxnSpPr>
            <p:cNvPr id="31" name="Straight Connector 30">
              <a:extLst>
                <a:ext uri="{FF2B5EF4-FFF2-40B4-BE49-F238E27FC236}">
                  <a16:creationId xmlns:a16="http://schemas.microsoft.com/office/drawing/2014/main" id="{0FAE5E4B-F418-40A0-A303-E0E133783542}"/>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2" name="Group 31">
            <a:extLst>
              <a:ext uri="{FF2B5EF4-FFF2-40B4-BE49-F238E27FC236}">
                <a16:creationId xmlns:a16="http://schemas.microsoft.com/office/drawing/2014/main" id="{1F633F87-380A-4ECA-B0E4-3A64D2CC1645}"/>
              </a:ext>
            </a:extLst>
          </p:cNvPr>
          <p:cNvGrpSpPr/>
          <p:nvPr/>
        </p:nvGrpSpPr>
        <p:grpSpPr>
          <a:xfrm>
            <a:off x="2358813" y="5309410"/>
            <a:ext cx="308734" cy="523220"/>
            <a:chOff x="1175333" y="5290360"/>
            <a:chExt cx="308734" cy="523220"/>
          </a:xfrm>
        </p:grpSpPr>
        <p:sp>
          <p:nvSpPr>
            <p:cNvPr id="33" name="TextBox 32">
              <a:extLst>
                <a:ext uri="{FF2B5EF4-FFF2-40B4-BE49-F238E27FC236}">
                  <a16:creationId xmlns:a16="http://schemas.microsoft.com/office/drawing/2014/main" id="{F6066A70-ABF6-441B-B113-8768C794A628}"/>
                </a:ext>
              </a:extLst>
            </p:cNvPr>
            <p:cNvSpPr txBox="1"/>
            <p:nvPr/>
          </p:nvSpPr>
          <p:spPr>
            <a:xfrm>
              <a:off x="1175333" y="5290360"/>
              <a:ext cx="308734" cy="523220"/>
            </a:xfrm>
            <a:prstGeom prst="rect">
              <a:avLst/>
            </a:prstGeom>
            <a:noFill/>
          </p:spPr>
          <p:txBody>
            <a:bodyPr wrap="square" rtlCol="0">
              <a:spAutoFit/>
            </a:bodyPr>
            <a:lstStyle/>
            <a:p>
              <a:pPr algn="ctr"/>
              <a:r>
                <a:rPr lang="en-GB" sz="1400" dirty="0"/>
                <a:t>5</a:t>
              </a:r>
              <a:br>
                <a:rPr lang="en-GB" sz="1400" dirty="0"/>
              </a:br>
              <a:r>
                <a:rPr lang="en-GB" sz="1400" dirty="0"/>
                <a:t>8</a:t>
              </a:r>
            </a:p>
          </p:txBody>
        </p:sp>
        <p:cxnSp>
          <p:nvCxnSpPr>
            <p:cNvPr id="34" name="Straight Connector 33">
              <a:extLst>
                <a:ext uri="{FF2B5EF4-FFF2-40B4-BE49-F238E27FC236}">
                  <a16:creationId xmlns:a16="http://schemas.microsoft.com/office/drawing/2014/main" id="{3A4F6270-C600-4E33-9F48-061D1E31A9C7}"/>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8461EF02-7DEE-47A0-B007-DB6DCC0850B3}"/>
              </a:ext>
            </a:extLst>
          </p:cNvPr>
          <p:cNvGrpSpPr/>
          <p:nvPr/>
        </p:nvGrpSpPr>
        <p:grpSpPr>
          <a:xfrm>
            <a:off x="2654089" y="5309410"/>
            <a:ext cx="308734" cy="523220"/>
            <a:chOff x="1175333" y="5290360"/>
            <a:chExt cx="308734" cy="523220"/>
          </a:xfrm>
        </p:grpSpPr>
        <p:sp>
          <p:nvSpPr>
            <p:cNvPr id="36" name="TextBox 35">
              <a:extLst>
                <a:ext uri="{FF2B5EF4-FFF2-40B4-BE49-F238E27FC236}">
                  <a16:creationId xmlns:a16="http://schemas.microsoft.com/office/drawing/2014/main" id="{CD655C28-F6D2-496C-A41B-FDE16F01F4D9}"/>
                </a:ext>
              </a:extLst>
            </p:cNvPr>
            <p:cNvSpPr txBox="1"/>
            <p:nvPr/>
          </p:nvSpPr>
          <p:spPr>
            <a:xfrm>
              <a:off x="1175333" y="5290360"/>
              <a:ext cx="308734" cy="523220"/>
            </a:xfrm>
            <a:prstGeom prst="rect">
              <a:avLst/>
            </a:prstGeom>
            <a:noFill/>
          </p:spPr>
          <p:txBody>
            <a:bodyPr wrap="square" rtlCol="0">
              <a:spAutoFit/>
            </a:bodyPr>
            <a:lstStyle/>
            <a:p>
              <a:pPr algn="ctr"/>
              <a:r>
                <a:rPr lang="en-GB" sz="1400" dirty="0"/>
                <a:t>6</a:t>
              </a:r>
              <a:br>
                <a:rPr lang="en-GB" sz="1400" dirty="0"/>
              </a:br>
              <a:r>
                <a:rPr lang="en-GB" sz="1400" dirty="0"/>
                <a:t>8</a:t>
              </a:r>
            </a:p>
          </p:txBody>
        </p:sp>
        <p:cxnSp>
          <p:nvCxnSpPr>
            <p:cNvPr id="37" name="Straight Connector 36">
              <a:extLst>
                <a:ext uri="{FF2B5EF4-FFF2-40B4-BE49-F238E27FC236}">
                  <a16:creationId xmlns:a16="http://schemas.microsoft.com/office/drawing/2014/main" id="{E1840573-0CC4-4A00-B14C-2C31AE565D97}"/>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4D624E00-BBF3-4578-BF07-2655C37918EF}"/>
              </a:ext>
            </a:extLst>
          </p:cNvPr>
          <p:cNvGrpSpPr/>
          <p:nvPr/>
        </p:nvGrpSpPr>
        <p:grpSpPr>
          <a:xfrm>
            <a:off x="2944603" y="5309410"/>
            <a:ext cx="308734" cy="523220"/>
            <a:chOff x="1175333" y="5290360"/>
            <a:chExt cx="308734" cy="523220"/>
          </a:xfrm>
        </p:grpSpPr>
        <p:sp>
          <p:nvSpPr>
            <p:cNvPr id="39" name="TextBox 38">
              <a:extLst>
                <a:ext uri="{FF2B5EF4-FFF2-40B4-BE49-F238E27FC236}">
                  <a16:creationId xmlns:a16="http://schemas.microsoft.com/office/drawing/2014/main" id="{3106FB12-D298-4B35-82B7-81BA05E2FC02}"/>
                </a:ext>
              </a:extLst>
            </p:cNvPr>
            <p:cNvSpPr txBox="1"/>
            <p:nvPr/>
          </p:nvSpPr>
          <p:spPr>
            <a:xfrm>
              <a:off x="1175333" y="5290360"/>
              <a:ext cx="308734" cy="523220"/>
            </a:xfrm>
            <a:prstGeom prst="rect">
              <a:avLst/>
            </a:prstGeom>
            <a:noFill/>
          </p:spPr>
          <p:txBody>
            <a:bodyPr wrap="square" rtlCol="0">
              <a:spAutoFit/>
            </a:bodyPr>
            <a:lstStyle/>
            <a:p>
              <a:pPr algn="ctr"/>
              <a:r>
                <a:rPr lang="en-GB" sz="1400" dirty="0"/>
                <a:t>7</a:t>
              </a:r>
              <a:br>
                <a:rPr lang="en-GB" sz="1400" dirty="0"/>
              </a:br>
              <a:r>
                <a:rPr lang="en-GB" sz="1400" dirty="0"/>
                <a:t>8</a:t>
              </a:r>
            </a:p>
          </p:txBody>
        </p:sp>
        <p:cxnSp>
          <p:nvCxnSpPr>
            <p:cNvPr id="40" name="Straight Connector 39">
              <a:extLst>
                <a:ext uri="{FF2B5EF4-FFF2-40B4-BE49-F238E27FC236}">
                  <a16:creationId xmlns:a16="http://schemas.microsoft.com/office/drawing/2014/main" id="{17225E59-91EE-426D-8B50-04F2E0809A80}"/>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34E1330A-ECF2-493A-AE9E-5D784E1670A0}"/>
              </a:ext>
            </a:extLst>
          </p:cNvPr>
          <p:cNvGrpSpPr/>
          <p:nvPr/>
        </p:nvGrpSpPr>
        <p:grpSpPr>
          <a:xfrm>
            <a:off x="3490746" y="5309410"/>
            <a:ext cx="388147" cy="461665"/>
            <a:chOff x="3490746" y="5290360"/>
            <a:chExt cx="388147" cy="461665"/>
          </a:xfrm>
        </p:grpSpPr>
        <p:sp>
          <p:nvSpPr>
            <p:cNvPr id="67" name="TextBox 66">
              <a:extLst>
                <a:ext uri="{FF2B5EF4-FFF2-40B4-BE49-F238E27FC236}">
                  <a16:creationId xmlns:a16="http://schemas.microsoft.com/office/drawing/2014/main" id="{D47EF369-7DB9-4D65-8AC2-23B44930C63C}"/>
                </a:ext>
              </a:extLst>
            </p:cNvPr>
            <p:cNvSpPr txBox="1"/>
            <p:nvPr/>
          </p:nvSpPr>
          <p:spPr>
            <a:xfrm>
              <a:off x="3570159" y="5290360"/>
              <a:ext cx="308734" cy="461665"/>
            </a:xfrm>
            <a:prstGeom prst="rect">
              <a:avLst/>
            </a:prstGeom>
            <a:noFill/>
          </p:spPr>
          <p:txBody>
            <a:bodyPr wrap="square" rtlCol="0">
              <a:spAutoFit/>
            </a:bodyPr>
            <a:lstStyle/>
            <a:p>
              <a:pPr algn="ctr"/>
              <a:r>
                <a:rPr lang="en-GB" sz="1200" dirty="0"/>
                <a:t>1</a:t>
              </a:r>
              <a:br>
                <a:rPr lang="en-GB" sz="1200" dirty="0"/>
              </a:br>
              <a:r>
                <a:rPr lang="en-GB" sz="1200" dirty="0"/>
                <a:t>8</a:t>
              </a:r>
            </a:p>
          </p:txBody>
        </p:sp>
        <p:sp>
          <p:nvSpPr>
            <p:cNvPr id="89" name="TextBox 88">
              <a:extLst>
                <a:ext uri="{FF2B5EF4-FFF2-40B4-BE49-F238E27FC236}">
                  <a16:creationId xmlns:a16="http://schemas.microsoft.com/office/drawing/2014/main" id="{3E0B106C-5CE3-46A8-AEC4-AF980E384BCB}"/>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68" name="Straight Connector 67">
              <a:extLst>
                <a:ext uri="{FF2B5EF4-FFF2-40B4-BE49-F238E27FC236}">
                  <a16:creationId xmlns:a16="http://schemas.microsoft.com/office/drawing/2014/main" id="{DE4DCEF5-6804-4DA6-A432-86DD5574E25F}"/>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0" name="Group 89">
            <a:extLst>
              <a:ext uri="{FF2B5EF4-FFF2-40B4-BE49-F238E27FC236}">
                <a16:creationId xmlns:a16="http://schemas.microsoft.com/office/drawing/2014/main" id="{EA26D251-49F0-4047-9DF8-1A8B6EF943C8}"/>
              </a:ext>
            </a:extLst>
          </p:cNvPr>
          <p:cNvGrpSpPr/>
          <p:nvPr/>
        </p:nvGrpSpPr>
        <p:grpSpPr>
          <a:xfrm>
            <a:off x="3788056" y="5309410"/>
            <a:ext cx="388147" cy="461665"/>
            <a:chOff x="3490746" y="5290360"/>
            <a:chExt cx="388147" cy="461665"/>
          </a:xfrm>
        </p:grpSpPr>
        <p:sp>
          <p:nvSpPr>
            <p:cNvPr id="91" name="TextBox 90">
              <a:extLst>
                <a:ext uri="{FF2B5EF4-FFF2-40B4-BE49-F238E27FC236}">
                  <a16:creationId xmlns:a16="http://schemas.microsoft.com/office/drawing/2014/main" id="{DEC6111C-506F-4038-8EAE-30CDD7180490}"/>
                </a:ext>
              </a:extLst>
            </p:cNvPr>
            <p:cNvSpPr txBox="1"/>
            <p:nvPr/>
          </p:nvSpPr>
          <p:spPr>
            <a:xfrm>
              <a:off x="3570159" y="5290360"/>
              <a:ext cx="308734" cy="461665"/>
            </a:xfrm>
            <a:prstGeom prst="rect">
              <a:avLst/>
            </a:prstGeom>
            <a:noFill/>
          </p:spPr>
          <p:txBody>
            <a:bodyPr wrap="square" rtlCol="0">
              <a:spAutoFit/>
            </a:bodyPr>
            <a:lstStyle/>
            <a:p>
              <a:pPr algn="ctr"/>
              <a:r>
                <a:rPr lang="en-GB" sz="1200" dirty="0"/>
                <a:t>2</a:t>
              </a:r>
              <a:br>
                <a:rPr lang="en-GB" sz="1200" dirty="0"/>
              </a:br>
              <a:r>
                <a:rPr lang="en-GB" sz="1200" dirty="0"/>
                <a:t>8</a:t>
              </a:r>
            </a:p>
          </p:txBody>
        </p:sp>
        <p:sp>
          <p:nvSpPr>
            <p:cNvPr id="92" name="TextBox 91">
              <a:extLst>
                <a:ext uri="{FF2B5EF4-FFF2-40B4-BE49-F238E27FC236}">
                  <a16:creationId xmlns:a16="http://schemas.microsoft.com/office/drawing/2014/main" id="{C176BDD9-7FA2-4143-B797-DEC3D90CB6E6}"/>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93" name="Straight Connector 92">
              <a:extLst>
                <a:ext uri="{FF2B5EF4-FFF2-40B4-BE49-F238E27FC236}">
                  <a16:creationId xmlns:a16="http://schemas.microsoft.com/office/drawing/2014/main" id="{ED1B7507-A40A-4DCE-9301-2EA269F20331}"/>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4" name="Group 93">
            <a:extLst>
              <a:ext uri="{FF2B5EF4-FFF2-40B4-BE49-F238E27FC236}">
                <a16:creationId xmlns:a16="http://schemas.microsoft.com/office/drawing/2014/main" id="{7352A692-7072-4635-BD5C-B0EE201733FB}"/>
              </a:ext>
            </a:extLst>
          </p:cNvPr>
          <p:cNvGrpSpPr/>
          <p:nvPr/>
        </p:nvGrpSpPr>
        <p:grpSpPr>
          <a:xfrm>
            <a:off x="4085366" y="5309410"/>
            <a:ext cx="388147" cy="461665"/>
            <a:chOff x="3490746" y="5290360"/>
            <a:chExt cx="388147" cy="461665"/>
          </a:xfrm>
        </p:grpSpPr>
        <p:sp>
          <p:nvSpPr>
            <p:cNvPr id="95" name="TextBox 94">
              <a:extLst>
                <a:ext uri="{FF2B5EF4-FFF2-40B4-BE49-F238E27FC236}">
                  <a16:creationId xmlns:a16="http://schemas.microsoft.com/office/drawing/2014/main" id="{756DBB69-7608-4462-AAEE-7B5C794625EF}"/>
                </a:ext>
              </a:extLst>
            </p:cNvPr>
            <p:cNvSpPr txBox="1"/>
            <p:nvPr/>
          </p:nvSpPr>
          <p:spPr>
            <a:xfrm>
              <a:off x="3570159" y="5290360"/>
              <a:ext cx="308734" cy="461665"/>
            </a:xfrm>
            <a:prstGeom prst="rect">
              <a:avLst/>
            </a:prstGeom>
            <a:noFill/>
          </p:spPr>
          <p:txBody>
            <a:bodyPr wrap="square" rtlCol="0">
              <a:spAutoFit/>
            </a:bodyPr>
            <a:lstStyle/>
            <a:p>
              <a:pPr algn="ctr"/>
              <a:r>
                <a:rPr lang="en-GB" sz="1200" dirty="0"/>
                <a:t>3</a:t>
              </a:r>
              <a:br>
                <a:rPr lang="en-GB" sz="1200" dirty="0"/>
              </a:br>
              <a:r>
                <a:rPr lang="en-GB" sz="1200" dirty="0"/>
                <a:t>8</a:t>
              </a:r>
            </a:p>
          </p:txBody>
        </p:sp>
        <p:sp>
          <p:nvSpPr>
            <p:cNvPr id="96" name="TextBox 95">
              <a:extLst>
                <a:ext uri="{FF2B5EF4-FFF2-40B4-BE49-F238E27FC236}">
                  <a16:creationId xmlns:a16="http://schemas.microsoft.com/office/drawing/2014/main" id="{6FC42432-4FE0-4828-8EC6-7BF74FFF98F1}"/>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97" name="Straight Connector 96">
              <a:extLst>
                <a:ext uri="{FF2B5EF4-FFF2-40B4-BE49-F238E27FC236}">
                  <a16:creationId xmlns:a16="http://schemas.microsoft.com/office/drawing/2014/main" id="{74A59562-4083-4D0D-B6C2-55B5CD3B0548}"/>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8" name="Group 97">
            <a:extLst>
              <a:ext uri="{FF2B5EF4-FFF2-40B4-BE49-F238E27FC236}">
                <a16:creationId xmlns:a16="http://schemas.microsoft.com/office/drawing/2014/main" id="{66214CD6-6E9C-4611-AF20-F9A80F98A421}"/>
              </a:ext>
            </a:extLst>
          </p:cNvPr>
          <p:cNvGrpSpPr/>
          <p:nvPr/>
        </p:nvGrpSpPr>
        <p:grpSpPr>
          <a:xfrm>
            <a:off x="4382676" y="5309410"/>
            <a:ext cx="388147" cy="461665"/>
            <a:chOff x="3490746" y="5290360"/>
            <a:chExt cx="388147" cy="461665"/>
          </a:xfrm>
        </p:grpSpPr>
        <p:sp>
          <p:nvSpPr>
            <p:cNvPr id="99" name="TextBox 98">
              <a:extLst>
                <a:ext uri="{FF2B5EF4-FFF2-40B4-BE49-F238E27FC236}">
                  <a16:creationId xmlns:a16="http://schemas.microsoft.com/office/drawing/2014/main" id="{5636FE13-6183-4244-BFE6-DCBF38667FF3}"/>
                </a:ext>
              </a:extLst>
            </p:cNvPr>
            <p:cNvSpPr txBox="1"/>
            <p:nvPr/>
          </p:nvSpPr>
          <p:spPr>
            <a:xfrm>
              <a:off x="3570159" y="5290360"/>
              <a:ext cx="308734" cy="461665"/>
            </a:xfrm>
            <a:prstGeom prst="rect">
              <a:avLst/>
            </a:prstGeom>
            <a:noFill/>
          </p:spPr>
          <p:txBody>
            <a:bodyPr wrap="square" rtlCol="0">
              <a:spAutoFit/>
            </a:bodyPr>
            <a:lstStyle/>
            <a:p>
              <a:pPr algn="ctr"/>
              <a:r>
                <a:rPr lang="en-GB" sz="1200" dirty="0"/>
                <a:t>4</a:t>
              </a:r>
              <a:br>
                <a:rPr lang="en-GB" sz="1200" dirty="0"/>
              </a:br>
              <a:r>
                <a:rPr lang="en-GB" sz="1200" dirty="0"/>
                <a:t>8</a:t>
              </a:r>
            </a:p>
          </p:txBody>
        </p:sp>
        <p:sp>
          <p:nvSpPr>
            <p:cNvPr id="100" name="TextBox 99">
              <a:extLst>
                <a:ext uri="{FF2B5EF4-FFF2-40B4-BE49-F238E27FC236}">
                  <a16:creationId xmlns:a16="http://schemas.microsoft.com/office/drawing/2014/main" id="{C73A2235-34C3-4762-B67B-2A16EE94B27D}"/>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101" name="Straight Connector 100">
              <a:extLst>
                <a:ext uri="{FF2B5EF4-FFF2-40B4-BE49-F238E27FC236}">
                  <a16:creationId xmlns:a16="http://schemas.microsoft.com/office/drawing/2014/main" id="{F7E4EC8F-3BE6-465F-BCCA-6EA104AA6EC4}"/>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31BD9ADF-10EE-48BA-87FF-D1472EF66F84}"/>
              </a:ext>
            </a:extLst>
          </p:cNvPr>
          <p:cNvGrpSpPr/>
          <p:nvPr/>
        </p:nvGrpSpPr>
        <p:grpSpPr>
          <a:xfrm>
            <a:off x="4679986" y="5309410"/>
            <a:ext cx="388147" cy="461665"/>
            <a:chOff x="3490746" y="5290360"/>
            <a:chExt cx="388147" cy="461665"/>
          </a:xfrm>
        </p:grpSpPr>
        <p:sp>
          <p:nvSpPr>
            <p:cNvPr id="103" name="TextBox 102">
              <a:extLst>
                <a:ext uri="{FF2B5EF4-FFF2-40B4-BE49-F238E27FC236}">
                  <a16:creationId xmlns:a16="http://schemas.microsoft.com/office/drawing/2014/main" id="{223B677A-B5F9-4F08-B8DA-848687C73C19}"/>
                </a:ext>
              </a:extLst>
            </p:cNvPr>
            <p:cNvSpPr txBox="1"/>
            <p:nvPr/>
          </p:nvSpPr>
          <p:spPr>
            <a:xfrm>
              <a:off x="3570159" y="5290360"/>
              <a:ext cx="308734" cy="461665"/>
            </a:xfrm>
            <a:prstGeom prst="rect">
              <a:avLst/>
            </a:prstGeom>
            <a:noFill/>
          </p:spPr>
          <p:txBody>
            <a:bodyPr wrap="square" rtlCol="0">
              <a:spAutoFit/>
            </a:bodyPr>
            <a:lstStyle/>
            <a:p>
              <a:pPr algn="ctr"/>
              <a:r>
                <a:rPr lang="en-GB" sz="1200" dirty="0"/>
                <a:t>5</a:t>
              </a:r>
              <a:br>
                <a:rPr lang="en-GB" sz="1200" dirty="0"/>
              </a:br>
              <a:r>
                <a:rPr lang="en-GB" sz="1200" dirty="0"/>
                <a:t>8</a:t>
              </a:r>
            </a:p>
          </p:txBody>
        </p:sp>
        <p:sp>
          <p:nvSpPr>
            <p:cNvPr id="104" name="TextBox 103">
              <a:extLst>
                <a:ext uri="{FF2B5EF4-FFF2-40B4-BE49-F238E27FC236}">
                  <a16:creationId xmlns:a16="http://schemas.microsoft.com/office/drawing/2014/main" id="{B522A8B9-C182-41B4-A81C-E5F2E5D6F4F8}"/>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105" name="Straight Connector 104">
              <a:extLst>
                <a:ext uri="{FF2B5EF4-FFF2-40B4-BE49-F238E27FC236}">
                  <a16:creationId xmlns:a16="http://schemas.microsoft.com/office/drawing/2014/main" id="{8328D3CC-6420-48BF-8233-69D3F1E10ED2}"/>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6" name="Group 105">
            <a:extLst>
              <a:ext uri="{FF2B5EF4-FFF2-40B4-BE49-F238E27FC236}">
                <a16:creationId xmlns:a16="http://schemas.microsoft.com/office/drawing/2014/main" id="{F3C8B8FF-B53F-4953-93F5-4C544936B03F}"/>
              </a:ext>
            </a:extLst>
          </p:cNvPr>
          <p:cNvGrpSpPr/>
          <p:nvPr/>
        </p:nvGrpSpPr>
        <p:grpSpPr>
          <a:xfrm>
            <a:off x="4977296" y="5309410"/>
            <a:ext cx="388147" cy="461665"/>
            <a:chOff x="3490746" y="5290360"/>
            <a:chExt cx="388147" cy="461665"/>
          </a:xfrm>
        </p:grpSpPr>
        <p:sp>
          <p:nvSpPr>
            <p:cNvPr id="107" name="TextBox 106">
              <a:extLst>
                <a:ext uri="{FF2B5EF4-FFF2-40B4-BE49-F238E27FC236}">
                  <a16:creationId xmlns:a16="http://schemas.microsoft.com/office/drawing/2014/main" id="{4AC65A38-9A06-498C-B4FE-D26E82FBC6B4}"/>
                </a:ext>
              </a:extLst>
            </p:cNvPr>
            <p:cNvSpPr txBox="1"/>
            <p:nvPr/>
          </p:nvSpPr>
          <p:spPr>
            <a:xfrm>
              <a:off x="3570159" y="5290360"/>
              <a:ext cx="308734" cy="461665"/>
            </a:xfrm>
            <a:prstGeom prst="rect">
              <a:avLst/>
            </a:prstGeom>
            <a:noFill/>
          </p:spPr>
          <p:txBody>
            <a:bodyPr wrap="square" rtlCol="0">
              <a:spAutoFit/>
            </a:bodyPr>
            <a:lstStyle/>
            <a:p>
              <a:pPr algn="ctr"/>
              <a:r>
                <a:rPr lang="en-GB" sz="1200" dirty="0"/>
                <a:t>6</a:t>
              </a:r>
              <a:br>
                <a:rPr lang="en-GB" sz="1200" dirty="0"/>
              </a:br>
              <a:r>
                <a:rPr lang="en-GB" sz="1200" dirty="0"/>
                <a:t>8</a:t>
              </a:r>
            </a:p>
          </p:txBody>
        </p:sp>
        <p:sp>
          <p:nvSpPr>
            <p:cNvPr id="108" name="TextBox 107">
              <a:extLst>
                <a:ext uri="{FF2B5EF4-FFF2-40B4-BE49-F238E27FC236}">
                  <a16:creationId xmlns:a16="http://schemas.microsoft.com/office/drawing/2014/main" id="{AD76844E-2C27-4281-BB5C-CD37561E19C6}"/>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109" name="Straight Connector 108">
              <a:extLst>
                <a:ext uri="{FF2B5EF4-FFF2-40B4-BE49-F238E27FC236}">
                  <a16:creationId xmlns:a16="http://schemas.microsoft.com/office/drawing/2014/main" id="{5CE57F39-AF0B-43C4-9F8D-1C957FE152F4}"/>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0" name="Group 109">
            <a:extLst>
              <a:ext uri="{FF2B5EF4-FFF2-40B4-BE49-F238E27FC236}">
                <a16:creationId xmlns:a16="http://schemas.microsoft.com/office/drawing/2014/main" id="{7E66FE42-1AE8-4EF6-A41B-E981427B2049}"/>
              </a:ext>
            </a:extLst>
          </p:cNvPr>
          <p:cNvGrpSpPr/>
          <p:nvPr/>
        </p:nvGrpSpPr>
        <p:grpSpPr>
          <a:xfrm>
            <a:off x="5274606" y="5309410"/>
            <a:ext cx="388147" cy="461665"/>
            <a:chOff x="3490746" y="5290360"/>
            <a:chExt cx="388147" cy="461665"/>
          </a:xfrm>
        </p:grpSpPr>
        <p:sp>
          <p:nvSpPr>
            <p:cNvPr id="111" name="TextBox 110">
              <a:extLst>
                <a:ext uri="{FF2B5EF4-FFF2-40B4-BE49-F238E27FC236}">
                  <a16:creationId xmlns:a16="http://schemas.microsoft.com/office/drawing/2014/main" id="{9CD10F01-FC65-4648-BDD8-A9A2B4CBC264}"/>
                </a:ext>
              </a:extLst>
            </p:cNvPr>
            <p:cNvSpPr txBox="1"/>
            <p:nvPr/>
          </p:nvSpPr>
          <p:spPr>
            <a:xfrm>
              <a:off x="3570159" y="5290360"/>
              <a:ext cx="308734" cy="461665"/>
            </a:xfrm>
            <a:prstGeom prst="rect">
              <a:avLst/>
            </a:prstGeom>
            <a:noFill/>
          </p:spPr>
          <p:txBody>
            <a:bodyPr wrap="square" rtlCol="0">
              <a:spAutoFit/>
            </a:bodyPr>
            <a:lstStyle/>
            <a:p>
              <a:pPr algn="ctr"/>
              <a:r>
                <a:rPr lang="en-GB" sz="1200" dirty="0"/>
                <a:t>7</a:t>
              </a:r>
              <a:br>
                <a:rPr lang="en-GB" sz="1200" dirty="0"/>
              </a:br>
              <a:r>
                <a:rPr lang="en-GB" sz="1200" dirty="0"/>
                <a:t>8</a:t>
              </a:r>
            </a:p>
          </p:txBody>
        </p:sp>
        <p:sp>
          <p:nvSpPr>
            <p:cNvPr id="112" name="TextBox 111">
              <a:extLst>
                <a:ext uri="{FF2B5EF4-FFF2-40B4-BE49-F238E27FC236}">
                  <a16:creationId xmlns:a16="http://schemas.microsoft.com/office/drawing/2014/main" id="{D0A47592-9BAE-4108-B4C6-BD5A34654442}"/>
                </a:ext>
              </a:extLst>
            </p:cNvPr>
            <p:cNvSpPr txBox="1"/>
            <p:nvPr/>
          </p:nvSpPr>
          <p:spPr>
            <a:xfrm>
              <a:off x="3490746" y="5342890"/>
              <a:ext cx="241280" cy="338554"/>
            </a:xfrm>
            <a:prstGeom prst="rect">
              <a:avLst/>
            </a:prstGeom>
            <a:noFill/>
          </p:spPr>
          <p:txBody>
            <a:bodyPr wrap="square" rtlCol="0">
              <a:spAutoFit/>
            </a:bodyPr>
            <a:lstStyle/>
            <a:p>
              <a:pPr algn="ctr"/>
              <a:r>
                <a:rPr lang="en-GB" sz="1600" dirty="0"/>
                <a:t>1</a:t>
              </a:r>
            </a:p>
          </p:txBody>
        </p:sp>
        <p:cxnSp>
          <p:nvCxnSpPr>
            <p:cNvPr id="113" name="Straight Connector 112">
              <a:extLst>
                <a:ext uri="{FF2B5EF4-FFF2-40B4-BE49-F238E27FC236}">
                  <a16:creationId xmlns:a16="http://schemas.microsoft.com/office/drawing/2014/main" id="{52631922-F219-4D07-98AB-FC0E98AA7DC4}"/>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AA744746-5650-446D-A6AE-EAB08483524C}"/>
              </a:ext>
            </a:extLst>
          </p:cNvPr>
          <p:cNvGrpSpPr/>
          <p:nvPr/>
        </p:nvGrpSpPr>
        <p:grpSpPr>
          <a:xfrm>
            <a:off x="5850687" y="5309410"/>
            <a:ext cx="388147" cy="461665"/>
            <a:chOff x="3490746" y="5290360"/>
            <a:chExt cx="388147" cy="461665"/>
          </a:xfrm>
        </p:grpSpPr>
        <p:sp>
          <p:nvSpPr>
            <p:cNvPr id="115" name="TextBox 114">
              <a:extLst>
                <a:ext uri="{FF2B5EF4-FFF2-40B4-BE49-F238E27FC236}">
                  <a16:creationId xmlns:a16="http://schemas.microsoft.com/office/drawing/2014/main" id="{A61ABF77-CA1C-47F8-8F23-E75296E3E36F}"/>
                </a:ext>
              </a:extLst>
            </p:cNvPr>
            <p:cNvSpPr txBox="1"/>
            <p:nvPr/>
          </p:nvSpPr>
          <p:spPr>
            <a:xfrm>
              <a:off x="3570159" y="5290360"/>
              <a:ext cx="308734" cy="461665"/>
            </a:xfrm>
            <a:prstGeom prst="rect">
              <a:avLst/>
            </a:prstGeom>
            <a:noFill/>
          </p:spPr>
          <p:txBody>
            <a:bodyPr wrap="square" rtlCol="0">
              <a:spAutoFit/>
            </a:bodyPr>
            <a:lstStyle/>
            <a:p>
              <a:pPr algn="ctr"/>
              <a:r>
                <a:rPr lang="en-GB" sz="1200" dirty="0"/>
                <a:t>1</a:t>
              </a:r>
              <a:br>
                <a:rPr lang="en-GB" sz="1200" dirty="0"/>
              </a:br>
              <a:r>
                <a:rPr lang="en-GB" sz="1200" dirty="0"/>
                <a:t>8</a:t>
              </a:r>
            </a:p>
          </p:txBody>
        </p:sp>
        <p:sp>
          <p:nvSpPr>
            <p:cNvPr id="116" name="TextBox 115">
              <a:extLst>
                <a:ext uri="{FF2B5EF4-FFF2-40B4-BE49-F238E27FC236}">
                  <a16:creationId xmlns:a16="http://schemas.microsoft.com/office/drawing/2014/main" id="{592A81CA-5CB0-4097-A7F6-0307D3F0B61D}"/>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17" name="Straight Connector 116">
              <a:extLst>
                <a:ext uri="{FF2B5EF4-FFF2-40B4-BE49-F238E27FC236}">
                  <a16:creationId xmlns:a16="http://schemas.microsoft.com/office/drawing/2014/main" id="{16BEBE63-C5ED-4647-B53A-35E82DD3CE46}"/>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8" name="Group 117">
            <a:extLst>
              <a:ext uri="{FF2B5EF4-FFF2-40B4-BE49-F238E27FC236}">
                <a16:creationId xmlns:a16="http://schemas.microsoft.com/office/drawing/2014/main" id="{5ED3E428-C0E8-4228-BA5B-4E182BF1713B}"/>
              </a:ext>
            </a:extLst>
          </p:cNvPr>
          <p:cNvGrpSpPr/>
          <p:nvPr/>
        </p:nvGrpSpPr>
        <p:grpSpPr>
          <a:xfrm>
            <a:off x="6147997" y="5309410"/>
            <a:ext cx="388147" cy="461665"/>
            <a:chOff x="3490746" y="5290360"/>
            <a:chExt cx="388147" cy="461665"/>
          </a:xfrm>
        </p:grpSpPr>
        <p:sp>
          <p:nvSpPr>
            <p:cNvPr id="119" name="TextBox 118">
              <a:extLst>
                <a:ext uri="{FF2B5EF4-FFF2-40B4-BE49-F238E27FC236}">
                  <a16:creationId xmlns:a16="http://schemas.microsoft.com/office/drawing/2014/main" id="{824EC3F6-DFAA-4E61-9C1B-A2090710A595}"/>
                </a:ext>
              </a:extLst>
            </p:cNvPr>
            <p:cNvSpPr txBox="1"/>
            <p:nvPr/>
          </p:nvSpPr>
          <p:spPr>
            <a:xfrm>
              <a:off x="3570159" y="5290360"/>
              <a:ext cx="308734" cy="461665"/>
            </a:xfrm>
            <a:prstGeom prst="rect">
              <a:avLst/>
            </a:prstGeom>
            <a:noFill/>
          </p:spPr>
          <p:txBody>
            <a:bodyPr wrap="square" rtlCol="0">
              <a:spAutoFit/>
            </a:bodyPr>
            <a:lstStyle/>
            <a:p>
              <a:pPr algn="ctr"/>
              <a:r>
                <a:rPr lang="en-GB" sz="1200" dirty="0"/>
                <a:t>2</a:t>
              </a:r>
              <a:br>
                <a:rPr lang="en-GB" sz="1200" dirty="0"/>
              </a:br>
              <a:r>
                <a:rPr lang="en-GB" sz="1200" dirty="0"/>
                <a:t>8</a:t>
              </a:r>
            </a:p>
          </p:txBody>
        </p:sp>
        <p:sp>
          <p:nvSpPr>
            <p:cNvPr id="120" name="TextBox 119">
              <a:extLst>
                <a:ext uri="{FF2B5EF4-FFF2-40B4-BE49-F238E27FC236}">
                  <a16:creationId xmlns:a16="http://schemas.microsoft.com/office/drawing/2014/main" id="{9DC80FAB-3B75-4F3C-B42B-42D96DEDC232}"/>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21" name="Straight Connector 120">
              <a:extLst>
                <a:ext uri="{FF2B5EF4-FFF2-40B4-BE49-F238E27FC236}">
                  <a16:creationId xmlns:a16="http://schemas.microsoft.com/office/drawing/2014/main" id="{99482659-4493-4ECF-83FE-9D0341DD0BA4}"/>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2" name="Group 121">
            <a:extLst>
              <a:ext uri="{FF2B5EF4-FFF2-40B4-BE49-F238E27FC236}">
                <a16:creationId xmlns:a16="http://schemas.microsoft.com/office/drawing/2014/main" id="{5E11BA3B-2588-458E-8951-E2EA9029B4B3}"/>
              </a:ext>
            </a:extLst>
          </p:cNvPr>
          <p:cNvGrpSpPr/>
          <p:nvPr/>
        </p:nvGrpSpPr>
        <p:grpSpPr>
          <a:xfrm>
            <a:off x="6445307" y="5309410"/>
            <a:ext cx="388147" cy="461665"/>
            <a:chOff x="3490746" y="5290360"/>
            <a:chExt cx="388147" cy="461665"/>
          </a:xfrm>
        </p:grpSpPr>
        <p:sp>
          <p:nvSpPr>
            <p:cNvPr id="123" name="TextBox 122">
              <a:extLst>
                <a:ext uri="{FF2B5EF4-FFF2-40B4-BE49-F238E27FC236}">
                  <a16:creationId xmlns:a16="http://schemas.microsoft.com/office/drawing/2014/main" id="{0486511D-E864-47F1-90EE-EA7476896337}"/>
                </a:ext>
              </a:extLst>
            </p:cNvPr>
            <p:cNvSpPr txBox="1"/>
            <p:nvPr/>
          </p:nvSpPr>
          <p:spPr>
            <a:xfrm>
              <a:off x="3570159" y="5290360"/>
              <a:ext cx="308734" cy="461665"/>
            </a:xfrm>
            <a:prstGeom prst="rect">
              <a:avLst/>
            </a:prstGeom>
            <a:noFill/>
          </p:spPr>
          <p:txBody>
            <a:bodyPr wrap="square" rtlCol="0">
              <a:spAutoFit/>
            </a:bodyPr>
            <a:lstStyle/>
            <a:p>
              <a:pPr algn="ctr"/>
              <a:r>
                <a:rPr lang="en-GB" sz="1200" dirty="0"/>
                <a:t>3</a:t>
              </a:r>
              <a:br>
                <a:rPr lang="en-GB" sz="1200" dirty="0"/>
              </a:br>
              <a:r>
                <a:rPr lang="en-GB" sz="1200" dirty="0"/>
                <a:t>8</a:t>
              </a:r>
            </a:p>
          </p:txBody>
        </p:sp>
        <p:sp>
          <p:nvSpPr>
            <p:cNvPr id="124" name="TextBox 123">
              <a:extLst>
                <a:ext uri="{FF2B5EF4-FFF2-40B4-BE49-F238E27FC236}">
                  <a16:creationId xmlns:a16="http://schemas.microsoft.com/office/drawing/2014/main" id="{81EBAE60-EF2B-4DD8-BB2D-43633CDFF2F6}"/>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25" name="Straight Connector 124">
              <a:extLst>
                <a:ext uri="{FF2B5EF4-FFF2-40B4-BE49-F238E27FC236}">
                  <a16:creationId xmlns:a16="http://schemas.microsoft.com/office/drawing/2014/main" id="{17260EDE-70FE-410B-98D9-AA3094AF09F3}"/>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6" name="Group 125">
            <a:extLst>
              <a:ext uri="{FF2B5EF4-FFF2-40B4-BE49-F238E27FC236}">
                <a16:creationId xmlns:a16="http://schemas.microsoft.com/office/drawing/2014/main" id="{29046E08-C03D-4D3F-8126-7FDD7C18B73A}"/>
              </a:ext>
            </a:extLst>
          </p:cNvPr>
          <p:cNvGrpSpPr/>
          <p:nvPr/>
        </p:nvGrpSpPr>
        <p:grpSpPr>
          <a:xfrm>
            <a:off x="6742617" y="5309410"/>
            <a:ext cx="388147" cy="461665"/>
            <a:chOff x="3490746" y="5290360"/>
            <a:chExt cx="388147" cy="461665"/>
          </a:xfrm>
        </p:grpSpPr>
        <p:sp>
          <p:nvSpPr>
            <p:cNvPr id="127" name="TextBox 126">
              <a:extLst>
                <a:ext uri="{FF2B5EF4-FFF2-40B4-BE49-F238E27FC236}">
                  <a16:creationId xmlns:a16="http://schemas.microsoft.com/office/drawing/2014/main" id="{F9CF6CF0-C46F-4907-B9E0-FC4C17764945}"/>
                </a:ext>
              </a:extLst>
            </p:cNvPr>
            <p:cNvSpPr txBox="1"/>
            <p:nvPr/>
          </p:nvSpPr>
          <p:spPr>
            <a:xfrm>
              <a:off x="3570159" y="5290360"/>
              <a:ext cx="308734" cy="461665"/>
            </a:xfrm>
            <a:prstGeom prst="rect">
              <a:avLst/>
            </a:prstGeom>
            <a:noFill/>
          </p:spPr>
          <p:txBody>
            <a:bodyPr wrap="square" rtlCol="0">
              <a:spAutoFit/>
            </a:bodyPr>
            <a:lstStyle/>
            <a:p>
              <a:pPr algn="ctr"/>
              <a:r>
                <a:rPr lang="en-GB" sz="1200" dirty="0"/>
                <a:t>4</a:t>
              </a:r>
              <a:br>
                <a:rPr lang="en-GB" sz="1200" dirty="0"/>
              </a:br>
              <a:r>
                <a:rPr lang="en-GB" sz="1200" dirty="0"/>
                <a:t>8</a:t>
              </a:r>
            </a:p>
          </p:txBody>
        </p:sp>
        <p:sp>
          <p:nvSpPr>
            <p:cNvPr id="128" name="TextBox 127">
              <a:extLst>
                <a:ext uri="{FF2B5EF4-FFF2-40B4-BE49-F238E27FC236}">
                  <a16:creationId xmlns:a16="http://schemas.microsoft.com/office/drawing/2014/main" id="{FE680FA0-8BC3-4A9E-9113-2E08C086EFC0}"/>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29" name="Straight Connector 128">
              <a:extLst>
                <a:ext uri="{FF2B5EF4-FFF2-40B4-BE49-F238E27FC236}">
                  <a16:creationId xmlns:a16="http://schemas.microsoft.com/office/drawing/2014/main" id="{EEDC5093-1A4F-454A-8D81-C9BFD1634EE9}"/>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0" name="Group 129">
            <a:extLst>
              <a:ext uri="{FF2B5EF4-FFF2-40B4-BE49-F238E27FC236}">
                <a16:creationId xmlns:a16="http://schemas.microsoft.com/office/drawing/2014/main" id="{424D435B-8DE7-4B61-A402-36CA8AEAFF0B}"/>
              </a:ext>
            </a:extLst>
          </p:cNvPr>
          <p:cNvGrpSpPr/>
          <p:nvPr/>
        </p:nvGrpSpPr>
        <p:grpSpPr>
          <a:xfrm>
            <a:off x="7039927" y="5309410"/>
            <a:ext cx="388147" cy="461665"/>
            <a:chOff x="3490746" y="5290360"/>
            <a:chExt cx="388147" cy="461665"/>
          </a:xfrm>
        </p:grpSpPr>
        <p:sp>
          <p:nvSpPr>
            <p:cNvPr id="131" name="TextBox 130">
              <a:extLst>
                <a:ext uri="{FF2B5EF4-FFF2-40B4-BE49-F238E27FC236}">
                  <a16:creationId xmlns:a16="http://schemas.microsoft.com/office/drawing/2014/main" id="{375B6139-C49F-4684-9079-8A9089C8737B}"/>
                </a:ext>
              </a:extLst>
            </p:cNvPr>
            <p:cNvSpPr txBox="1"/>
            <p:nvPr/>
          </p:nvSpPr>
          <p:spPr>
            <a:xfrm>
              <a:off x="3570159" y="5290360"/>
              <a:ext cx="308734" cy="461665"/>
            </a:xfrm>
            <a:prstGeom prst="rect">
              <a:avLst/>
            </a:prstGeom>
            <a:noFill/>
          </p:spPr>
          <p:txBody>
            <a:bodyPr wrap="square" rtlCol="0">
              <a:spAutoFit/>
            </a:bodyPr>
            <a:lstStyle/>
            <a:p>
              <a:pPr algn="ctr"/>
              <a:r>
                <a:rPr lang="en-GB" sz="1200" dirty="0"/>
                <a:t>5</a:t>
              </a:r>
              <a:br>
                <a:rPr lang="en-GB" sz="1200" dirty="0"/>
              </a:br>
              <a:r>
                <a:rPr lang="en-GB" sz="1200" dirty="0"/>
                <a:t>8</a:t>
              </a:r>
            </a:p>
          </p:txBody>
        </p:sp>
        <p:sp>
          <p:nvSpPr>
            <p:cNvPr id="132" name="TextBox 131">
              <a:extLst>
                <a:ext uri="{FF2B5EF4-FFF2-40B4-BE49-F238E27FC236}">
                  <a16:creationId xmlns:a16="http://schemas.microsoft.com/office/drawing/2014/main" id="{C4FDC299-B162-43FE-B3DA-7DAE549010D7}"/>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33" name="Straight Connector 132">
              <a:extLst>
                <a:ext uri="{FF2B5EF4-FFF2-40B4-BE49-F238E27FC236}">
                  <a16:creationId xmlns:a16="http://schemas.microsoft.com/office/drawing/2014/main" id="{AA269703-E71D-418E-BE15-A9CCE2FD841A}"/>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4" name="Group 133">
            <a:extLst>
              <a:ext uri="{FF2B5EF4-FFF2-40B4-BE49-F238E27FC236}">
                <a16:creationId xmlns:a16="http://schemas.microsoft.com/office/drawing/2014/main" id="{7BBC7FC9-6048-4221-8529-9DCD82AD300F}"/>
              </a:ext>
            </a:extLst>
          </p:cNvPr>
          <p:cNvGrpSpPr/>
          <p:nvPr/>
        </p:nvGrpSpPr>
        <p:grpSpPr>
          <a:xfrm>
            <a:off x="7337237" y="5309410"/>
            <a:ext cx="388147" cy="461665"/>
            <a:chOff x="3490746" y="5290360"/>
            <a:chExt cx="388147" cy="461665"/>
          </a:xfrm>
        </p:grpSpPr>
        <p:sp>
          <p:nvSpPr>
            <p:cNvPr id="135" name="TextBox 134">
              <a:extLst>
                <a:ext uri="{FF2B5EF4-FFF2-40B4-BE49-F238E27FC236}">
                  <a16:creationId xmlns:a16="http://schemas.microsoft.com/office/drawing/2014/main" id="{BCACD296-FED8-4C52-9ABE-DEF5496BFFA7}"/>
                </a:ext>
              </a:extLst>
            </p:cNvPr>
            <p:cNvSpPr txBox="1"/>
            <p:nvPr/>
          </p:nvSpPr>
          <p:spPr>
            <a:xfrm>
              <a:off x="3570159" y="5290360"/>
              <a:ext cx="308734" cy="461665"/>
            </a:xfrm>
            <a:prstGeom prst="rect">
              <a:avLst/>
            </a:prstGeom>
            <a:noFill/>
          </p:spPr>
          <p:txBody>
            <a:bodyPr wrap="square" rtlCol="0">
              <a:spAutoFit/>
            </a:bodyPr>
            <a:lstStyle/>
            <a:p>
              <a:pPr algn="ctr"/>
              <a:r>
                <a:rPr lang="en-GB" sz="1200" dirty="0"/>
                <a:t>6</a:t>
              </a:r>
              <a:br>
                <a:rPr lang="en-GB" sz="1200" dirty="0"/>
              </a:br>
              <a:r>
                <a:rPr lang="en-GB" sz="1200" dirty="0"/>
                <a:t>8</a:t>
              </a:r>
            </a:p>
          </p:txBody>
        </p:sp>
        <p:sp>
          <p:nvSpPr>
            <p:cNvPr id="136" name="TextBox 135">
              <a:extLst>
                <a:ext uri="{FF2B5EF4-FFF2-40B4-BE49-F238E27FC236}">
                  <a16:creationId xmlns:a16="http://schemas.microsoft.com/office/drawing/2014/main" id="{88508D0B-C339-47C7-868F-E2B6816DEF07}"/>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37" name="Straight Connector 136">
              <a:extLst>
                <a:ext uri="{FF2B5EF4-FFF2-40B4-BE49-F238E27FC236}">
                  <a16:creationId xmlns:a16="http://schemas.microsoft.com/office/drawing/2014/main" id="{058F2B63-5DFB-4CE1-B2D3-A97D81572C87}"/>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DB4DD658-D18B-4548-9F3D-73DB37B33DA6}"/>
              </a:ext>
            </a:extLst>
          </p:cNvPr>
          <p:cNvGrpSpPr/>
          <p:nvPr/>
        </p:nvGrpSpPr>
        <p:grpSpPr>
          <a:xfrm>
            <a:off x="7634547" y="5309410"/>
            <a:ext cx="388147" cy="461665"/>
            <a:chOff x="3490746" y="5290360"/>
            <a:chExt cx="388147" cy="461665"/>
          </a:xfrm>
        </p:grpSpPr>
        <p:sp>
          <p:nvSpPr>
            <p:cNvPr id="139" name="TextBox 138">
              <a:extLst>
                <a:ext uri="{FF2B5EF4-FFF2-40B4-BE49-F238E27FC236}">
                  <a16:creationId xmlns:a16="http://schemas.microsoft.com/office/drawing/2014/main" id="{4609E057-C5F3-40EC-8A2E-6D9F43305905}"/>
                </a:ext>
              </a:extLst>
            </p:cNvPr>
            <p:cNvSpPr txBox="1"/>
            <p:nvPr/>
          </p:nvSpPr>
          <p:spPr>
            <a:xfrm>
              <a:off x="3570159" y="5290360"/>
              <a:ext cx="308734" cy="461665"/>
            </a:xfrm>
            <a:prstGeom prst="rect">
              <a:avLst/>
            </a:prstGeom>
            <a:noFill/>
          </p:spPr>
          <p:txBody>
            <a:bodyPr wrap="square" rtlCol="0">
              <a:spAutoFit/>
            </a:bodyPr>
            <a:lstStyle/>
            <a:p>
              <a:pPr algn="ctr"/>
              <a:r>
                <a:rPr lang="en-GB" sz="1200" dirty="0"/>
                <a:t>7</a:t>
              </a:r>
              <a:br>
                <a:rPr lang="en-GB" sz="1200" dirty="0"/>
              </a:br>
              <a:r>
                <a:rPr lang="en-GB" sz="1200" dirty="0"/>
                <a:t>8</a:t>
              </a:r>
            </a:p>
          </p:txBody>
        </p:sp>
        <p:sp>
          <p:nvSpPr>
            <p:cNvPr id="140" name="TextBox 139">
              <a:extLst>
                <a:ext uri="{FF2B5EF4-FFF2-40B4-BE49-F238E27FC236}">
                  <a16:creationId xmlns:a16="http://schemas.microsoft.com/office/drawing/2014/main" id="{EEB474B9-C3BF-4D32-93EC-B8114F85A37C}"/>
                </a:ext>
              </a:extLst>
            </p:cNvPr>
            <p:cNvSpPr txBox="1"/>
            <p:nvPr/>
          </p:nvSpPr>
          <p:spPr>
            <a:xfrm>
              <a:off x="3490746" y="5342890"/>
              <a:ext cx="241280" cy="338554"/>
            </a:xfrm>
            <a:prstGeom prst="rect">
              <a:avLst/>
            </a:prstGeom>
            <a:noFill/>
          </p:spPr>
          <p:txBody>
            <a:bodyPr wrap="square" rtlCol="0">
              <a:spAutoFit/>
            </a:bodyPr>
            <a:lstStyle/>
            <a:p>
              <a:pPr algn="ctr"/>
              <a:r>
                <a:rPr lang="en-GB" sz="1600" dirty="0"/>
                <a:t>2</a:t>
              </a:r>
            </a:p>
          </p:txBody>
        </p:sp>
        <p:cxnSp>
          <p:nvCxnSpPr>
            <p:cNvPr id="141" name="Straight Connector 140">
              <a:extLst>
                <a:ext uri="{FF2B5EF4-FFF2-40B4-BE49-F238E27FC236}">
                  <a16:creationId xmlns:a16="http://schemas.microsoft.com/office/drawing/2014/main" id="{FCF5E6E0-AB86-4290-BAA6-DEAE605C9416}"/>
                </a:ext>
              </a:extLst>
            </p:cNvPr>
            <p:cNvCxnSpPr>
              <a:cxnSpLocks/>
            </p:cNvCxnSpPr>
            <p:nvPr/>
          </p:nvCxnSpPr>
          <p:spPr>
            <a:xfrm>
              <a:off x="3681313" y="5520224"/>
              <a:ext cx="85823" cy="0"/>
            </a:xfrm>
            <a:prstGeom prst="line">
              <a:avLst/>
            </a:prstGeom>
            <a:ln w="12700"/>
          </p:spPr>
          <p:style>
            <a:lnRef idx="1">
              <a:schemeClr val="dk1"/>
            </a:lnRef>
            <a:fillRef idx="0">
              <a:schemeClr val="dk1"/>
            </a:fillRef>
            <a:effectRef idx="0">
              <a:schemeClr val="dk1"/>
            </a:effectRef>
            <a:fontRef idx="minor">
              <a:schemeClr val="tx1"/>
            </a:fontRef>
          </p:style>
        </p:cxnSp>
      </p:grpSp>
      <p:pic>
        <p:nvPicPr>
          <p:cNvPr id="152" name="Picture 151">
            <a:extLst>
              <a:ext uri="{FF2B5EF4-FFF2-40B4-BE49-F238E27FC236}">
                <a16:creationId xmlns:a16="http://schemas.microsoft.com/office/drawing/2014/main" id="{EA25040A-F359-4F3F-A61D-ECF79ECCBA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077" y="2743911"/>
            <a:ext cx="7596398" cy="2172589"/>
          </a:xfrm>
          <a:prstGeom prst="rect">
            <a:avLst/>
          </a:prstGeom>
        </p:spPr>
      </p:pic>
      <p:pic>
        <p:nvPicPr>
          <p:cNvPr id="3" name="Picture 2">
            <a:extLst>
              <a:ext uri="{FF2B5EF4-FFF2-40B4-BE49-F238E27FC236}">
                <a16:creationId xmlns:a16="http://schemas.microsoft.com/office/drawing/2014/main" id="{938073E2-1554-4381-952D-B3A268828C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2634" y="2773046"/>
            <a:ext cx="4795172" cy="2139832"/>
          </a:xfrm>
          <a:prstGeom prst="rect">
            <a:avLst/>
          </a:prstGeom>
        </p:spPr>
      </p:pic>
      <p:grpSp>
        <p:nvGrpSpPr>
          <p:cNvPr id="153" name="Group 152">
            <a:extLst>
              <a:ext uri="{FF2B5EF4-FFF2-40B4-BE49-F238E27FC236}">
                <a16:creationId xmlns:a16="http://schemas.microsoft.com/office/drawing/2014/main" id="{85500719-CDF3-4601-9215-808C364241F5}"/>
              </a:ext>
            </a:extLst>
          </p:cNvPr>
          <p:cNvGrpSpPr/>
          <p:nvPr/>
        </p:nvGrpSpPr>
        <p:grpSpPr>
          <a:xfrm>
            <a:off x="1094810" y="3247608"/>
            <a:ext cx="4421076" cy="1831271"/>
            <a:chOff x="1120210" y="3273008"/>
            <a:chExt cx="4335253" cy="1831271"/>
          </a:xfrm>
        </p:grpSpPr>
        <p:sp>
          <p:nvSpPr>
            <p:cNvPr id="4" name="Rectangle 3">
              <a:extLst>
                <a:ext uri="{FF2B5EF4-FFF2-40B4-BE49-F238E27FC236}">
                  <a16:creationId xmlns:a16="http://schemas.microsoft.com/office/drawing/2014/main" id="{5DB1A72D-256F-4AA5-A0DF-F96E18D03DC7}"/>
                </a:ext>
              </a:extLst>
            </p:cNvPr>
            <p:cNvSpPr/>
            <p:nvPr/>
          </p:nvSpPr>
          <p:spPr>
            <a:xfrm>
              <a:off x="1120210" y="3273008"/>
              <a:ext cx="4335253" cy="1831271"/>
            </a:xfrm>
            <a:prstGeom prst="rect">
              <a:avLst/>
            </a:prstGeom>
          </p:spPr>
          <p:txBody>
            <a:bodyPr wrap="square">
              <a:spAutoFit/>
            </a:bodyPr>
            <a:lstStyle/>
            <a:p>
              <a:pPr marL="171450" indent="-171450">
                <a:spcAft>
                  <a:spcPts val="600"/>
                </a:spcAft>
                <a:buFont typeface="Arial" panose="020B0604020202020204" pitchFamily="34" charset="0"/>
                <a:buChar char="•"/>
              </a:pPr>
              <a:r>
                <a:rPr lang="en-GB" sz="1400" dirty="0">
                  <a:latin typeface="Kalam" panose="02000000000000000000" pitchFamily="2" charset="0"/>
                  <a:cs typeface="Kalam" panose="02000000000000000000" pitchFamily="2" charset="0"/>
                </a:rPr>
                <a:t>The ruler has a scale that starts at 0 and ends with 3.   </a:t>
              </a:r>
            </a:p>
            <a:p>
              <a:pPr marL="171450" indent="-171450">
                <a:spcAft>
                  <a:spcPts val="600"/>
                </a:spcAft>
                <a:buFont typeface="Arial" panose="020B0604020202020204" pitchFamily="34" charset="0"/>
                <a:buChar char="•"/>
              </a:pPr>
              <a:r>
                <a:rPr lang="en-GB" sz="1400" dirty="0">
                  <a:latin typeface="Kalam" panose="02000000000000000000" pitchFamily="2" charset="0"/>
                  <a:cs typeface="Kalam" panose="02000000000000000000" pitchFamily="2" charset="0"/>
                </a:rPr>
                <a:t>I can see some mixed number fractions. </a:t>
              </a:r>
            </a:p>
            <a:p>
              <a:pPr marL="171450" indent="-171450">
                <a:spcAft>
                  <a:spcPts val="600"/>
                </a:spcAft>
                <a:buFont typeface="Arial" panose="020B0604020202020204" pitchFamily="34" charset="0"/>
                <a:buChar char="•"/>
              </a:pPr>
              <a:r>
                <a:rPr lang="en-GB" sz="1400" dirty="0">
                  <a:latin typeface="Kalam" panose="02000000000000000000" pitchFamily="2" charset="0"/>
                  <a:cs typeface="Kalam" panose="02000000000000000000" pitchFamily="2" charset="0"/>
                </a:rPr>
                <a:t>There are 4 big marks for whole numbers including 0.</a:t>
              </a:r>
            </a:p>
            <a:p>
              <a:pPr marL="171450" indent="-171450">
                <a:spcAft>
                  <a:spcPts val="600"/>
                </a:spcAft>
                <a:buFont typeface="Arial" panose="020B0604020202020204" pitchFamily="34" charset="0"/>
                <a:buChar char="•"/>
              </a:pPr>
              <a:r>
                <a:rPr lang="en-GB" sz="1400" dirty="0">
                  <a:latin typeface="Kalam" panose="02000000000000000000" pitchFamily="2" charset="0"/>
                  <a:cs typeface="Kalam" panose="02000000000000000000" pitchFamily="2" charset="0"/>
                </a:rPr>
                <a:t> There are 7 little marks between each of the big marks. On one of these little marks, I can read the mixed number fraction      .</a:t>
              </a:r>
            </a:p>
          </p:txBody>
        </p:sp>
        <p:grpSp>
          <p:nvGrpSpPr>
            <p:cNvPr id="149" name="Group 148">
              <a:extLst>
                <a:ext uri="{FF2B5EF4-FFF2-40B4-BE49-F238E27FC236}">
                  <a16:creationId xmlns:a16="http://schemas.microsoft.com/office/drawing/2014/main" id="{903B3CC5-27B0-4F94-A0B3-14E975FB0ED7}"/>
                </a:ext>
              </a:extLst>
            </p:cNvPr>
            <p:cNvGrpSpPr/>
            <p:nvPr/>
          </p:nvGrpSpPr>
          <p:grpSpPr>
            <a:xfrm>
              <a:off x="3024238" y="4522587"/>
              <a:ext cx="392908" cy="430887"/>
              <a:chOff x="6237511" y="5857089"/>
              <a:chExt cx="392908" cy="430887"/>
            </a:xfrm>
          </p:grpSpPr>
          <p:sp>
            <p:nvSpPr>
              <p:cNvPr id="146" name="TextBox 145">
                <a:extLst>
                  <a:ext uri="{FF2B5EF4-FFF2-40B4-BE49-F238E27FC236}">
                    <a16:creationId xmlns:a16="http://schemas.microsoft.com/office/drawing/2014/main" id="{B3F1DAA4-C753-489C-B013-BC514F1B9B47}"/>
                  </a:ext>
                </a:extLst>
              </p:cNvPr>
              <p:cNvSpPr txBox="1"/>
              <p:nvPr/>
            </p:nvSpPr>
            <p:spPr>
              <a:xfrm>
                <a:off x="6321685" y="5857089"/>
                <a:ext cx="308734" cy="430887"/>
              </a:xfrm>
              <a:prstGeom prst="rect">
                <a:avLst/>
              </a:prstGeom>
              <a:noFill/>
            </p:spPr>
            <p:txBody>
              <a:bodyPr wrap="square" rtlCol="0">
                <a:spAutoFit/>
              </a:bodyPr>
              <a:lstStyle/>
              <a:p>
                <a:pPr algn="ctr"/>
                <a:r>
                  <a:rPr lang="en-GB" sz="1100" dirty="0">
                    <a:latin typeface="Kalam" panose="02000000000000000000" pitchFamily="2" charset="0"/>
                    <a:cs typeface="Kalam" panose="02000000000000000000" pitchFamily="2" charset="0"/>
                  </a:rPr>
                  <a:t>7</a:t>
                </a:r>
                <a:br>
                  <a:rPr lang="en-GB" sz="1100" dirty="0">
                    <a:latin typeface="Kalam" panose="02000000000000000000" pitchFamily="2" charset="0"/>
                    <a:cs typeface="Kalam" panose="02000000000000000000" pitchFamily="2" charset="0"/>
                  </a:rPr>
                </a:br>
                <a:r>
                  <a:rPr lang="en-GB" sz="1100" dirty="0">
                    <a:latin typeface="Kalam" panose="02000000000000000000" pitchFamily="2" charset="0"/>
                    <a:cs typeface="Kalam" panose="02000000000000000000" pitchFamily="2" charset="0"/>
                  </a:rPr>
                  <a:t>8</a:t>
                </a:r>
              </a:p>
            </p:txBody>
          </p:sp>
          <p:sp>
            <p:nvSpPr>
              <p:cNvPr id="147" name="TextBox 146">
                <a:extLst>
                  <a:ext uri="{FF2B5EF4-FFF2-40B4-BE49-F238E27FC236}">
                    <a16:creationId xmlns:a16="http://schemas.microsoft.com/office/drawing/2014/main" id="{D573CD76-E3CA-4C2A-A442-6BF08A2DF396}"/>
                  </a:ext>
                </a:extLst>
              </p:cNvPr>
              <p:cNvSpPr txBox="1"/>
              <p:nvPr/>
            </p:nvSpPr>
            <p:spPr>
              <a:xfrm>
                <a:off x="6237511" y="5904857"/>
                <a:ext cx="241280" cy="307777"/>
              </a:xfrm>
              <a:prstGeom prst="rect">
                <a:avLst/>
              </a:prstGeom>
              <a:noFill/>
            </p:spPr>
            <p:txBody>
              <a:bodyPr wrap="square" rtlCol="0">
                <a:spAutoFit/>
              </a:bodyPr>
              <a:lstStyle/>
              <a:p>
                <a:pPr algn="ctr"/>
                <a:r>
                  <a:rPr lang="en-GB" sz="1400" dirty="0">
                    <a:latin typeface="Kalam" panose="02000000000000000000" pitchFamily="2" charset="0"/>
                    <a:cs typeface="Kalam" panose="02000000000000000000" pitchFamily="2" charset="0"/>
                  </a:rPr>
                  <a:t>2</a:t>
                </a:r>
              </a:p>
            </p:txBody>
          </p:sp>
          <p:cxnSp>
            <p:nvCxnSpPr>
              <p:cNvPr id="148" name="Straight Connector 147">
                <a:extLst>
                  <a:ext uri="{FF2B5EF4-FFF2-40B4-BE49-F238E27FC236}">
                    <a16:creationId xmlns:a16="http://schemas.microsoft.com/office/drawing/2014/main" id="{4A45546F-F971-45D9-BCDC-3BA05F6D89B8}"/>
                  </a:ext>
                </a:extLst>
              </p:cNvPr>
              <p:cNvCxnSpPr>
                <a:cxnSpLocks/>
              </p:cNvCxnSpPr>
              <p:nvPr/>
            </p:nvCxnSpPr>
            <p:spPr>
              <a:xfrm>
                <a:off x="6435220" y="6063143"/>
                <a:ext cx="85823" cy="0"/>
              </a:xfrm>
              <a:prstGeom prst="line">
                <a:avLst/>
              </a:prstGeom>
              <a:ln w="12700"/>
            </p:spPr>
            <p:style>
              <a:lnRef idx="1">
                <a:schemeClr val="dk1"/>
              </a:lnRef>
              <a:fillRef idx="0">
                <a:schemeClr val="dk1"/>
              </a:fillRef>
              <a:effectRef idx="0">
                <a:schemeClr val="dk1"/>
              </a:effectRef>
              <a:fontRef idx="minor">
                <a:schemeClr val="tx1"/>
              </a:fontRef>
            </p:style>
          </p:cxnSp>
        </p:grpSp>
      </p:grpSp>
      <p:pic>
        <p:nvPicPr>
          <p:cNvPr id="155" name="Picture 154">
            <a:extLst>
              <a:ext uri="{FF2B5EF4-FFF2-40B4-BE49-F238E27FC236}">
                <a16:creationId xmlns:a16="http://schemas.microsoft.com/office/drawing/2014/main" id="{49B1F879-4738-4C38-9A60-3E71B43231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84156" y="2863499"/>
            <a:ext cx="2590117" cy="2034380"/>
          </a:xfrm>
          <a:prstGeom prst="rect">
            <a:avLst/>
          </a:prstGeom>
        </p:spPr>
      </p:pic>
      <p:cxnSp>
        <p:nvCxnSpPr>
          <p:cNvPr id="159" name="Straight Connector 158">
            <a:extLst>
              <a:ext uri="{FF2B5EF4-FFF2-40B4-BE49-F238E27FC236}">
                <a16:creationId xmlns:a16="http://schemas.microsoft.com/office/drawing/2014/main" id="{E1FC6913-D79B-4088-9FF7-4B18C93E9880}"/>
              </a:ext>
            </a:extLst>
          </p:cNvPr>
          <p:cNvCxnSpPr>
            <a:cxnSpLocks/>
          </p:cNvCxnSpPr>
          <p:nvPr/>
        </p:nvCxnSpPr>
        <p:spPr>
          <a:xfrm flipV="1">
            <a:off x="1035060" y="5077548"/>
            <a:ext cx="0" cy="270685"/>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F7E9926-7AB3-4334-B143-4EA47D1A9AEF}"/>
              </a:ext>
            </a:extLst>
          </p:cNvPr>
          <p:cNvCxnSpPr>
            <a:cxnSpLocks/>
          </p:cNvCxnSpPr>
          <p:nvPr/>
        </p:nvCxnSpPr>
        <p:spPr>
          <a:xfrm flipV="1">
            <a:off x="3389630" y="5077548"/>
            <a:ext cx="0" cy="270685"/>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8210F49-FC08-4024-AC7D-7953EFAB9EF6}"/>
              </a:ext>
            </a:extLst>
          </p:cNvPr>
          <p:cNvCxnSpPr>
            <a:cxnSpLocks/>
          </p:cNvCxnSpPr>
          <p:nvPr/>
        </p:nvCxnSpPr>
        <p:spPr>
          <a:xfrm flipV="1">
            <a:off x="8116560" y="5077548"/>
            <a:ext cx="0" cy="270685"/>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9E8BB77-0825-4D22-A4BD-ED52481B6562}"/>
              </a:ext>
            </a:extLst>
          </p:cNvPr>
          <p:cNvCxnSpPr>
            <a:cxnSpLocks/>
          </p:cNvCxnSpPr>
          <p:nvPr/>
        </p:nvCxnSpPr>
        <p:spPr>
          <a:xfrm flipV="1">
            <a:off x="5751830" y="5077548"/>
            <a:ext cx="0" cy="270685"/>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par>
                                <p:cTn id="16" presetID="10" presetClass="entr" presetSubtype="0" fill="hold"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500"/>
                                        <p:tgtEl>
                                          <p:spTgt spid="164"/>
                                        </p:tgtEl>
                                      </p:cBhvr>
                                    </p:animEffect>
                                  </p:childTnLst>
                                </p:cTn>
                              </p:par>
                              <p:par>
                                <p:cTn id="19" presetID="10"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fade">
                                      <p:cBhvr>
                                        <p:cTn id="21" dur="500"/>
                                        <p:tgtEl>
                                          <p:spTgt spid="162"/>
                                        </p:tgtEl>
                                      </p:cBhvr>
                                    </p:animEffect>
                                  </p:childTnLst>
                                </p:cTn>
                              </p:par>
                              <p:par>
                                <p:cTn id="22" presetID="10" presetClass="entr" presetSubtype="0" fill="hold" nodeType="with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fade">
                                      <p:cBhvr>
                                        <p:cTn id="24" dur="500"/>
                                        <p:tgtEl>
                                          <p:spTgt spid="15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childTnLst>
                          </p:cTn>
                        </p:par>
                        <p:par>
                          <p:cTn id="35" fill="hold">
                            <p:stCondLst>
                              <p:cond delay="25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50"/>
                                        <p:tgtEl>
                                          <p:spTgt spid="23"/>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750"/>
                            </p:stCondLst>
                            <p:childTnLst>
                              <p:par>
                                <p:cTn id="44" presetID="10"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50"/>
                                        <p:tgtEl>
                                          <p:spTgt spid="2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250"/>
                                        <p:tgtEl>
                                          <p:spTgt spid="32"/>
                                        </p:tgtEl>
                                      </p:cBhvr>
                                    </p:animEffect>
                                  </p:childTnLst>
                                </p:cTn>
                              </p:par>
                            </p:childTnLst>
                          </p:cTn>
                        </p:par>
                        <p:par>
                          <p:cTn id="51" fill="hold">
                            <p:stCondLst>
                              <p:cond delay="1250"/>
                            </p:stCondLst>
                            <p:childTnLst>
                              <p:par>
                                <p:cTn id="52" presetID="10"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50"/>
                                        <p:tgtEl>
                                          <p:spTgt spid="38"/>
                                        </p:tgtEl>
                                      </p:cBhvr>
                                    </p:animEffect>
                                  </p:childTnLst>
                                </p:cTn>
                              </p:par>
                            </p:childTnLst>
                          </p:cTn>
                        </p:par>
                        <p:par>
                          <p:cTn id="59" fill="hold">
                            <p:stCondLst>
                              <p:cond delay="175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50"/>
                                        <p:tgtEl>
                                          <p:spTgt spid="17"/>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2250"/>
                            </p:stCondLst>
                            <p:childTnLst>
                              <p:par>
                                <p:cTn id="68" presetID="10" presetClass="entr" presetSubtype="0"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250"/>
                                        <p:tgtEl>
                                          <p:spTgt spid="90"/>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250"/>
                                        <p:tgtEl>
                                          <p:spTgt spid="94"/>
                                        </p:tgtEl>
                                      </p:cBhvr>
                                    </p:animEffect>
                                  </p:childTnLst>
                                </p:cTn>
                              </p:par>
                            </p:childTnLst>
                          </p:cTn>
                        </p:par>
                        <p:par>
                          <p:cTn id="75" fill="hold">
                            <p:stCondLst>
                              <p:cond delay="2750"/>
                            </p:stCondLst>
                            <p:childTnLst>
                              <p:par>
                                <p:cTn id="76" presetID="10" presetClass="entr" presetSubtype="0"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250"/>
                                        <p:tgtEl>
                                          <p:spTgt spid="98"/>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250"/>
                                        <p:tgtEl>
                                          <p:spTgt spid="102"/>
                                        </p:tgtEl>
                                      </p:cBhvr>
                                    </p:animEffect>
                                  </p:childTnLst>
                                </p:cTn>
                              </p:par>
                            </p:childTnLst>
                          </p:cTn>
                        </p:par>
                        <p:par>
                          <p:cTn id="83" fill="hold">
                            <p:stCondLst>
                              <p:cond delay="3250"/>
                            </p:stCondLst>
                            <p:childTnLst>
                              <p:par>
                                <p:cTn id="84" presetID="10" presetClass="entr" presetSubtype="0"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250"/>
                                        <p:tgtEl>
                                          <p:spTgt spid="106"/>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250"/>
                                        <p:tgtEl>
                                          <p:spTgt spid="110"/>
                                        </p:tgtEl>
                                      </p:cBhvr>
                                    </p:animEffect>
                                  </p:childTnLst>
                                </p:cTn>
                              </p:par>
                            </p:childTnLst>
                          </p:cTn>
                        </p:par>
                        <p:par>
                          <p:cTn id="91" fill="hold">
                            <p:stCondLst>
                              <p:cond delay="3750"/>
                            </p:stCondLst>
                            <p:childTnLst>
                              <p:par>
                                <p:cTn id="92" presetID="10"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250"/>
                                        <p:tgtEl>
                                          <p:spTgt spid="18"/>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fade">
                                      <p:cBhvr>
                                        <p:cTn id="98" dur="250"/>
                                        <p:tgtEl>
                                          <p:spTgt spid="114"/>
                                        </p:tgtEl>
                                      </p:cBhvr>
                                    </p:animEffect>
                                  </p:childTnLst>
                                </p:cTn>
                              </p:par>
                            </p:childTnLst>
                          </p:cTn>
                        </p:par>
                        <p:par>
                          <p:cTn id="99" fill="hold">
                            <p:stCondLst>
                              <p:cond delay="4250"/>
                            </p:stCondLst>
                            <p:childTnLst>
                              <p:par>
                                <p:cTn id="100" presetID="10" presetClass="entr" presetSubtype="0" fill="hold"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fade">
                                      <p:cBhvr>
                                        <p:cTn id="102" dur="250"/>
                                        <p:tgtEl>
                                          <p:spTgt spid="118"/>
                                        </p:tgtEl>
                                      </p:cBhvr>
                                    </p:animEffec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fade">
                                      <p:cBhvr>
                                        <p:cTn id="106" dur="250"/>
                                        <p:tgtEl>
                                          <p:spTgt spid="122"/>
                                        </p:tgtEl>
                                      </p:cBhvr>
                                    </p:animEffect>
                                  </p:childTnLst>
                                </p:cTn>
                              </p:par>
                            </p:childTnLst>
                          </p:cTn>
                        </p:par>
                        <p:par>
                          <p:cTn id="107" fill="hold">
                            <p:stCondLst>
                              <p:cond delay="4750"/>
                            </p:stCondLst>
                            <p:childTnLst>
                              <p:par>
                                <p:cTn id="108" presetID="10" presetClass="entr" presetSubtype="0" fill="hold" nodeType="afterEffect">
                                  <p:stCondLst>
                                    <p:cond delay="0"/>
                                  </p:stCondLst>
                                  <p:childTnLst>
                                    <p:set>
                                      <p:cBhvr>
                                        <p:cTn id="109" dur="1" fill="hold">
                                          <p:stCondLst>
                                            <p:cond delay="0"/>
                                          </p:stCondLst>
                                        </p:cTn>
                                        <p:tgtEl>
                                          <p:spTgt spid="126"/>
                                        </p:tgtEl>
                                        <p:attrNameLst>
                                          <p:attrName>style.visibility</p:attrName>
                                        </p:attrNameLst>
                                      </p:cBhvr>
                                      <p:to>
                                        <p:strVal val="visible"/>
                                      </p:to>
                                    </p:set>
                                    <p:animEffect transition="in" filter="fade">
                                      <p:cBhvr>
                                        <p:cTn id="110" dur="250"/>
                                        <p:tgtEl>
                                          <p:spTgt spid="126"/>
                                        </p:tgtEl>
                                      </p:cBhvr>
                                    </p:animEffect>
                                  </p:childTnLst>
                                </p:cTn>
                              </p:par>
                            </p:childTnLst>
                          </p:cTn>
                        </p:par>
                        <p:par>
                          <p:cTn id="111" fill="hold">
                            <p:stCondLst>
                              <p:cond delay="5000"/>
                            </p:stCondLst>
                            <p:childTnLst>
                              <p:par>
                                <p:cTn id="112" presetID="10" presetClass="entr" presetSubtype="0" fill="hold" nodeType="afterEffect">
                                  <p:stCondLst>
                                    <p:cond delay="0"/>
                                  </p:stCondLst>
                                  <p:childTnLst>
                                    <p:set>
                                      <p:cBhvr>
                                        <p:cTn id="113" dur="1" fill="hold">
                                          <p:stCondLst>
                                            <p:cond delay="0"/>
                                          </p:stCondLst>
                                        </p:cTn>
                                        <p:tgtEl>
                                          <p:spTgt spid="130"/>
                                        </p:tgtEl>
                                        <p:attrNameLst>
                                          <p:attrName>style.visibility</p:attrName>
                                        </p:attrNameLst>
                                      </p:cBhvr>
                                      <p:to>
                                        <p:strVal val="visible"/>
                                      </p:to>
                                    </p:set>
                                    <p:animEffect transition="in" filter="fade">
                                      <p:cBhvr>
                                        <p:cTn id="114" dur="250"/>
                                        <p:tgtEl>
                                          <p:spTgt spid="130"/>
                                        </p:tgtEl>
                                      </p:cBhvr>
                                    </p:animEffect>
                                  </p:childTnLst>
                                </p:cTn>
                              </p:par>
                            </p:childTnLst>
                          </p:cTn>
                        </p:par>
                        <p:par>
                          <p:cTn id="115" fill="hold">
                            <p:stCondLst>
                              <p:cond delay="5250"/>
                            </p:stCondLst>
                            <p:childTnLst>
                              <p:par>
                                <p:cTn id="116" presetID="10"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fade">
                                      <p:cBhvr>
                                        <p:cTn id="118" dur="250"/>
                                        <p:tgtEl>
                                          <p:spTgt spid="134"/>
                                        </p:tgtEl>
                                      </p:cBhvr>
                                    </p:animEffect>
                                  </p:childTnLst>
                                </p:cTn>
                              </p:par>
                            </p:childTnLst>
                          </p:cTn>
                        </p:par>
                        <p:par>
                          <p:cTn id="119" fill="hold">
                            <p:stCondLst>
                              <p:cond delay="5500"/>
                            </p:stCondLst>
                            <p:childTnLst>
                              <p:par>
                                <p:cTn id="120" presetID="10" presetClass="entr" presetSubtype="0" fill="hold" nodeType="afterEffect">
                                  <p:stCondLst>
                                    <p:cond delay="0"/>
                                  </p:stCondLst>
                                  <p:childTnLst>
                                    <p:set>
                                      <p:cBhvr>
                                        <p:cTn id="121" dur="1" fill="hold">
                                          <p:stCondLst>
                                            <p:cond delay="0"/>
                                          </p:stCondLst>
                                        </p:cTn>
                                        <p:tgtEl>
                                          <p:spTgt spid="138"/>
                                        </p:tgtEl>
                                        <p:attrNameLst>
                                          <p:attrName>style.visibility</p:attrName>
                                        </p:attrNameLst>
                                      </p:cBhvr>
                                      <p:to>
                                        <p:strVal val="visible"/>
                                      </p:to>
                                    </p:set>
                                    <p:animEffect transition="in" filter="fade">
                                      <p:cBhvr>
                                        <p:cTn id="12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250" y="532799"/>
            <a:ext cx="702000" cy="702000"/>
          </a:xfrm>
          <a:prstGeom prst="rect">
            <a:avLst/>
          </a:prstGeom>
        </p:spPr>
      </p:pic>
      <p:sp>
        <p:nvSpPr>
          <p:cNvPr id="9" name="Rectangle 8"/>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sp>
        <p:nvSpPr>
          <p:cNvPr id="75" name="Rectangle 74"/>
          <p:cNvSpPr/>
          <p:nvPr/>
        </p:nvSpPr>
        <p:spPr>
          <a:xfrm>
            <a:off x="2542188"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42188"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A3A6B-9224-409B-A733-A1F45296B3E1}"/>
              </a:ext>
            </a:extLst>
          </p:cNvPr>
          <p:cNvSpPr txBox="1"/>
          <p:nvPr/>
        </p:nvSpPr>
        <p:spPr>
          <a:xfrm>
            <a:off x="755650" y="1805769"/>
            <a:ext cx="7632700" cy="1736977"/>
          </a:xfrm>
          <a:prstGeom prst="rect">
            <a:avLst/>
          </a:prstGeom>
          <a:solidFill>
            <a:srgbClr val="90C7E5"/>
          </a:solidFill>
          <a:ln w="28575">
            <a:solidFill>
              <a:srgbClr val="F8CACA"/>
            </a:solidFill>
          </a:ln>
        </p:spPr>
        <p:txBody>
          <a:bodyPr wrap="square" lIns="108000" tIns="108000" rIns="108000" bIns="108000" rtlCol="0">
            <a:noAutofit/>
          </a:bodyPr>
          <a:lstStyle/>
          <a:p>
            <a:endParaRPr lang="en-GB" sz="1600" dirty="0">
              <a:latin typeface="Twinkl" pitchFamily="2" charset="0"/>
            </a:endParaRPr>
          </a:p>
        </p:txBody>
      </p:sp>
      <p:sp>
        <p:nvSpPr>
          <p:cNvPr id="7" name="TextBox 6">
            <a:extLst>
              <a:ext uri="{FF2B5EF4-FFF2-40B4-BE49-F238E27FC236}">
                <a16:creationId xmlns:a16="http://schemas.microsoft.com/office/drawing/2014/main" id="{B19B462E-1336-40DC-8F26-B49E143F845D}"/>
              </a:ext>
            </a:extLst>
          </p:cNvPr>
          <p:cNvSpPr txBox="1"/>
          <p:nvPr/>
        </p:nvSpPr>
        <p:spPr>
          <a:xfrm>
            <a:off x="755650" y="1341439"/>
            <a:ext cx="7632700" cy="464331"/>
          </a:xfrm>
          <a:prstGeom prst="rect">
            <a:avLst/>
          </a:prstGeom>
          <a:solidFill>
            <a:srgbClr val="F8CACA"/>
          </a:solidFill>
          <a:ln w="28575">
            <a:solidFill>
              <a:srgbClr val="F8CACA"/>
            </a:solidFill>
          </a:ln>
        </p:spPr>
        <p:txBody>
          <a:bodyPr wrap="square" lIns="108000" tIns="108000" rIns="108000" bIns="108000" rtlCol="0">
            <a:spAutoFit/>
          </a:bodyPr>
          <a:lstStyle/>
          <a:p>
            <a:pPr algn="just"/>
            <a:r>
              <a:rPr lang="en-GB" sz="1600" b="1" spc="-10" dirty="0">
                <a:latin typeface="Twinkl" pitchFamily="2" charset="0"/>
              </a:rPr>
              <a:t>a) Look at these fraction cards. Organise them in ascending order.</a:t>
            </a:r>
          </a:p>
        </p:txBody>
      </p:sp>
      <p:grpSp>
        <p:nvGrpSpPr>
          <p:cNvPr id="55" name="Group 54">
            <a:extLst>
              <a:ext uri="{FF2B5EF4-FFF2-40B4-BE49-F238E27FC236}">
                <a16:creationId xmlns:a16="http://schemas.microsoft.com/office/drawing/2014/main" id="{635EB101-B028-471B-88A6-5646672AF576}"/>
              </a:ext>
            </a:extLst>
          </p:cNvPr>
          <p:cNvGrpSpPr/>
          <p:nvPr/>
        </p:nvGrpSpPr>
        <p:grpSpPr>
          <a:xfrm>
            <a:off x="1028700" y="1919806"/>
            <a:ext cx="1504406" cy="1504406"/>
            <a:chOff x="1028700" y="1972059"/>
            <a:chExt cx="1504406" cy="1504406"/>
          </a:xfrm>
        </p:grpSpPr>
        <p:sp>
          <p:nvSpPr>
            <p:cNvPr id="2" name="Rectangle 1">
              <a:extLst>
                <a:ext uri="{FF2B5EF4-FFF2-40B4-BE49-F238E27FC236}">
                  <a16:creationId xmlns:a16="http://schemas.microsoft.com/office/drawing/2014/main" id="{7713AEF2-48D1-4427-9CFB-E0FD778BD0A9}"/>
                </a:ext>
              </a:extLst>
            </p:cNvPr>
            <p:cNvSpPr/>
            <p:nvPr/>
          </p:nvSpPr>
          <p:spPr>
            <a:xfrm>
              <a:off x="1028700" y="1972059"/>
              <a:ext cx="1504406" cy="15044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b="1" dirty="0">
                  <a:solidFill>
                    <a:schemeClr val="tx1"/>
                  </a:solidFill>
                </a:rPr>
                <a:t>A</a:t>
              </a:r>
            </a:p>
          </p:txBody>
        </p:sp>
        <p:grpSp>
          <p:nvGrpSpPr>
            <p:cNvPr id="54" name="Group 53">
              <a:extLst>
                <a:ext uri="{FF2B5EF4-FFF2-40B4-BE49-F238E27FC236}">
                  <a16:creationId xmlns:a16="http://schemas.microsoft.com/office/drawing/2014/main" id="{35A0B87B-CA30-4165-9491-6A12D91A6B69}"/>
                </a:ext>
              </a:extLst>
            </p:cNvPr>
            <p:cNvGrpSpPr/>
            <p:nvPr/>
          </p:nvGrpSpPr>
          <p:grpSpPr>
            <a:xfrm>
              <a:off x="1456674" y="2031422"/>
              <a:ext cx="648459" cy="1103444"/>
              <a:chOff x="1456674" y="2018393"/>
              <a:chExt cx="648459" cy="1103444"/>
            </a:xfrm>
          </p:grpSpPr>
          <p:sp>
            <p:nvSpPr>
              <p:cNvPr id="151" name="TextBox 150">
                <a:extLst>
                  <a:ext uri="{FF2B5EF4-FFF2-40B4-BE49-F238E27FC236}">
                    <a16:creationId xmlns:a16="http://schemas.microsoft.com/office/drawing/2014/main" id="{8332BBDE-3404-4728-B063-48F97EE69739}"/>
                  </a:ext>
                </a:extLst>
              </p:cNvPr>
              <p:cNvSpPr txBox="1"/>
              <p:nvPr/>
            </p:nvSpPr>
            <p:spPr>
              <a:xfrm>
                <a:off x="1456674" y="2018393"/>
                <a:ext cx="648459" cy="1103444"/>
              </a:xfrm>
              <a:prstGeom prst="rect">
                <a:avLst/>
              </a:prstGeom>
              <a:noFill/>
            </p:spPr>
            <p:txBody>
              <a:bodyPr wrap="square" rtlCol="0">
                <a:spAutoFit/>
              </a:bodyPr>
              <a:lstStyle/>
              <a:p>
                <a:pPr algn="ctr"/>
                <a:r>
                  <a:rPr lang="en-GB" sz="3200" dirty="0"/>
                  <a:t>15</a:t>
                </a:r>
                <a:br>
                  <a:rPr lang="en-GB" sz="3200" dirty="0"/>
                </a:br>
                <a:r>
                  <a:rPr lang="en-GB" sz="3200" dirty="0"/>
                  <a:t>10</a:t>
                </a:r>
              </a:p>
            </p:txBody>
          </p:sp>
          <p:cxnSp>
            <p:nvCxnSpPr>
              <p:cNvPr id="154" name="Straight Connector 153">
                <a:extLst>
                  <a:ext uri="{FF2B5EF4-FFF2-40B4-BE49-F238E27FC236}">
                    <a16:creationId xmlns:a16="http://schemas.microsoft.com/office/drawing/2014/main" id="{303CD63C-B7A9-404B-BA4F-211AC3DF5CC6}"/>
                  </a:ext>
                </a:extLst>
              </p:cNvPr>
              <p:cNvCxnSpPr>
                <a:cxnSpLocks/>
              </p:cNvCxnSpPr>
              <p:nvPr/>
            </p:nvCxnSpPr>
            <p:spPr>
              <a:xfrm>
                <a:off x="1576160" y="2561204"/>
                <a:ext cx="415143"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57" name="Group 56">
            <a:extLst>
              <a:ext uri="{FF2B5EF4-FFF2-40B4-BE49-F238E27FC236}">
                <a16:creationId xmlns:a16="http://schemas.microsoft.com/office/drawing/2014/main" id="{2DD202DB-B656-4F77-A0C8-859933D11546}"/>
              </a:ext>
            </a:extLst>
          </p:cNvPr>
          <p:cNvGrpSpPr/>
          <p:nvPr/>
        </p:nvGrpSpPr>
        <p:grpSpPr>
          <a:xfrm>
            <a:off x="4750164" y="1919806"/>
            <a:ext cx="1504406" cy="1504406"/>
            <a:chOff x="4750164" y="1972059"/>
            <a:chExt cx="1504406" cy="1504406"/>
          </a:xfrm>
        </p:grpSpPr>
        <p:sp>
          <p:nvSpPr>
            <p:cNvPr id="143" name="Rectangle 142">
              <a:extLst>
                <a:ext uri="{FF2B5EF4-FFF2-40B4-BE49-F238E27FC236}">
                  <a16:creationId xmlns:a16="http://schemas.microsoft.com/office/drawing/2014/main" id="{AA3F75D1-6761-453D-BD8F-16B2EFEA23AE}"/>
                </a:ext>
              </a:extLst>
            </p:cNvPr>
            <p:cNvSpPr/>
            <p:nvPr/>
          </p:nvSpPr>
          <p:spPr>
            <a:xfrm>
              <a:off x="4750164" y="1972059"/>
              <a:ext cx="1504406" cy="15044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b="1" dirty="0">
                  <a:solidFill>
                    <a:schemeClr val="tx1"/>
                  </a:solidFill>
                </a:rPr>
                <a:t>C</a:t>
              </a:r>
            </a:p>
          </p:txBody>
        </p:sp>
        <p:grpSp>
          <p:nvGrpSpPr>
            <p:cNvPr id="45" name="Group 44">
              <a:extLst>
                <a:ext uri="{FF2B5EF4-FFF2-40B4-BE49-F238E27FC236}">
                  <a16:creationId xmlns:a16="http://schemas.microsoft.com/office/drawing/2014/main" id="{2F09F89B-EBB7-4B65-A2DB-E9463C49E4D9}"/>
                </a:ext>
              </a:extLst>
            </p:cNvPr>
            <p:cNvGrpSpPr/>
            <p:nvPr/>
          </p:nvGrpSpPr>
          <p:grpSpPr>
            <a:xfrm>
              <a:off x="5419662" y="2209945"/>
              <a:ext cx="648459" cy="830997"/>
              <a:chOff x="5528871" y="2184571"/>
              <a:chExt cx="705396" cy="903960"/>
            </a:xfrm>
          </p:grpSpPr>
          <p:sp>
            <p:nvSpPr>
              <p:cNvPr id="157" name="TextBox 156">
                <a:extLst>
                  <a:ext uri="{FF2B5EF4-FFF2-40B4-BE49-F238E27FC236}">
                    <a16:creationId xmlns:a16="http://schemas.microsoft.com/office/drawing/2014/main" id="{77E172EE-B0F6-4C0A-A139-EBDF631BCA5A}"/>
                  </a:ext>
                </a:extLst>
              </p:cNvPr>
              <p:cNvSpPr txBox="1"/>
              <p:nvPr/>
            </p:nvSpPr>
            <p:spPr>
              <a:xfrm>
                <a:off x="5528871" y="2184571"/>
                <a:ext cx="705396" cy="903960"/>
              </a:xfrm>
              <a:prstGeom prst="rect">
                <a:avLst/>
              </a:prstGeom>
              <a:noFill/>
            </p:spPr>
            <p:txBody>
              <a:bodyPr wrap="square" rtlCol="0">
                <a:spAutoFit/>
              </a:bodyPr>
              <a:lstStyle/>
              <a:p>
                <a:pPr algn="ctr"/>
                <a:r>
                  <a:rPr lang="en-GB" sz="2400" dirty="0"/>
                  <a:t>5</a:t>
                </a:r>
                <a:br>
                  <a:rPr lang="en-GB" sz="2400" dirty="0"/>
                </a:br>
                <a:r>
                  <a:rPr lang="en-GB" sz="2400" dirty="0"/>
                  <a:t>10</a:t>
                </a:r>
              </a:p>
            </p:txBody>
          </p:sp>
          <p:cxnSp>
            <p:nvCxnSpPr>
              <p:cNvPr id="158" name="Straight Connector 157">
                <a:extLst>
                  <a:ext uri="{FF2B5EF4-FFF2-40B4-BE49-F238E27FC236}">
                    <a16:creationId xmlns:a16="http://schemas.microsoft.com/office/drawing/2014/main" id="{33F092DB-8701-4507-80F1-6C31459E4CBC}"/>
                  </a:ext>
                </a:extLst>
              </p:cNvPr>
              <p:cNvCxnSpPr>
                <a:cxnSpLocks/>
              </p:cNvCxnSpPr>
              <p:nvPr/>
            </p:nvCxnSpPr>
            <p:spPr>
              <a:xfrm>
                <a:off x="5658848" y="2655341"/>
                <a:ext cx="451594"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4" name="Rectangle 43">
              <a:extLst>
                <a:ext uri="{FF2B5EF4-FFF2-40B4-BE49-F238E27FC236}">
                  <a16:creationId xmlns:a16="http://schemas.microsoft.com/office/drawing/2014/main" id="{19F9850F-33DB-49B0-89F6-1112A482B8B7}"/>
                </a:ext>
              </a:extLst>
            </p:cNvPr>
            <p:cNvSpPr/>
            <p:nvPr/>
          </p:nvSpPr>
          <p:spPr>
            <a:xfrm>
              <a:off x="4993697" y="2181651"/>
              <a:ext cx="550151" cy="923330"/>
            </a:xfrm>
            <a:prstGeom prst="rect">
              <a:avLst/>
            </a:prstGeom>
          </p:spPr>
          <p:txBody>
            <a:bodyPr wrap="none">
              <a:spAutoFit/>
            </a:bodyPr>
            <a:lstStyle/>
            <a:p>
              <a:r>
                <a:rPr lang="en-GB" sz="5400" dirty="0"/>
                <a:t>2</a:t>
              </a:r>
            </a:p>
          </p:txBody>
        </p:sp>
      </p:grpSp>
      <p:grpSp>
        <p:nvGrpSpPr>
          <p:cNvPr id="58" name="Group 57">
            <a:extLst>
              <a:ext uri="{FF2B5EF4-FFF2-40B4-BE49-F238E27FC236}">
                <a16:creationId xmlns:a16="http://schemas.microsoft.com/office/drawing/2014/main" id="{67C42B15-CE5E-4853-AD0E-FA7E4F725FDE}"/>
              </a:ext>
            </a:extLst>
          </p:cNvPr>
          <p:cNvGrpSpPr/>
          <p:nvPr/>
        </p:nvGrpSpPr>
        <p:grpSpPr>
          <a:xfrm>
            <a:off x="6610895" y="1919806"/>
            <a:ext cx="1504406" cy="1504406"/>
            <a:chOff x="6610895" y="1972059"/>
            <a:chExt cx="1504406" cy="1504406"/>
          </a:xfrm>
        </p:grpSpPr>
        <p:sp>
          <p:nvSpPr>
            <p:cNvPr id="144" name="Rectangle 143">
              <a:extLst>
                <a:ext uri="{FF2B5EF4-FFF2-40B4-BE49-F238E27FC236}">
                  <a16:creationId xmlns:a16="http://schemas.microsoft.com/office/drawing/2014/main" id="{4C68B83D-A63E-4BD2-9288-BBE84B694320}"/>
                </a:ext>
              </a:extLst>
            </p:cNvPr>
            <p:cNvSpPr/>
            <p:nvPr/>
          </p:nvSpPr>
          <p:spPr>
            <a:xfrm>
              <a:off x="6610895" y="1972059"/>
              <a:ext cx="1504406" cy="15044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b="1" dirty="0">
                  <a:solidFill>
                    <a:schemeClr val="tx1"/>
                  </a:solidFill>
                </a:rPr>
                <a:t>D</a:t>
              </a:r>
            </a:p>
          </p:txBody>
        </p:sp>
        <p:sp>
          <p:nvSpPr>
            <p:cNvPr id="46" name="Rectangle 45">
              <a:extLst>
                <a:ext uri="{FF2B5EF4-FFF2-40B4-BE49-F238E27FC236}">
                  <a16:creationId xmlns:a16="http://schemas.microsoft.com/office/drawing/2014/main" id="{45D44D36-B3F1-4985-8F75-A6432D48F535}"/>
                </a:ext>
              </a:extLst>
            </p:cNvPr>
            <p:cNvSpPr/>
            <p:nvPr/>
          </p:nvSpPr>
          <p:spPr>
            <a:xfrm>
              <a:off x="6934936" y="2075312"/>
              <a:ext cx="856324" cy="1015663"/>
            </a:xfrm>
            <a:prstGeom prst="rect">
              <a:avLst/>
            </a:prstGeom>
          </p:spPr>
          <p:txBody>
            <a:bodyPr wrap="none">
              <a:spAutoFit/>
            </a:bodyPr>
            <a:lstStyle/>
            <a:p>
              <a:pPr algn="ctr"/>
              <a:r>
                <a:rPr lang="en-GB" sz="2000" dirty="0"/>
                <a:t>two</a:t>
              </a:r>
            </a:p>
            <a:p>
              <a:pPr algn="ctr"/>
              <a:r>
                <a:rPr lang="en-GB" sz="2000" dirty="0"/>
                <a:t>whole</a:t>
              </a:r>
            </a:p>
            <a:p>
              <a:pPr algn="ctr"/>
              <a:r>
                <a:rPr lang="en-GB" sz="2000" dirty="0"/>
                <a:t>ones</a:t>
              </a:r>
            </a:p>
          </p:txBody>
        </p:sp>
      </p:grpSp>
      <p:grpSp>
        <p:nvGrpSpPr>
          <p:cNvPr id="56" name="Group 55">
            <a:extLst>
              <a:ext uri="{FF2B5EF4-FFF2-40B4-BE49-F238E27FC236}">
                <a16:creationId xmlns:a16="http://schemas.microsoft.com/office/drawing/2014/main" id="{39DDA1C4-B939-4DAC-9BD8-B107A92B6DD9}"/>
              </a:ext>
            </a:extLst>
          </p:cNvPr>
          <p:cNvGrpSpPr/>
          <p:nvPr/>
        </p:nvGrpSpPr>
        <p:grpSpPr>
          <a:xfrm>
            <a:off x="2889432" y="1919806"/>
            <a:ext cx="1504406" cy="1504406"/>
            <a:chOff x="2889432" y="1972059"/>
            <a:chExt cx="1504406" cy="1504406"/>
          </a:xfrm>
        </p:grpSpPr>
        <p:sp>
          <p:nvSpPr>
            <p:cNvPr id="142" name="Rectangle 141">
              <a:extLst>
                <a:ext uri="{FF2B5EF4-FFF2-40B4-BE49-F238E27FC236}">
                  <a16:creationId xmlns:a16="http://schemas.microsoft.com/office/drawing/2014/main" id="{DD4A2476-EEC9-4AD3-89AD-9E451D004B9C}"/>
                </a:ext>
              </a:extLst>
            </p:cNvPr>
            <p:cNvSpPr/>
            <p:nvPr/>
          </p:nvSpPr>
          <p:spPr>
            <a:xfrm>
              <a:off x="2889432" y="1972059"/>
              <a:ext cx="1504406" cy="15044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b="1" dirty="0">
                  <a:solidFill>
                    <a:schemeClr val="tx1"/>
                  </a:solidFill>
                </a:rPr>
                <a:t>B</a:t>
              </a:r>
            </a:p>
          </p:txBody>
        </p:sp>
        <p:sp>
          <p:nvSpPr>
            <p:cNvPr id="49" name="Rectangle 48">
              <a:extLst>
                <a:ext uri="{FF2B5EF4-FFF2-40B4-BE49-F238E27FC236}">
                  <a16:creationId xmlns:a16="http://schemas.microsoft.com/office/drawing/2014/main" id="{F7DE045B-1EEE-419B-BF01-1EE48F956BC9}"/>
                </a:ext>
              </a:extLst>
            </p:cNvPr>
            <p:cNvSpPr/>
            <p:nvPr/>
          </p:nvSpPr>
          <p:spPr>
            <a:xfrm>
              <a:off x="3010309" y="2489596"/>
              <a:ext cx="1262653" cy="343242"/>
            </a:xfrm>
            <a:prstGeom prst="rect">
              <a:avLst/>
            </a:prstGeom>
            <a:solidFill>
              <a:srgbClr val="F7C4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TextBox 160">
            <a:extLst>
              <a:ext uri="{FF2B5EF4-FFF2-40B4-BE49-F238E27FC236}">
                <a16:creationId xmlns:a16="http://schemas.microsoft.com/office/drawing/2014/main" id="{4E53D748-98A4-47B5-B995-E8E9077AA269}"/>
              </a:ext>
            </a:extLst>
          </p:cNvPr>
          <p:cNvSpPr txBox="1"/>
          <p:nvPr/>
        </p:nvSpPr>
        <p:spPr>
          <a:xfrm>
            <a:off x="755650" y="3538248"/>
            <a:ext cx="7632700" cy="1743048"/>
          </a:xfrm>
          <a:prstGeom prst="rect">
            <a:avLst/>
          </a:prstGeom>
          <a:solidFill>
            <a:schemeClr val="bg1"/>
          </a:solidFill>
          <a:ln w="28575">
            <a:solidFill>
              <a:srgbClr val="F8CACA"/>
            </a:solidFill>
          </a:ln>
        </p:spPr>
        <p:txBody>
          <a:bodyPr wrap="square" lIns="108000" tIns="108000" rIns="108000" bIns="108000" rtlCol="0">
            <a:noAutofit/>
          </a:bodyPr>
          <a:lstStyle/>
          <a:p>
            <a:pPr>
              <a:spcAft>
                <a:spcPts val="600"/>
              </a:spcAft>
            </a:pPr>
            <a:r>
              <a:rPr lang="en-GB" b="1" dirty="0">
                <a:latin typeface="Twinkl" pitchFamily="2" charset="0"/>
              </a:rPr>
              <a:t>b)</a:t>
            </a:r>
            <a:r>
              <a:rPr lang="en-GB" dirty="0">
                <a:latin typeface="Twinkl" pitchFamily="2" charset="0"/>
              </a:rPr>
              <a:t> Explain the pattern in this fraction number sequence.</a:t>
            </a:r>
          </a:p>
          <a:p>
            <a:pPr>
              <a:spcAft>
                <a:spcPts val="600"/>
              </a:spcAft>
            </a:pPr>
            <a:endParaRPr lang="en-GB" dirty="0">
              <a:latin typeface="Twinkl" pitchFamily="2" charset="0"/>
            </a:endParaRPr>
          </a:p>
          <a:p>
            <a:pPr>
              <a:spcAft>
                <a:spcPts val="600"/>
              </a:spcAft>
            </a:pPr>
            <a:r>
              <a:rPr lang="en-GB" b="1" dirty="0">
                <a:latin typeface="Twinkl" pitchFamily="2" charset="0"/>
              </a:rPr>
              <a:t>c)</a:t>
            </a:r>
            <a:r>
              <a:rPr lang="en-GB" dirty="0">
                <a:latin typeface="Twinkl" pitchFamily="2" charset="0"/>
              </a:rPr>
              <a:t> </a:t>
            </a:r>
            <a:r>
              <a:rPr lang="en-GB" dirty="0"/>
              <a:t>What will the next card in the sequence be? Try to write it in more </a:t>
            </a:r>
            <a:br>
              <a:rPr lang="en-GB" dirty="0"/>
            </a:br>
            <a:r>
              <a:rPr lang="en-GB" dirty="0"/>
              <a:t>    than one way and draw an image of this fraction.</a:t>
            </a:r>
            <a:endParaRPr lang="en-GB" dirty="0">
              <a:latin typeface="Twinkl" pitchFamily="2" charset="0"/>
            </a:endParaRPr>
          </a:p>
        </p:txBody>
      </p:sp>
      <p:sp>
        <p:nvSpPr>
          <p:cNvPr id="52" name="Rectangle 51">
            <a:extLst>
              <a:ext uri="{FF2B5EF4-FFF2-40B4-BE49-F238E27FC236}">
                <a16:creationId xmlns:a16="http://schemas.microsoft.com/office/drawing/2014/main" id="{9D399916-ECF3-4E8A-AEAA-D56A4CD17B0C}"/>
              </a:ext>
            </a:extLst>
          </p:cNvPr>
          <p:cNvSpPr/>
          <p:nvPr/>
        </p:nvSpPr>
        <p:spPr>
          <a:xfrm>
            <a:off x="1059180" y="3893836"/>
            <a:ext cx="6629400" cy="369332"/>
          </a:xfrm>
          <a:prstGeom prst="rect">
            <a:avLst/>
          </a:prstGeom>
        </p:spPr>
        <p:txBody>
          <a:bodyPr wrap="square">
            <a:spAutoFit/>
          </a:bodyPr>
          <a:lstStyle/>
          <a:p>
            <a:r>
              <a:rPr lang="en-GB" b="1" dirty="0">
                <a:solidFill>
                  <a:srgbClr val="009541"/>
                </a:solidFill>
              </a:rPr>
              <a:t>The fractions are increasing by 5 tenths (or 1 half) each time.</a:t>
            </a:r>
            <a:endParaRPr lang="en-GB" b="1" dirty="0">
              <a:solidFill>
                <a:srgbClr val="009541"/>
              </a:solidFill>
              <a:latin typeface="Twinkl" pitchFamily="2" charset="0"/>
            </a:endParaRPr>
          </a:p>
        </p:txBody>
      </p:sp>
      <p:grpSp>
        <p:nvGrpSpPr>
          <p:cNvPr id="60" name="Group 59">
            <a:extLst>
              <a:ext uri="{FF2B5EF4-FFF2-40B4-BE49-F238E27FC236}">
                <a16:creationId xmlns:a16="http://schemas.microsoft.com/office/drawing/2014/main" id="{5B96A7A8-9E05-4E70-BAB6-4128098ED4D7}"/>
              </a:ext>
            </a:extLst>
          </p:cNvPr>
          <p:cNvGrpSpPr/>
          <p:nvPr/>
        </p:nvGrpSpPr>
        <p:grpSpPr>
          <a:xfrm>
            <a:off x="755650" y="5275224"/>
            <a:ext cx="7632700" cy="998576"/>
            <a:chOff x="755650" y="5275224"/>
            <a:chExt cx="7632700" cy="998576"/>
          </a:xfrm>
        </p:grpSpPr>
        <p:sp>
          <p:nvSpPr>
            <p:cNvPr id="165" name="TextBox 164">
              <a:extLst>
                <a:ext uri="{FF2B5EF4-FFF2-40B4-BE49-F238E27FC236}">
                  <a16:creationId xmlns:a16="http://schemas.microsoft.com/office/drawing/2014/main" id="{36ABA057-E64A-4231-9121-DFDB6439067D}"/>
                </a:ext>
              </a:extLst>
            </p:cNvPr>
            <p:cNvSpPr txBox="1"/>
            <p:nvPr/>
          </p:nvSpPr>
          <p:spPr>
            <a:xfrm>
              <a:off x="755650" y="5275224"/>
              <a:ext cx="7632700" cy="998576"/>
            </a:xfrm>
            <a:prstGeom prst="rect">
              <a:avLst/>
            </a:prstGeom>
            <a:solidFill>
              <a:srgbClr val="CDE196"/>
            </a:solidFill>
            <a:ln w="28575">
              <a:solidFill>
                <a:srgbClr val="009541"/>
              </a:solidFill>
            </a:ln>
          </p:spPr>
          <p:txBody>
            <a:bodyPr wrap="square" lIns="108000" tIns="108000" rIns="108000" bIns="108000" rtlCol="0">
              <a:noAutofit/>
            </a:bodyPr>
            <a:lstStyle/>
            <a:p>
              <a:pPr>
                <a:spcAft>
                  <a:spcPts val="600"/>
                </a:spcAft>
              </a:pPr>
              <a:endParaRPr lang="en-GB" dirty="0">
                <a:latin typeface="Twinkl" pitchFamily="2" charset="0"/>
              </a:endParaRPr>
            </a:p>
          </p:txBody>
        </p:sp>
        <p:grpSp>
          <p:nvGrpSpPr>
            <p:cNvPr id="53" name="Group 52">
              <a:extLst>
                <a:ext uri="{FF2B5EF4-FFF2-40B4-BE49-F238E27FC236}">
                  <a16:creationId xmlns:a16="http://schemas.microsoft.com/office/drawing/2014/main" id="{80EB54DD-E35A-47FD-AF58-465FD3336E08}"/>
                </a:ext>
              </a:extLst>
            </p:cNvPr>
            <p:cNvGrpSpPr/>
            <p:nvPr/>
          </p:nvGrpSpPr>
          <p:grpSpPr>
            <a:xfrm>
              <a:off x="3232762" y="5362005"/>
              <a:ext cx="1147750" cy="825014"/>
              <a:chOff x="2105133" y="5470592"/>
              <a:chExt cx="600528" cy="569456"/>
            </a:xfrm>
          </p:grpSpPr>
          <p:sp>
            <p:nvSpPr>
              <p:cNvPr id="169" name="Rectangle 168">
                <a:extLst>
                  <a:ext uri="{FF2B5EF4-FFF2-40B4-BE49-F238E27FC236}">
                    <a16:creationId xmlns:a16="http://schemas.microsoft.com/office/drawing/2014/main" id="{A87A40BA-0D9B-4145-A263-7274858A3D00}"/>
                  </a:ext>
                </a:extLst>
              </p:cNvPr>
              <p:cNvSpPr/>
              <p:nvPr/>
            </p:nvSpPr>
            <p:spPr>
              <a:xfrm>
                <a:off x="2105133" y="5470592"/>
                <a:ext cx="600528" cy="163249"/>
              </a:xfrm>
              <a:prstGeom prst="rect">
                <a:avLst/>
              </a:prstGeom>
              <a:solidFill>
                <a:srgbClr val="F7C4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0" name="Rectangle 169">
                <a:extLst>
                  <a:ext uri="{FF2B5EF4-FFF2-40B4-BE49-F238E27FC236}">
                    <a16:creationId xmlns:a16="http://schemas.microsoft.com/office/drawing/2014/main" id="{F4AD8F62-BE34-4CAE-944D-EC3B0C1C71FB}"/>
                  </a:ext>
                </a:extLst>
              </p:cNvPr>
              <p:cNvSpPr/>
              <p:nvPr/>
            </p:nvSpPr>
            <p:spPr>
              <a:xfrm>
                <a:off x="2105133" y="5671059"/>
                <a:ext cx="600528" cy="163249"/>
              </a:xfrm>
              <a:prstGeom prst="rect">
                <a:avLst/>
              </a:prstGeom>
              <a:solidFill>
                <a:srgbClr val="F7C4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1" name="Rectangle 170">
                <a:extLst>
                  <a:ext uri="{FF2B5EF4-FFF2-40B4-BE49-F238E27FC236}">
                    <a16:creationId xmlns:a16="http://schemas.microsoft.com/office/drawing/2014/main" id="{CB420259-D577-4FD9-9072-4FB158E22CF3}"/>
                  </a:ext>
                </a:extLst>
              </p:cNvPr>
              <p:cNvSpPr/>
              <p:nvPr/>
            </p:nvSpPr>
            <p:spPr>
              <a:xfrm>
                <a:off x="2105133" y="5876799"/>
                <a:ext cx="600528" cy="163249"/>
              </a:xfrm>
              <a:prstGeom prst="rect">
                <a:avLst/>
              </a:prstGeom>
              <a:solidFill>
                <a:srgbClr val="F7C4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172" name="Group 171">
              <a:extLst>
                <a:ext uri="{FF2B5EF4-FFF2-40B4-BE49-F238E27FC236}">
                  <a16:creationId xmlns:a16="http://schemas.microsoft.com/office/drawing/2014/main" id="{1036EB8F-2D53-47F5-AC46-6F2FD128F1F9}"/>
                </a:ext>
              </a:extLst>
            </p:cNvPr>
            <p:cNvGrpSpPr/>
            <p:nvPr/>
          </p:nvGrpSpPr>
          <p:grpSpPr>
            <a:xfrm>
              <a:off x="2135922" y="5484327"/>
              <a:ext cx="558720" cy="584775"/>
              <a:chOff x="1175333" y="5261785"/>
              <a:chExt cx="308734" cy="584775"/>
            </a:xfrm>
          </p:grpSpPr>
          <p:sp>
            <p:nvSpPr>
              <p:cNvPr id="173" name="TextBox 172">
                <a:extLst>
                  <a:ext uri="{FF2B5EF4-FFF2-40B4-BE49-F238E27FC236}">
                    <a16:creationId xmlns:a16="http://schemas.microsoft.com/office/drawing/2014/main" id="{3171167D-F321-4380-89CA-B28D4CC941D7}"/>
                  </a:ext>
                </a:extLst>
              </p:cNvPr>
              <p:cNvSpPr txBox="1"/>
              <p:nvPr/>
            </p:nvSpPr>
            <p:spPr>
              <a:xfrm>
                <a:off x="1175333" y="5261785"/>
                <a:ext cx="308734" cy="584775"/>
              </a:xfrm>
              <a:prstGeom prst="rect">
                <a:avLst/>
              </a:prstGeom>
              <a:noFill/>
            </p:spPr>
            <p:txBody>
              <a:bodyPr wrap="square" rtlCol="0">
                <a:spAutoFit/>
              </a:bodyPr>
              <a:lstStyle/>
              <a:p>
                <a:pPr algn="ctr"/>
                <a:r>
                  <a:rPr lang="en-GB" sz="1600" b="1" dirty="0"/>
                  <a:t>30</a:t>
                </a:r>
                <a:br>
                  <a:rPr lang="en-GB" sz="1600" b="1" dirty="0"/>
                </a:br>
                <a:r>
                  <a:rPr lang="en-GB" sz="1600" b="1" dirty="0"/>
                  <a:t>10</a:t>
                </a:r>
              </a:p>
            </p:txBody>
          </p:sp>
          <p:cxnSp>
            <p:nvCxnSpPr>
              <p:cNvPr id="174" name="Straight Connector 173">
                <a:extLst>
                  <a:ext uri="{FF2B5EF4-FFF2-40B4-BE49-F238E27FC236}">
                    <a16:creationId xmlns:a16="http://schemas.microsoft.com/office/drawing/2014/main" id="{740EAAC4-41EE-41CB-B50E-BD16E78DF16A}"/>
                  </a:ext>
                </a:extLst>
              </p:cNvPr>
              <p:cNvCxnSpPr>
                <a:cxnSpLocks/>
              </p:cNvCxnSpPr>
              <p:nvPr/>
            </p:nvCxnSpPr>
            <p:spPr>
              <a:xfrm>
                <a:off x="1272201" y="5553565"/>
                <a:ext cx="11499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79" name="TextBox 178">
              <a:extLst>
                <a:ext uri="{FF2B5EF4-FFF2-40B4-BE49-F238E27FC236}">
                  <a16:creationId xmlns:a16="http://schemas.microsoft.com/office/drawing/2014/main" id="{ECF3FA51-69E8-42CD-BE32-71E4C1B10F7D}"/>
                </a:ext>
              </a:extLst>
            </p:cNvPr>
            <p:cNvSpPr txBox="1"/>
            <p:nvPr/>
          </p:nvSpPr>
          <p:spPr>
            <a:xfrm>
              <a:off x="2436350" y="5512902"/>
              <a:ext cx="739303" cy="523220"/>
            </a:xfrm>
            <a:prstGeom prst="rect">
              <a:avLst/>
            </a:prstGeom>
            <a:noFill/>
          </p:spPr>
          <p:txBody>
            <a:bodyPr wrap="square" rtlCol="0">
              <a:spAutoFit/>
            </a:bodyPr>
            <a:lstStyle/>
            <a:p>
              <a:pPr algn="ctr"/>
              <a:r>
                <a:rPr lang="en-GB" sz="2800" b="1" dirty="0"/>
                <a:t>, 3,</a:t>
              </a:r>
            </a:p>
          </p:txBody>
        </p:sp>
        <p:sp>
          <p:nvSpPr>
            <p:cNvPr id="181" name="TextBox 180">
              <a:extLst>
                <a:ext uri="{FF2B5EF4-FFF2-40B4-BE49-F238E27FC236}">
                  <a16:creationId xmlns:a16="http://schemas.microsoft.com/office/drawing/2014/main" id="{46257A64-9340-439A-A0DB-ECA109DC495D}"/>
                </a:ext>
              </a:extLst>
            </p:cNvPr>
            <p:cNvSpPr txBox="1"/>
            <p:nvPr/>
          </p:nvSpPr>
          <p:spPr>
            <a:xfrm>
              <a:off x="4380512" y="5512902"/>
              <a:ext cx="739303" cy="523220"/>
            </a:xfrm>
            <a:prstGeom prst="rect">
              <a:avLst/>
            </a:prstGeom>
            <a:noFill/>
          </p:spPr>
          <p:txBody>
            <a:bodyPr wrap="square" rtlCol="0">
              <a:spAutoFit/>
            </a:bodyPr>
            <a:lstStyle/>
            <a:p>
              <a:pPr algn="ctr"/>
              <a:r>
                <a:rPr lang="en-GB" sz="2800" b="1" dirty="0"/>
                <a:t>or</a:t>
              </a:r>
            </a:p>
          </p:txBody>
        </p:sp>
      </p:grpSp>
      <p:graphicFrame>
        <p:nvGraphicFramePr>
          <p:cNvPr id="59" name="Table 58">
            <a:extLst>
              <a:ext uri="{FF2B5EF4-FFF2-40B4-BE49-F238E27FC236}">
                <a16:creationId xmlns:a16="http://schemas.microsoft.com/office/drawing/2014/main" id="{FC6DE9BA-A193-4A2B-878F-14A15774552F}"/>
              </a:ext>
            </a:extLst>
          </p:cNvPr>
          <p:cNvGraphicFramePr>
            <a:graphicFrameLocks noGrp="1"/>
          </p:cNvGraphicFramePr>
          <p:nvPr>
            <p:extLst>
              <p:ext uri="{D42A27DB-BD31-4B8C-83A1-F6EECF244321}">
                <p14:modId xmlns:p14="http://schemas.microsoft.com/office/powerpoint/2010/main" val="2951527494"/>
              </p:ext>
            </p:extLst>
          </p:nvPr>
        </p:nvGraphicFramePr>
        <p:xfrm>
          <a:off x="5104506" y="5371266"/>
          <a:ext cx="1705300" cy="221974"/>
        </p:xfrm>
        <a:graphic>
          <a:graphicData uri="http://schemas.openxmlformats.org/drawingml/2006/table">
            <a:tbl>
              <a:tblPr firstRow="1" bandRow="1">
                <a:tableStyleId>{5940675A-B579-460E-94D1-54222C63F5DA}</a:tableStyleId>
              </a:tblPr>
              <a:tblGrid>
                <a:gridCol w="170530">
                  <a:extLst>
                    <a:ext uri="{9D8B030D-6E8A-4147-A177-3AD203B41FA5}">
                      <a16:colId xmlns:a16="http://schemas.microsoft.com/office/drawing/2014/main" val="413228866"/>
                    </a:ext>
                  </a:extLst>
                </a:gridCol>
                <a:gridCol w="170530">
                  <a:extLst>
                    <a:ext uri="{9D8B030D-6E8A-4147-A177-3AD203B41FA5}">
                      <a16:colId xmlns:a16="http://schemas.microsoft.com/office/drawing/2014/main" val="2176644884"/>
                    </a:ext>
                  </a:extLst>
                </a:gridCol>
                <a:gridCol w="170530">
                  <a:extLst>
                    <a:ext uri="{9D8B030D-6E8A-4147-A177-3AD203B41FA5}">
                      <a16:colId xmlns:a16="http://schemas.microsoft.com/office/drawing/2014/main" val="13686321"/>
                    </a:ext>
                  </a:extLst>
                </a:gridCol>
                <a:gridCol w="170530">
                  <a:extLst>
                    <a:ext uri="{9D8B030D-6E8A-4147-A177-3AD203B41FA5}">
                      <a16:colId xmlns:a16="http://schemas.microsoft.com/office/drawing/2014/main" val="1880306039"/>
                    </a:ext>
                  </a:extLst>
                </a:gridCol>
                <a:gridCol w="170530">
                  <a:extLst>
                    <a:ext uri="{9D8B030D-6E8A-4147-A177-3AD203B41FA5}">
                      <a16:colId xmlns:a16="http://schemas.microsoft.com/office/drawing/2014/main" val="628644425"/>
                    </a:ext>
                  </a:extLst>
                </a:gridCol>
                <a:gridCol w="170530">
                  <a:extLst>
                    <a:ext uri="{9D8B030D-6E8A-4147-A177-3AD203B41FA5}">
                      <a16:colId xmlns:a16="http://schemas.microsoft.com/office/drawing/2014/main" val="802430585"/>
                    </a:ext>
                  </a:extLst>
                </a:gridCol>
                <a:gridCol w="170530">
                  <a:extLst>
                    <a:ext uri="{9D8B030D-6E8A-4147-A177-3AD203B41FA5}">
                      <a16:colId xmlns:a16="http://schemas.microsoft.com/office/drawing/2014/main" val="3591645358"/>
                    </a:ext>
                  </a:extLst>
                </a:gridCol>
                <a:gridCol w="170530">
                  <a:extLst>
                    <a:ext uri="{9D8B030D-6E8A-4147-A177-3AD203B41FA5}">
                      <a16:colId xmlns:a16="http://schemas.microsoft.com/office/drawing/2014/main" val="3230681355"/>
                    </a:ext>
                  </a:extLst>
                </a:gridCol>
                <a:gridCol w="170530">
                  <a:extLst>
                    <a:ext uri="{9D8B030D-6E8A-4147-A177-3AD203B41FA5}">
                      <a16:colId xmlns:a16="http://schemas.microsoft.com/office/drawing/2014/main" val="4091893701"/>
                    </a:ext>
                  </a:extLst>
                </a:gridCol>
                <a:gridCol w="170530">
                  <a:extLst>
                    <a:ext uri="{9D8B030D-6E8A-4147-A177-3AD203B41FA5}">
                      <a16:colId xmlns:a16="http://schemas.microsoft.com/office/drawing/2014/main" val="1389313645"/>
                    </a:ext>
                  </a:extLst>
                </a:gridCol>
              </a:tblGrid>
              <a:tr h="220358">
                <a:tc>
                  <a:txBody>
                    <a:bodyPr/>
                    <a:lstStyle/>
                    <a:p>
                      <a:endParaRPr lang="en-GB" sz="1100" dirty="0"/>
                    </a:p>
                  </a:txBody>
                  <a:tcPr marL="54335" marR="54335" marT="27167" marB="27167">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extLst>
                  <a:ext uri="{0D108BD9-81ED-4DB2-BD59-A6C34878D82A}">
                    <a16:rowId xmlns:a16="http://schemas.microsoft.com/office/drawing/2014/main" val="1868141885"/>
                  </a:ext>
                </a:extLst>
              </a:tr>
            </a:tbl>
          </a:graphicData>
        </a:graphic>
      </p:graphicFrame>
      <p:graphicFrame>
        <p:nvGraphicFramePr>
          <p:cNvPr id="182" name="Table 181">
            <a:extLst>
              <a:ext uri="{FF2B5EF4-FFF2-40B4-BE49-F238E27FC236}">
                <a16:creationId xmlns:a16="http://schemas.microsoft.com/office/drawing/2014/main" id="{291AAD0C-AE83-4CD3-A3D5-BB15292B7BE5}"/>
              </a:ext>
            </a:extLst>
          </p:cNvPr>
          <p:cNvGraphicFramePr>
            <a:graphicFrameLocks noGrp="1"/>
          </p:cNvGraphicFramePr>
          <p:nvPr>
            <p:extLst>
              <p:ext uri="{D42A27DB-BD31-4B8C-83A1-F6EECF244321}">
                <p14:modId xmlns:p14="http://schemas.microsoft.com/office/powerpoint/2010/main" val="4146972922"/>
              </p:ext>
            </p:extLst>
          </p:nvPr>
        </p:nvGraphicFramePr>
        <p:xfrm>
          <a:off x="5104506" y="5663525"/>
          <a:ext cx="1705300" cy="221974"/>
        </p:xfrm>
        <a:graphic>
          <a:graphicData uri="http://schemas.openxmlformats.org/drawingml/2006/table">
            <a:tbl>
              <a:tblPr firstRow="1" bandRow="1">
                <a:tableStyleId>{5940675A-B579-460E-94D1-54222C63F5DA}</a:tableStyleId>
              </a:tblPr>
              <a:tblGrid>
                <a:gridCol w="170530">
                  <a:extLst>
                    <a:ext uri="{9D8B030D-6E8A-4147-A177-3AD203B41FA5}">
                      <a16:colId xmlns:a16="http://schemas.microsoft.com/office/drawing/2014/main" val="413228866"/>
                    </a:ext>
                  </a:extLst>
                </a:gridCol>
                <a:gridCol w="170530">
                  <a:extLst>
                    <a:ext uri="{9D8B030D-6E8A-4147-A177-3AD203B41FA5}">
                      <a16:colId xmlns:a16="http://schemas.microsoft.com/office/drawing/2014/main" val="2176644884"/>
                    </a:ext>
                  </a:extLst>
                </a:gridCol>
                <a:gridCol w="170530">
                  <a:extLst>
                    <a:ext uri="{9D8B030D-6E8A-4147-A177-3AD203B41FA5}">
                      <a16:colId xmlns:a16="http://schemas.microsoft.com/office/drawing/2014/main" val="13686321"/>
                    </a:ext>
                  </a:extLst>
                </a:gridCol>
                <a:gridCol w="170530">
                  <a:extLst>
                    <a:ext uri="{9D8B030D-6E8A-4147-A177-3AD203B41FA5}">
                      <a16:colId xmlns:a16="http://schemas.microsoft.com/office/drawing/2014/main" val="1880306039"/>
                    </a:ext>
                  </a:extLst>
                </a:gridCol>
                <a:gridCol w="170530">
                  <a:extLst>
                    <a:ext uri="{9D8B030D-6E8A-4147-A177-3AD203B41FA5}">
                      <a16:colId xmlns:a16="http://schemas.microsoft.com/office/drawing/2014/main" val="628644425"/>
                    </a:ext>
                  </a:extLst>
                </a:gridCol>
                <a:gridCol w="170530">
                  <a:extLst>
                    <a:ext uri="{9D8B030D-6E8A-4147-A177-3AD203B41FA5}">
                      <a16:colId xmlns:a16="http://schemas.microsoft.com/office/drawing/2014/main" val="802430585"/>
                    </a:ext>
                  </a:extLst>
                </a:gridCol>
                <a:gridCol w="170530">
                  <a:extLst>
                    <a:ext uri="{9D8B030D-6E8A-4147-A177-3AD203B41FA5}">
                      <a16:colId xmlns:a16="http://schemas.microsoft.com/office/drawing/2014/main" val="3591645358"/>
                    </a:ext>
                  </a:extLst>
                </a:gridCol>
                <a:gridCol w="170530">
                  <a:extLst>
                    <a:ext uri="{9D8B030D-6E8A-4147-A177-3AD203B41FA5}">
                      <a16:colId xmlns:a16="http://schemas.microsoft.com/office/drawing/2014/main" val="3230681355"/>
                    </a:ext>
                  </a:extLst>
                </a:gridCol>
                <a:gridCol w="170530">
                  <a:extLst>
                    <a:ext uri="{9D8B030D-6E8A-4147-A177-3AD203B41FA5}">
                      <a16:colId xmlns:a16="http://schemas.microsoft.com/office/drawing/2014/main" val="4091893701"/>
                    </a:ext>
                  </a:extLst>
                </a:gridCol>
                <a:gridCol w="170530">
                  <a:extLst>
                    <a:ext uri="{9D8B030D-6E8A-4147-A177-3AD203B41FA5}">
                      <a16:colId xmlns:a16="http://schemas.microsoft.com/office/drawing/2014/main" val="1389313645"/>
                    </a:ext>
                  </a:extLst>
                </a:gridCol>
              </a:tblGrid>
              <a:tr h="220358">
                <a:tc>
                  <a:txBody>
                    <a:bodyPr/>
                    <a:lstStyle/>
                    <a:p>
                      <a:endParaRPr lang="en-GB" sz="1100" dirty="0"/>
                    </a:p>
                  </a:txBody>
                  <a:tcPr marL="54335" marR="54335" marT="27167" marB="27167">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extLst>
                  <a:ext uri="{0D108BD9-81ED-4DB2-BD59-A6C34878D82A}">
                    <a16:rowId xmlns:a16="http://schemas.microsoft.com/office/drawing/2014/main" val="1868141885"/>
                  </a:ext>
                </a:extLst>
              </a:tr>
            </a:tbl>
          </a:graphicData>
        </a:graphic>
      </p:graphicFrame>
      <p:graphicFrame>
        <p:nvGraphicFramePr>
          <p:cNvPr id="183" name="Table 182">
            <a:extLst>
              <a:ext uri="{FF2B5EF4-FFF2-40B4-BE49-F238E27FC236}">
                <a16:creationId xmlns:a16="http://schemas.microsoft.com/office/drawing/2014/main" id="{DA40941C-AA67-4184-874D-7D3576994E56}"/>
              </a:ext>
            </a:extLst>
          </p:cNvPr>
          <p:cNvGraphicFramePr>
            <a:graphicFrameLocks noGrp="1"/>
          </p:cNvGraphicFramePr>
          <p:nvPr>
            <p:extLst>
              <p:ext uri="{D42A27DB-BD31-4B8C-83A1-F6EECF244321}">
                <p14:modId xmlns:p14="http://schemas.microsoft.com/office/powerpoint/2010/main" val="361226218"/>
              </p:ext>
            </p:extLst>
          </p:nvPr>
        </p:nvGraphicFramePr>
        <p:xfrm>
          <a:off x="5104506" y="5958006"/>
          <a:ext cx="1705300" cy="221974"/>
        </p:xfrm>
        <a:graphic>
          <a:graphicData uri="http://schemas.openxmlformats.org/drawingml/2006/table">
            <a:tbl>
              <a:tblPr firstRow="1" bandRow="1">
                <a:tableStyleId>{5940675A-B579-460E-94D1-54222C63F5DA}</a:tableStyleId>
              </a:tblPr>
              <a:tblGrid>
                <a:gridCol w="170530">
                  <a:extLst>
                    <a:ext uri="{9D8B030D-6E8A-4147-A177-3AD203B41FA5}">
                      <a16:colId xmlns:a16="http://schemas.microsoft.com/office/drawing/2014/main" val="413228866"/>
                    </a:ext>
                  </a:extLst>
                </a:gridCol>
                <a:gridCol w="170530">
                  <a:extLst>
                    <a:ext uri="{9D8B030D-6E8A-4147-A177-3AD203B41FA5}">
                      <a16:colId xmlns:a16="http://schemas.microsoft.com/office/drawing/2014/main" val="2176644884"/>
                    </a:ext>
                  </a:extLst>
                </a:gridCol>
                <a:gridCol w="170530">
                  <a:extLst>
                    <a:ext uri="{9D8B030D-6E8A-4147-A177-3AD203B41FA5}">
                      <a16:colId xmlns:a16="http://schemas.microsoft.com/office/drawing/2014/main" val="13686321"/>
                    </a:ext>
                  </a:extLst>
                </a:gridCol>
                <a:gridCol w="170530">
                  <a:extLst>
                    <a:ext uri="{9D8B030D-6E8A-4147-A177-3AD203B41FA5}">
                      <a16:colId xmlns:a16="http://schemas.microsoft.com/office/drawing/2014/main" val="1880306039"/>
                    </a:ext>
                  </a:extLst>
                </a:gridCol>
                <a:gridCol w="170530">
                  <a:extLst>
                    <a:ext uri="{9D8B030D-6E8A-4147-A177-3AD203B41FA5}">
                      <a16:colId xmlns:a16="http://schemas.microsoft.com/office/drawing/2014/main" val="628644425"/>
                    </a:ext>
                  </a:extLst>
                </a:gridCol>
                <a:gridCol w="170530">
                  <a:extLst>
                    <a:ext uri="{9D8B030D-6E8A-4147-A177-3AD203B41FA5}">
                      <a16:colId xmlns:a16="http://schemas.microsoft.com/office/drawing/2014/main" val="802430585"/>
                    </a:ext>
                  </a:extLst>
                </a:gridCol>
                <a:gridCol w="170530">
                  <a:extLst>
                    <a:ext uri="{9D8B030D-6E8A-4147-A177-3AD203B41FA5}">
                      <a16:colId xmlns:a16="http://schemas.microsoft.com/office/drawing/2014/main" val="3591645358"/>
                    </a:ext>
                  </a:extLst>
                </a:gridCol>
                <a:gridCol w="170530">
                  <a:extLst>
                    <a:ext uri="{9D8B030D-6E8A-4147-A177-3AD203B41FA5}">
                      <a16:colId xmlns:a16="http://schemas.microsoft.com/office/drawing/2014/main" val="3230681355"/>
                    </a:ext>
                  </a:extLst>
                </a:gridCol>
                <a:gridCol w="170530">
                  <a:extLst>
                    <a:ext uri="{9D8B030D-6E8A-4147-A177-3AD203B41FA5}">
                      <a16:colId xmlns:a16="http://schemas.microsoft.com/office/drawing/2014/main" val="4091893701"/>
                    </a:ext>
                  </a:extLst>
                </a:gridCol>
                <a:gridCol w="170530">
                  <a:extLst>
                    <a:ext uri="{9D8B030D-6E8A-4147-A177-3AD203B41FA5}">
                      <a16:colId xmlns:a16="http://schemas.microsoft.com/office/drawing/2014/main" val="1389313645"/>
                    </a:ext>
                  </a:extLst>
                </a:gridCol>
              </a:tblGrid>
              <a:tr h="220358">
                <a:tc>
                  <a:txBody>
                    <a:bodyPr/>
                    <a:lstStyle/>
                    <a:p>
                      <a:endParaRPr lang="en-GB" sz="1100" dirty="0"/>
                    </a:p>
                  </a:txBody>
                  <a:tcPr marL="54335" marR="54335" marT="27167" marB="27167">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a:p>
                  </a:txBody>
                  <a:tcPr marL="54335" marR="54335" marT="27167" marB="27167">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tc>
                  <a:txBody>
                    <a:bodyPr/>
                    <a:lstStyle/>
                    <a:p>
                      <a:endParaRPr lang="en-GB" sz="1100" dirty="0"/>
                    </a:p>
                  </a:txBody>
                  <a:tcPr marL="54335" marR="54335" marT="27167" marB="27167">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7C4C0"/>
                    </a:solidFill>
                  </a:tcPr>
                </a:tc>
                <a:extLst>
                  <a:ext uri="{0D108BD9-81ED-4DB2-BD59-A6C34878D82A}">
                    <a16:rowId xmlns:a16="http://schemas.microsoft.com/office/drawing/2014/main" val="1868141885"/>
                  </a:ext>
                </a:extLst>
              </a:tr>
            </a:tbl>
          </a:graphicData>
        </a:graphic>
      </p:graphicFrame>
    </p:spTree>
    <p:extLst>
      <p:ext uri="{BB962C8B-B14F-4D97-AF65-F5344CB8AC3E}">
        <p14:creationId xmlns:p14="http://schemas.microsoft.com/office/powerpoint/2010/main" val="19980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3.33333E-6 L 0.20347 2.59259E-6 " pathEditMode="relative" rAng="0" ptsTypes="AA">
                                      <p:cBhvr>
                                        <p:cTn id="6" dur="1000" fill="hold"/>
                                        <p:tgtEl>
                                          <p:spTgt spid="55"/>
                                        </p:tgtEl>
                                        <p:attrNameLst>
                                          <p:attrName>ppt_x</p:attrName>
                                          <p:attrName>ppt_y</p:attrName>
                                        </p:attrNameLst>
                                      </p:cBhvr>
                                      <p:rCtr x="10017" y="-46"/>
                                    </p:animMotion>
                                  </p:childTnLst>
                                </p:cTn>
                              </p:par>
                              <p:par>
                                <p:cTn id="7" presetID="63" presetClass="path" presetSubtype="0" accel="50000" decel="50000" fill="hold" nodeType="withEffect">
                                  <p:stCondLst>
                                    <p:cond delay="250"/>
                                  </p:stCondLst>
                                  <p:childTnLst>
                                    <p:animMotion origin="layout" path="M -3.88889E-6 -3.33333E-6 L -0.20348 -3.33333E-6 " pathEditMode="relative" rAng="0" ptsTypes="AA">
                                      <p:cBhvr>
                                        <p:cTn id="8" dur="1000" fill="hold"/>
                                        <p:tgtEl>
                                          <p:spTgt spid="56"/>
                                        </p:tgtEl>
                                        <p:attrNameLst>
                                          <p:attrName>ppt_x</p:attrName>
                                          <p:attrName>ppt_y</p:attrName>
                                        </p:attrNameLst>
                                      </p:cBhvr>
                                      <p:rCtr x="-10191" y="0"/>
                                    </p:animMotion>
                                  </p:childTnLst>
                                </p:cTn>
                              </p:par>
                              <p:par>
                                <p:cTn id="9" presetID="63" presetClass="path" presetSubtype="0" accel="50000" decel="50000" fill="hold" nodeType="withEffect">
                                  <p:stCondLst>
                                    <p:cond delay="1250"/>
                                  </p:stCondLst>
                                  <p:childTnLst>
                                    <p:animMotion origin="layout" path="M 3.88889E-6 -3.33333E-6 L 0.20347 -3.33333E-6 " pathEditMode="relative" rAng="0" ptsTypes="AA">
                                      <p:cBhvr>
                                        <p:cTn id="10" dur="1000" fill="hold"/>
                                        <p:tgtEl>
                                          <p:spTgt spid="57"/>
                                        </p:tgtEl>
                                        <p:attrNameLst>
                                          <p:attrName>ppt_x</p:attrName>
                                          <p:attrName>ppt_y</p:attrName>
                                        </p:attrNameLst>
                                      </p:cBhvr>
                                      <p:rCtr x="10156" y="0"/>
                                    </p:animMotion>
                                  </p:childTnLst>
                                </p:cTn>
                              </p:par>
                              <p:par>
                                <p:cTn id="11" presetID="63" presetClass="path" presetSubtype="0" accel="50000" decel="50000" fill="hold" nodeType="withEffect">
                                  <p:stCondLst>
                                    <p:cond delay="1500"/>
                                  </p:stCondLst>
                                  <p:childTnLst>
                                    <p:animMotion origin="layout" path="M 1.66667E-6 -3.33333E-6 L -0.20347 -3.33333E-6 " pathEditMode="relative" rAng="0" ptsTypes="AA">
                                      <p:cBhvr>
                                        <p:cTn id="12" dur="1000" fill="hold"/>
                                        <p:tgtEl>
                                          <p:spTgt spid="58"/>
                                        </p:tgtEl>
                                        <p:attrNameLst>
                                          <p:attrName>ppt_x</p:attrName>
                                          <p:attrName>ppt_y</p:attrName>
                                        </p:attrNameLst>
                                      </p:cBhvr>
                                      <p:rCtr x="-10174" y="0"/>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182"/>
                                        </p:tgtEl>
                                        <p:attrNameLst>
                                          <p:attrName>style.visibility</p:attrName>
                                        </p:attrNameLst>
                                      </p:cBhvr>
                                      <p:to>
                                        <p:strVal val="visible"/>
                                      </p:to>
                                    </p:set>
                                    <p:animEffect transition="in" filter="fade">
                                      <p:cBhvr>
                                        <p:cTn id="28" dur="500"/>
                                        <p:tgtEl>
                                          <p:spTgt spid="182"/>
                                        </p:tgtEl>
                                      </p:cBhvr>
                                    </p:animEffect>
                                  </p:childTnLst>
                                </p:cTn>
                              </p:par>
                              <p:par>
                                <p:cTn id="29" presetID="10" presetClass="entr" presetSubtype="0"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560000">
            <a:off x="2628211" y="2887446"/>
            <a:ext cx="776710" cy="1800165"/>
          </a:xfrm>
          <a:prstGeom prst="rect">
            <a:avLst/>
          </a:prstGeom>
          <a:effectLst/>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598707">
            <a:off x="1014327" y="2320452"/>
            <a:ext cx="1669748" cy="141468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spTree>
    <p:extLst>
      <p:ext uri="{BB962C8B-B14F-4D97-AF65-F5344CB8AC3E}">
        <p14:creationId xmlns:p14="http://schemas.microsoft.com/office/powerpoint/2010/main" val="17712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Recognise and show, using diagrams, families of common equivalent fractions.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3F3A52-A747-4C22-952A-78F54FB8D855}"/>
              </a:ext>
            </a:extLst>
          </p:cNvPr>
          <p:cNvSpPr txBox="1"/>
          <p:nvPr/>
        </p:nvSpPr>
        <p:spPr>
          <a:xfrm>
            <a:off x="755650" y="1805768"/>
            <a:ext cx="7632700" cy="3137707"/>
          </a:xfrm>
          <a:prstGeom prst="rect">
            <a:avLst/>
          </a:prstGeom>
          <a:solidFill>
            <a:schemeClr val="bg1"/>
          </a:solidFill>
          <a:ln w="28575">
            <a:solidFill>
              <a:srgbClr val="F8CACA"/>
            </a:solidFill>
          </a:ln>
        </p:spPr>
        <p:txBody>
          <a:bodyPr wrap="square" lIns="108000" tIns="108000" rIns="108000" bIns="108000" rtlCol="0">
            <a:noAutofit/>
          </a:bodyPr>
          <a:lstStyle/>
          <a:p>
            <a:endParaRPr lang="en-GB" sz="1600" b="1" spc="-10" dirty="0">
              <a:latin typeface="Twinkl" pitchFamily="2" charset="0"/>
            </a:endParaRPr>
          </a:p>
        </p:txBody>
      </p:sp>
      <p:sp>
        <p:nvSpPr>
          <p:cNvPr id="97" name="Rectangle 96"/>
          <p:cNvSpPr/>
          <p:nvPr/>
        </p:nvSpPr>
        <p:spPr>
          <a:xfrm>
            <a:off x="254218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094" y="532799"/>
            <a:ext cx="700156" cy="700156"/>
          </a:xfrm>
          <a:prstGeom prst="rect">
            <a:avLst/>
          </a:prstGeom>
        </p:spPr>
      </p:pic>
      <p:sp>
        <p:nvSpPr>
          <p:cNvPr id="96" name="Rectangle 95"/>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cxnSp>
        <p:nvCxnSpPr>
          <p:cNvPr id="103" name="Straight Connector 102"/>
          <p:cNvCxnSpPr>
            <a:cxnSpLocks/>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632700" cy="464331"/>
          </a:xfrm>
          <a:prstGeom prst="rect">
            <a:avLst/>
          </a:prstGeom>
          <a:solidFill>
            <a:srgbClr val="F8CACA"/>
          </a:solidFill>
          <a:ln w="28575">
            <a:solidFill>
              <a:srgbClr val="F8CACA"/>
            </a:solidFill>
          </a:ln>
        </p:spPr>
        <p:txBody>
          <a:bodyPr wrap="square" lIns="108000" tIns="108000" rIns="108000" bIns="108000" rtlCol="0">
            <a:spAutoFit/>
          </a:bodyPr>
          <a:lstStyle/>
          <a:p>
            <a:pPr algn="ctr"/>
            <a:r>
              <a:rPr lang="en-GB" sz="1600" b="1" spc="-10" dirty="0">
                <a:latin typeface="Twinkl" pitchFamily="2" charset="0"/>
              </a:rPr>
              <a:t>Complete the number line by filling in the missing fractions and mixed numbers. </a:t>
            </a:r>
          </a:p>
        </p:txBody>
      </p:sp>
      <p:graphicFrame>
        <p:nvGraphicFramePr>
          <p:cNvPr id="10" name="Table 6">
            <a:extLst>
              <a:ext uri="{FF2B5EF4-FFF2-40B4-BE49-F238E27FC236}">
                <a16:creationId xmlns:a16="http://schemas.microsoft.com/office/drawing/2014/main" id="{0917FF43-08A1-4981-9E44-C6F37216DF18}"/>
              </a:ext>
            </a:extLst>
          </p:cNvPr>
          <p:cNvGraphicFramePr>
            <a:graphicFrameLocks noGrp="1"/>
          </p:cNvGraphicFramePr>
          <p:nvPr>
            <p:extLst>
              <p:ext uri="{D42A27DB-BD31-4B8C-83A1-F6EECF244321}">
                <p14:modId xmlns:p14="http://schemas.microsoft.com/office/powerpoint/2010/main" val="1587890362"/>
              </p:ext>
            </p:extLst>
          </p:nvPr>
        </p:nvGraphicFramePr>
        <p:xfrm>
          <a:off x="1117600" y="2937377"/>
          <a:ext cx="6908800" cy="365760"/>
        </p:xfrm>
        <a:graphic>
          <a:graphicData uri="http://schemas.openxmlformats.org/drawingml/2006/table">
            <a:tbl>
              <a:tblPr firstRow="1" bandRow="1">
                <a:tableStyleId>{5940675A-B579-460E-94D1-54222C63F5DA}</a:tableStyleId>
              </a:tblPr>
              <a:tblGrid>
                <a:gridCol w="690880">
                  <a:extLst>
                    <a:ext uri="{9D8B030D-6E8A-4147-A177-3AD203B41FA5}">
                      <a16:colId xmlns:a16="http://schemas.microsoft.com/office/drawing/2014/main" val="3637643153"/>
                    </a:ext>
                  </a:extLst>
                </a:gridCol>
                <a:gridCol w="690880">
                  <a:extLst>
                    <a:ext uri="{9D8B030D-6E8A-4147-A177-3AD203B41FA5}">
                      <a16:colId xmlns:a16="http://schemas.microsoft.com/office/drawing/2014/main" val="961155750"/>
                    </a:ext>
                  </a:extLst>
                </a:gridCol>
                <a:gridCol w="690880">
                  <a:extLst>
                    <a:ext uri="{9D8B030D-6E8A-4147-A177-3AD203B41FA5}">
                      <a16:colId xmlns:a16="http://schemas.microsoft.com/office/drawing/2014/main" val="2598986401"/>
                    </a:ext>
                  </a:extLst>
                </a:gridCol>
                <a:gridCol w="690880">
                  <a:extLst>
                    <a:ext uri="{9D8B030D-6E8A-4147-A177-3AD203B41FA5}">
                      <a16:colId xmlns:a16="http://schemas.microsoft.com/office/drawing/2014/main" val="4186910219"/>
                    </a:ext>
                  </a:extLst>
                </a:gridCol>
                <a:gridCol w="690880">
                  <a:extLst>
                    <a:ext uri="{9D8B030D-6E8A-4147-A177-3AD203B41FA5}">
                      <a16:colId xmlns:a16="http://schemas.microsoft.com/office/drawing/2014/main" val="1267000998"/>
                    </a:ext>
                  </a:extLst>
                </a:gridCol>
                <a:gridCol w="690880">
                  <a:extLst>
                    <a:ext uri="{9D8B030D-6E8A-4147-A177-3AD203B41FA5}">
                      <a16:colId xmlns:a16="http://schemas.microsoft.com/office/drawing/2014/main" val="3878255347"/>
                    </a:ext>
                  </a:extLst>
                </a:gridCol>
                <a:gridCol w="690880">
                  <a:extLst>
                    <a:ext uri="{9D8B030D-6E8A-4147-A177-3AD203B41FA5}">
                      <a16:colId xmlns:a16="http://schemas.microsoft.com/office/drawing/2014/main" val="619929672"/>
                    </a:ext>
                  </a:extLst>
                </a:gridCol>
                <a:gridCol w="690880">
                  <a:extLst>
                    <a:ext uri="{9D8B030D-6E8A-4147-A177-3AD203B41FA5}">
                      <a16:colId xmlns:a16="http://schemas.microsoft.com/office/drawing/2014/main" val="1225320432"/>
                    </a:ext>
                  </a:extLst>
                </a:gridCol>
                <a:gridCol w="690880">
                  <a:extLst>
                    <a:ext uri="{9D8B030D-6E8A-4147-A177-3AD203B41FA5}">
                      <a16:colId xmlns:a16="http://schemas.microsoft.com/office/drawing/2014/main" val="40327106"/>
                    </a:ext>
                  </a:extLst>
                </a:gridCol>
                <a:gridCol w="690880">
                  <a:extLst>
                    <a:ext uri="{9D8B030D-6E8A-4147-A177-3AD203B41FA5}">
                      <a16:colId xmlns:a16="http://schemas.microsoft.com/office/drawing/2014/main" val="192141623"/>
                    </a:ext>
                  </a:extLst>
                </a:gridCol>
              </a:tblGrid>
              <a:tr h="32958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717546"/>
                  </a:ext>
                </a:extLst>
              </a:tr>
            </a:tbl>
          </a:graphicData>
        </a:graphic>
      </p:graphicFrame>
      <p:sp>
        <p:nvSpPr>
          <p:cNvPr id="4" name="TextBox 3">
            <a:extLst>
              <a:ext uri="{FF2B5EF4-FFF2-40B4-BE49-F238E27FC236}">
                <a16:creationId xmlns:a16="http://schemas.microsoft.com/office/drawing/2014/main" id="{05D087E9-40F5-49A3-9BD1-72747D2F20A4}"/>
              </a:ext>
            </a:extLst>
          </p:cNvPr>
          <p:cNvSpPr txBox="1"/>
          <p:nvPr/>
        </p:nvSpPr>
        <p:spPr>
          <a:xfrm>
            <a:off x="918179" y="2369816"/>
            <a:ext cx="398842" cy="369332"/>
          </a:xfrm>
          <a:prstGeom prst="rect">
            <a:avLst/>
          </a:prstGeom>
          <a:noFill/>
        </p:spPr>
        <p:txBody>
          <a:bodyPr wrap="square" rtlCol="0">
            <a:spAutoFit/>
          </a:bodyPr>
          <a:lstStyle/>
          <a:p>
            <a:pPr algn="ctr"/>
            <a:r>
              <a:rPr lang="en-GB" dirty="0"/>
              <a:t>0</a:t>
            </a:r>
          </a:p>
        </p:txBody>
      </p:sp>
      <p:sp>
        <p:nvSpPr>
          <p:cNvPr id="13" name="TextBox 12">
            <a:extLst>
              <a:ext uri="{FF2B5EF4-FFF2-40B4-BE49-F238E27FC236}">
                <a16:creationId xmlns:a16="http://schemas.microsoft.com/office/drawing/2014/main" id="{E268E93B-84C9-427D-8C64-5B7E9B237325}"/>
              </a:ext>
            </a:extLst>
          </p:cNvPr>
          <p:cNvSpPr txBox="1"/>
          <p:nvPr/>
        </p:nvSpPr>
        <p:spPr>
          <a:xfrm>
            <a:off x="1650970" y="2177977"/>
            <a:ext cx="308734" cy="646331"/>
          </a:xfrm>
          <a:prstGeom prst="rect">
            <a:avLst/>
          </a:prstGeom>
          <a:noFill/>
        </p:spPr>
        <p:txBody>
          <a:bodyPr wrap="square" rtlCol="0">
            <a:spAutoFit/>
          </a:bodyPr>
          <a:lstStyle/>
          <a:p>
            <a:pPr algn="ctr"/>
            <a:r>
              <a:rPr lang="en-GB" dirty="0"/>
              <a:t>1</a:t>
            </a:r>
            <a:br>
              <a:rPr lang="en-GB" dirty="0"/>
            </a:br>
            <a:r>
              <a:rPr lang="en-GB" dirty="0"/>
              <a:t>5</a:t>
            </a:r>
          </a:p>
        </p:txBody>
      </p:sp>
      <p:cxnSp>
        <p:nvCxnSpPr>
          <p:cNvPr id="9" name="Straight Connector 8">
            <a:extLst>
              <a:ext uri="{FF2B5EF4-FFF2-40B4-BE49-F238E27FC236}">
                <a16:creationId xmlns:a16="http://schemas.microsoft.com/office/drawing/2014/main" id="{5CB235F1-5B96-4EFC-B05E-B083E183E99D}"/>
              </a:ext>
            </a:extLst>
          </p:cNvPr>
          <p:cNvCxnSpPr>
            <a:cxnSpLocks/>
          </p:cNvCxnSpPr>
          <p:nvPr/>
        </p:nvCxnSpPr>
        <p:spPr>
          <a:xfrm>
            <a:off x="1747838" y="2503096"/>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F3CCFD6-AC6F-4069-B981-FAFC0B62EFBE}"/>
              </a:ext>
            </a:extLst>
          </p:cNvPr>
          <p:cNvSpPr txBox="1"/>
          <p:nvPr/>
        </p:nvSpPr>
        <p:spPr>
          <a:xfrm>
            <a:off x="3039080" y="2177977"/>
            <a:ext cx="308734" cy="646331"/>
          </a:xfrm>
          <a:prstGeom prst="rect">
            <a:avLst/>
          </a:prstGeom>
          <a:noFill/>
        </p:spPr>
        <p:txBody>
          <a:bodyPr wrap="square" rtlCol="0">
            <a:spAutoFit/>
          </a:bodyPr>
          <a:lstStyle/>
          <a:p>
            <a:pPr algn="ctr"/>
            <a:r>
              <a:rPr lang="en-GB" dirty="0"/>
              <a:t>3</a:t>
            </a:r>
            <a:br>
              <a:rPr lang="en-GB" dirty="0"/>
            </a:br>
            <a:r>
              <a:rPr lang="en-GB" dirty="0"/>
              <a:t>5</a:t>
            </a:r>
          </a:p>
        </p:txBody>
      </p:sp>
      <p:cxnSp>
        <p:nvCxnSpPr>
          <p:cNvPr id="21" name="Straight Connector 20">
            <a:extLst>
              <a:ext uri="{FF2B5EF4-FFF2-40B4-BE49-F238E27FC236}">
                <a16:creationId xmlns:a16="http://schemas.microsoft.com/office/drawing/2014/main" id="{1D0D29CC-E11F-4924-A7BD-38EB6463DF08}"/>
              </a:ext>
            </a:extLst>
          </p:cNvPr>
          <p:cNvCxnSpPr>
            <a:cxnSpLocks/>
          </p:cNvCxnSpPr>
          <p:nvPr/>
        </p:nvCxnSpPr>
        <p:spPr>
          <a:xfrm>
            <a:off x="3135948" y="2503096"/>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44A2B74-9B05-468D-AEDF-5D6584A223BC}"/>
              </a:ext>
            </a:extLst>
          </p:cNvPr>
          <p:cNvSpPr txBox="1"/>
          <p:nvPr/>
        </p:nvSpPr>
        <p:spPr>
          <a:xfrm>
            <a:off x="5783488" y="2177977"/>
            <a:ext cx="308734" cy="646331"/>
          </a:xfrm>
          <a:prstGeom prst="rect">
            <a:avLst/>
          </a:prstGeom>
          <a:noFill/>
        </p:spPr>
        <p:txBody>
          <a:bodyPr wrap="square" rtlCol="0">
            <a:spAutoFit/>
          </a:bodyPr>
          <a:lstStyle/>
          <a:p>
            <a:pPr algn="ctr"/>
            <a:r>
              <a:rPr lang="en-GB" dirty="0"/>
              <a:t>7</a:t>
            </a:r>
            <a:br>
              <a:rPr lang="en-GB" dirty="0"/>
            </a:br>
            <a:r>
              <a:rPr lang="en-GB" dirty="0"/>
              <a:t>5</a:t>
            </a:r>
          </a:p>
        </p:txBody>
      </p:sp>
      <p:cxnSp>
        <p:nvCxnSpPr>
          <p:cNvPr id="23" name="Straight Connector 22">
            <a:extLst>
              <a:ext uri="{FF2B5EF4-FFF2-40B4-BE49-F238E27FC236}">
                <a16:creationId xmlns:a16="http://schemas.microsoft.com/office/drawing/2014/main" id="{0A2D7A9A-101A-4658-9567-C70DBAA53162}"/>
              </a:ext>
            </a:extLst>
          </p:cNvPr>
          <p:cNvCxnSpPr>
            <a:cxnSpLocks/>
          </p:cNvCxnSpPr>
          <p:nvPr/>
        </p:nvCxnSpPr>
        <p:spPr>
          <a:xfrm>
            <a:off x="5880355" y="2503096"/>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DDFD72C-F8B3-4827-B8CC-40219910F377}"/>
              </a:ext>
            </a:extLst>
          </p:cNvPr>
          <p:cNvSpPr txBox="1"/>
          <p:nvPr/>
        </p:nvSpPr>
        <p:spPr>
          <a:xfrm>
            <a:off x="6481988" y="2177977"/>
            <a:ext cx="308734" cy="646331"/>
          </a:xfrm>
          <a:prstGeom prst="rect">
            <a:avLst/>
          </a:prstGeom>
          <a:noFill/>
        </p:spPr>
        <p:txBody>
          <a:bodyPr wrap="square" rtlCol="0">
            <a:spAutoFit/>
          </a:bodyPr>
          <a:lstStyle/>
          <a:p>
            <a:pPr algn="ctr"/>
            <a:r>
              <a:rPr lang="en-GB" dirty="0"/>
              <a:t>8</a:t>
            </a:r>
            <a:br>
              <a:rPr lang="en-GB" dirty="0"/>
            </a:br>
            <a:r>
              <a:rPr lang="en-GB" dirty="0"/>
              <a:t>5</a:t>
            </a:r>
          </a:p>
        </p:txBody>
      </p:sp>
      <p:cxnSp>
        <p:nvCxnSpPr>
          <p:cNvPr id="25" name="Straight Connector 24">
            <a:extLst>
              <a:ext uri="{FF2B5EF4-FFF2-40B4-BE49-F238E27FC236}">
                <a16:creationId xmlns:a16="http://schemas.microsoft.com/office/drawing/2014/main" id="{C608BADC-8B10-4F14-9624-D63706178A41}"/>
              </a:ext>
            </a:extLst>
          </p:cNvPr>
          <p:cNvCxnSpPr>
            <a:cxnSpLocks/>
          </p:cNvCxnSpPr>
          <p:nvPr/>
        </p:nvCxnSpPr>
        <p:spPr>
          <a:xfrm>
            <a:off x="6578855" y="2503096"/>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BA2315C-6D92-4AA7-85F3-081CE9A4B249}"/>
              </a:ext>
            </a:extLst>
          </p:cNvPr>
          <p:cNvSpPr txBox="1"/>
          <p:nvPr/>
        </p:nvSpPr>
        <p:spPr>
          <a:xfrm>
            <a:off x="7177946" y="2177977"/>
            <a:ext cx="308734" cy="646331"/>
          </a:xfrm>
          <a:prstGeom prst="rect">
            <a:avLst/>
          </a:prstGeom>
          <a:noFill/>
        </p:spPr>
        <p:txBody>
          <a:bodyPr wrap="square" rtlCol="0">
            <a:spAutoFit/>
          </a:bodyPr>
          <a:lstStyle/>
          <a:p>
            <a:pPr algn="ctr"/>
            <a:r>
              <a:rPr lang="en-GB" dirty="0"/>
              <a:t>9</a:t>
            </a:r>
            <a:br>
              <a:rPr lang="en-GB" dirty="0"/>
            </a:br>
            <a:r>
              <a:rPr lang="en-GB" dirty="0"/>
              <a:t>5</a:t>
            </a:r>
          </a:p>
        </p:txBody>
      </p:sp>
      <p:cxnSp>
        <p:nvCxnSpPr>
          <p:cNvPr id="27" name="Straight Connector 26">
            <a:extLst>
              <a:ext uri="{FF2B5EF4-FFF2-40B4-BE49-F238E27FC236}">
                <a16:creationId xmlns:a16="http://schemas.microsoft.com/office/drawing/2014/main" id="{EE2EBCFF-591A-4E0D-A5BE-9D683D018705}"/>
              </a:ext>
            </a:extLst>
          </p:cNvPr>
          <p:cNvCxnSpPr>
            <a:cxnSpLocks/>
          </p:cNvCxnSpPr>
          <p:nvPr/>
        </p:nvCxnSpPr>
        <p:spPr>
          <a:xfrm>
            <a:off x="7274813" y="2503096"/>
            <a:ext cx="114999"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2E3E1485-244D-410B-859A-B5F93503EBA1}"/>
              </a:ext>
            </a:extLst>
          </p:cNvPr>
          <p:cNvGrpSpPr/>
          <p:nvPr/>
        </p:nvGrpSpPr>
        <p:grpSpPr>
          <a:xfrm>
            <a:off x="2347087" y="2181885"/>
            <a:ext cx="304609" cy="645597"/>
            <a:chOff x="2302637" y="2307748"/>
            <a:chExt cx="304609" cy="645597"/>
          </a:xfrm>
        </p:grpSpPr>
        <p:sp>
          <p:nvSpPr>
            <p:cNvPr id="19" name="Rectangle 18">
              <a:extLst>
                <a:ext uri="{FF2B5EF4-FFF2-40B4-BE49-F238E27FC236}">
                  <a16:creationId xmlns:a16="http://schemas.microsoft.com/office/drawing/2014/main" id="{E5E56DE8-FBF5-46DD-9E33-8189B700642D}"/>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FC577F02-3CB6-40C7-BE9A-9AE733A37814}"/>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9D522336-DF9E-4242-A5E8-51469917FD0D}"/>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187E0D3E-7BA0-4344-8C13-8F0F94C98300}"/>
              </a:ext>
            </a:extLst>
          </p:cNvPr>
          <p:cNvGrpSpPr/>
          <p:nvPr/>
        </p:nvGrpSpPr>
        <p:grpSpPr>
          <a:xfrm>
            <a:off x="3724880" y="2181885"/>
            <a:ext cx="304609" cy="645597"/>
            <a:chOff x="2302637" y="2307748"/>
            <a:chExt cx="304609" cy="645597"/>
          </a:xfrm>
        </p:grpSpPr>
        <p:sp>
          <p:nvSpPr>
            <p:cNvPr id="38" name="Rectangle 37">
              <a:extLst>
                <a:ext uri="{FF2B5EF4-FFF2-40B4-BE49-F238E27FC236}">
                  <a16:creationId xmlns:a16="http://schemas.microsoft.com/office/drawing/2014/main" id="{169EE00A-2DDB-4A38-9E91-FEAB7951CFA8}"/>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103F8CE0-6A41-4277-A6E9-342016296CFD}"/>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0B0801E3-78BF-4FFC-9D66-13871B92386D}"/>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E7A4C2A9-E2B6-4C0B-8D46-D7DCB9EDF8CC}"/>
              </a:ext>
            </a:extLst>
          </p:cNvPr>
          <p:cNvGrpSpPr/>
          <p:nvPr/>
        </p:nvGrpSpPr>
        <p:grpSpPr>
          <a:xfrm>
            <a:off x="4419696" y="2181885"/>
            <a:ext cx="304609" cy="645597"/>
            <a:chOff x="2302637" y="2307748"/>
            <a:chExt cx="304609" cy="645597"/>
          </a:xfrm>
        </p:grpSpPr>
        <p:sp>
          <p:nvSpPr>
            <p:cNvPr id="42" name="Rectangle 41">
              <a:extLst>
                <a:ext uri="{FF2B5EF4-FFF2-40B4-BE49-F238E27FC236}">
                  <a16:creationId xmlns:a16="http://schemas.microsoft.com/office/drawing/2014/main" id="{675755C9-9357-4507-A61A-2AF851AA6D0F}"/>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15297CA5-D4B5-4ABC-8EB6-DB8EF160AE8D}"/>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7E4B80A0-940B-4FD9-B851-05EED08A2A81}"/>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C941F2E-9E29-4A67-A7F0-F6807067743B}"/>
              </a:ext>
            </a:extLst>
          </p:cNvPr>
          <p:cNvGrpSpPr/>
          <p:nvPr/>
        </p:nvGrpSpPr>
        <p:grpSpPr>
          <a:xfrm>
            <a:off x="5104355" y="2181885"/>
            <a:ext cx="304609" cy="645597"/>
            <a:chOff x="2302637" y="2307748"/>
            <a:chExt cx="304609" cy="645597"/>
          </a:xfrm>
        </p:grpSpPr>
        <p:sp>
          <p:nvSpPr>
            <p:cNvPr id="46" name="Rectangle 45">
              <a:extLst>
                <a:ext uri="{FF2B5EF4-FFF2-40B4-BE49-F238E27FC236}">
                  <a16:creationId xmlns:a16="http://schemas.microsoft.com/office/drawing/2014/main" id="{AAD2ACB2-9342-4DF8-8687-C80C09C40350}"/>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30C497D6-F6A0-46A1-AEB4-59E6852A9608}"/>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DC8D00B3-360A-4795-AB30-701E09FB83C7}"/>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2C56CC78-AF28-4FF8-ACC1-C95E4C87BC0A}"/>
              </a:ext>
            </a:extLst>
          </p:cNvPr>
          <p:cNvGrpSpPr/>
          <p:nvPr/>
        </p:nvGrpSpPr>
        <p:grpSpPr>
          <a:xfrm>
            <a:off x="7873507" y="2181885"/>
            <a:ext cx="304609" cy="645597"/>
            <a:chOff x="2302637" y="2307748"/>
            <a:chExt cx="304609" cy="645597"/>
          </a:xfrm>
        </p:grpSpPr>
        <p:sp>
          <p:nvSpPr>
            <p:cNvPr id="50" name="Rectangle 49">
              <a:extLst>
                <a:ext uri="{FF2B5EF4-FFF2-40B4-BE49-F238E27FC236}">
                  <a16:creationId xmlns:a16="http://schemas.microsoft.com/office/drawing/2014/main" id="{0B61AA33-7B9E-4472-9468-5DB14E804877}"/>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83885AC1-3C31-4174-80D7-73DF9C4879B2}"/>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7E0119B8-72A8-4FE8-9318-D2C4226F9EE0}"/>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815F5575-874B-4D0B-8CB1-8401393FE53E}"/>
              </a:ext>
            </a:extLst>
          </p:cNvPr>
          <p:cNvSpPr txBox="1"/>
          <p:nvPr/>
        </p:nvSpPr>
        <p:spPr>
          <a:xfrm>
            <a:off x="2319527" y="2133339"/>
            <a:ext cx="358586" cy="369332"/>
          </a:xfrm>
          <a:prstGeom prst="rect">
            <a:avLst/>
          </a:prstGeom>
          <a:noFill/>
        </p:spPr>
        <p:txBody>
          <a:bodyPr wrap="square" rtlCol="0">
            <a:spAutoFit/>
          </a:bodyPr>
          <a:lstStyle/>
          <a:p>
            <a:pPr algn="ctr"/>
            <a:r>
              <a:rPr lang="en-GB" b="1" dirty="0">
                <a:solidFill>
                  <a:srgbClr val="009541"/>
                </a:solidFill>
              </a:rPr>
              <a:t>2</a:t>
            </a:r>
          </a:p>
        </p:txBody>
      </p:sp>
      <p:sp>
        <p:nvSpPr>
          <p:cNvPr id="54" name="TextBox 53">
            <a:extLst>
              <a:ext uri="{FF2B5EF4-FFF2-40B4-BE49-F238E27FC236}">
                <a16:creationId xmlns:a16="http://schemas.microsoft.com/office/drawing/2014/main" id="{DE7D5854-4184-4884-8009-0A061044FEF6}"/>
              </a:ext>
            </a:extLst>
          </p:cNvPr>
          <p:cNvSpPr txBox="1"/>
          <p:nvPr/>
        </p:nvSpPr>
        <p:spPr>
          <a:xfrm>
            <a:off x="2319527" y="2509521"/>
            <a:ext cx="358586" cy="369332"/>
          </a:xfrm>
          <a:prstGeom prst="rect">
            <a:avLst/>
          </a:prstGeom>
          <a:noFill/>
        </p:spPr>
        <p:txBody>
          <a:bodyPr wrap="square" rtlCol="0">
            <a:spAutoFit/>
          </a:bodyPr>
          <a:lstStyle/>
          <a:p>
            <a:pPr algn="ctr"/>
            <a:r>
              <a:rPr lang="en-GB" b="1" dirty="0">
                <a:solidFill>
                  <a:srgbClr val="009541"/>
                </a:solidFill>
              </a:rPr>
              <a:t>5</a:t>
            </a:r>
          </a:p>
        </p:txBody>
      </p:sp>
      <p:sp>
        <p:nvSpPr>
          <p:cNvPr id="56" name="TextBox 55">
            <a:extLst>
              <a:ext uri="{FF2B5EF4-FFF2-40B4-BE49-F238E27FC236}">
                <a16:creationId xmlns:a16="http://schemas.microsoft.com/office/drawing/2014/main" id="{2E81C29F-1ACF-4FB5-858D-E61F12E82167}"/>
              </a:ext>
            </a:extLst>
          </p:cNvPr>
          <p:cNvSpPr txBox="1"/>
          <p:nvPr/>
        </p:nvSpPr>
        <p:spPr>
          <a:xfrm>
            <a:off x="3697889" y="2133339"/>
            <a:ext cx="358586" cy="369332"/>
          </a:xfrm>
          <a:prstGeom prst="rect">
            <a:avLst/>
          </a:prstGeom>
          <a:noFill/>
        </p:spPr>
        <p:txBody>
          <a:bodyPr wrap="square" rtlCol="0">
            <a:spAutoFit/>
          </a:bodyPr>
          <a:lstStyle/>
          <a:p>
            <a:pPr algn="ctr"/>
            <a:r>
              <a:rPr lang="en-GB" b="1" dirty="0">
                <a:solidFill>
                  <a:srgbClr val="009541"/>
                </a:solidFill>
              </a:rPr>
              <a:t>4</a:t>
            </a:r>
          </a:p>
        </p:txBody>
      </p:sp>
      <p:sp>
        <p:nvSpPr>
          <p:cNvPr id="57" name="TextBox 56">
            <a:extLst>
              <a:ext uri="{FF2B5EF4-FFF2-40B4-BE49-F238E27FC236}">
                <a16:creationId xmlns:a16="http://schemas.microsoft.com/office/drawing/2014/main" id="{7D65DBFC-C919-4DA5-8D5F-27B8B2806663}"/>
              </a:ext>
            </a:extLst>
          </p:cNvPr>
          <p:cNvSpPr txBox="1"/>
          <p:nvPr/>
        </p:nvSpPr>
        <p:spPr>
          <a:xfrm>
            <a:off x="3697889" y="2509521"/>
            <a:ext cx="358586" cy="369332"/>
          </a:xfrm>
          <a:prstGeom prst="rect">
            <a:avLst/>
          </a:prstGeom>
          <a:noFill/>
        </p:spPr>
        <p:txBody>
          <a:bodyPr wrap="square" rtlCol="0">
            <a:spAutoFit/>
          </a:bodyPr>
          <a:lstStyle/>
          <a:p>
            <a:pPr algn="ctr"/>
            <a:r>
              <a:rPr lang="en-GB" b="1" dirty="0">
                <a:solidFill>
                  <a:srgbClr val="009541"/>
                </a:solidFill>
              </a:rPr>
              <a:t>5</a:t>
            </a:r>
          </a:p>
        </p:txBody>
      </p:sp>
      <p:sp>
        <p:nvSpPr>
          <p:cNvPr id="58" name="TextBox 57">
            <a:extLst>
              <a:ext uri="{FF2B5EF4-FFF2-40B4-BE49-F238E27FC236}">
                <a16:creationId xmlns:a16="http://schemas.microsoft.com/office/drawing/2014/main" id="{910E013E-3766-4C06-9B2D-2C7286E73316}"/>
              </a:ext>
            </a:extLst>
          </p:cNvPr>
          <p:cNvSpPr txBox="1"/>
          <p:nvPr/>
        </p:nvSpPr>
        <p:spPr>
          <a:xfrm>
            <a:off x="4390804" y="2133339"/>
            <a:ext cx="358586" cy="369332"/>
          </a:xfrm>
          <a:prstGeom prst="rect">
            <a:avLst/>
          </a:prstGeom>
          <a:noFill/>
        </p:spPr>
        <p:txBody>
          <a:bodyPr wrap="square" rtlCol="0">
            <a:spAutoFit/>
          </a:bodyPr>
          <a:lstStyle/>
          <a:p>
            <a:pPr algn="ctr"/>
            <a:r>
              <a:rPr lang="en-GB" b="1" dirty="0">
                <a:solidFill>
                  <a:srgbClr val="009541"/>
                </a:solidFill>
              </a:rPr>
              <a:t>5</a:t>
            </a:r>
          </a:p>
        </p:txBody>
      </p:sp>
      <p:sp>
        <p:nvSpPr>
          <p:cNvPr id="59" name="TextBox 58">
            <a:extLst>
              <a:ext uri="{FF2B5EF4-FFF2-40B4-BE49-F238E27FC236}">
                <a16:creationId xmlns:a16="http://schemas.microsoft.com/office/drawing/2014/main" id="{3964C870-6CDA-445C-8805-27AF32174168}"/>
              </a:ext>
            </a:extLst>
          </p:cNvPr>
          <p:cNvSpPr txBox="1"/>
          <p:nvPr/>
        </p:nvSpPr>
        <p:spPr>
          <a:xfrm>
            <a:off x="4390804" y="2509521"/>
            <a:ext cx="358586" cy="369332"/>
          </a:xfrm>
          <a:prstGeom prst="rect">
            <a:avLst/>
          </a:prstGeom>
          <a:noFill/>
        </p:spPr>
        <p:txBody>
          <a:bodyPr wrap="square" rtlCol="0">
            <a:spAutoFit/>
          </a:bodyPr>
          <a:lstStyle/>
          <a:p>
            <a:pPr algn="ctr"/>
            <a:r>
              <a:rPr lang="en-GB" b="1" dirty="0">
                <a:solidFill>
                  <a:srgbClr val="009541"/>
                </a:solidFill>
              </a:rPr>
              <a:t>5</a:t>
            </a:r>
          </a:p>
        </p:txBody>
      </p:sp>
      <p:sp>
        <p:nvSpPr>
          <p:cNvPr id="60" name="TextBox 59">
            <a:extLst>
              <a:ext uri="{FF2B5EF4-FFF2-40B4-BE49-F238E27FC236}">
                <a16:creationId xmlns:a16="http://schemas.microsoft.com/office/drawing/2014/main" id="{C88EDCF2-B0E8-490D-9CE1-5C5F46A9AD46}"/>
              </a:ext>
            </a:extLst>
          </p:cNvPr>
          <p:cNvSpPr txBox="1"/>
          <p:nvPr/>
        </p:nvSpPr>
        <p:spPr>
          <a:xfrm>
            <a:off x="5076251" y="2133339"/>
            <a:ext cx="358586" cy="369332"/>
          </a:xfrm>
          <a:prstGeom prst="rect">
            <a:avLst/>
          </a:prstGeom>
          <a:noFill/>
        </p:spPr>
        <p:txBody>
          <a:bodyPr wrap="square" rtlCol="0">
            <a:spAutoFit/>
          </a:bodyPr>
          <a:lstStyle/>
          <a:p>
            <a:pPr algn="ctr"/>
            <a:r>
              <a:rPr lang="en-GB" b="1" dirty="0">
                <a:solidFill>
                  <a:srgbClr val="009541"/>
                </a:solidFill>
              </a:rPr>
              <a:t>6</a:t>
            </a:r>
          </a:p>
        </p:txBody>
      </p:sp>
      <p:sp>
        <p:nvSpPr>
          <p:cNvPr id="61" name="TextBox 60">
            <a:extLst>
              <a:ext uri="{FF2B5EF4-FFF2-40B4-BE49-F238E27FC236}">
                <a16:creationId xmlns:a16="http://schemas.microsoft.com/office/drawing/2014/main" id="{B426639B-39DE-48E1-9DE7-CEF79B5626A8}"/>
              </a:ext>
            </a:extLst>
          </p:cNvPr>
          <p:cNvSpPr txBox="1"/>
          <p:nvPr/>
        </p:nvSpPr>
        <p:spPr>
          <a:xfrm>
            <a:off x="5076251" y="2509521"/>
            <a:ext cx="358586" cy="369332"/>
          </a:xfrm>
          <a:prstGeom prst="rect">
            <a:avLst/>
          </a:prstGeom>
          <a:noFill/>
        </p:spPr>
        <p:txBody>
          <a:bodyPr wrap="square" rtlCol="0">
            <a:spAutoFit/>
          </a:bodyPr>
          <a:lstStyle/>
          <a:p>
            <a:pPr algn="ctr"/>
            <a:r>
              <a:rPr lang="en-GB" b="1" dirty="0">
                <a:solidFill>
                  <a:srgbClr val="009541"/>
                </a:solidFill>
              </a:rPr>
              <a:t>5</a:t>
            </a:r>
          </a:p>
        </p:txBody>
      </p:sp>
      <p:sp>
        <p:nvSpPr>
          <p:cNvPr id="62" name="TextBox 61">
            <a:extLst>
              <a:ext uri="{FF2B5EF4-FFF2-40B4-BE49-F238E27FC236}">
                <a16:creationId xmlns:a16="http://schemas.microsoft.com/office/drawing/2014/main" id="{C3F880CB-FE00-4D5B-A09C-B1F2F4EEADA2}"/>
              </a:ext>
            </a:extLst>
          </p:cNvPr>
          <p:cNvSpPr txBox="1"/>
          <p:nvPr/>
        </p:nvSpPr>
        <p:spPr>
          <a:xfrm>
            <a:off x="7731859" y="2133339"/>
            <a:ext cx="587904" cy="369332"/>
          </a:xfrm>
          <a:prstGeom prst="rect">
            <a:avLst/>
          </a:prstGeom>
          <a:noFill/>
        </p:spPr>
        <p:txBody>
          <a:bodyPr wrap="square" rtlCol="0">
            <a:spAutoFit/>
          </a:bodyPr>
          <a:lstStyle/>
          <a:p>
            <a:pPr algn="ctr"/>
            <a:r>
              <a:rPr lang="en-GB" b="1" dirty="0">
                <a:solidFill>
                  <a:srgbClr val="009541"/>
                </a:solidFill>
              </a:rPr>
              <a:t>10</a:t>
            </a:r>
          </a:p>
        </p:txBody>
      </p:sp>
      <p:sp>
        <p:nvSpPr>
          <p:cNvPr id="63" name="TextBox 62">
            <a:extLst>
              <a:ext uri="{FF2B5EF4-FFF2-40B4-BE49-F238E27FC236}">
                <a16:creationId xmlns:a16="http://schemas.microsoft.com/office/drawing/2014/main" id="{57FB508B-5CCC-4644-9FF0-4EFACA7F1F0D}"/>
              </a:ext>
            </a:extLst>
          </p:cNvPr>
          <p:cNvSpPr txBox="1"/>
          <p:nvPr/>
        </p:nvSpPr>
        <p:spPr>
          <a:xfrm>
            <a:off x="7846518" y="2509521"/>
            <a:ext cx="358586" cy="369332"/>
          </a:xfrm>
          <a:prstGeom prst="rect">
            <a:avLst/>
          </a:prstGeom>
          <a:noFill/>
        </p:spPr>
        <p:txBody>
          <a:bodyPr wrap="square" rtlCol="0">
            <a:spAutoFit/>
          </a:bodyPr>
          <a:lstStyle/>
          <a:p>
            <a:pPr algn="ctr"/>
            <a:r>
              <a:rPr lang="en-GB" b="1" dirty="0">
                <a:solidFill>
                  <a:srgbClr val="009541"/>
                </a:solidFill>
              </a:rPr>
              <a:t>5</a:t>
            </a:r>
          </a:p>
        </p:txBody>
      </p:sp>
      <p:sp>
        <p:nvSpPr>
          <p:cNvPr id="66" name="Rectangle 65">
            <a:extLst>
              <a:ext uri="{FF2B5EF4-FFF2-40B4-BE49-F238E27FC236}">
                <a16:creationId xmlns:a16="http://schemas.microsoft.com/office/drawing/2014/main" id="{D1D5281B-4DF1-47FC-99E0-8808E06242CA}"/>
              </a:ext>
            </a:extLst>
          </p:cNvPr>
          <p:cNvSpPr/>
          <p:nvPr/>
        </p:nvSpPr>
        <p:spPr>
          <a:xfrm>
            <a:off x="933781"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78B58DEC-CA1A-497B-8C3E-4EF077C5EA0F}"/>
              </a:ext>
            </a:extLst>
          </p:cNvPr>
          <p:cNvSpPr txBox="1"/>
          <p:nvPr/>
        </p:nvSpPr>
        <p:spPr>
          <a:xfrm>
            <a:off x="882726" y="3436405"/>
            <a:ext cx="478790" cy="369332"/>
          </a:xfrm>
          <a:prstGeom prst="rect">
            <a:avLst/>
          </a:prstGeom>
          <a:noFill/>
        </p:spPr>
        <p:txBody>
          <a:bodyPr wrap="square" rtlCol="0">
            <a:spAutoFit/>
          </a:bodyPr>
          <a:lstStyle/>
          <a:p>
            <a:pPr algn="ctr"/>
            <a:r>
              <a:rPr lang="en-GB" dirty="0"/>
              <a:t>0</a:t>
            </a:r>
          </a:p>
        </p:txBody>
      </p:sp>
      <p:sp>
        <p:nvSpPr>
          <p:cNvPr id="70" name="Rectangle 69">
            <a:extLst>
              <a:ext uri="{FF2B5EF4-FFF2-40B4-BE49-F238E27FC236}">
                <a16:creationId xmlns:a16="http://schemas.microsoft.com/office/drawing/2014/main" id="{A6E1F98A-1B41-44A5-A85A-BE1524BF9176}"/>
              </a:ext>
            </a:extLst>
          </p:cNvPr>
          <p:cNvSpPr/>
          <p:nvPr/>
        </p:nvSpPr>
        <p:spPr>
          <a:xfrm>
            <a:off x="1624150"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1" name="Rectangle 70">
            <a:extLst>
              <a:ext uri="{FF2B5EF4-FFF2-40B4-BE49-F238E27FC236}">
                <a16:creationId xmlns:a16="http://schemas.microsoft.com/office/drawing/2014/main" id="{0A494F4E-5012-412E-B108-D0CC55259DBD}"/>
              </a:ext>
            </a:extLst>
          </p:cNvPr>
          <p:cNvSpPr/>
          <p:nvPr/>
        </p:nvSpPr>
        <p:spPr>
          <a:xfrm>
            <a:off x="2314519"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2E3DE3D1-66A9-4C29-B4B1-9781DC87B921}"/>
              </a:ext>
            </a:extLst>
          </p:cNvPr>
          <p:cNvSpPr/>
          <p:nvPr/>
        </p:nvSpPr>
        <p:spPr>
          <a:xfrm>
            <a:off x="3004888"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3" name="Rectangle 72">
            <a:extLst>
              <a:ext uri="{FF2B5EF4-FFF2-40B4-BE49-F238E27FC236}">
                <a16:creationId xmlns:a16="http://schemas.microsoft.com/office/drawing/2014/main" id="{E2D94160-2298-45F8-8D26-B4A7071662C2}"/>
              </a:ext>
            </a:extLst>
          </p:cNvPr>
          <p:cNvSpPr/>
          <p:nvPr/>
        </p:nvSpPr>
        <p:spPr>
          <a:xfrm>
            <a:off x="3695257"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4BF795FF-7D49-4085-AD38-B93E0858E92D}"/>
              </a:ext>
            </a:extLst>
          </p:cNvPr>
          <p:cNvSpPr/>
          <p:nvPr/>
        </p:nvSpPr>
        <p:spPr>
          <a:xfrm>
            <a:off x="4385626"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B334BEA-C552-41B1-B7D6-84F73EA1A5DB}"/>
              </a:ext>
            </a:extLst>
          </p:cNvPr>
          <p:cNvSpPr/>
          <p:nvPr/>
        </p:nvSpPr>
        <p:spPr>
          <a:xfrm>
            <a:off x="5075995"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905432FA-0EC9-41EB-B363-8661CD9FBA03}"/>
              </a:ext>
            </a:extLst>
          </p:cNvPr>
          <p:cNvSpPr/>
          <p:nvPr/>
        </p:nvSpPr>
        <p:spPr>
          <a:xfrm>
            <a:off x="5766364"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D5438A7D-CF0F-477B-9977-28BEB7808814}"/>
              </a:ext>
            </a:extLst>
          </p:cNvPr>
          <p:cNvSpPr/>
          <p:nvPr/>
        </p:nvSpPr>
        <p:spPr>
          <a:xfrm>
            <a:off x="6456733"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8" name="Rectangle 77">
            <a:extLst>
              <a:ext uri="{FF2B5EF4-FFF2-40B4-BE49-F238E27FC236}">
                <a16:creationId xmlns:a16="http://schemas.microsoft.com/office/drawing/2014/main" id="{352E860D-305B-46AA-BD1E-5DC21C71F7C3}"/>
              </a:ext>
            </a:extLst>
          </p:cNvPr>
          <p:cNvSpPr/>
          <p:nvPr/>
        </p:nvSpPr>
        <p:spPr>
          <a:xfrm>
            <a:off x="7147102"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9" name="Rectangle 78">
            <a:extLst>
              <a:ext uri="{FF2B5EF4-FFF2-40B4-BE49-F238E27FC236}">
                <a16:creationId xmlns:a16="http://schemas.microsoft.com/office/drawing/2014/main" id="{B7364B91-8E81-4ABC-865E-88285F86EED1}"/>
              </a:ext>
            </a:extLst>
          </p:cNvPr>
          <p:cNvSpPr/>
          <p:nvPr/>
        </p:nvSpPr>
        <p:spPr>
          <a:xfrm>
            <a:off x="7837472" y="342905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Table 1">
            <a:extLst>
              <a:ext uri="{FF2B5EF4-FFF2-40B4-BE49-F238E27FC236}">
                <a16:creationId xmlns:a16="http://schemas.microsoft.com/office/drawing/2014/main" id="{58B5B1D7-0CA9-4D31-B8C1-394C2FF5D460}"/>
              </a:ext>
            </a:extLst>
          </p:cNvPr>
          <p:cNvGraphicFramePr>
            <a:graphicFrameLocks noGrp="1"/>
          </p:cNvGraphicFramePr>
          <p:nvPr>
            <p:extLst>
              <p:ext uri="{D42A27DB-BD31-4B8C-83A1-F6EECF244321}">
                <p14:modId xmlns:p14="http://schemas.microsoft.com/office/powerpoint/2010/main" val="68019497"/>
              </p:ext>
            </p:extLst>
          </p:nvPr>
        </p:nvGraphicFramePr>
        <p:xfrm>
          <a:off x="86938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64" name="Table 63">
            <a:extLst>
              <a:ext uri="{FF2B5EF4-FFF2-40B4-BE49-F238E27FC236}">
                <a16:creationId xmlns:a16="http://schemas.microsoft.com/office/drawing/2014/main" id="{14EEB67E-6A4D-49A9-A1B4-A1FBFA0C91FB}"/>
              </a:ext>
            </a:extLst>
          </p:cNvPr>
          <p:cNvGraphicFramePr>
            <a:graphicFrameLocks noGrp="1"/>
          </p:cNvGraphicFramePr>
          <p:nvPr>
            <p:extLst>
              <p:ext uri="{D42A27DB-BD31-4B8C-83A1-F6EECF244321}">
                <p14:modId xmlns:p14="http://schemas.microsoft.com/office/powerpoint/2010/main" val="4003319457"/>
              </p:ext>
            </p:extLst>
          </p:nvPr>
        </p:nvGraphicFramePr>
        <p:xfrm>
          <a:off x="156063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65" name="Table 64">
            <a:extLst>
              <a:ext uri="{FF2B5EF4-FFF2-40B4-BE49-F238E27FC236}">
                <a16:creationId xmlns:a16="http://schemas.microsoft.com/office/drawing/2014/main" id="{E9986DD4-9DCC-4B93-97F6-8C402DBDF663}"/>
              </a:ext>
            </a:extLst>
          </p:cNvPr>
          <p:cNvGraphicFramePr>
            <a:graphicFrameLocks noGrp="1"/>
          </p:cNvGraphicFramePr>
          <p:nvPr>
            <p:extLst>
              <p:ext uri="{D42A27DB-BD31-4B8C-83A1-F6EECF244321}">
                <p14:modId xmlns:p14="http://schemas.microsoft.com/office/powerpoint/2010/main" val="361090052"/>
              </p:ext>
            </p:extLst>
          </p:nvPr>
        </p:nvGraphicFramePr>
        <p:xfrm>
          <a:off x="225188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68" name="Table 67">
            <a:extLst>
              <a:ext uri="{FF2B5EF4-FFF2-40B4-BE49-F238E27FC236}">
                <a16:creationId xmlns:a16="http://schemas.microsoft.com/office/drawing/2014/main" id="{FD3B8D8C-D314-4AE2-A8F9-D983FBF85F23}"/>
              </a:ext>
            </a:extLst>
          </p:cNvPr>
          <p:cNvGraphicFramePr>
            <a:graphicFrameLocks noGrp="1"/>
          </p:cNvGraphicFramePr>
          <p:nvPr>
            <p:extLst>
              <p:ext uri="{D42A27DB-BD31-4B8C-83A1-F6EECF244321}">
                <p14:modId xmlns:p14="http://schemas.microsoft.com/office/powerpoint/2010/main" val="2157069875"/>
              </p:ext>
            </p:extLst>
          </p:nvPr>
        </p:nvGraphicFramePr>
        <p:xfrm>
          <a:off x="294313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69" name="Table 68">
            <a:extLst>
              <a:ext uri="{FF2B5EF4-FFF2-40B4-BE49-F238E27FC236}">
                <a16:creationId xmlns:a16="http://schemas.microsoft.com/office/drawing/2014/main" id="{61A2ABE7-55AE-4EBB-AFC9-FB4B0107B25E}"/>
              </a:ext>
            </a:extLst>
          </p:cNvPr>
          <p:cNvGraphicFramePr>
            <a:graphicFrameLocks noGrp="1"/>
          </p:cNvGraphicFramePr>
          <p:nvPr>
            <p:extLst>
              <p:ext uri="{D42A27DB-BD31-4B8C-83A1-F6EECF244321}">
                <p14:modId xmlns:p14="http://schemas.microsoft.com/office/powerpoint/2010/main" val="2224645679"/>
              </p:ext>
            </p:extLst>
          </p:nvPr>
        </p:nvGraphicFramePr>
        <p:xfrm>
          <a:off x="363438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80" name="Table 79">
            <a:extLst>
              <a:ext uri="{FF2B5EF4-FFF2-40B4-BE49-F238E27FC236}">
                <a16:creationId xmlns:a16="http://schemas.microsoft.com/office/drawing/2014/main" id="{1F8BF982-07D6-4649-9742-7D770519172B}"/>
              </a:ext>
            </a:extLst>
          </p:cNvPr>
          <p:cNvGraphicFramePr>
            <a:graphicFrameLocks noGrp="1"/>
          </p:cNvGraphicFramePr>
          <p:nvPr>
            <p:extLst>
              <p:ext uri="{D42A27DB-BD31-4B8C-83A1-F6EECF244321}">
                <p14:modId xmlns:p14="http://schemas.microsoft.com/office/powerpoint/2010/main" val="1015774340"/>
              </p:ext>
            </p:extLst>
          </p:nvPr>
        </p:nvGraphicFramePr>
        <p:xfrm>
          <a:off x="4325636" y="3993047"/>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1" name="Table 80">
            <a:extLst>
              <a:ext uri="{FF2B5EF4-FFF2-40B4-BE49-F238E27FC236}">
                <a16:creationId xmlns:a16="http://schemas.microsoft.com/office/drawing/2014/main" id="{84AD8F66-0231-484C-B72E-C38CBE27A111}"/>
              </a:ext>
            </a:extLst>
          </p:cNvPr>
          <p:cNvGraphicFramePr>
            <a:graphicFrameLocks noGrp="1"/>
          </p:cNvGraphicFramePr>
          <p:nvPr>
            <p:extLst>
              <p:ext uri="{D42A27DB-BD31-4B8C-83A1-F6EECF244321}">
                <p14:modId xmlns:p14="http://schemas.microsoft.com/office/powerpoint/2010/main" val="2849748355"/>
              </p:ext>
            </p:extLst>
          </p:nvPr>
        </p:nvGraphicFramePr>
        <p:xfrm>
          <a:off x="4328460" y="447606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sp>
        <p:nvSpPr>
          <p:cNvPr id="82" name="TextBox 81">
            <a:extLst>
              <a:ext uri="{FF2B5EF4-FFF2-40B4-BE49-F238E27FC236}">
                <a16:creationId xmlns:a16="http://schemas.microsoft.com/office/drawing/2014/main" id="{D3B88D70-2A01-4A69-A806-19E621D2B60C}"/>
              </a:ext>
            </a:extLst>
          </p:cNvPr>
          <p:cNvSpPr txBox="1"/>
          <p:nvPr/>
        </p:nvSpPr>
        <p:spPr>
          <a:xfrm>
            <a:off x="4332605" y="4143194"/>
            <a:ext cx="478790" cy="338554"/>
          </a:xfrm>
          <a:prstGeom prst="rect">
            <a:avLst/>
          </a:prstGeom>
          <a:noFill/>
        </p:spPr>
        <p:txBody>
          <a:bodyPr wrap="square" rtlCol="0">
            <a:spAutoFit/>
          </a:bodyPr>
          <a:lstStyle/>
          <a:p>
            <a:pPr algn="ctr"/>
            <a:r>
              <a:rPr lang="en-GB" sz="1600" dirty="0"/>
              <a:t>or</a:t>
            </a:r>
          </a:p>
        </p:txBody>
      </p:sp>
      <p:graphicFrame>
        <p:nvGraphicFramePr>
          <p:cNvPr id="83" name="Table 82">
            <a:extLst>
              <a:ext uri="{FF2B5EF4-FFF2-40B4-BE49-F238E27FC236}">
                <a16:creationId xmlns:a16="http://schemas.microsoft.com/office/drawing/2014/main" id="{96375593-746E-46CC-A1F1-B93DA11C868F}"/>
              </a:ext>
            </a:extLst>
          </p:cNvPr>
          <p:cNvGraphicFramePr>
            <a:graphicFrameLocks noGrp="1"/>
          </p:cNvGraphicFramePr>
          <p:nvPr>
            <p:extLst>
              <p:ext uri="{D42A27DB-BD31-4B8C-83A1-F6EECF244321}">
                <p14:modId xmlns:p14="http://schemas.microsoft.com/office/powerpoint/2010/main" val="642945119"/>
              </p:ext>
            </p:extLst>
          </p:nvPr>
        </p:nvGraphicFramePr>
        <p:xfrm>
          <a:off x="5016886" y="399304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4" name="Table 83">
            <a:extLst>
              <a:ext uri="{FF2B5EF4-FFF2-40B4-BE49-F238E27FC236}">
                <a16:creationId xmlns:a16="http://schemas.microsoft.com/office/drawing/2014/main" id="{B0F474CB-8FD6-46E5-80EF-421FC440A1BA}"/>
              </a:ext>
            </a:extLst>
          </p:cNvPr>
          <p:cNvGraphicFramePr>
            <a:graphicFrameLocks noGrp="1"/>
          </p:cNvGraphicFramePr>
          <p:nvPr>
            <p:extLst>
              <p:ext uri="{D42A27DB-BD31-4B8C-83A1-F6EECF244321}">
                <p14:modId xmlns:p14="http://schemas.microsoft.com/office/powerpoint/2010/main" val="2520038129"/>
              </p:ext>
            </p:extLst>
          </p:nvPr>
        </p:nvGraphicFramePr>
        <p:xfrm>
          <a:off x="5708136" y="399304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5" name="Table 84">
            <a:extLst>
              <a:ext uri="{FF2B5EF4-FFF2-40B4-BE49-F238E27FC236}">
                <a16:creationId xmlns:a16="http://schemas.microsoft.com/office/drawing/2014/main" id="{CEF9E523-CDAC-4DE1-88AD-50CE4725EA36}"/>
              </a:ext>
            </a:extLst>
          </p:cNvPr>
          <p:cNvGraphicFramePr>
            <a:graphicFrameLocks noGrp="1"/>
          </p:cNvGraphicFramePr>
          <p:nvPr>
            <p:extLst>
              <p:ext uri="{D42A27DB-BD31-4B8C-83A1-F6EECF244321}">
                <p14:modId xmlns:p14="http://schemas.microsoft.com/office/powerpoint/2010/main" val="3328352186"/>
              </p:ext>
            </p:extLst>
          </p:nvPr>
        </p:nvGraphicFramePr>
        <p:xfrm>
          <a:off x="6399386" y="399304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6" name="Table 85">
            <a:extLst>
              <a:ext uri="{FF2B5EF4-FFF2-40B4-BE49-F238E27FC236}">
                <a16:creationId xmlns:a16="http://schemas.microsoft.com/office/drawing/2014/main" id="{A05404CB-7B7C-4FC0-B9B7-D09317E35495}"/>
              </a:ext>
            </a:extLst>
          </p:cNvPr>
          <p:cNvGraphicFramePr>
            <a:graphicFrameLocks noGrp="1"/>
          </p:cNvGraphicFramePr>
          <p:nvPr>
            <p:extLst>
              <p:ext uri="{D42A27DB-BD31-4B8C-83A1-F6EECF244321}">
                <p14:modId xmlns:p14="http://schemas.microsoft.com/office/powerpoint/2010/main" val="1437046548"/>
              </p:ext>
            </p:extLst>
          </p:nvPr>
        </p:nvGraphicFramePr>
        <p:xfrm>
          <a:off x="7090636" y="399304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7" name="Table 86">
            <a:extLst>
              <a:ext uri="{FF2B5EF4-FFF2-40B4-BE49-F238E27FC236}">
                <a16:creationId xmlns:a16="http://schemas.microsoft.com/office/drawing/2014/main" id="{CB01DF16-93FE-4D5D-A78B-2CF4CBAEC36E}"/>
              </a:ext>
            </a:extLst>
          </p:cNvPr>
          <p:cNvGraphicFramePr>
            <a:graphicFrameLocks noGrp="1"/>
          </p:cNvGraphicFramePr>
          <p:nvPr>
            <p:extLst>
              <p:ext uri="{D42A27DB-BD31-4B8C-83A1-F6EECF244321}">
                <p14:modId xmlns:p14="http://schemas.microsoft.com/office/powerpoint/2010/main" val="3956221921"/>
              </p:ext>
            </p:extLst>
          </p:nvPr>
        </p:nvGraphicFramePr>
        <p:xfrm>
          <a:off x="7781888" y="399304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graphicFrame>
        <p:nvGraphicFramePr>
          <p:cNvPr id="88" name="Table 87">
            <a:extLst>
              <a:ext uri="{FF2B5EF4-FFF2-40B4-BE49-F238E27FC236}">
                <a16:creationId xmlns:a16="http://schemas.microsoft.com/office/drawing/2014/main" id="{8FE7083B-5FFE-4716-B660-1F39266294C4}"/>
              </a:ext>
            </a:extLst>
          </p:cNvPr>
          <p:cNvGraphicFramePr>
            <a:graphicFrameLocks noGrp="1"/>
          </p:cNvGraphicFramePr>
          <p:nvPr>
            <p:extLst>
              <p:ext uri="{D42A27DB-BD31-4B8C-83A1-F6EECF244321}">
                <p14:modId xmlns:p14="http://schemas.microsoft.com/office/powerpoint/2010/main" val="1088775603"/>
              </p:ext>
            </p:extLst>
          </p:nvPr>
        </p:nvGraphicFramePr>
        <p:xfrm>
          <a:off x="5016886" y="4255430"/>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89" name="Table 88">
            <a:extLst>
              <a:ext uri="{FF2B5EF4-FFF2-40B4-BE49-F238E27FC236}">
                <a16:creationId xmlns:a16="http://schemas.microsoft.com/office/drawing/2014/main" id="{3BBA130B-FB17-4FAE-B51E-D694362F8AA4}"/>
              </a:ext>
            </a:extLst>
          </p:cNvPr>
          <p:cNvGraphicFramePr>
            <a:graphicFrameLocks noGrp="1"/>
          </p:cNvGraphicFramePr>
          <p:nvPr>
            <p:extLst>
              <p:ext uri="{D42A27DB-BD31-4B8C-83A1-F6EECF244321}">
                <p14:modId xmlns:p14="http://schemas.microsoft.com/office/powerpoint/2010/main" val="653683345"/>
              </p:ext>
            </p:extLst>
          </p:nvPr>
        </p:nvGraphicFramePr>
        <p:xfrm>
          <a:off x="5708136" y="4255430"/>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90" name="Table 89">
            <a:extLst>
              <a:ext uri="{FF2B5EF4-FFF2-40B4-BE49-F238E27FC236}">
                <a16:creationId xmlns:a16="http://schemas.microsoft.com/office/drawing/2014/main" id="{CCE69547-01E1-4507-ADAD-33BA38A8A6A1}"/>
              </a:ext>
            </a:extLst>
          </p:cNvPr>
          <p:cNvGraphicFramePr>
            <a:graphicFrameLocks noGrp="1"/>
          </p:cNvGraphicFramePr>
          <p:nvPr>
            <p:extLst>
              <p:ext uri="{D42A27DB-BD31-4B8C-83A1-F6EECF244321}">
                <p14:modId xmlns:p14="http://schemas.microsoft.com/office/powerpoint/2010/main" val="1636322909"/>
              </p:ext>
            </p:extLst>
          </p:nvPr>
        </p:nvGraphicFramePr>
        <p:xfrm>
          <a:off x="6399386" y="4255430"/>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91" name="Table 90">
            <a:extLst>
              <a:ext uri="{FF2B5EF4-FFF2-40B4-BE49-F238E27FC236}">
                <a16:creationId xmlns:a16="http://schemas.microsoft.com/office/drawing/2014/main" id="{D3A2E265-A48A-4DCA-9E1E-33BA0BE2E31D}"/>
              </a:ext>
            </a:extLst>
          </p:cNvPr>
          <p:cNvGraphicFramePr>
            <a:graphicFrameLocks noGrp="1"/>
          </p:cNvGraphicFramePr>
          <p:nvPr>
            <p:extLst>
              <p:ext uri="{D42A27DB-BD31-4B8C-83A1-F6EECF244321}">
                <p14:modId xmlns:p14="http://schemas.microsoft.com/office/powerpoint/2010/main" val="1465103664"/>
              </p:ext>
            </p:extLst>
          </p:nvPr>
        </p:nvGraphicFramePr>
        <p:xfrm>
          <a:off x="7090636" y="4255430"/>
          <a:ext cx="487080" cy="150147"/>
        </p:xfrm>
        <a:graphic>
          <a:graphicData uri="http://schemas.openxmlformats.org/drawingml/2006/table">
            <a:tbl>
              <a:tblPr firstRow="1" bandRow="1">
                <a:tableStyleId>{5940675A-B579-460E-94D1-54222C63F5DA}</a:tableStyleId>
              </a:tblPr>
              <a:tblGrid>
                <a:gridCol w="97416">
                  <a:extLst>
                    <a:ext uri="{9D8B030D-6E8A-4147-A177-3AD203B41FA5}">
                      <a16:colId xmlns:a16="http://schemas.microsoft.com/office/drawing/2014/main" val="2894214782"/>
                    </a:ext>
                  </a:extLst>
                </a:gridCol>
                <a:gridCol w="97416">
                  <a:extLst>
                    <a:ext uri="{9D8B030D-6E8A-4147-A177-3AD203B41FA5}">
                      <a16:colId xmlns:a16="http://schemas.microsoft.com/office/drawing/2014/main" val="2104224996"/>
                    </a:ext>
                  </a:extLst>
                </a:gridCol>
                <a:gridCol w="97416">
                  <a:extLst>
                    <a:ext uri="{9D8B030D-6E8A-4147-A177-3AD203B41FA5}">
                      <a16:colId xmlns:a16="http://schemas.microsoft.com/office/drawing/2014/main" val="665899941"/>
                    </a:ext>
                  </a:extLst>
                </a:gridCol>
                <a:gridCol w="97416">
                  <a:extLst>
                    <a:ext uri="{9D8B030D-6E8A-4147-A177-3AD203B41FA5}">
                      <a16:colId xmlns:a16="http://schemas.microsoft.com/office/drawing/2014/main" val="1691238498"/>
                    </a:ext>
                  </a:extLst>
                </a:gridCol>
                <a:gridCol w="97416">
                  <a:extLst>
                    <a:ext uri="{9D8B030D-6E8A-4147-A177-3AD203B41FA5}">
                      <a16:colId xmlns:a16="http://schemas.microsoft.com/office/drawing/2014/main" val="4201827572"/>
                    </a:ext>
                  </a:extLst>
                </a:gridCol>
              </a:tblGrid>
              <a:tr h="150147">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rgbClr val="4EB2E5"/>
                    </a:solidFill>
                  </a:tcPr>
                </a:tc>
                <a:tc>
                  <a:txBody>
                    <a:bodyPr/>
                    <a:lstStyle/>
                    <a:p>
                      <a:endParaRPr lang="en-GB" sz="700" dirty="0"/>
                    </a:p>
                  </a:txBody>
                  <a:tcPr marL="36008" marR="36008" marT="18004" marB="18004">
                    <a:solidFill>
                      <a:schemeClr val="bg1"/>
                    </a:solidFill>
                  </a:tcPr>
                </a:tc>
                <a:extLst>
                  <a:ext uri="{0D108BD9-81ED-4DB2-BD59-A6C34878D82A}">
                    <a16:rowId xmlns:a16="http://schemas.microsoft.com/office/drawing/2014/main" val="1499284194"/>
                  </a:ext>
                </a:extLst>
              </a:tr>
            </a:tbl>
          </a:graphicData>
        </a:graphic>
      </p:graphicFrame>
      <p:graphicFrame>
        <p:nvGraphicFramePr>
          <p:cNvPr id="92" name="Table 91">
            <a:extLst>
              <a:ext uri="{FF2B5EF4-FFF2-40B4-BE49-F238E27FC236}">
                <a16:creationId xmlns:a16="http://schemas.microsoft.com/office/drawing/2014/main" id="{84369436-6CCD-4484-8E73-1BEFE39772DB}"/>
              </a:ext>
            </a:extLst>
          </p:cNvPr>
          <p:cNvGraphicFramePr>
            <a:graphicFrameLocks noGrp="1"/>
          </p:cNvGraphicFramePr>
          <p:nvPr>
            <p:extLst>
              <p:ext uri="{D42A27DB-BD31-4B8C-83A1-F6EECF244321}">
                <p14:modId xmlns:p14="http://schemas.microsoft.com/office/powerpoint/2010/main" val="3367546700"/>
              </p:ext>
            </p:extLst>
          </p:nvPr>
        </p:nvGraphicFramePr>
        <p:xfrm>
          <a:off x="7781888" y="4250937"/>
          <a:ext cx="487080" cy="150147"/>
        </p:xfrm>
        <a:graphic>
          <a:graphicData uri="http://schemas.openxmlformats.org/drawingml/2006/table">
            <a:tbl>
              <a:tblPr firstRow="1" bandRow="1">
                <a:tableStyleId>{5940675A-B579-460E-94D1-54222C63F5DA}</a:tableStyleId>
              </a:tblPr>
              <a:tblGrid>
                <a:gridCol w="487080">
                  <a:extLst>
                    <a:ext uri="{9D8B030D-6E8A-4147-A177-3AD203B41FA5}">
                      <a16:colId xmlns:a16="http://schemas.microsoft.com/office/drawing/2014/main" val="2894214782"/>
                    </a:ext>
                  </a:extLst>
                </a:gridCol>
              </a:tblGrid>
              <a:tr h="150147">
                <a:tc>
                  <a:txBody>
                    <a:bodyPr/>
                    <a:lstStyle/>
                    <a:p>
                      <a:endParaRPr lang="en-GB" sz="700" dirty="0"/>
                    </a:p>
                  </a:txBody>
                  <a:tcPr marL="36008" marR="36008" marT="18004" marB="18004">
                    <a:solidFill>
                      <a:srgbClr val="4EB2E5"/>
                    </a:solidFill>
                  </a:tcPr>
                </a:tc>
                <a:extLst>
                  <a:ext uri="{0D108BD9-81ED-4DB2-BD59-A6C34878D82A}">
                    <a16:rowId xmlns:a16="http://schemas.microsoft.com/office/drawing/2014/main" val="1499284194"/>
                  </a:ext>
                </a:extLst>
              </a:tr>
            </a:tbl>
          </a:graphicData>
        </a:graphic>
      </p:graphicFrame>
      <p:sp>
        <p:nvSpPr>
          <p:cNvPr id="93" name="TextBox 92">
            <a:extLst>
              <a:ext uri="{FF2B5EF4-FFF2-40B4-BE49-F238E27FC236}">
                <a16:creationId xmlns:a16="http://schemas.microsoft.com/office/drawing/2014/main" id="{E7C21243-1213-4471-8FB5-BA55D27FBC14}"/>
              </a:ext>
            </a:extLst>
          </p:cNvPr>
          <p:cNvSpPr txBox="1"/>
          <p:nvPr/>
        </p:nvSpPr>
        <p:spPr>
          <a:xfrm>
            <a:off x="7790178" y="3436405"/>
            <a:ext cx="478790" cy="369332"/>
          </a:xfrm>
          <a:prstGeom prst="rect">
            <a:avLst/>
          </a:prstGeom>
          <a:noFill/>
        </p:spPr>
        <p:txBody>
          <a:bodyPr wrap="square" rtlCol="0">
            <a:spAutoFit/>
          </a:bodyPr>
          <a:lstStyle/>
          <a:p>
            <a:pPr algn="ctr"/>
            <a:r>
              <a:rPr lang="en-GB" dirty="0"/>
              <a:t>2</a:t>
            </a:r>
          </a:p>
        </p:txBody>
      </p:sp>
      <p:sp>
        <p:nvSpPr>
          <p:cNvPr id="94" name="TextBox 93">
            <a:extLst>
              <a:ext uri="{FF2B5EF4-FFF2-40B4-BE49-F238E27FC236}">
                <a16:creationId xmlns:a16="http://schemas.microsoft.com/office/drawing/2014/main" id="{14394CE6-A676-4F9F-B9D3-FF003210C3B1}"/>
              </a:ext>
            </a:extLst>
          </p:cNvPr>
          <p:cNvSpPr txBox="1"/>
          <p:nvPr/>
        </p:nvSpPr>
        <p:spPr>
          <a:xfrm>
            <a:off x="4335144" y="3436405"/>
            <a:ext cx="478790" cy="369332"/>
          </a:xfrm>
          <a:prstGeom prst="rect">
            <a:avLst/>
          </a:prstGeom>
          <a:noFill/>
        </p:spPr>
        <p:txBody>
          <a:bodyPr wrap="square" rtlCol="0">
            <a:spAutoFit/>
          </a:bodyPr>
          <a:lstStyle/>
          <a:p>
            <a:pPr algn="ctr"/>
            <a:r>
              <a:rPr lang="en-GB" b="1" dirty="0">
                <a:solidFill>
                  <a:srgbClr val="009541"/>
                </a:solidFill>
              </a:rPr>
              <a:t>1</a:t>
            </a:r>
          </a:p>
        </p:txBody>
      </p:sp>
      <p:grpSp>
        <p:nvGrpSpPr>
          <p:cNvPr id="3" name="Group 2">
            <a:extLst>
              <a:ext uri="{FF2B5EF4-FFF2-40B4-BE49-F238E27FC236}">
                <a16:creationId xmlns:a16="http://schemas.microsoft.com/office/drawing/2014/main" id="{C7C0B793-FB17-4FBD-8A78-0DD7194126E4}"/>
              </a:ext>
            </a:extLst>
          </p:cNvPr>
          <p:cNvGrpSpPr/>
          <p:nvPr/>
        </p:nvGrpSpPr>
        <p:grpSpPr>
          <a:xfrm>
            <a:off x="1650970" y="3386044"/>
            <a:ext cx="308734" cy="461665"/>
            <a:chOff x="1650970" y="3511907"/>
            <a:chExt cx="308734" cy="461665"/>
          </a:xfrm>
        </p:grpSpPr>
        <p:sp>
          <p:nvSpPr>
            <p:cNvPr id="95" name="TextBox 94">
              <a:extLst>
                <a:ext uri="{FF2B5EF4-FFF2-40B4-BE49-F238E27FC236}">
                  <a16:creationId xmlns:a16="http://schemas.microsoft.com/office/drawing/2014/main" id="{073947FB-A7D5-46EB-96C2-3020DCD90A3E}"/>
                </a:ext>
              </a:extLst>
            </p:cNvPr>
            <p:cNvSpPr txBox="1"/>
            <p:nvPr/>
          </p:nvSpPr>
          <p:spPr>
            <a:xfrm>
              <a:off x="1650970" y="3511907"/>
              <a:ext cx="308734" cy="461665"/>
            </a:xfrm>
            <a:prstGeom prst="rect">
              <a:avLst/>
            </a:prstGeom>
            <a:noFill/>
          </p:spPr>
          <p:txBody>
            <a:bodyPr wrap="square" rtlCol="0">
              <a:spAutoFit/>
            </a:bodyPr>
            <a:lstStyle/>
            <a:p>
              <a:pPr algn="ctr"/>
              <a:r>
                <a:rPr lang="en-GB" sz="1200" b="1" dirty="0">
                  <a:solidFill>
                    <a:srgbClr val="009541"/>
                  </a:solidFill>
                </a:rPr>
                <a:t>1</a:t>
              </a:r>
              <a:br>
                <a:rPr lang="en-GB" sz="1200" b="1" dirty="0">
                  <a:solidFill>
                    <a:srgbClr val="009541"/>
                  </a:solidFill>
                </a:rPr>
              </a:br>
              <a:r>
                <a:rPr lang="en-GB" sz="1200" b="1" dirty="0">
                  <a:solidFill>
                    <a:srgbClr val="009541"/>
                  </a:solidFill>
                </a:rPr>
                <a:t>5</a:t>
              </a:r>
            </a:p>
          </p:txBody>
        </p:sp>
        <p:cxnSp>
          <p:nvCxnSpPr>
            <p:cNvPr id="98" name="Straight Connector 97">
              <a:extLst>
                <a:ext uri="{FF2B5EF4-FFF2-40B4-BE49-F238E27FC236}">
                  <a16:creationId xmlns:a16="http://schemas.microsoft.com/office/drawing/2014/main" id="{6B26708D-B783-48E9-802D-BEA46EC41DE9}"/>
                </a:ext>
              </a:extLst>
            </p:cNvPr>
            <p:cNvCxnSpPr>
              <a:cxnSpLocks/>
            </p:cNvCxnSpPr>
            <p:nvPr/>
          </p:nvCxnSpPr>
          <p:spPr>
            <a:xfrm>
              <a:off x="1747838" y="3748126"/>
              <a:ext cx="114999" cy="0"/>
            </a:xfrm>
            <a:prstGeom prst="line">
              <a:avLst/>
            </a:prstGeom>
            <a:ln w="19050">
              <a:solidFill>
                <a:srgbClr val="009541"/>
              </a:solidFill>
            </a:ln>
          </p:spPr>
          <p:style>
            <a:lnRef idx="1">
              <a:schemeClr val="dk1"/>
            </a:lnRef>
            <a:fillRef idx="0">
              <a:schemeClr val="dk1"/>
            </a:fillRef>
            <a:effectRef idx="0">
              <a:schemeClr val="dk1"/>
            </a:effectRef>
            <a:fontRef idx="minor">
              <a:schemeClr val="tx1"/>
            </a:fontRef>
          </p:style>
        </p:cxnSp>
      </p:grpSp>
      <p:sp>
        <p:nvSpPr>
          <p:cNvPr id="101" name="TextBox 100">
            <a:extLst>
              <a:ext uri="{FF2B5EF4-FFF2-40B4-BE49-F238E27FC236}">
                <a16:creationId xmlns:a16="http://schemas.microsoft.com/office/drawing/2014/main" id="{A942B382-2C55-4FFF-82C4-2CB4A9242947}"/>
              </a:ext>
            </a:extLst>
          </p:cNvPr>
          <p:cNvSpPr txBox="1"/>
          <p:nvPr/>
        </p:nvSpPr>
        <p:spPr>
          <a:xfrm>
            <a:off x="2350865" y="3386044"/>
            <a:ext cx="308734" cy="461665"/>
          </a:xfrm>
          <a:prstGeom prst="rect">
            <a:avLst/>
          </a:prstGeom>
          <a:noFill/>
        </p:spPr>
        <p:txBody>
          <a:bodyPr wrap="square" rtlCol="0">
            <a:spAutoFit/>
          </a:bodyPr>
          <a:lstStyle/>
          <a:p>
            <a:pPr algn="ctr"/>
            <a:r>
              <a:rPr lang="en-GB" sz="1200" dirty="0"/>
              <a:t>2</a:t>
            </a:r>
            <a:br>
              <a:rPr lang="en-GB" sz="1200" dirty="0"/>
            </a:br>
            <a:r>
              <a:rPr lang="en-GB" sz="1200" dirty="0"/>
              <a:t>5</a:t>
            </a:r>
          </a:p>
        </p:txBody>
      </p:sp>
      <p:cxnSp>
        <p:nvCxnSpPr>
          <p:cNvPr id="102" name="Straight Connector 101">
            <a:extLst>
              <a:ext uri="{FF2B5EF4-FFF2-40B4-BE49-F238E27FC236}">
                <a16:creationId xmlns:a16="http://schemas.microsoft.com/office/drawing/2014/main" id="{E05D0AD6-2299-4AB6-AAB8-9286F0B31FF6}"/>
              </a:ext>
            </a:extLst>
          </p:cNvPr>
          <p:cNvCxnSpPr>
            <a:cxnSpLocks/>
          </p:cNvCxnSpPr>
          <p:nvPr/>
        </p:nvCxnSpPr>
        <p:spPr>
          <a:xfrm>
            <a:off x="2447733" y="3622263"/>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2B51EC7F-DC06-43DE-B4BF-197BA88132BB}"/>
              </a:ext>
            </a:extLst>
          </p:cNvPr>
          <p:cNvSpPr txBox="1"/>
          <p:nvPr/>
        </p:nvSpPr>
        <p:spPr>
          <a:xfrm>
            <a:off x="3731443" y="3386044"/>
            <a:ext cx="308734" cy="461665"/>
          </a:xfrm>
          <a:prstGeom prst="rect">
            <a:avLst/>
          </a:prstGeom>
          <a:noFill/>
        </p:spPr>
        <p:txBody>
          <a:bodyPr wrap="square" rtlCol="0">
            <a:spAutoFit/>
          </a:bodyPr>
          <a:lstStyle/>
          <a:p>
            <a:pPr algn="ctr"/>
            <a:r>
              <a:rPr lang="en-GB" sz="1200" dirty="0"/>
              <a:t>4</a:t>
            </a:r>
            <a:br>
              <a:rPr lang="en-GB" sz="1200" dirty="0"/>
            </a:br>
            <a:r>
              <a:rPr lang="en-GB" sz="1200" dirty="0"/>
              <a:t>5</a:t>
            </a:r>
          </a:p>
        </p:txBody>
      </p:sp>
      <p:cxnSp>
        <p:nvCxnSpPr>
          <p:cNvPr id="105" name="Straight Connector 104">
            <a:extLst>
              <a:ext uri="{FF2B5EF4-FFF2-40B4-BE49-F238E27FC236}">
                <a16:creationId xmlns:a16="http://schemas.microsoft.com/office/drawing/2014/main" id="{02553FA0-7783-4CE7-A1C8-D193384646ED}"/>
              </a:ext>
            </a:extLst>
          </p:cNvPr>
          <p:cNvCxnSpPr>
            <a:cxnSpLocks/>
          </p:cNvCxnSpPr>
          <p:nvPr/>
        </p:nvCxnSpPr>
        <p:spPr>
          <a:xfrm>
            <a:off x="3828311" y="3622263"/>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06" name="TextBox 105">
            <a:extLst>
              <a:ext uri="{FF2B5EF4-FFF2-40B4-BE49-F238E27FC236}">
                <a16:creationId xmlns:a16="http://schemas.microsoft.com/office/drawing/2014/main" id="{23B4EF2B-0599-4B48-818C-20DE53C22563}"/>
              </a:ext>
            </a:extLst>
          </p:cNvPr>
          <p:cNvSpPr txBox="1"/>
          <p:nvPr/>
        </p:nvSpPr>
        <p:spPr>
          <a:xfrm>
            <a:off x="5149597" y="3386044"/>
            <a:ext cx="308734" cy="461665"/>
          </a:xfrm>
          <a:prstGeom prst="rect">
            <a:avLst/>
          </a:prstGeom>
          <a:noFill/>
        </p:spPr>
        <p:txBody>
          <a:bodyPr wrap="square" rtlCol="0">
            <a:spAutoFit/>
          </a:bodyPr>
          <a:lstStyle/>
          <a:p>
            <a:pPr algn="ctr"/>
            <a:r>
              <a:rPr lang="en-GB" sz="1200" dirty="0"/>
              <a:t>1</a:t>
            </a:r>
            <a:br>
              <a:rPr lang="en-GB" sz="1200" dirty="0"/>
            </a:br>
            <a:r>
              <a:rPr lang="en-GB" sz="1200" dirty="0"/>
              <a:t>5</a:t>
            </a:r>
          </a:p>
        </p:txBody>
      </p:sp>
      <p:cxnSp>
        <p:nvCxnSpPr>
          <p:cNvPr id="107" name="Straight Connector 106">
            <a:extLst>
              <a:ext uri="{FF2B5EF4-FFF2-40B4-BE49-F238E27FC236}">
                <a16:creationId xmlns:a16="http://schemas.microsoft.com/office/drawing/2014/main" id="{E879F97D-CDA0-4BA0-8075-E07EF2EA9937}"/>
              </a:ext>
            </a:extLst>
          </p:cNvPr>
          <p:cNvCxnSpPr>
            <a:cxnSpLocks/>
          </p:cNvCxnSpPr>
          <p:nvPr/>
        </p:nvCxnSpPr>
        <p:spPr>
          <a:xfrm>
            <a:off x="5246465" y="3622263"/>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495FCC87-F7D2-4B73-996E-086D6BC36E86}"/>
              </a:ext>
            </a:extLst>
          </p:cNvPr>
          <p:cNvSpPr txBox="1"/>
          <p:nvPr/>
        </p:nvSpPr>
        <p:spPr>
          <a:xfrm>
            <a:off x="5116247" y="3436405"/>
            <a:ext cx="130218" cy="369332"/>
          </a:xfrm>
          <a:prstGeom prst="rect">
            <a:avLst/>
          </a:prstGeom>
          <a:noFill/>
        </p:spPr>
        <p:txBody>
          <a:bodyPr wrap="square" rtlCol="0">
            <a:spAutoFit/>
          </a:bodyPr>
          <a:lstStyle/>
          <a:p>
            <a:pPr algn="ctr"/>
            <a:r>
              <a:rPr lang="en-GB" dirty="0"/>
              <a:t>1</a:t>
            </a:r>
          </a:p>
        </p:txBody>
      </p:sp>
      <p:sp>
        <p:nvSpPr>
          <p:cNvPr id="109" name="TextBox 108">
            <a:extLst>
              <a:ext uri="{FF2B5EF4-FFF2-40B4-BE49-F238E27FC236}">
                <a16:creationId xmlns:a16="http://schemas.microsoft.com/office/drawing/2014/main" id="{49558EB5-67EC-49F4-BEC4-2824392B577E}"/>
              </a:ext>
            </a:extLst>
          </p:cNvPr>
          <p:cNvSpPr txBox="1"/>
          <p:nvPr/>
        </p:nvSpPr>
        <p:spPr>
          <a:xfrm>
            <a:off x="5849597" y="3386044"/>
            <a:ext cx="308734" cy="461665"/>
          </a:xfrm>
          <a:prstGeom prst="rect">
            <a:avLst/>
          </a:prstGeom>
          <a:noFill/>
        </p:spPr>
        <p:txBody>
          <a:bodyPr wrap="square" rtlCol="0">
            <a:spAutoFit/>
          </a:bodyPr>
          <a:lstStyle/>
          <a:p>
            <a:pPr algn="ctr"/>
            <a:r>
              <a:rPr lang="en-GB" sz="1200" dirty="0"/>
              <a:t>2</a:t>
            </a:r>
            <a:br>
              <a:rPr lang="en-GB" sz="1200" dirty="0"/>
            </a:br>
            <a:r>
              <a:rPr lang="en-GB" sz="1200" dirty="0"/>
              <a:t>5</a:t>
            </a:r>
          </a:p>
        </p:txBody>
      </p:sp>
      <p:cxnSp>
        <p:nvCxnSpPr>
          <p:cNvPr id="110" name="Straight Connector 109">
            <a:extLst>
              <a:ext uri="{FF2B5EF4-FFF2-40B4-BE49-F238E27FC236}">
                <a16:creationId xmlns:a16="http://schemas.microsoft.com/office/drawing/2014/main" id="{3E47500D-CC24-4998-9C40-4E3CC2F7E9A1}"/>
              </a:ext>
            </a:extLst>
          </p:cNvPr>
          <p:cNvCxnSpPr>
            <a:cxnSpLocks/>
          </p:cNvCxnSpPr>
          <p:nvPr/>
        </p:nvCxnSpPr>
        <p:spPr>
          <a:xfrm>
            <a:off x="5946465" y="3622263"/>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11" name="TextBox 110">
            <a:extLst>
              <a:ext uri="{FF2B5EF4-FFF2-40B4-BE49-F238E27FC236}">
                <a16:creationId xmlns:a16="http://schemas.microsoft.com/office/drawing/2014/main" id="{C0CFCBDB-261A-4261-8557-5510F0902F08}"/>
              </a:ext>
            </a:extLst>
          </p:cNvPr>
          <p:cNvSpPr txBox="1"/>
          <p:nvPr/>
        </p:nvSpPr>
        <p:spPr>
          <a:xfrm>
            <a:off x="5816247" y="3436405"/>
            <a:ext cx="130218" cy="369332"/>
          </a:xfrm>
          <a:prstGeom prst="rect">
            <a:avLst/>
          </a:prstGeom>
          <a:noFill/>
        </p:spPr>
        <p:txBody>
          <a:bodyPr wrap="square" rtlCol="0">
            <a:spAutoFit/>
          </a:bodyPr>
          <a:lstStyle/>
          <a:p>
            <a:pPr algn="ctr"/>
            <a:r>
              <a:rPr lang="en-GB" dirty="0"/>
              <a:t>1</a:t>
            </a:r>
          </a:p>
        </p:txBody>
      </p:sp>
      <p:grpSp>
        <p:nvGrpSpPr>
          <p:cNvPr id="7" name="Group 6">
            <a:extLst>
              <a:ext uri="{FF2B5EF4-FFF2-40B4-BE49-F238E27FC236}">
                <a16:creationId xmlns:a16="http://schemas.microsoft.com/office/drawing/2014/main" id="{5C594C11-9142-45D2-93D0-2C43DAF57087}"/>
              </a:ext>
            </a:extLst>
          </p:cNvPr>
          <p:cNvGrpSpPr/>
          <p:nvPr/>
        </p:nvGrpSpPr>
        <p:grpSpPr>
          <a:xfrm>
            <a:off x="6501960" y="3386044"/>
            <a:ext cx="354784" cy="461665"/>
            <a:chOff x="6497197" y="3511907"/>
            <a:chExt cx="354784" cy="461665"/>
          </a:xfrm>
        </p:grpSpPr>
        <p:sp>
          <p:nvSpPr>
            <p:cNvPr id="112" name="TextBox 111">
              <a:extLst>
                <a:ext uri="{FF2B5EF4-FFF2-40B4-BE49-F238E27FC236}">
                  <a16:creationId xmlns:a16="http://schemas.microsoft.com/office/drawing/2014/main" id="{51BE42AC-AB82-4B4A-BACE-FB1D403ACCC8}"/>
                </a:ext>
              </a:extLst>
            </p:cNvPr>
            <p:cNvSpPr txBox="1"/>
            <p:nvPr/>
          </p:nvSpPr>
          <p:spPr>
            <a:xfrm>
              <a:off x="6543247" y="3511907"/>
              <a:ext cx="308734" cy="461665"/>
            </a:xfrm>
            <a:prstGeom prst="rect">
              <a:avLst/>
            </a:prstGeom>
            <a:noFill/>
          </p:spPr>
          <p:txBody>
            <a:bodyPr wrap="square" rtlCol="0">
              <a:spAutoFit/>
            </a:bodyPr>
            <a:lstStyle/>
            <a:p>
              <a:pPr algn="ctr"/>
              <a:r>
                <a:rPr lang="en-GB" sz="1200" b="1" dirty="0">
                  <a:solidFill>
                    <a:srgbClr val="009541"/>
                  </a:solidFill>
                </a:rPr>
                <a:t>3</a:t>
              </a:r>
              <a:br>
                <a:rPr lang="en-GB" sz="1200" b="1" dirty="0">
                  <a:solidFill>
                    <a:srgbClr val="009541"/>
                  </a:solidFill>
                </a:rPr>
              </a:br>
              <a:r>
                <a:rPr lang="en-GB" sz="1200" b="1" dirty="0">
                  <a:solidFill>
                    <a:srgbClr val="009541"/>
                  </a:solidFill>
                </a:rPr>
                <a:t>5</a:t>
              </a:r>
            </a:p>
          </p:txBody>
        </p:sp>
        <p:cxnSp>
          <p:nvCxnSpPr>
            <p:cNvPr id="113" name="Straight Connector 112">
              <a:extLst>
                <a:ext uri="{FF2B5EF4-FFF2-40B4-BE49-F238E27FC236}">
                  <a16:creationId xmlns:a16="http://schemas.microsoft.com/office/drawing/2014/main" id="{6583C110-6A8D-44F3-947C-0A2D3C905DD9}"/>
                </a:ext>
              </a:extLst>
            </p:cNvPr>
            <p:cNvCxnSpPr>
              <a:cxnSpLocks/>
            </p:cNvCxnSpPr>
            <p:nvPr/>
          </p:nvCxnSpPr>
          <p:spPr>
            <a:xfrm>
              <a:off x="6640115" y="3748126"/>
              <a:ext cx="114999" cy="0"/>
            </a:xfrm>
            <a:prstGeom prst="line">
              <a:avLst/>
            </a:prstGeom>
            <a:ln w="12700">
              <a:solidFill>
                <a:srgbClr val="009541"/>
              </a:solidFill>
            </a:ln>
          </p:spPr>
          <p:style>
            <a:lnRef idx="1">
              <a:schemeClr val="dk1"/>
            </a:lnRef>
            <a:fillRef idx="0">
              <a:schemeClr val="dk1"/>
            </a:fillRef>
            <a:effectRef idx="0">
              <a:schemeClr val="dk1"/>
            </a:effectRef>
            <a:fontRef idx="minor">
              <a:schemeClr val="tx1"/>
            </a:fontRef>
          </p:style>
        </p:cxnSp>
        <p:sp>
          <p:nvSpPr>
            <p:cNvPr id="114" name="TextBox 113">
              <a:extLst>
                <a:ext uri="{FF2B5EF4-FFF2-40B4-BE49-F238E27FC236}">
                  <a16:creationId xmlns:a16="http://schemas.microsoft.com/office/drawing/2014/main" id="{5C746179-B936-4EB0-B346-69FDB754033C}"/>
                </a:ext>
              </a:extLst>
            </p:cNvPr>
            <p:cNvSpPr txBox="1"/>
            <p:nvPr/>
          </p:nvSpPr>
          <p:spPr>
            <a:xfrm>
              <a:off x="6497197" y="3562268"/>
              <a:ext cx="130218" cy="369332"/>
            </a:xfrm>
            <a:prstGeom prst="rect">
              <a:avLst/>
            </a:prstGeom>
            <a:noFill/>
          </p:spPr>
          <p:txBody>
            <a:bodyPr wrap="square" rtlCol="0">
              <a:spAutoFit/>
            </a:bodyPr>
            <a:lstStyle/>
            <a:p>
              <a:pPr algn="ctr"/>
              <a:r>
                <a:rPr lang="en-GB" b="1" dirty="0">
                  <a:solidFill>
                    <a:srgbClr val="009541"/>
                  </a:solidFill>
                </a:rPr>
                <a:t>1</a:t>
              </a:r>
            </a:p>
          </p:txBody>
        </p:sp>
      </p:grpSp>
      <p:grpSp>
        <p:nvGrpSpPr>
          <p:cNvPr id="12" name="Group 11">
            <a:extLst>
              <a:ext uri="{FF2B5EF4-FFF2-40B4-BE49-F238E27FC236}">
                <a16:creationId xmlns:a16="http://schemas.microsoft.com/office/drawing/2014/main" id="{1858D841-B3A5-4A58-B9E1-8482A22886D3}"/>
              </a:ext>
            </a:extLst>
          </p:cNvPr>
          <p:cNvGrpSpPr/>
          <p:nvPr/>
        </p:nvGrpSpPr>
        <p:grpSpPr>
          <a:xfrm>
            <a:off x="7195745" y="3386044"/>
            <a:ext cx="354784" cy="461665"/>
            <a:chOff x="7195745" y="3511907"/>
            <a:chExt cx="354784" cy="461665"/>
          </a:xfrm>
        </p:grpSpPr>
        <p:sp>
          <p:nvSpPr>
            <p:cNvPr id="115" name="TextBox 114">
              <a:extLst>
                <a:ext uri="{FF2B5EF4-FFF2-40B4-BE49-F238E27FC236}">
                  <a16:creationId xmlns:a16="http://schemas.microsoft.com/office/drawing/2014/main" id="{31962D8E-F6F5-4070-88B5-87FF9058C304}"/>
                </a:ext>
              </a:extLst>
            </p:cNvPr>
            <p:cNvSpPr txBox="1"/>
            <p:nvPr/>
          </p:nvSpPr>
          <p:spPr>
            <a:xfrm>
              <a:off x="7241795" y="3511907"/>
              <a:ext cx="308734" cy="461665"/>
            </a:xfrm>
            <a:prstGeom prst="rect">
              <a:avLst/>
            </a:prstGeom>
            <a:noFill/>
          </p:spPr>
          <p:txBody>
            <a:bodyPr wrap="square" rtlCol="0">
              <a:spAutoFit/>
            </a:bodyPr>
            <a:lstStyle/>
            <a:p>
              <a:pPr algn="ctr"/>
              <a:r>
                <a:rPr lang="en-GB" sz="1200" b="1" dirty="0">
                  <a:solidFill>
                    <a:srgbClr val="009541"/>
                  </a:solidFill>
                </a:rPr>
                <a:t>4</a:t>
              </a:r>
              <a:br>
                <a:rPr lang="en-GB" sz="1200" b="1" dirty="0">
                  <a:solidFill>
                    <a:srgbClr val="009541"/>
                  </a:solidFill>
                </a:rPr>
              </a:br>
              <a:r>
                <a:rPr lang="en-GB" sz="1200" b="1" dirty="0">
                  <a:solidFill>
                    <a:srgbClr val="009541"/>
                  </a:solidFill>
                </a:rPr>
                <a:t>5</a:t>
              </a:r>
            </a:p>
          </p:txBody>
        </p:sp>
        <p:cxnSp>
          <p:nvCxnSpPr>
            <p:cNvPr id="116" name="Straight Connector 115">
              <a:extLst>
                <a:ext uri="{FF2B5EF4-FFF2-40B4-BE49-F238E27FC236}">
                  <a16:creationId xmlns:a16="http://schemas.microsoft.com/office/drawing/2014/main" id="{040D6148-63A4-40DE-ACC9-3577B040AFBD}"/>
                </a:ext>
              </a:extLst>
            </p:cNvPr>
            <p:cNvCxnSpPr>
              <a:cxnSpLocks/>
            </p:cNvCxnSpPr>
            <p:nvPr/>
          </p:nvCxnSpPr>
          <p:spPr>
            <a:xfrm>
              <a:off x="7338663" y="3748126"/>
              <a:ext cx="114999" cy="0"/>
            </a:xfrm>
            <a:prstGeom prst="line">
              <a:avLst/>
            </a:prstGeom>
            <a:ln w="12700">
              <a:solidFill>
                <a:srgbClr val="009541"/>
              </a:solidFill>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id="{9602F7C8-16E3-43F0-B004-84F0A54D333E}"/>
                </a:ext>
              </a:extLst>
            </p:cNvPr>
            <p:cNvSpPr txBox="1"/>
            <p:nvPr/>
          </p:nvSpPr>
          <p:spPr>
            <a:xfrm>
              <a:off x="7195745" y="3562268"/>
              <a:ext cx="130218" cy="369332"/>
            </a:xfrm>
            <a:prstGeom prst="rect">
              <a:avLst/>
            </a:prstGeom>
            <a:noFill/>
          </p:spPr>
          <p:txBody>
            <a:bodyPr wrap="square" rtlCol="0">
              <a:spAutoFit/>
            </a:bodyPr>
            <a:lstStyle/>
            <a:p>
              <a:pPr algn="ctr"/>
              <a:r>
                <a:rPr lang="en-GB" b="1" dirty="0">
                  <a:solidFill>
                    <a:srgbClr val="009541"/>
                  </a:solidFill>
                </a:rPr>
                <a:t>1</a:t>
              </a:r>
            </a:p>
          </p:txBody>
        </p:sp>
      </p:grpSp>
      <p:grpSp>
        <p:nvGrpSpPr>
          <p:cNvPr id="6" name="Group 5">
            <a:extLst>
              <a:ext uri="{FF2B5EF4-FFF2-40B4-BE49-F238E27FC236}">
                <a16:creationId xmlns:a16="http://schemas.microsoft.com/office/drawing/2014/main" id="{C9B37CA9-2008-4300-BB43-E439FB10027D}"/>
              </a:ext>
            </a:extLst>
          </p:cNvPr>
          <p:cNvGrpSpPr/>
          <p:nvPr/>
        </p:nvGrpSpPr>
        <p:grpSpPr>
          <a:xfrm>
            <a:off x="3034919" y="3386044"/>
            <a:ext cx="308734" cy="461665"/>
            <a:chOff x="3034919" y="3511907"/>
            <a:chExt cx="308734" cy="461665"/>
          </a:xfrm>
        </p:grpSpPr>
        <p:sp>
          <p:nvSpPr>
            <p:cNvPr id="118" name="TextBox 117">
              <a:extLst>
                <a:ext uri="{FF2B5EF4-FFF2-40B4-BE49-F238E27FC236}">
                  <a16:creationId xmlns:a16="http://schemas.microsoft.com/office/drawing/2014/main" id="{D7D9F619-009B-401A-B94A-BD85D3B095C1}"/>
                </a:ext>
              </a:extLst>
            </p:cNvPr>
            <p:cNvSpPr txBox="1"/>
            <p:nvPr/>
          </p:nvSpPr>
          <p:spPr>
            <a:xfrm>
              <a:off x="3034919" y="3511907"/>
              <a:ext cx="308734" cy="461665"/>
            </a:xfrm>
            <a:prstGeom prst="rect">
              <a:avLst/>
            </a:prstGeom>
            <a:noFill/>
          </p:spPr>
          <p:txBody>
            <a:bodyPr wrap="square" rtlCol="0">
              <a:spAutoFit/>
            </a:bodyPr>
            <a:lstStyle/>
            <a:p>
              <a:pPr algn="ctr"/>
              <a:r>
                <a:rPr lang="en-GB" sz="1200" b="1" dirty="0">
                  <a:solidFill>
                    <a:srgbClr val="009541"/>
                  </a:solidFill>
                </a:rPr>
                <a:t>3</a:t>
              </a:r>
              <a:br>
                <a:rPr lang="en-GB" sz="1200" b="1" dirty="0">
                  <a:solidFill>
                    <a:srgbClr val="009541"/>
                  </a:solidFill>
                </a:rPr>
              </a:br>
              <a:r>
                <a:rPr lang="en-GB" sz="1200" b="1" dirty="0">
                  <a:solidFill>
                    <a:srgbClr val="009541"/>
                  </a:solidFill>
                </a:rPr>
                <a:t>5</a:t>
              </a:r>
            </a:p>
          </p:txBody>
        </p:sp>
        <p:cxnSp>
          <p:nvCxnSpPr>
            <p:cNvPr id="119" name="Straight Connector 118">
              <a:extLst>
                <a:ext uri="{FF2B5EF4-FFF2-40B4-BE49-F238E27FC236}">
                  <a16:creationId xmlns:a16="http://schemas.microsoft.com/office/drawing/2014/main" id="{B75B088F-36EB-49C5-9F08-5D486FD0C481}"/>
                </a:ext>
              </a:extLst>
            </p:cNvPr>
            <p:cNvCxnSpPr>
              <a:cxnSpLocks/>
            </p:cNvCxnSpPr>
            <p:nvPr/>
          </p:nvCxnSpPr>
          <p:spPr>
            <a:xfrm>
              <a:off x="3131787" y="3748126"/>
              <a:ext cx="114999" cy="0"/>
            </a:xfrm>
            <a:prstGeom prst="line">
              <a:avLst/>
            </a:prstGeom>
            <a:ln w="19050">
              <a:solidFill>
                <a:srgbClr val="009541"/>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id="{E686A8BA-AB91-4ACC-AC8A-E4509FF15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15" y="4326010"/>
            <a:ext cx="2209460" cy="3407201"/>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7" grpId="0"/>
      <p:bldP spid="58" grpId="0"/>
      <p:bldP spid="59" grpId="0"/>
      <p:bldP spid="60" grpId="0"/>
      <p:bldP spid="61" grpId="0"/>
      <p:bldP spid="62" grpId="0"/>
      <p:bldP spid="63"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16FCE-3161-4098-9C96-80CF843821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1810856"/>
            <a:ext cx="7632700" cy="4281970"/>
          </a:xfrm>
          <a:prstGeom prst="rect">
            <a:avLst/>
          </a:prstGeom>
        </p:spPr>
      </p:pic>
      <p:sp>
        <p:nvSpPr>
          <p:cNvPr id="11" name="TextBox 10">
            <a:extLst>
              <a:ext uri="{FF2B5EF4-FFF2-40B4-BE49-F238E27FC236}">
                <a16:creationId xmlns:a16="http://schemas.microsoft.com/office/drawing/2014/main" id="{673F3A52-A747-4C22-952A-78F54FB8D855}"/>
              </a:ext>
            </a:extLst>
          </p:cNvPr>
          <p:cNvSpPr txBox="1"/>
          <p:nvPr/>
        </p:nvSpPr>
        <p:spPr>
          <a:xfrm>
            <a:off x="755650" y="1836546"/>
            <a:ext cx="7632700" cy="4256279"/>
          </a:xfrm>
          <a:prstGeom prst="rect">
            <a:avLst/>
          </a:prstGeom>
          <a:noFill/>
          <a:ln w="28575">
            <a:solidFill>
              <a:srgbClr val="F8CACA"/>
            </a:solidFill>
          </a:ln>
        </p:spPr>
        <p:txBody>
          <a:bodyPr wrap="square" lIns="108000" tIns="108000" rIns="108000" bIns="108000" rtlCol="0">
            <a:noAutofit/>
          </a:bodyPr>
          <a:lstStyle/>
          <a:p>
            <a:endParaRPr lang="en-GB" sz="1600" b="1" spc="-10" dirty="0">
              <a:latin typeface="Twinkl" pitchFamily="2" charset="0"/>
            </a:endParaRPr>
          </a:p>
        </p:txBody>
      </p:sp>
      <p:sp>
        <p:nvSpPr>
          <p:cNvPr id="4" name="Rectangle 3">
            <a:extLst>
              <a:ext uri="{FF2B5EF4-FFF2-40B4-BE49-F238E27FC236}">
                <a16:creationId xmlns:a16="http://schemas.microsoft.com/office/drawing/2014/main" id="{ADBC0677-192E-4DB2-B3EA-FC74E946242A}"/>
              </a:ext>
            </a:extLst>
          </p:cNvPr>
          <p:cNvSpPr/>
          <p:nvPr/>
        </p:nvSpPr>
        <p:spPr>
          <a:xfrm>
            <a:off x="1384663" y="2287329"/>
            <a:ext cx="6410432" cy="1227396"/>
          </a:xfrm>
          <a:prstGeom prst="rect">
            <a:avLst/>
          </a:prstGeom>
          <a:solidFill>
            <a:schemeClr val="bg1"/>
          </a:solidFill>
          <a:ln w="28575">
            <a:solidFill>
              <a:srgbClr val="F8C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80EE4C0-D627-498B-8945-0A4A1A8D0A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9906" y="4554832"/>
            <a:ext cx="6664188" cy="1216224"/>
          </a:xfrm>
          <a:prstGeom prst="rect">
            <a:avLst/>
          </a:prstGeom>
        </p:spPr>
      </p:pic>
      <p:sp>
        <p:nvSpPr>
          <p:cNvPr id="97" name="Rectangle 96"/>
          <p:cNvSpPr/>
          <p:nvPr/>
        </p:nvSpPr>
        <p:spPr>
          <a:xfrm>
            <a:off x="254218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4094" y="532799"/>
            <a:ext cx="700156" cy="700156"/>
          </a:xfrm>
          <a:prstGeom prst="rect">
            <a:avLst/>
          </a:prstGeom>
        </p:spPr>
      </p:pic>
      <p:sp>
        <p:nvSpPr>
          <p:cNvPr id="96" name="Rectangle 95"/>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cxnSp>
        <p:nvCxnSpPr>
          <p:cNvPr id="103" name="Straight Connector 102"/>
          <p:cNvCxnSpPr>
            <a:cxnSpLocks/>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632700" cy="495108"/>
          </a:xfrm>
          <a:prstGeom prst="rect">
            <a:avLst/>
          </a:prstGeom>
          <a:solidFill>
            <a:srgbClr val="F8CACA"/>
          </a:solidFill>
          <a:ln w="28575">
            <a:solidFill>
              <a:srgbClr val="F8CACA"/>
            </a:solidFill>
          </a:ln>
        </p:spPr>
        <p:txBody>
          <a:bodyPr wrap="square" lIns="108000" tIns="108000" rIns="108000" bIns="108000" rtlCol="0">
            <a:spAutoFit/>
          </a:bodyPr>
          <a:lstStyle/>
          <a:p>
            <a:pPr algn="ctr"/>
            <a:r>
              <a:rPr lang="en-GB" b="1" spc="-10" dirty="0">
                <a:latin typeface="Twinkl" pitchFamily="2" charset="0"/>
              </a:rPr>
              <a:t>Write these fractions in descending order.</a:t>
            </a:r>
          </a:p>
        </p:txBody>
      </p:sp>
      <p:grpSp>
        <p:nvGrpSpPr>
          <p:cNvPr id="99" name="Group 98">
            <a:extLst>
              <a:ext uri="{FF2B5EF4-FFF2-40B4-BE49-F238E27FC236}">
                <a16:creationId xmlns:a16="http://schemas.microsoft.com/office/drawing/2014/main" id="{A5BCB02D-B116-4730-AE37-C24934560EFC}"/>
              </a:ext>
            </a:extLst>
          </p:cNvPr>
          <p:cNvGrpSpPr/>
          <p:nvPr/>
        </p:nvGrpSpPr>
        <p:grpSpPr>
          <a:xfrm>
            <a:off x="4697985" y="2373055"/>
            <a:ext cx="844570" cy="1055945"/>
            <a:chOff x="4697985" y="2296769"/>
            <a:chExt cx="844570" cy="1055945"/>
          </a:xfrm>
        </p:grpSpPr>
        <p:sp>
          <p:nvSpPr>
            <p:cNvPr id="161" name="Rectangle 160">
              <a:extLst>
                <a:ext uri="{FF2B5EF4-FFF2-40B4-BE49-F238E27FC236}">
                  <a16:creationId xmlns:a16="http://schemas.microsoft.com/office/drawing/2014/main" id="{0B57803E-9B5F-40DB-ACFC-41CEADA05624}"/>
                </a:ext>
              </a:extLst>
            </p:cNvPr>
            <p:cNvSpPr/>
            <p:nvPr/>
          </p:nvSpPr>
          <p:spPr>
            <a:xfrm>
              <a:off x="4697985"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475066AC-AA83-4446-AB29-096AECA5EE85}"/>
                </a:ext>
              </a:extLst>
            </p:cNvPr>
            <p:cNvGrpSpPr/>
            <p:nvPr/>
          </p:nvGrpSpPr>
          <p:grpSpPr>
            <a:xfrm>
              <a:off x="4821940" y="2347688"/>
              <a:ext cx="596660" cy="954107"/>
              <a:chOff x="4756979" y="2357358"/>
              <a:chExt cx="596660" cy="954107"/>
            </a:xfrm>
          </p:grpSpPr>
          <p:sp>
            <p:nvSpPr>
              <p:cNvPr id="136" name="TextBox 135">
                <a:extLst>
                  <a:ext uri="{FF2B5EF4-FFF2-40B4-BE49-F238E27FC236}">
                    <a16:creationId xmlns:a16="http://schemas.microsoft.com/office/drawing/2014/main" id="{033BF418-5D24-48A8-8208-BD742E5BCA00}"/>
                  </a:ext>
                </a:extLst>
              </p:cNvPr>
              <p:cNvSpPr txBox="1"/>
              <p:nvPr/>
            </p:nvSpPr>
            <p:spPr>
              <a:xfrm>
                <a:off x="4756979" y="2357358"/>
                <a:ext cx="596660" cy="954107"/>
              </a:xfrm>
              <a:prstGeom prst="rect">
                <a:avLst/>
              </a:prstGeom>
              <a:noFill/>
            </p:spPr>
            <p:txBody>
              <a:bodyPr wrap="square" rtlCol="0">
                <a:spAutoFit/>
              </a:bodyPr>
              <a:lstStyle/>
              <a:p>
                <a:pPr algn="ctr"/>
                <a:r>
                  <a:rPr lang="en-GB" sz="2800" dirty="0"/>
                  <a:t>1</a:t>
                </a:r>
                <a:br>
                  <a:rPr lang="en-GB" sz="2800" dirty="0"/>
                </a:br>
                <a:r>
                  <a:rPr lang="en-GB" sz="2800" dirty="0"/>
                  <a:t>3</a:t>
                </a:r>
              </a:p>
            </p:txBody>
          </p:sp>
          <p:cxnSp>
            <p:nvCxnSpPr>
              <p:cNvPr id="137" name="Straight Connector 136">
                <a:extLst>
                  <a:ext uri="{FF2B5EF4-FFF2-40B4-BE49-F238E27FC236}">
                    <a16:creationId xmlns:a16="http://schemas.microsoft.com/office/drawing/2014/main" id="{762795C9-0405-44C5-AC4A-BD97DF19B132}"/>
                  </a:ext>
                </a:extLst>
              </p:cNvPr>
              <p:cNvCxnSpPr>
                <a:cxnSpLocks/>
              </p:cNvCxnSpPr>
              <p:nvPr/>
            </p:nvCxnSpPr>
            <p:spPr>
              <a:xfrm>
                <a:off x="4944186" y="2824742"/>
                <a:ext cx="222247"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64" name="Group 163">
            <a:extLst>
              <a:ext uri="{FF2B5EF4-FFF2-40B4-BE49-F238E27FC236}">
                <a16:creationId xmlns:a16="http://schemas.microsoft.com/office/drawing/2014/main" id="{33A5D9AE-443D-4618-9B6D-80E7D9DF5125}"/>
              </a:ext>
            </a:extLst>
          </p:cNvPr>
          <p:cNvGrpSpPr/>
          <p:nvPr/>
        </p:nvGrpSpPr>
        <p:grpSpPr>
          <a:xfrm>
            <a:off x="2556959" y="2373055"/>
            <a:ext cx="844570" cy="1055945"/>
            <a:chOff x="2556959" y="2296769"/>
            <a:chExt cx="844570" cy="1055945"/>
          </a:xfrm>
        </p:grpSpPr>
        <p:sp>
          <p:nvSpPr>
            <p:cNvPr id="159" name="Rectangle 158">
              <a:extLst>
                <a:ext uri="{FF2B5EF4-FFF2-40B4-BE49-F238E27FC236}">
                  <a16:creationId xmlns:a16="http://schemas.microsoft.com/office/drawing/2014/main" id="{DA71B10E-D02E-4065-8ECD-0B9E3820337E}"/>
                </a:ext>
              </a:extLst>
            </p:cNvPr>
            <p:cNvSpPr/>
            <p:nvPr/>
          </p:nvSpPr>
          <p:spPr>
            <a:xfrm>
              <a:off x="2556959"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429CC8FE-EF56-4221-AD85-D3D504AB3386}"/>
                </a:ext>
              </a:extLst>
            </p:cNvPr>
            <p:cNvGrpSpPr/>
            <p:nvPr/>
          </p:nvGrpSpPr>
          <p:grpSpPr>
            <a:xfrm>
              <a:off x="2680914" y="2347688"/>
              <a:ext cx="596660" cy="954107"/>
              <a:chOff x="2847155" y="2357361"/>
              <a:chExt cx="596660" cy="954107"/>
            </a:xfrm>
          </p:grpSpPr>
          <p:sp>
            <p:nvSpPr>
              <p:cNvPr id="131" name="TextBox 130">
                <a:extLst>
                  <a:ext uri="{FF2B5EF4-FFF2-40B4-BE49-F238E27FC236}">
                    <a16:creationId xmlns:a16="http://schemas.microsoft.com/office/drawing/2014/main" id="{A3703CD0-0C0A-49A7-B027-BD3B097C8A52}"/>
                  </a:ext>
                </a:extLst>
              </p:cNvPr>
              <p:cNvSpPr txBox="1"/>
              <p:nvPr/>
            </p:nvSpPr>
            <p:spPr>
              <a:xfrm>
                <a:off x="2847155" y="2357361"/>
                <a:ext cx="596660" cy="954107"/>
              </a:xfrm>
              <a:prstGeom prst="rect">
                <a:avLst/>
              </a:prstGeom>
              <a:noFill/>
            </p:spPr>
            <p:txBody>
              <a:bodyPr wrap="square" rtlCol="0">
                <a:spAutoFit/>
              </a:bodyPr>
              <a:lstStyle/>
              <a:p>
                <a:pPr algn="ctr"/>
                <a:r>
                  <a:rPr lang="en-GB" sz="2800" dirty="0"/>
                  <a:t>2</a:t>
                </a:r>
                <a:br>
                  <a:rPr lang="en-GB" sz="2800" dirty="0"/>
                </a:br>
                <a:r>
                  <a:rPr lang="en-GB" sz="2800" dirty="0"/>
                  <a:t>3</a:t>
                </a:r>
              </a:p>
            </p:txBody>
          </p:sp>
          <p:cxnSp>
            <p:nvCxnSpPr>
              <p:cNvPr id="132" name="Straight Connector 131">
                <a:extLst>
                  <a:ext uri="{FF2B5EF4-FFF2-40B4-BE49-F238E27FC236}">
                    <a16:creationId xmlns:a16="http://schemas.microsoft.com/office/drawing/2014/main" id="{C89E86A8-04BB-41F4-B44C-13EB2AA1C4ED}"/>
                  </a:ext>
                </a:extLst>
              </p:cNvPr>
              <p:cNvCxnSpPr>
                <a:cxnSpLocks/>
              </p:cNvCxnSpPr>
              <p:nvPr/>
            </p:nvCxnSpPr>
            <p:spPr>
              <a:xfrm>
                <a:off x="3034362" y="2824742"/>
                <a:ext cx="222247" cy="0"/>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D7649134-79A1-4FD9-B55C-01C3C67F0A4D}"/>
              </a:ext>
            </a:extLst>
          </p:cNvPr>
          <p:cNvGrpSpPr/>
          <p:nvPr/>
        </p:nvGrpSpPr>
        <p:grpSpPr>
          <a:xfrm>
            <a:off x="6839010" y="2373055"/>
            <a:ext cx="844570" cy="1055945"/>
            <a:chOff x="6839010" y="2296769"/>
            <a:chExt cx="844570" cy="1055945"/>
          </a:xfrm>
        </p:grpSpPr>
        <p:sp>
          <p:nvSpPr>
            <p:cNvPr id="163" name="Rectangle 162">
              <a:extLst>
                <a:ext uri="{FF2B5EF4-FFF2-40B4-BE49-F238E27FC236}">
                  <a16:creationId xmlns:a16="http://schemas.microsoft.com/office/drawing/2014/main" id="{9C376C4D-BDD6-42EC-B3E7-DFE6B93EFD73}"/>
                </a:ext>
              </a:extLst>
            </p:cNvPr>
            <p:cNvSpPr/>
            <p:nvPr/>
          </p:nvSpPr>
          <p:spPr>
            <a:xfrm>
              <a:off x="6839010"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TextBox 141">
              <a:extLst>
                <a:ext uri="{FF2B5EF4-FFF2-40B4-BE49-F238E27FC236}">
                  <a16:creationId xmlns:a16="http://schemas.microsoft.com/office/drawing/2014/main" id="{33207A20-1719-49E0-91B3-4B4DC1075949}"/>
                </a:ext>
              </a:extLst>
            </p:cNvPr>
            <p:cNvSpPr txBox="1"/>
            <p:nvPr/>
          </p:nvSpPr>
          <p:spPr>
            <a:xfrm>
              <a:off x="6962965" y="2440021"/>
              <a:ext cx="596660" cy="769441"/>
            </a:xfrm>
            <a:prstGeom prst="rect">
              <a:avLst/>
            </a:prstGeom>
            <a:noFill/>
          </p:spPr>
          <p:txBody>
            <a:bodyPr wrap="square" rtlCol="0" anchor="ctr">
              <a:spAutoFit/>
            </a:bodyPr>
            <a:lstStyle/>
            <a:p>
              <a:pPr algn="ctr"/>
              <a:r>
                <a:rPr lang="en-GB" sz="4400" dirty="0"/>
                <a:t>1</a:t>
              </a:r>
            </a:p>
          </p:txBody>
        </p:sp>
      </p:grpSp>
      <p:grpSp>
        <p:nvGrpSpPr>
          <p:cNvPr id="165" name="Group 164">
            <a:extLst>
              <a:ext uri="{FF2B5EF4-FFF2-40B4-BE49-F238E27FC236}">
                <a16:creationId xmlns:a16="http://schemas.microsoft.com/office/drawing/2014/main" id="{7F09A6CB-04AB-42D0-9090-4C225FB141BE}"/>
              </a:ext>
            </a:extLst>
          </p:cNvPr>
          <p:cNvGrpSpPr/>
          <p:nvPr/>
        </p:nvGrpSpPr>
        <p:grpSpPr>
          <a:xfrm>
            <a:off x="1496178" y="2373055"/>
            <a:ext cx="844570" cy="1055945"/>
            <a:chOff x="1496178" y="2296769"/>
            <a:chExt cx="844570" cy="1055945"/>
          </a:xfrm>
        </p:grpSpPr>
        <p:sp>
          <p:nvSpPr>
            <p:cNvPr id="34" name="Rectangle 33">
              <a:extLst>
                <a:ext uri="{FF2B5EF4-FFF2-40B4-BE49-F238E27FC236}">
                  <a16:creationId xmlns:a16="http://schemas.microsoft.com/office/drawing/2014/main" id="{4F2BFDBB-F695-4BD4-9565-FF178C833153}"/>
                </a:ext>
              </a:extLst>
            </p:cNvPr>
            <p:cNvSpPr/>
            <p:nvPr/>
          </p:nvSpPr>
          <p:spPr>
            <a:xfrm>
              <a:off x="1496178"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E3541A98-9F92-4791-A0F2-01EBA8F4729B}"/>
                </a:ext>
              </a:extLst>
            </p:cNvPr>
            <p:cNvGrpSpPr/>
            <p:nvPr/>
          </p:nvGrpSpPr>
          <p:grpSpPr>
            <a:xfrm>
              <a:off x="1619523" y="2347688"/>
              <a:ext cx="597880" cy="954107"/>
              <a:chOff x="1691959" y="2357361"/>
              <a:chExt cx="864282" cy="954107"/>
            </a:xfrm>
          </p:grpSpPr>
          <p:sp>
            <p:nvSpPr>
              <p:cNvPr id="127" name="TextBox 126">
                <a:extLst>
                  <a:ext uri="{FF2B5EF4-FFF2-40B4-BE49-F238E27FC236}">
                    <a16:creationId xmlns:a16="http://schemas.microsoft.com/office/drawing/2014/main" id="{521DA703-C11A-48D1-8F3D-199525EAA0DD}"/>
                  </a:ext>
                </a:extLst>
              </p:cNvPr>
              <p:cNvSpPr txBox="1"/>
              <p:nvPr/>
            </p:nvSpPr>
            <p:spPr>
              <a:xfrm>
                <a:off x="1959580" y="2357361"/>
                <a:ext cx="596661" cy="954107"/>
              </a:xfrm>
              <a:prstGeom prst="rect">
                <a:avLst/>
              </a:prstGeom>
              <a:noFill/>
            </p:spPr>
            <p:txBody>
              <a:bodyPr wrap="square" rtlCol="0">
                <a:spAutoFit/>
              </a:bodyPr>
              <a:lstStyle/>
              <a:p>
                <a:pPr algn="ctr"/>
                <a:r>
                  <a:rPr lang="en-GB" sz="2800" dirty="0"/>
                  <a:t>1</a:t>
                </a:r>
                <a:br>
                  <a:rPr lang="en-GB" sz="2800" dirty="0"/>
                </a:br>
                <a:r>
                  <a:rPr lang="en-GB" sz="2800" dirty="0"/>
                  <a:t>3</a:t>
                </a:r>
              </a:p>
            </p:txBody>
          </p:sp>
          <p:cxnSp>
            <p:nvCxnSpPr>
              <p:cNvPr id="128" name="Straight Connector 127">
                <a:extLst>
                  <a:ext uri="{FF2B5EF4-FFF2-40B4-BE49-F238E27FC236}">
                    <a16:creationId xmlns:a16="http://schemas.microsoft.com/office/drawing/2014/main" id="{7D489E6A-B011-4D9E-887B-304854E21532}"/>
                  </a:ext>
                </a:extLst>
              </p:cNvPr>
              <p:cNvCxnSpPr>
                <a:cxnSpLocks/>
              </p:cNvCxnSpPr>
              <p:nvPr/>
            </p:nvCxnSpPr>
            <p:spPr>
              <a:xfrm>
                <a:off x="2146788" y="2824742"/>
                <a:ext cx="222248" cy="0"/>
              </a:xfrm>
              <a:prstGeom prst="line">
                <a:avLst/>
              </a:prstGeom>
              <a:ln w="19050"/>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2283777F-DEF8-4D9F-A216-229F8C06FA3E}"/>
                  </a:ext>
                </a:extLst>
              </p:cNvPr>
              <p:cNvSpPr txBox="1"/>
              <p:nvPr/>
            </p:nvSpPr>
            <p:spPr>
              <a:xfrm>
                <a:off x="1691959" y="2391772"/>
                <a:ext cx="596661" cy="769441"/>
              </a:xfrm>
              <a:prstGeom prst="rect">
                <a:avLst/>
              </a:prstGeom>
              <a:noFill/>
            </p:spPr>
            <p:txBody>
              <a:bodyPr wrap="square" rtlCol="0" anchor="ctr">
                <a:spAutoFit/>
              </a:bodyPr>
              <a:lstStyle/>
              <a:p>
                <a:pPr algn="ctr"/>
                <a:r>
                  <a:rPr lang="en-GB" sz="4400" dirty="0"/>
                  <a:t>1</a:t>
                </a:r>
              </a:p>
            </p:txBody>
          </p:sp>
        </p:grpSp>
      </p:grpSp>
      <p:grpSp>
        <p:nvGrpSpPr>
          <p:cNvPr id="55" name="Group 54">
            <a:extLst>
              <a:ext uri="{FF2B5EF4-FFF2-40B4-BE49-F238E27FC236}">
                <a16:creationId xmlns:a16="http://schemas.microsoft.com/office/drawing/2014/main" id="{0FCB4C89-597B-4E23-A8FB-DCA47D72B293}"/>
              </a:ext>
            </a:extLst>
          </p:cNvPr>
          <p:cNvGrpSpPr/>
          <p:nvPr/>
        </p:nvGrpSpPr>
        <p:grpSpPr>
          <a:xfrm>
            <a:off x="5768498" y="2373055"/>
            <a:ext cx="844570" cy="1055945"/>
            <a:chOff x="5768498" y="2296769"/>
            <a:chExt cx="844570" cy="1055945"/>
          </a:xfrm>
        </p:grpSpPr>
        <p:sp>
          <p:nvSpPr>
            <p:cNvPr id="162" name="Rectangle 161">
              <a:extLst>
                <a:ext uri="{FF2B5EF4-FFF2-40B4-BE49-F238E27FC236}">
                  <a16:creationId xmlns:a16="http://schemas.microsoft.com/office/drawing/2014/main" id="{B022B71A-7185-4498-9905-588796340E4A}"/>
                </a:ext>
              </a:extLst>
            </p:cNvPr>
            <p:cNvSpPr/>
            <p:nvPr/>
          </p:nvSpPr>
          <p:spPr>
            <a:xfrm>
              <a:off x="5768498"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1159D571-3C73-41AB-8315-CFA0B1063068}"/>
                </a:ext>
              </a:extLst>
            </p:cNvPr>
            <p:cNvGrpSpPr/>
            <p:nvPr/>
          </p:nvGrpSpPr>
          <p:grpSpPr>
            <a:xfrm>
              <a:off x="5865905" y="2347688"/>
              <a:ext cx="649756" cy="954107"/>
              <a:chOff x="5778779" y="2357359"/>
              <a:chExt cx="871888" cy="954107"/>
            </a:xfrm>
          </p:grpSpPr>
          <p:sp>
            <p:nvSpPr>
              <p:cNvPr id="139" name="TextBox 138">
                <a:extLst>
                  <a:ext uri="{FF2B5EF4-FFF2-40B4-BE49-F238E27FC236}">
                    <a16:creationId xmlns:a16="http://schemas.microsoft.com/office/drawing/2014/main" id="{83821897-CF89-468D-AEF2-E885BCBF0411}"/>
                  </a:ext>
                </a:extLst>
              </p:cNvPr>
              <p:cNvSpPr txBox="1"/>
              <p:nvPr/>
            </p:nvSpPr>
            <p:spPr>
              <a:xfrm>
                <a:off x="6054006" y="2357359"/>
                <a:ext cx="596661" cy="954107"/>
              </a:xfrm>
              <a:prstGeom prst="rect">
                <a:avLst/>
              </a:prstGeom>
              <a:noFill/>
            </p:spPr>
            <p:txBody>
              <a:bodyPr wrap="square" rtlCol="0">
                <a:spAutoFit/>
              </a:bodyPr>
              <a:lstStyle/>
              <a:p>
                <a:pPr algn="ctr"/>
                <a:r>
                  <a:rPr lang="en-GB" sz="2800" dirty="0"/>
                  <a:t>2</a:t>
                </a:r>
                <a:br>
                  <a:rPr lang="en-GB" sz="2800" dirty="0"/>
                </a:br>
                <a:r>
                  <a:rPr lang="en-GB" sz="2800" dirty="0"/>
                  <a:t>3</a:t>
                </a:r>
              </a:p>
            </p:txBody>
          </p:sp>
          <p:cxnSp>
            <p:nvCxnSpPr>
              <p:cNvPr id="140" name="Straight Connector 139">
                <a:extLst>
                  <a:ext uri="{FF2B5EF4-FFF2-40B4-BE49-F238E27FC236}">
                    <a16:creationId xmlns:a16="http://schemas.microsoft.com/office/drawing/2014/main" id="{866F5942-B344-47F1-A2CA-8A02BAA60605}"/>
                  </a:ext>
                </a:extLst>
              </p:cNvPr>
              <p:cNvCxnSpPr>
                <a:cxnSpLocks/>
              </p:cNvCxnSpPr>
              <p:nvPr/>
            </p:nvCxnSpPr>
            <p:spPr>
              <a:xfrm>
                <a:off x="6241214" y="2832362"/>
                <a:ext cx="222249" cy="0"/>
              </a:xfrm>
              <a:prstGeom prst="line">
                <a:avLst/>
              </a:prstGeom>
              <a:ln w="19050"/>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3700823D-7F4F-4FDD-9FC9-73944C4EA0DC}"/>
                  </a:ext>
                </a:extLst>
              </p:cNvPr>
              <p:cNvSpPr txBox="1"/>
              <p:nvPr/>
            </p:nvSpPr>
            <p:spPr>
              <a:xfrm>
                <a:off x="5778779" y="2391766"/>
                <a:ext cx="596661" cy="769441"/>
              </a:xfrm>
              <a:prstGeom prst="rect">
                <a:avLst/>
              </a:prstGeom>
              <a:noFill/>
            </p:spPr>
            <p:txBody>
              <a:bodyPr wrap="square" rtlCol="0" anchor="ctr">
                <a:spAutoFit/>
              </a:bodyPr>
              <a:lstStyle/>
              <a:p>
                <a:pPr algn="ctr"/>
                <a:r>
                  <a:rPr lang="en-GB" sz="4400" dirty="0"/>
                  <a:t>1</a:t>
                </a:r>
              </a:p>
            </p:txBody>
          </p:sp>
        </p:grpSp>
      </p:grpSp>
      <p:grpSp>
        <p:nvGrpSpPr>
          <p:cNvPr id="100" name="Group 99">
            <a:extLst>
              <a:ext uri="{FF2B5EF4-FFF2-40B4-BE49-F238E27FC236}">
                <a16:creationId xmlns:a16="http://schemas.microsoft.com/office/drawing/2014/main" id="{2FAEE10B-4A9E-4DE4-8C91-4C95FDBC28B3}"/>
              </a:ext>
            </a:extLst>
          </p:cNvPr>
          <p:cNvGrpSpPr/>
          <p:nvPr/>
        </p:nvGrpSpPr>
        <p:grpSpPr>
          <a:xfrm>
            <a:off x="3627472" y="2373055"/>
            <a:ext cx="844570" cy="1055945"/>
            <a:chOff x="3627472" y="2296769"/>
            <a:chExt cx="844570" cy="1055945"/>
          </a:xfrm>
        </p:grpSpPr>
        <p:sp>
          <p:nvSpPr>
            <p:cNvPr id="160" name="Rectangle 159">
              <a:extLst>
                <a:ext uri="{FF2B5EF4-FFF2-40B4-BE49-F238E27FC236}">
                  <a16:creationId xmlns:a16="http://schemas.microsoft.com/office/drawing/2014/main" id="{D44F9530-EE8D-4755-9282-9E69575A8E55}"/>
                </a:ext>
              </a:extLst>
            </p:cNvPr>
            <p:cNvSpPr/>
            <p:nvPr/>
          </p:nvSpPr>
          <p:spPr>
            <a:xfrm>
              <a:off x="3627472" y="2296769"/>
              <a:ext cx="844570" cy="1055945"/>
            </a:xfrm>
            <a:prstGeom prst="rect">
              <a:avLst/>
            </a:prstGeom>
            <a:solidFill>
              <a:srgbClr val="FFEC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TextBox 133">
              <a:extLst>
                <a:ext uri="{FF2B5EF4-FFF2-40B4-BE49-F238E27FC236}">
                  <a16:creationId xmlns:a16="http://schemas.microsoft.com/office/drawing/2014/main" id="{87D1BE0B-2E43-4550-9B0D-56D7B21CC3D5}"/>
                </a:ext>
              </a:extLst>
            </p:cNvPr>
            <p:cNvSpPr txBox="1"/>
            <p:nvPr/>
          </p:nvSpPr>
          <p:spPr>
            <a:xfrm>
              <a:off x="3751427" y="2440021"/>
              <a:ext cx="596660" cy="769441"/>
            </a:xfrm>
            <a:prstGeom prst="rect">
              <a:avLst/>
            </a:prstGeom>
            <a:noFill/>
          </p:spPr>
          <p:txBody>
            <a:bodyPr wrap="square" rtlCol="0" anchor="ctr">
              <a:spAutoFit/>
            </a:bodyPr>
            <a:lstStyle/>
            <a:p>
              <a:pPr algn="ctr"/>
              <a:r>
                <a:rPr lang="en-GB" sz="4400" dirty="0"/>
                <a:t>2</a:t>
              </a:r>
            </a:p>
          </p:txBody>
        </p:sp>
      </p:grpSp>
    </p:spTree>
    <p:extLst>
      <p:ext uri="{BB962C8B-B14F-4D97-AF65-F5344CB8AC3E}">
        <p14:creationId xmlns:p14="http://schemas.microsoft.com/office/powerpoint/2010/main" val="28878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33333E-6 L -0.23142 0.17731 " pathEditMode="relative" rAng="0" ptsTypes="AA">
                                      <p:cBhvr>
                                        <p:cTn id="6" dur="1000" fill="hold"/>
                                        <p:tgtEl>
                                          <p:spTgt spid="100"/>
                                        </p:tgtEl>
                                        <p:attrNameLst>
                                          <p:attrName>ppt_x</p:attrName>
                                          <p:attrName>ppt_y</p:attrName>
                                        </p:attrNameLst>
                                      </p:cBhvr>
                                      <p:rCtr x="-11580" y="8866"/>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3.33333E-6 3.33333E-6 L -0.35034 0.17708 " pathEditMode="relative" rAng="0" ptsTypes="AA">
                                      <p:cBhvr>
                                        <p:cTn id="9" dur="1000" fill="hold"/>
                                        <p:tgtEl>
                                          <p:spTgt spid="55"/>
                                        </p:tgtEl>
                                        <p:attrNameLst>
                                          <p:attrName>ppt_x</p:attrName>
                                          <p:attrName>ppt_y</p:attrName>
                                        </p:attrNameLst>
                                      </p:cBhvr>
                                      <p:rCtr x="-17517" y="8843"/>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2.22222E-6 3.33333E-6 L 0.23368 0.17731 " pathEditMode="relative" rAng="0" ptsTypes="AA">
                                      <p:cBhvr>
                                        <p:cTn id="12" dur="1000" fill="hold"/>
                                        <p:tgtEl>
                                          <p:spTgt spid="165"/>
                                        </p:tgtEl>
                                        <p:attrNameLst>
                                          <p:attrName>ppt_x</p:attrName>
                                          <p:attrName>ppt_y</p:attrName>
                                        </p:attrNameLst>
                                      </p:cBhvr>
                                      <p:rCtr x="11684" y="8866"/>
                                    </p:animMotion>
                                  </p:childTnLst>
                                </p:cTn>
                              </p:par>
                              <p:par>
                                <p:cTn id="13" presetID="10" presetClass="exit" presetSubtype="0" fill="hold" grpId="0"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3000"/>
                            </p:stCondLst>
                            <p:childTnLst>
                              <p:par>
                                <p:cTn id="17" presetID="42" presetClass="path" presetSubtype="0" accel="50000" decel="50000" fill="hold" nodeType="afterEffect">
                                  <p:stCondLst>
                                    <p:cond delay="0"/>
                                  </p:stCondLst>
                                  <p:childTnLst>
                                    <p:animMotion origin="layout" path="M 2.77778E-6 3.33333E-6 L -0.23334 0.17731 " pathEditMode="relative" rAng="0" ptsTypes="AA">
                                      <p:cBhvr>
                                        <p:cTn id="18" dur="1000" fill="hold"/>
                                        <p:tgtEl>
                                          <p:spTgt spid="36"/>
                                        </p:tgtEl>
                                        <p:attrNameLst>
                                          <p:attrName>ppt_x</p:attrName>
                                          <p:attrName>ppt_y</p:attrName>
                                        </p:attrNameLst>
                                      </p:cBhvr>
                                      <p:rCtr x="-11667" y="8866"/>
                                    </p:animMotion>
                                  </p:childTnLst>
                                </p:cTn>
                              </p:par>
                            </p:childTnLst>
                          </p:cTn>
                        </p:par>
                        <p:par>
                          <p:cTn id="19" fill="hold">
                            <p:stCondLst>
                              <p:cond delay="4000"/>
                            </p:stCondLst>
                            <p:childTnLst>
                              <p:par>
                                <p:cTn id="20" presetID="42" presetClass="path" presetSubtype="0" accel="50000" decel="50000" fill="hold" nodeType="afterEffect">
                                  <p:stCondLst>
                                    <p:cond delay="0"/>
                                  </p:stCondLst>
                                  <p:childTnLst>
                                    <p:animMotion origin="layout" path="M 1.94444E-6 3.33333E-6 L 0.3533 0.17731 " pathEditMode="relative" rAng="0" ptsTypes="AA">
                                      <p:cBhvr>
                                        <p:cTn id="21" dur="1000" fill="hold"/>
                                        <p:tgtEl>
                                          <p:spTgt spid="164"/>
                                        </p:tgtEl>
                                        <p:attrNameLst>
                                          <p:attrName>ppt_x</p:attrName>
                                          <p:attrName>ppt_y</p:attrName>
                                        </p:attrNameLst>
                                      </p:cBhvr>
                                      <p:rCtr x="17656" y="8866"/>
                                    </p:animMotion>
                                  </p:childTnLst>
                                </p:cTn>
                              </p:par>
                            </p:childTnLst>
                          </p:cTn>
                        </p:par>
                        <p:par>
                          <p:cTn id="22" fill="hold">
                            <p:stCondLst>
                              <p:cond delay="5000"/>
                            </p:stCondLst>
                            <p:childTnLst>
                              <p:par>
                                <p:cTn id="23" presetID="42" presetClass="path" presetSubtype="0" accel="50000" decel="50000" fill="hold" nodeType="afterEffect">
                                  <p:stCondLst>
                                    <p:cond delay="0"/>
                                  </p:stCondLst>
                                  <p:childTnLst>
                                    <p:animMotion origin="layout" path="M 4.16667E-6 3.33333E-6 L 0.2342 0.17708 " pathEditMode="relative" rAng="0" ptsTypes="AA">
                                      <p:cBhvr>
                                        <p:cTn id="24" dur="1000" fill="hold"/>
                                        <p:tgtEl>
                                          <p:spTgt spid="99"/>
                                        </p:tgtEl>
                                        <p:attrNameLst>
                                          <p:attrName>ppt_x</p:attrName>
                                          <p:attrName>ppt_y</p:attrName>
                                        </p:attrNameLst>
                                      </p:cBhvr>
                                      <p:rCtr x="11701" y="8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3F3A52-A747-4C22-952A-78F54FB8D855}"/>
              </a:ext>
            </a:extLst>
          </p:cNvPr>
          <p:cNvSpPr txBox="1"/>
          <p:nvPr/>
        </p:nvSpPr>
        <p:spPr>
          <a:xfrm>
            <a:off x="755650" y="1805768"/>
            <a:ext cx="7632700" cy="2636691"/>
          </a:xfrm>
          <a:prstGeom prst="rect">
            <a:avLst/>
          </a:prstGeom>
          <a:solidFill>
            <a:schemeClr val="bg1"/>
          </a:solidFill>
          <a:ln w="28575">
            <a:solidFill>
              <a:srgbClr val="F8CACA"/>
            </a:solidFill>
          </a:ln>
        </p:spPr>
        <p:txBody>
          <a:bodyPr wrap="square" lIns="108000" tIns="108000" rIns="108000" bIns="108000" rtlCol="0">
            <a:noAutofit/>
          </a:bodyPr>
          <a:lstStyle/>
          <a:p>
            <a:endParaRPr lang="en-GB" sz="1600" b="1" spc="-10" dirty="0">
              <a:latin typeface="Twinkl" pitchFamily="2" charset="0"/>
            </a:endParaRPr>
          </a:p>
        </p:txBody>
      </p:sp>
      <p:sp>
        <p:nvSpPr>
          <p:cNvPr id="97" name="Rectangle 96"/>
          <p:cNvSpPr/>
          <p:nvPr/>
        </p:nvSpPr>
        <p:spPr>
          <a:xfrm>
            <a:off x="254218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094" y="532799"/>
            <a:ext cx="700156" cy="700156"/>
          </a:xfrm>
          <a:prstGeom prst="rect">
            <a:avLst/>
          </a:prstGeom>
        </p:spPr>
      </p:pic>
      <p:sp>
        <p:nvSpPr>
          <p:cNvPr id="96" name="Rectangle 95"/>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cxnSp>
        <p:nvCxnSpPr>
          <p:cNvPr id="103" name="Straight Connector 102"/>
          <p:cNvCxnSpPr>
            <a:cxnSpLocks/>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632700" cy="464331"/>
          </a:xfrm>
          <a:prstGeom prst="rect">
            <a:avLst/>
          </a:prstGeom>
          <a:solidFill>
            <a:srgbClr val="F8CACA"/>
          </a:solidFill>
          <a:ln w="28575">
            <a:solidFill>
              <a:srgbClr val="F8CACA"/>
            </a:solidFill>
          </a:ln>
        </p:spPr>
        <p:txBody>
          <a:bodyPr wrap="square" lIns="108000" tIns="108000" rIns="108000" bIns="108000" rtlCol="0">
            <a:spAutoFit/>
          </a:bodyPr>
          <a:lstStyle/>
          <a:p>
            <a:r>
              <a:rPr lang="en-GB" sz="1600" b="1" spc="-10" dirty="0">
                <a:latin typeface="Twinkl" pitchFamily="2" charset="0"/>
              </a:rPr>
              <a:t>Complete the number line by filling in the missing fractions and mixed numbers. </a:t>
            </a:r>
          </a:p>
        </p:txBody>
      </p:sp>
      <p:graphicFrame>
        <p:nvGraphicFramePr>
          <p:cNvPr id="10" name="Table 6">
            <a:extLst>
              <a:ext uri="{FF2B5EF4-FFF2-40B4-BE49-F238E27FC236}">
                <a16:creationId xmlns:a16="http://schemas.microsoft.com/office/drawing/2014/main" id="{0917FF43-08A1-4981-9E44-C6F37216DF18}"/>
              </a:ext>
            </a:extLst>
          </p:cNvPr>
          <p:cNvGraphicFramePr>
            <a:graphicFrameLocks noGrp="1"/>
          </p:cNvGraphicFramePr>
          <p:nvPr>
            <p:extLst>
              <p:ext uri="{D42A27DB-BD31-4B8C-83A1-F6EECF244321}">
                <p14:modId xmlns:p14="http://schemas.microsoft.com/office/powerpoint/2010/main" val="710035097"/>
              </p:ext>
            </p:extLst>
          </p:nvPr>
        </p:nvGraphicFramePr>
        <p:xfrm>
          <a:off x="1117600" y="3036641"/>
          <a:ext cx="6908800" cy="365760"/>
        </p:xfrm>
        <a:graphic>
          <a:graphicData uri="http://schemas.openxmlformats.org/drawingml/2006/table">
            <a:tbl>
              <a:tblPr firstRow="1" bandRow="1">
                <a:tableStyleId>{5940675A-B579-460E-94D1-54222C63F5DA}</a:tableStyleId>
              </a:tblPr>
              <a:tblGrid>
                <a:gridCol w="690880">
                  <a:extLst>
                    <a:ext uri="{9D8B030D-6E8A-4147-A177-3AD203B41FA5}">
                      <a16:colId xmlns:a16="http://schemas.microsoft.com/office/drawing/2014/main" val="3637643153"/>
                    </a:ext>
                  </a:extLst>
                </a:gridCol>
                <a:gridCol w="690880">
                  <a:extLst>
                    <a:ext uri="{9D8B030D-6E8A-4147-A177-3AD203B41FA5}">
                      <a16:colId xmlns:a16="http://schemas.microsoft.com/office/drawing/2014/main" val="961155750"/>
                    </a:ext>
                  </a:extLst>
                </a:gridCol>
                <a:gridCol w="690880">
                  <a:extLst>
                    <a:ext uri="{9D8B030D-6E8A-4147-A177-3AD203B41FA5}">
                      <a16:colId xmlns:a16="http://schemas.microsoft.com/office/drawing/2014/main" val="2598986401"/>
                    </a:ext>
                  </a:extLst>
                </a:gridCol>
                <a:gridCol w="690880">
                  <a:extLst>
                    <a:ext uri="{9D8B030D-6E8A-4147-A177-3AD203B41FA5}">
                      <a16:colId xmlns:a16="http://schemas.microsoft.com/office/drawing/2014/main" val="4186910219"/>
                    </a:ext>
                  </a:extLst>
                </a:gridCol>
                <a:gridCol w="690880">
                  <a:extLst>
                    <a:ext uri="{9D8B030D-6E8A-4147-A177-3AD203B41FA5}">
                      <a16:colId xmlns:a16="http://schemas.microsoft.com/office/drawing/2014/main" val="1267000998"/>
                    </a:ext>
                  </a:extLst>
                </a:gridCol>
                <a:gridCol w="690880">
                  <a:extLst>
                    <a:ext uri="{9D8B030D-6E8A-4147-A177-3AD203B41FA5}">
                      <a16:colId xmlns:a16="http://schemas.microsoft.com/office/drawing/2014/main" val="3878255347"/>
                    </a:ext>
                  </a:extLst>
                </a:gridCol>
                <a:gridCol w="690880">
                  <a:extLst>
                    <a:ext uri="{9D8B030D-6E8A-4147-A177-3AD203B41FA5}">
                      <a16:colId xmlns:a16="http://schemas.microsoft.com/office/drawing/2014/main" val="619929672"/>
                    </a:ext>
                  </a:extLst>
                </a:gridCol>
                <a:gridCol w="690880">
                  <a:extLst>
                    <a:ext uri="{9D8B030D-6E8A-4147-A177-3AD203B41FA5}">
                      <a16:colId xmlns:a16="http://schemas.microsoft.com/office/drawing/2014/main" val="1225320432"/>
                    </a:ext>
                  </a:extLst>
                </a:gridCol>
                <a:gridCol w="690880">
                  <a:extLst>
                    <a:ext uri="{9D8B030D-6E8A-4147-A177-3AD203B41FA5}">
                      <a16:colId xmlns:a16="http://schemas.microsoft.com/office/drawing/2014/main" val="40327106"/>
                    </a:ext>
                  </a:extLst>
                </a:gridCol>
                <a:gridCol w="690880">
                  <a:extLst>
                    <a:ext uri="{9D8B030D-6E8A-4147-A177-3AD203B41FA5}">
                      <a16:colId xmlns:a16="http://schemas.microsoft.com/office/drawing/2014/main" val="192141623"/>
                    </a:ext>
                  </a:extLst>
                </a:gridCol>
              </a:tblGrid>
              <a:tr h="32958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717546"/>
                  </a:ext>
                </a:extLst>
              </a:tr>
            </a:tbl>
          </a:graphicData>
        </a:graphic>
      </p:graphicFrame>
      <p:sp>
        <p:nvSpPr>
          <p:cNvPr id="4" name="TextBox 3">
            <a:extLst>
              <a:ext uri="{FF2B5EF4-FFF2-40B4-BE49-F238E27FC236}">
                <a16:creationId xmlns:a16="http://schemas.microsoft.com/office/drawing/2014/main" id="{05D087E9-40F5-49A3-9BD1-72747D2F20A4}"/>
              </a:ext>
            </a:extLst>
          </p:cNvPr>
          <p:cNvSpPr txBox="1"/>
          <p:nvPr/>
        </p:nvSpPr>
        <p:spPr>
          <a:xfrm>
            <a:off x="918179" y="2469080"/>
            <a:ext cx="398842" cy="369332"/>
          </a:xfrm>
          <a:prstGeom prst="rect">
            <a:avLst/>
          </a:prstGeom>
          <a:noFill/>
        </p:spPr>
        <p:txBody>
          <a:bodyPr wrap="square" rtlCol="0">
            <a:spAutoFit/>
          </a:bodyPr>
          <a:lstStyle/>
          <a:p>
            <a:pPr algn="ctr"/>
            <a:r>
              <a:rPr lang="en-GB" dirty="0"/>
              <a:t>0</a:t>
            </a:r>
          </a:p>
        </p:txBody>
      </p:sp>
      <p:sp>
        <p:nvSpPr>
          <p:cNvPr id="13" name="TextBox 12">
            <a:extLst>
              <a:ext uri="{FF2B5EF4-FFF2-40B4-BE49-F238E27FC236}">
                <a16:creationId xmlns:a16="http://schemas.microsoft.com/office/drawing/2014/main" id="{E268E93B-84C9-427D-8C64-5B7E9B237325}"/>
              </a:ext>
            </a:extLst>
          </p:cNvPr>
          <p:cNvSpPr txBox="1"/>
          <p:nvPr/>
        </p:nvSpPr>
        <p:spPr>
          <a:xfrm>
            <a:off x="1650970" y="2277241"/>
            <a:ext cx="308734" cy="646331"/>
          </a:xfrm>
          <a:prstGeom prst="rect">
            <a:avLst/>
          </a:prstGeom>
          <a:noFill/>
        </p:spPr>
        <p:txBody>
          <a:bodyPr wrap="square" rtlCol="0">
            <a:spAutoFit/>
          </a:bodyPr>
          <a:lstStyle/>
          <a:p>
            <a:pPr algn="ctr"/>
            <a:r>
              <a:rPr lang="en-GB" dirty="0"/>
              <a:t>1</a:t>
            </a:r>
            <a:br>
              <a:rPr lang="en-GB" dirty="0"/>
            </a:br>
            <a:r>
              <a:rPr lang="en-GB" dirty="0"/>
              <a:t>7</a:t>
            </a:r>
          </a:p>
        </p:txBody>
      </p:sp>
      <p:cxnSp>
        <p:nvCxnSpPr>
          <p:cNvPr id="9" name="Straight Connector 8">
            <a:extLst>
              <a:ext uri="{FF2B5EF4-FFF2-40B4-BE49-F238E27FC236}">
                <a16:creationId xmlns:a16="http://schemas.microsoft.com/office/drawing/2014/main" id="{5CB235F1-5B96-4EFC-B05E-B083E183E99D}"/>
              </a:ext>
            </a:extLst>
          </p:cNvPr>
          <p:cNvCxnSpPr>
            <a:cxnSpLocks/>
          </p:cNvCxnSpPr>
          <p:nvPr/>
        </p:nvCxnSpPr>
        <p:spPr>
          <a:xfrm>
            <a:off x="1747838" y="2602360"/>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F3CCFD6-AC6F-4069-B981-FAFC0B62EFBE}"/>
              </a:ext>
            </a:extLst>
          </p:cNvPr>
          <p:cNvSpPr txBox="1"/>
          <p:nvPr/>
        </p:nvSpPr>
        <p:spPr>
          <a:xfrm>
            <a:off x="3039080" y="2277241"/>
            <a:ext cx="308734" cy="646331"/>
          </a:xfrm>
          <a:prstGeom prst="rect">
            <a:avLst/>
          </a:prstGeom>
          <a:noFill/>
        </p:spPr>
        <p:txBody>
          <a:bodyPr wrap="square" rtlCol="0">
            <a:spAutoFit/>
          </a:bodyPr>
          <a:lstStyle/>
          <a:p>
            <a:pPr algn="ctr"/>
            <a:r>
              <a:rPr lang="en-GB" dirty="0"/>
              <a:t>3</a:t>
            </a:r>
            <a:br>
              <a:rPr lang="en-GB" dirty="0"/>
            </a:br>
            <a:r>
              <a:rPr lang="en-GB" dirty="0"/>
              <a:t>7</a:t>
            </a:r>
          </a:p>
        </p:txBody>
      </p:sp>
      <p:cxnSp>
        <p:nvCxnSpPr>
          <p:cNvPr id="21" name="Straight Connector 20">
            <a:extLst>
              <a:ext uri="{FF2B5EF4-FFF2-40B4-BE49-F238E27FC236}">
                <a16:creationId xmlns:a16="http://schemas.microsoft.com/office/drawing/2014/main" id="{1D0D29CC-E11F-4924-A7BD-38EB6463DF08}"/>
              </a:ext>
            </a:extLst>
          </p:cNvPr>
          <p:cNvCxnSpPr>
            <a:cxnSpLocks/>
          </p:cNvCxnSpPr>
          <p:nvPr/>
        </p:nvCxnSpPr>
        <p:spPr>
          <a:xfrm>
            <a:off x="3135948" y="2602360"/>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44A2B74-9B05-468D-AEDF-5D6584A223BC}"/>
              </a:ext>
            </a:extLst>
          </p:cNvPr>
          <p:cNvSpPr txBox="1"/>
          <p:nvPr/>
        </p:nvSpPr>
        <p:spPr>
          <a:xfrm>
            <a:off x="5783488" y="2277241"/>
            <a:ext cx="308734" cy="646331"/>
          </a:xfrm>
          <a:prstGeom prst="rect">
            <a:avLst/>
          </a:prstGeom>
          <a:noFill/>
        </p:spPr>
        <p:txBody>
          <a:bodyPr wrap="square" rtlCol="0">
            <a:spAutoFit/>
          </a:bodyPr>
          <a:lstStyle/>
          <a:p>
            <a:pPr algn="ctr"/>
            <a:r>
              <a:rPr lang="en-GB" dirty="0"/>
              <a:t>7</a:t>
            </a:r>
            <a:br>
              <a:rPr lang="en-GB" dirty="0"/>
            </a:br>
            <a:r>
              <a:rPr lang="en-GB" dirty="0"/>
              <a:t>7</a:t>
            </a:r>
          </a:p>
        </p:txBody>
      </p:sp>
      <p:cxnSp>
        <p:nvCxnSpPr>
          <p:cNvPr id="23" name="Straight Connector 22">
            <a:extLst>
              <a:ext uri="{FF2B5EF4-FFF2-40B4-BE49-F238E27FC236}">
                <a16:creationId xmlns:a16="http://schemas.microsoft.com/office/drawing/2014/main" id="{0A2D7A9A-101A-4658-9567-C70DBAA53162}"/>
              </a:ext>
            </a:extLst>
          </p:cNvPr>
          <p:cNvCxnSpPr>
            <a:cxnSpLocks/>
          </p:cNvCxnSpPr>
          <p:nvPr/>
        </p:nvCxnSpPr>
        <p:spPr>
          <a:xfrm>
            <a:off x="5880355" y="2602360"/>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BA2315C-6D92-4AA7-85F3-081CE9A4B249}"/>
              </a:ext>
            </a:extLst>
          </p:cNvPr>
          <p:cNvSpPr txBox="1"/>
          <p:nvPr/>
        </p:nvSpPr>
        <p:spPr>
          <a:xfrm>
            <a:off x="7177946" y="2277241"/>
            <a:ext cx="308734" cy="646331"/>
          </a:xfrm>
          <a:prstGeom prst="rect">
            <a:avLst/>
          </a:prstGeom>
          <a:noFill/>
        </p:spPr>
        <p:txBody>
          <a:bodyPr wrap="square" rtlCol="0">
            <a:spAutoFit/>
          </a:bodyPr>
          <a:lstStyle/>
          <a:p>
            <a:pPr algn="ctr"/>
            <a:r>
              <a:rPr lang="en-GB" dirty="0"/>
              <a:t>9</a:t>
            </a:r>
            <a:br>
              <a:rPr lang="en-GB" dirty="0"/>
            </a:br>
            <a:r>
              <a:rPr lang="en-GB" dirty="0"/>
              <a:t>7</a:t>
            </a:r>
          </a:p>
        </p:txBody>
      </p:sp>
      <p:cxnSp>
        <p:nvCxnSpPr>
          <p:cNvPr id="27" name="Straight Connector 26">
            <a:extLst>
              <a:ext uri="{FF2B5EF4-FFF2-40B4-BE49-F238E27FC236}">
                <a16:creationId xmlns:a16="http://schemas.microsoft.com/office/drawing/2014/main" id="{EE2EBCFF-591A-4E0D-A5BE-9D683D018705}"/>
              </a:ext>
            </a:extLst>
          </p:cNvPr>
          <p:cNvCxnSpPr>
            <a:cxnSpLocks/>
          </p:cNvCxnSpPr>
          <p:nvPr/>
        </p:nvCxnSpPr>
        <p:spPr>
          <a:xfrm>
            <a:off x="7274813" y="2602360"/>
            <a:ext cx="114999"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2E3E1485-244D-410B-859A-B5F93503EBA1}"/>
              </a:ext>
            </a:extLst>
          </p:cNvPr>
          <p:cNvGrpSpPr/>
          <p:nvPr/>
        </p:nvGrpSpPr>
        <p:grpSpPr>
          <a:xfrm>
            <a:off x="2347087" y="2281149"/>
            <a:ext cx="304609" cy="645597"/>
            <a:chOff x="2302637" y="2307748"/>
            <a:chExt cx="304609" cy="645597"/>
          </a:xfrm>
        </p:grpSpPr>
        <p:sp>
          <p:nvSpPr>
            <p:cNvPr id="19" name="Rectangle 18">
              <a:extLst>
                <a:ext uri="{FF2B5EF4-FFF2-40B4-BE49-F238E27FC236}">
                  <a16:creationId xmlns:a16="http://schemas.microsoft.com/office/drawing/2014/main" id="{E5E56DE8-FBF5-46DD-9E33-8189B700642D}"/>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FC577F02-3CB6-40C7-BE9A-9AE733A37814}"/>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9D522336-DF9E-4242-A5E8-51469917FD0D}"/>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187E0D3E-7BA0-4344-8C13-8F0F94C98300}"/>
              </a:ext>
            </a:extLst>
          </p:cNvPr>
          <p:cNvGrpSpPr/>
          <p:nvPr/>
        </p:nvGrpSpPr>
        <p:grpSpPr>
          <a:xfrm>
            <a:off x="3724880" y="2281149"/>
            <a:ext cx="304609" cy="645597"/>
            <a:chOff x="2302637" y="2307748"/>
            <a:chExt cx="304609" cy="645597"/>
          </a:xfrm>
        </p:grpSpPr>
        <p:sp>
          <p:nvSpPr>
            <p:cNvPr id="38" name="Rectangle 37">
              <a:extLst>
                <a:ext uri="{FF2B5EF4-FFF2-40B4-BE49-F238E27FC236}">
                  <a16:creationId xmlns:a16="http://schemas.microsoft.com/office/drawing/2014/main" id="{169EE00A-2DDB-4A38-9E91-FEAB7951CFA8}"/>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103F8CE0-6A41-4277-A6E9-342016296CFD}"/>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0B0801E3-78BF-4FFC-9D66-13871B92386D}"/>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E7A4C2A9-E2B6-4C0B-8D46-D7DCB9EDF8CC}"/>
              </a:ext>
            </a:extLst>
          </p:cNvPr>
          <p:cNvGrpSpPr/>
          <p:nvPr/>
        </p:nvGrpSpPr>
        <p:grpSpPr>
          <a:xfrm>
            <a:off x="4419696" y="2281149"/>
            <a:ext cx="304609" cy="645597"/>
            <a:chOff x="2302637" y="2307748"/>
            <a:chExt cx="304609" cy="645597"/>
          </a:xfrm>
        </p:grpSpPr>
        <p:sp>
          <p:nvSpPr>
            <p:cNvPr id="42" name="Rectangle 41">
              <a:extLst>
                <a:ext uri="{FF2B5EF4-FFF2-40B4-BE49-F238E27FC236}">
                  <a16:creationId xmlns:a16="http://schemas.microsoft.com/office/drawing/2014/main" id="{675755C9-9357-4507-A61A-2AF851AA6D0F}"/>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15297CA5-D4B5-4ABC-8EB6-DB8EF160AE8D}"/>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7E4B80A0-940B-4FD9-B851-05EED08A2A81}"/>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C941F2E-9E29-4A67-A7F0-F6807067743B}"/>
              </a:ext>
            </a:extLst>
          </p:cNvPr>
          <p:cNvGrpSpPr/>
          <p:nvPr/>
        </p:nvGrpSpPr>
        <p:grpSpPr>
          <a:xfrm>
            <a:off x="5104355" y="2281149"/>
            <a:ext cx="304609" cy="645597"/>
            <a:chOff x="2302637" y="2307748"/>
            <a:chExt cx="304609" cy="645597"/>
          </a:xfrm>
        </p:grpSpPr>
        <p:sp>
          <p:nvSpPr>
            <p:cNvPr id="46" name="Rectangle 45">
              <a:extLst>
                <a:ext uri="{FF2B5EF4-FFF2-40B4-BE49-F238E27FC236}">
                  <a16:creationId xmlns:a16="http://schemas.microsoft.com/office/drawing/2014/main" id="{AAD2ACB2-9342-4DF8-8687-C80C09C40350}"/>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30C497D6-F6A0-46A1-AEB4-59E6852A9608}"/>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DC8D00B3-360A-4795-AB30-701E09FB83C7}"/>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2C56CC78-AF28-4FF8-ACC1-C95E4C87BC0A}"/>
              </a:ext>
            </a:extLst>
          </p:cNvPr>
          <p:cNvGrpSpPr/>
          <p:nvPr/>
        </p:nvGrpSpPr>
        <p:grpSpPr>
          <a:xfrm>
            <a:off x="7873507" y="2281149"/>
            <a:ext cx="304609" cy="645597"/>
            <a:chOff x="2302637" y="2307748"/>
            <a:chExt cx="304609" cy="645597"/>
          </a:xfrm>
        </p:grpSpPr>
        <p:sp>
          <p:nvSpPr>
            <p:cNvPr id="50" name="Rectangle 49">
              <a:extLst>
                <a:ext uri="{FF2B5EF4-FFF2-40B4-BE49-F238E27FC236}">
                  <a16:creationId xmlns:a16="http://schemas.microsoft.com/office/drawing/2014/main" id="{0B61AA33-7B9E-4472-9468-5DB14E804877}"/>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83885AC1-3C31-4174-80D7-73DF9C4879B2}"/>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7E0119B8-72A8-4FE8-9318-D2C4226F9EE0}"/>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815F5575-874B-4D0B-8CB1-8401393FE53E}"/>
              </a:ext>
            </a:extLst>
          </p:cNvPr>
          <p:cNvSpPr txBox="1"/>
          <p:nvPr/>
        </p:nvSpPr>
        <p:spPr>
          <a:xfrm>
            <a:off x="2319527" y="2232603"/>
            <a:ext cx="358586" cy="369332"/>
          </a:xfrm>
          <a:prstGeom prst="rect">
            <a:avLst/>
          </a:prstGeom>
          <a:noFill/>
        </p:spPr>
        <p:txBody>
          <a:bodyPr wrap="square" rtlCol="0">
            <a:spAutoFit/>
          </a:bodyPr>
          <a:lstStyle/>
          <a:p>
            <a:pPr algn="ctr"/>
            <a:r>
              <a:rPr lang="en-GB" b="1" dirty="0">
                <a:solidFill>
                  <a:srgbClr val="009541"/>
                </a:solidFill>
              </a:rPr>
              <a:t>2</a:t>
            </a:r>
          </a:p>
        </p:txBody>
      </p:sp>
      <p:sp>
        <p:nvSpPr>
          <p:cNvPr id="54" name="TextBox 53">
            <a:extLst>
              <a:ext uri="{FF2B5EF4-FFF2-40B4-BE49-F238E27FC236}">
                <a16:creationId xmlns:a16="http://schemas.microsoft.com/office/drawing/2014/main" id="{DE7D5854-4184-4884-8009-0A061044FEF6}"/>
              </a:ext>
            </a:extLst>
          </p:cNvPr>
          <p:cNvSpPr txBox="1"/>
          <p:nvPr/>
        </p:nvSpPr>
        <p:spPr>
          <a:xfrm>
            <a:off x="2319527"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56" name="TextBox 55">
            <a:extLst>
              <a:ext uri="{FF2B5EF4-FFF2-40B4-BE49-F238E27FC236}">
                <a16:creationId xmlns:a16="http://schemas.microsoft.com/office/drawing/2014/main" id="{2E81C29F-1ACF-4FB5-858D-E61F12E82167}"/>
              </a:ext>
            </a:extLst>
          </p:cNvPr>
          <p:cNvSpPr txBox="1"/>
          <p:nvPr/>
        </p:nvSpPr>
        <p:spPr>
          <a:xfrm>
            <a:off x="3697889" y="2232603"/>
            <a:ext cx="358586" cy="369332"/>
          </a:xfrm>
          <a:prstGeom prst="rect">
            <a:avLst/>
          </a:prstGeom>
          <a:noFill/>
        </p:spPr>
        <p:txBody>
          <a:bodyPr wrap="square" rtlCol="0">
            <a:spAutoFit/>
          </a:bodyPr>
          <a:lstStyle/>
          <a:p>
            <a:pPr algn="ctr"/>
            <a:r>
              <a:rPr lang="en-GB" b="1" dirty="0">
                <a:solidFill>
                  <a:srgbClr val="009541"/>
                </a:solidFill>
              </a:rPr>
              <a:t>4</a:t>
            </a:r>
          </a:p>
        </p:txBody>
      </p:sp>
      <p:sp>
        <p:nvSpPr>
          <p:cNvPr id="57" name="TextBox 56">
            <a:extLst>
              <a:ext uri="{FF2B5EF4-FFF2-40B4-BE49-F238E27FC236}">
                <a16:creationId xmlns:a16="http://schemas.microsoft.com/office/drawing/2014/main" id="{7D65DBFC-C919-4DA5-8D5F-27B8B2806663}"/>
              </a:ext>
            </a:extLst>
          </p:cNvPr>
          <p:cNvSpPr txBox="1"/>
          <p:nvPr/>
        </p:nvSpPr>
        <p:spPr>
          <a:xfrm>
            <a:off x="3697889"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58" name="TextBox 57">
            <a:extLst>
              <a:ext uri="{FF2B5EF4-FFF2-40B4-BE49-F238E27FC236}">
                <a16:creationId xmlns:a16="http://schemas.microsoft.com/office/drawing/2014/main" id="{910E013E-3766-4C06-9B2D-2C7286E73316}"/>
              </a:ext>
            </a:extLst>
          </p:cNvPr>
          <p:cNvSpPr txBox="1"/>
          <p:nvPr/>
        </p:nvSpPr>
        <p:spPr>
          <a:xfrm>
            <a:off x="4390804" y="2232603"/>
            <a:ext cx="358586" cy="369332"/>
          </a:xfrm>
          <a:prstGeom prst="rect">
            <a:avLst/>
          </a:prstGeom>
          <a:noFill/>
        </p:spPr>
        <p:txBody>
          <a:bodyPr wrap="square" rtlCol="0">
            <a:spAutoFit/>
          </a:bodyPr>
          <a:lstStyle/>
          <a:p>
            <a:pPr algn="ctr"/>
            <a:r>
              <a:rPr lang="en-GB" b="1" dirty="0">
                <a:solidFill>
                  <a:srgbClr val="009541"/>
                </a:solidFill>
              </a:rPr>
              <a:t>5</a:t>
            </a:r>
          </a:p>
        </p:txBody>
      </p:sp>
      <p:sp>
        <p:nvSpPr>
          <p:cNvPr id="59" name="TextBox 58">
            <a:extLst>
              <a:ext uri="{FF2B5EF4-FFF2-40B4-BE49-F238E27FC236}">
                <a16:creationId xmlns:a16="http://schemas.microsoft.com/office/drawing/2014/main" id="{3964C870-6CDA-445C-8805-27AF32174168}"/>
              </a:ext>
            </a:extLst>
          </p:cNvPr>
          <p:cNvSpPr txBox="1"/>
          <p:nvPr/>
        </p:nvSpPr>
        <p:spPr>
          <a:xfrm>
            <a:off x="4390804"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60" name="TextBox 59">
            <a:extLst>
              <a:ext uri="{FF2B5EF4-FFF2-40B4-BE49-F238E27FC236}">
                <a16:creationId xmlns:a16="http://schemas.microsoft.com/office/drawing/2014/main" id="{C88EDCF2-B0E8-490D-9CE1-5C5F46A9AD46}"/>
              </a:ext>
            </a:extLst>
          </p:cNvPr>
          <p:cNvSpPr txBox="1"/>
          <p:nvPr/>
        </p:nvSpPr>
        <p:spPr>
          <a:xfrm>
            <a:off x="5076251" y="2232603"/>
            <a:ext cx="358586" cy="369332"/>
          </a:xfrm>
          <a:prstGeom prst="rect">
            <a:avLst/>
          </a:prstGeom>
          <a:noFill/>
        </p:spPr>
        <p:txBody>
          <a:bodyPr wrap="square" rtlCol="0">
            <a:spAutoFit/>
          </a:bodyPr>
          <a:lstStyle/>
          <a:p>
            <a:pPr algn="ctr"/>
            <a:r>
              <a:rPr lang="en-GB" b="1" dirty="0">
                <a:solidFill>
                  <a:srgbClr val="009541"/>
                </a:solidFill>
              </a:rPr>
              <a:t>6</a:t>
            </a:r>
          </a:p>
        </p:txBody>
      </p:sp>
      <p:sp>
        <p:nvSpPr>
          <p:cNvPr id="61" name="TextBox 60">
            <a:extLst>
              <a:ext uri="{FF2B5EF4-FFF2-40B4-BE49-F238E27FC236}">
                <a16:creationId xmlns:a16="http://schemas.microsoft.com/office/drawing/2014/main" id="{B426639B-39DE-48E1-9DE7-CEF79B5626A8}"/>
              </a:ext>
            </a:extLst>
          </p:cNvPr>
          <p:cNvSpPr txBox="1"/>
          <p:nvPr/>
        </p:nvSpPr>
        <p:spPr>
          <a:xfrm>
            <a:off x="5076251"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62" name="TextBox 61">
            <a:extLst>
              <a:ext uri="{FF2B5EF4-FFF2-40B4-BE49-F238E27FC236}">
                <a16:creationId xmlns:a16="http://schemas.microsoft.com/office/drawing/2014/main" id="{C3F880CB-FE00-4D5B-A09C-B1F2F4EEADA2}"/>
              </a:ext>
            </a:extLst>
          </p:cNvPr>
          <p:cNvSpPr txBox="1"/>
          <p:nvPr/>
        </p:nvSpPr>
        <p:spPr>
          <a:xfrm>
            <a:off x="7793447" y="2232603"/>
            <a:ext cx="464728" cy="369332"/>
          </a:xfrm>
          <a:prstGeom prst="rect">
            <a:avLst/>
          </a:prstGeom>
          <a:noFill/>
        </p:spPr>
        <p:txBody>
          <a:bodyPr wrap="square" rtlCol="0">
            <a:spAutoFit/>
          </a:bodyPr>
          <a:lstStyle/>
          <a:p>
            <a:pPr algn="ctr"/>
            <a:r>
              <a:rPr lang="en-GB" b="1" dirty="0">
                <a:solidFill>
                  <a:srgbClr val="009541"/>
                </a:solidFill>
              </a:rPr>
              <a:t>10</a:t>
            </a:r>
          </a:p>
        </p:txBody>
      </p:sp>
      <p:sp>
        <p:nvSpPr>
          <p:cNvPr id="63" name="TextBox 62">
            <a:extLst>
              <a:ext uri="{FF2B5EF4-FFF2-40B4-BE49-F238E27FC236}">
                <a16:creationId xmlns:a16="http://schemas.microsoft.com/office/drawing/2014/main" id="{57FB508B-5CCC-4644-9FF0-4EFACA7F1F0D}"/>
              </a:ext>
            </a:extLst>
          </p:cNvPr>
          <p:cNvSpPr txBox="1"/>
          <p:nvPr/>
        </p:nvSpPr>
        <p:spPr>
          <a:xfrm>
            <a:off x="7846518"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66" name="Rectangle 65">
            <a:extLst>
              <a:ext uri="{FF2B5EF4-FFF2-40B4-BE49-F238E27FC236}">
                <a16:creationId xmlns:a16="http://schemas.microsoft.com/office/drawing/2014/main" id="{D1D5281B-4DF1-47FC-99E0-8808E06242CA}"/>
              </a:ext>
            </a:extLst>
          </p:cNvPr>
          <p:cNvSpPr/>
          <p:nvPr/>
        </p:nvSpPr>
        <p:spPr>
          <a:xfrm>
            <a:off x="933781"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TextBox 66">
            <a:extLst>
              <a:ext uri="{FF2B5EF4-FFF2-40B4-BE49-F238E27FC236}">
                <a16:creationId xmlns:a16="http://schemas.microsoft.com/office/drawing/2014/main" id="{78B58DEC-CA1A-497B-8C3E-4EF077C5EA0F}"/>
              </a:ext>
            </a:extLst>
          </p:cNvPr>
          <p:cNvSpPr txBox="1"/>
          <p:nvPr/>
        </p:nvSpPr>
        <p:spPr>
          <a:xfrm>
            <a:off x="882726" y="3535669"/>
            <a:ext cx="478790" cy="369332"/>
          </a:xfrm>
          <a:prstGeom prst="rect">
            <a:avLst/>
          </a:prstGeom>
          <a:noFill/>
        </p:spPr>
        <p:txBody>
          <a:bodyPr wrap="square" rtlCol="0">
            <a:spAutoFit/>
          </a:bodyPr>
          <a:lstStyle/>
          <a:p>
            <a:pPr algn="ctr"/>
            <a:r>
              <a:rPr lang="en-GB" b="1" dirty="0">
                <a:solidFill>
                  <a:srgbClr val="009541"/>
                </a:solidFill>
              </a:rPr>
              <a:t>0</a:t>
            </a:r>
          </a:p>
        </p:txBody>
      </p:sp>
      <p:sp>
        <p:nvSpPr>
          <p:cNvPr id="70" name="Rectangle 69">
            <a:extLst>
              <a:ext uri="{FF2B5EF4-FFF2-40B4-BE49-F238E27FC236}">
                <a16:creationId xmlns:a16="http://schemas.microsoft.com/office/drawing/2014/main" id="{A6E1F98A-1B41-44A5-A85A-BE1524BF9176}"/>
              </a:ext>
            </a:extLst>
          </p:cNvPr>
          <p:cNvSpPr/>
          <p:nvPr/>
        </p:nvSpPr>
        <p:spPr>
          <a:xfrm>
            <a:off x="1624150"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1" name="Rectangle 70">
            <a:extLst>
              <a:ext uri="{FF2B5EF4-FFF2-40B4-BE49-F238E27FC236}">
                <a16:creationId xmlns:a16="http://schemas.microsoft.com/office/drawing/2014/main" id="{0A494F4E-5012-412E-B108-D0CC55259DBD}"/>
              </a:ext>
            </a:extLst>
          </p:cNvPr>
          <p:cNvSpPr/>
          <p:nvPr/>
        </p:nvSpPr>
        <p:spPr>
          <a:xfrm>
            <a:off x="2314519"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2E3DE3D1-66A9-4C29-B4B1-9781DC87B921}"/>
              </a:ext>
            </a:extLst>
          </p:cNvPr>
          <p:cNvSpPr/>
          <p:nvPr/>
        </p:nvSpPr>
        <p:spPr>
          <a:xfrm>
            <a:off x="3004888"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3" name="Rectangle 72">
            <a:extLst>
              <a:ext uri="{FF2B5EF4-FFF2-40B4-BE49-F238E27FC236}">
                <a16:creationId xmlns:a16="http://schemas.microsoft.com/office/drawing/2014/main" id="{E2D94160-2298-45F8-8D26-B4A7071662C2}"/>
              </a:ext>
            </a:extLst>
          </p:cNvPr>
          <p:cNvSpPr/>
          <p:nvPr/>
        </p:nvSpPr>
        <p:spPr>
          <a:xfrm>
            <a:off x="3695257"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4BF795FF-7D49-4085-AD38-B93E0858E92D}"/>
              </a:ext>
            </a:extLst>
          </p:cNvPr>
          <p:cNvSpPr/>
          <p:nvPr/>
        </p:nvSpPr>
        <p:spPr>
          <a:xfrm>
            <a:off x="4385626"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B334BEA-C552-41B1-B7D6-84F73EA1A5DB}"/>
              </a:ext>
            </a:extLst>
          </p:cNvPr>
          <p:cNvSpPr/>
          <p:nvPr/>
        </p:nvSpPr>
        <p:spPr>
          <a:xfrm>
            <a:off x="5075995"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905432FA-0EC9-41EB-B363-8661CD9FBA03}"/>
              </a:ext>
            </a:extLst>
          </p:cNvPr>
          <p:cNvSpPr/>
          <p:nvPr/>
        </p:nvSpPr>
        <p:spPr>
          <a:xfrm>
            <a:off x="5766364"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D5438A7D-CF0F-477B-9977-28BEB7808814}"/>
              </a:ext>
            </a:extLst>
          </p:cNvPr>
          <p:cNvSpPr/>
          <p:nvPr/>
        </p:nvSpPr>
        <p:spPr>
          <a:xfrm>
            <a:off x="6456733"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8" name="Rectangle 77">
            <a:extLst>
              <a:ext uri="{FF2B5EF4-FFF2-40B4-BE49-F238E27FC236}">
                <a16:creationId xmlns:a16="http://schemas.microsoft.com/office/drawing/2014/main" id="{352E860D-305B-46AA-BD1E-5DC21C71F7C3}"/>
              </a:ext>
            </a:extLst>
          </p:cNvPr>
          <p:cNvSpPr/>
          <p:nvPr/>
        </p:nvSpPr>
        <p:spPr>
          <a:xfrm>
            <a:off x="7147102"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9541"/>
              </a:solidFill>
            </a:endParaRPr>
          </a:p>
        </p:txBody>
      </p:sp>
      <p:sp>
        <p:nvSpPr>
          <p:cNvPr id="79" name="Rectangle 78">
            <a:extLst>
              <a:ext uri="{FF2B5EF4-FFF2-40B4-BE49-F238E27FC236}">
                <a16:creationId xmlns:a16="http://schemas.microsoft.com/office/drawing/2014/main" id="{B7364B91-8E81-4ABC-865E-88285F86EED1}"/>
              </a:ext>
            </a:extLst>
          </p:cNvPr>
          <p:cNvSpPr/>
          <p:nvPr/>
        </p:nvSpPr>
        <p:spPr>
          <a:xfrm>
            <a:off x="7837472" y="3528322"/>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C7C0B793-FB17-4FBD-8A78-0DD7194126E4}"/>
              </a:ext>
            </a:extLst>
          </p:cNvPr>
          <p:cNvGrpSpPr/>
          <p:nvPr/>
        </p:nvGrpSpPr>
        <p:grpSpPr>
          <a:xfrm>
            <a:off x="1650970" y="3485308"/>
            <a:ext cx="308734" cy="461665"/>
            <a:chOff x="1650970" y="3511907"/>
            <a:chExt cx="308734" cy="461665"/>
          </a:xfrm>
        </p:grpSpPr>
        <p:sp>
          <p:nvSpPr>
            <p:cNvPr id="95" name="TextBox 94">
              <a:extLst>
                <a:ext uri="{FF2B5EF4-FFF2-40B4-BE49-F238E27FC236}">
                  <a16:creationId xmlns:a16="http://schemas.microsoft.com/office/drawing/2014/main" id="{073947FB-A7D5-46EB-96C2-3020DCD90A3E}"/>
                </a:ext>
              </a:extLst>
            </p:cNvPr>
            <p:cNvSpPr txBox="1"/>
            <p:nvPr/>
          </p:nvSpPr>
          <p:spPr>
            <a:xfrm>
              <a:off x="1650970" y="3511907"/>
              <a:ext cx="308734" cy="461665"/>
            </a:xfrm>
            <a:prstGeom prst="rect">
              <a:avLst/>
            </a:prstGeom>
            <a:noFill/>
          </p:spPr>
          <p:txBody>
            <a:bodyPr wrap="square" rtlCol="0">
              <a:spAutoFit/>
            </a:bodyPr>
            <a:lstStyle/>
            <a:p>
              <a:pPr algn="ctr"/>
              <a:r>
                <a:rPr lang="en-GB" sz="1200" b="1" dirty="0">
                  <a:solidFill>
                    <a:srgbClr val="009541"/>
                  </a:solidFill>
                </a:rPr>
                <a:t>1</a:t>
              </a:r>
              <a:br>
                <a:rPr lang="en-GB" sz="1200" b="1" dirty="0">
                  <a:solidFill>
                    <a:srgbClr val="009541"/>
                  </a:solidFill>
                </a:rPr>
              </a:br>
              <a:r>
                <a:rPr lang="en-GB" sz="1200" b="1" dirty="0">
                  <a:solidFill>
                    <a:srgbClr val="009541"/>
                  </a:solidFill>
                </a:rPr>
                <a:t>7</a:t>
              </a:r>
            </a:p>
          </p:txBody>
        </p:sp>
        <p:cxnSp>
          <p:nvCxnSpPr>
            <p:cNvPr id="98" name="Straight Connector 97">
              <a:extLst>
                <a:ext uri="{FF2B5EF4-FFF2-40B4-BE49-F238E27FC236}">
                  <a16:creationId xmlns:a16="http://schemas.microsoft.com/office/drawing/2014/main" id="{6B26708D-B783-48E9-802D-BEA46EC41DE9}"/>
                </a:ext>
              </a:extLst>
            </p:cNvPr>
            <p:cNvCxnSpPr>
              <a:cxnSpLocks/>
            </p:cNvCxnSpPr>
            <p:nvPr/>
          </p:nvCxnSpPr>
          <p:spPr>
            <a:xfrm>
              <a:off x="1747838" y="3748126"/>
              <a:ext cx="114999" cy="0"/>
            </a:xfrm>
            <a:prstGeom prst="line">
              <a:avLst/>
            </a:prstGeom>
            <a:ln w="19050">
              <a:solidFill>
                <a:srgbClr val="009541"/>
              </a:solidFill>
            </a:ln>
          </p:spPr>
          <p:style>
            <a:lnRef idx="1">
              <a:schemeClr val="dk1"/>
            </a:lnRef>
            <a:fillRef idx="0">
              <a:schemeClr val="dk1"/>
            </a:fillRef>
            <a:effectRef idx="0">
              <a:schemeClr val="dk1"/>
            </a:effectRef>
            <a:fontRef idx="minor">
              <a:schemeClr val="tx1"/>
            </a:fontRef>
          </p:style>
        </p:cxnSp>
      </p:grpSp>
      <p:sp>
        <p:nvSpPr>
          <p:cNvPr id="101" name="TextBox 100">
            <a:extLst>
              <a:ext uri="{FF2B5EF4-FFF2-40B4-BE49-F238E27FC236}">
                <a16:creationId xmlns:a16="http://schemas.microsoft.com/office/drawing/2014/main" id="{A942B382-2C55-4FFF-82C4-2CB4A9242947}"/>
              </a:ext>
            </a:extLst>
          </p:cNvPr>
          <p:cNvSpPr txBox="1"/>
          <p:nvPr/>
        </p:nvSpPr>
        <p:spPr>
          <a:xfrm>
            <a:off x="2350865" y="3485308"/>
            <a:ext cx="308734" cy="461665"/>
          </a:xfrm>
          <a:prstGeom prst="rect">
            <a:avLst/>
          </a:prstGeom>
          <a:noFill/>
        </p:spPr>
        <p:txBody>
          <a:bodyPr wrap="square" rtlCol="0">
            <a:spAutoFit/>
          </a:bodyPr>
          <a:lstStyle/>
          <a:p>
            <a:pPr algn="ctr"/>
            <a:r>
              <a:rPr lang="en-GB" sz="1200" dirty="0"/>
              <a:t>2</a:t>
            </a:r>
            <a:br>
              <a:rPr lang="en-GB" sz="1200" dirty="0"/>
            </a:br>
            <a:r>
              <a:rPr lang="en-GB" sz="1200" dirty="0"/>
              <a:t>7</a:t>
            </a:r>
          </a:p>
        </p:txBody>
      </p:sp>
      <p:cxnSp>
        <p:nvCxnSpPr>
          <p:cNvPr id="102" name="Straight Connector 101">
            <a:extLst>
              <a:ext uri="{FF2B5EF4-FFF2-40B4-BE49-F238E27FC236}">
                <a16:creationId xmlns:a16="http://schemas.microsoft.com/office/drawing/2014/main" id="{E05D0AD6-2299-4AB6-AAB8-9286F0B31FF6}"/>
              </a:ext>
            </a:extLst>
          </p:cNvPr>
          <p:cNvCxnSpPr>
            <a:cxnSpLocks/>
          </p:cNvCxnSpPr>
          <p:nvPr/>
        </p:nvCxnSpPr>
        <p:spPr>
          <a:xfrm>
            <a:off x="2447733" y="3721527"/>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2B51EC7F-DC06-43DE-B4BF-197BA88132BB}"/>
              </a:ext>
            </a:extLst>
          </p:cNvPr>
          <p:cNvSpPr txBox="1"/>
          <p:nvPr/>
        </p:nvSpPr>
        <p:spPr>
          <a:xfrm>
            <a:off x="3731443" y="3485308"/>
            <a:ext cx="308734" cy="461665"/>
          </a:xfrm>
          <a:prstGeom prst="rect">
            <a:avLst/>
          </a:prstGeom>
          <a:noFill/>
        </p:spPr>
        <p:txBody>
          <a:bodyPr wrap="square" rtlCol="0">
            <a:spAutoFit/>
          </a:bodyPr>
          <a:lstStyle/>
          <a:p>
            <a:pPr algn="ctr"/>
            <a:r>
              <a:rPr lang="en-GB" sz="1200" dirty="0"/>
              <a:t>4</a:t>
            </a:r>
            <a:br>
              <a:rPr lang="en-GB" sz="1200" dirty="0"/>
            </a:br>
            <a:r>
              <a:rPr lang="en-GB" sz="1200" dirty="0"/>
              <a:t>7</a:t>
            </a:r>
          </a:p>
        </p:txBody>
      </p:sp>
      <p:cxnSp>
        <p:nvCxnSpPr>
          <p:cNvPr id="105" name="Straight Connector 104">
            <a:extLst>
              <a:ext uri="{FF2B5EF4-FFF2-40B4-BE49-F238E27FC236}">
                <a16:creationId xmlns:a16="http://schemas.microsoft.com/office/drawing/2014/main" id="{02553FA0-7783-4CE7-A1C8-D193384646ED}"/>
              </a:ext>
            </a:extLst>
          </p:cNvPr>
          <p:cNvCxnSpPr>
            <a:cxnSpLocks/>
          </p:cNvCxnSpPr>
          <p:nvPr/>
        </p:nvCxnSpPr>
        <p:spPr>
          <a:xfrm>
            <a:off x="3828311" y="3721527"/>
            <a:ext cx="114999"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5C594C11-9142-45D2-93D0-2C43DAF57087}"/>
              </a:ext>
            </a:extLst>
          </p:cNvPr>
          <p:cNvGrpSpPr/>
          <p:nvPr/>
        </p:nvGrpSpPr>
        <p:grpSpPr>
          <a:xfrm>
            <a:off x="6493520" y="3485308"/>
            <a:ext cx="354784" cy="461665"/>
            <a:chOff x="6497197" y="3511907"/>
            <a:chExt cx="354784" cy="461665"/>
          </a:xfrm>
        </p:grpSpPr>
        <p:sp>
          <p:nvSpPr>
            <p:cNvPr id="112" name="TextBox 111">
              <a:extLst>
                <a:ext uri="{FF2B5EF4-FFF2-40B4-BE49-F238E27FC236}">
                  <a16:creationId xmlns:a16="http://schemas.microsoft.com/office/drawing/2014/main" id="{51BE42AC-AB82-4B4A-BACE-FB1D403ACCC8}"/>
                </a:ext>
              </a:extLst>
            </p:cNvPr>
            <p:cNvSpPr txBox="1"/>
            <p:nvPr/>
          </p:nvSpPr>
          <p:spPr>
            <a:xfrm>
              <a:off x="6543247" y="3511907"/>
              <a:ext cx="308734" cy="461665"/>
            </a:xfrm>
            <a:prstGeom prst="rect">
              <a:avLst/>
            </a:prstGeom>
            <a:noFill/>
          </p:spPr>
          <p:txBody>
            <a:bodyPr wrap="square" rtlCol="0">
              <a:spAutoFit/>
            </a:bodyPr>
            <a:lstStyle/>
            <a:p>
              <a:pPr algn="ctr"/>
              <a:r>
                <a:rPr lang="en-GB" sz="1200" b="1" dirty="0">
                  <a:solidFill>
                    <a:srgbClr val="009541"/>
                  </a:solidFill>
                </a:rPr>
                <a:t>1</a:t>
              </a:r>
              <a:br>
                <a:rPr lang="en-GB" sz="1200" b="1" dirty="0">
                  <a:solidFill>
                    <a:srgbClr val="009541"/>
                  </a:solidFill>
                </a:rPr>
              </a:br>
              <a:r>
                <a:rPr lang="en-GB" sz="1200" b="1" dirty="0">
                  <a:solidFill>
                    <a:srgbClr val="009541"/>
                  </a:solidFill>
                </a:rPr>
                <a:t>7</a:t>
              </a:r>
            </a:p>
          </p:txBody>
        </p:sp>
        <p:cxnSp>
          <p:nvCxnSpPr>
            <p:cNvPr id="113" name="Straight Connector 112">
              <a:extLst>
                <a:ext uri="{FF2B5EF4-FFF2-40B4-BE49-F238E27FC236}">
                  <a16:creationId xmlns:a16="http://schemas.microsoft.com/office/drawing/2014/main" id="{6583C110-6A8D-44F3-947C-0A2D3C905DD9}"/>
                </a:ext>
              </a:extLst>
            </p:cNvPr>
            <p:cNvCxnSpPr>
              <a:cxnSpLocks/>
            </p:cNvCxnSpPr>
            <p:nvPr/>
          </p:nvCxnSpPr>
          <p:spPr>
            <a:xfrm>
              <a:off x="6640115" y="3748126"/>
              <a:ext cx="114999" cy="0"/>
            </a:xfrm>
            <a:prstGeom prst="line">
              <a:avLst/>
            </a:prstGeom>
            <a:ln w="12700">
              <a:solidFill>
                <a:srgbClr val="009541"/>
              </a:solidFill>
            </a:ln>
          </p:spPr>
          <p:style>
            <a:lnRef idx="1">
              <a:schemeClr val="dk1"/>
            </a:lnRef>
            <a:fillRef idx="0">
              <a:schemeClr val="dk1"/>
            </a:fillRef>
            <a:effectRef idx="0">
              <a:schemeClr val="dk1"/>
            </a:effectRef>
            <a:fontRef idx="minor">
              <a:schemeClr val="tx1"/>
            </a:fontRef>
          </p:style>
        </p:cxnSp>
        <p:sp>
          <p:nvSpPr>
            <p:cNvPr id="114" name="TextBox 113">
              <a:extLst>
                <a:ext uri="{FF2B5EF4-FFF2-40B4-BE49-F238E27FC236}">
                  <a16:creationId xmlns:a16="http://schemas.microsoft.com/office/drawing/2014/main" id="{5C746179-B936-4EB0-B346-69FDB754033C}"/>
                </a:ext>
              </a:extLst>
            </p:cNvPr>
            <p:cNvSpPr txBox="1"/>
            <p:nvPr/>
          </p:nvSpPr>
          <p:spPr>
            <a:xfrm>
              <a:off x="6497197" y="3562268"/>
              <a:ext cx="130218" cy="369332"/>
            </a:xfrm>
            <a:prstGeom prst="rect">
              <a:avLst/>
            </a:prstGeom>
            <a:noFill/>
          </p:spPr>
          <p:txBody>
            <a:bodyPr wrap="square" rtlCol="0">
              <a:spAutoFit/>
            </a:bodyPr>
            <a:lstStyle/>
            <a:p>
              <a:pPr algn="ctr"/>
              <a:r>
                <a:rPr lang="en-GB" b="1" dirty="0">
                  <a:solidFill>
                    <a:srgbClr val="009541"/>
                  </a:solidFill>
                </a:rPr>
                <a:t>1</a:t>
              </a:r>
            </a:p>
          </p:txBody>
        </p:sp>
      </p:grpSp>
      <p:grpSp>
        <p:nvGrpSpPr>
          <p:cNvPr id="12" name="Group 11">
            <a:extLst>
              <a:ext uri="{FF2B5EF4-FFF2-40B4-BE49-F238E27FC236}">
                <a16:creationId xmlns:a16="http://schemas.microsoft.com/office/drawing/2014/main" id="{1858D841-B3A5-4A58-B9E1-8482A22886D3}"/>
              </a:ext>
            </a:extLst>
          </p:cNvPr>
          <p:cNvGrpSpPr/>
          <p:nvPr/>
        </p:nvGrpSpPr>
        <p:grpSpPr>
          <a:xfrm>
            <a:off x="7188125" y="3485308"/>
            <a:ext cx="354784" cy="461665"/>
            <a:chOff x="7195745" y="3511907"/>
            <a:chExt cx="354784" cy="461665"/>
          </a:xfrm>
        </p:grpSpPr>
        <p:sp>
          <p:nvSpPr>
            <p:cNvPr id="115" name="TextBox 114">
              <a:extLst>
                <a:ext uri="{FF2B5EF4-FFF2-40B4-BE49-F238E27FC236}">
                  <a16:creationId xmlns:a16="http://schemas.microsoft.com/office/drawing/2014/main" id="{31962D8E-F6F5-4070-88B5-87FF9058C304}"/>
                </a:ext>
              </a:extLst>
            </p:cNvPr>
            <p:cNvSpPr txBox="1"/>
            <p:nvPr/>
          </p:nvSpPr>
          <p:spPr>
            <a:xfrm>
              <a:off x="7241795" y="3511907"/>
              <a:ext cx="308734" cy="461665"/>
            </a:xfrm>
            <a:prstGeom prst="rect">
              <a:avLst/>
            </a:prstGeom>
            <a:noFill/>
          </p:spPr>
          <p:txBody>
            <a:bodyPr wrap="square" rtlCol="0">
              <a:spAutoFit/>
            </a:bodyPr>
            <a:lstStyle/>
            <a:p>
              <a:pPr algn="ctr"/>
              <a:r>
                <a:rPr lang="en-GB" sz="1200" b="1" dirty="0">
                  <a:solidFill>
                    <a:srgbClr val="009541"/>
                  </a:solidFill>
                </a:rPr>
                <a:t>2</a:t>
              </a:r>
              <a:br>
                <a:rPr lang="en-GB" sz="1200" b="1" dirty="0">
                  <a:solidFill>
                    <a:srgbClr val="009541"/>
                  </a:solidFill>
                </a:rPr>
              </a:br>
              <a:r>
                <a:rPr lang="en-GB" sz="1200" b="1" dirty="0">
                  <a:solidFill>
                    <a:srgbClr val="009541"/>
                  </a:solidFill>
                </a:rPr>
                <a:t>7</a:t>
              </a:r>
            </a:p>
          </p:txBody>
        </p:sp>
        <p:cxnSp>
          <p:nvCxnSpPr>
            <p:cNvPr id="116" name="Straight Connector 115">
              <a:extLst>
                <a:ext uri="{FF2B5EF4-FFF2-40B4-BE49-F238E27FC236}">
                  <a16:creationId xmlns:a16="http://schemas.microsoft.com/office/drawing/2014/main" id="{040D6148-63A4-40DE-ACC9-3577B040AFBD}"/>
                </a:ext>
              </a:extLst>
            </p:cNvPr>
            <p:cNvCxnSpPr>
              <a:cxnSpLocks/>
            </p:cNvCxnSpPr>
            <p:nvPr/>
          </p:nvCxnSpPr>
          <p:spPr>
            <a:xfrm>
              <a:off x="7338663" y="3748126"/>
              <a:ext cx="114999" cy="0"/>
            </a:xfrm>
            <a:prstGeom prst="line">
              <a:avLst/>
            </a:prstGeom>
            <a:ln w="12700">
              <a:solidFill>
                <a:srgbClr val="009541"/>
              </a:solidFill>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id="{9602F7C8-16E3-43F0-B004-84F0A54D333E}"/>
                </a:ext>
              </a:extLst>
            </p:cNvPr>
            <p:cNvSpPr txBox="1"/>
            <p:nvPr/>
          </p:nvSpPr>
          <p:spPr>
            <a:xfrm>
              <a:off x="7195745" y="3562268"/>
              <a:ext cx="130218" cy="369332"/>
            </a:xfrm>
            <a:prstGeom prst="rect">
              <a:avLst/>
            </a:prstGeom>
            <a:noFill/>
          </p:spPr>
          <p:txBody>
            <a:bodyPr wrap="square" rtlCol="0">
              <a:spAutoFit/>
            </a:bodyPr>
            <a:lstStyle/>
            <a:p>
              <a:pPr algn="ctr"/>
              <a:r>
                <a:rPr lang="en-GB" b="1" dirty="0">
                  <a:solidFill>
                    <a:srgbClr val="009541"/>
                  </a:solidFill>
                </a:rPr>
                <a:t>1</a:t>
              </a:r>
            </a:p>
          </p:txBody>
        </p:sp>
      </p:grpSp>
      <p:grpSp>
        <p:nvGrpSpPr>
          <p:cNvPr id="6" name="Group 5">
            <a:extLst>
              <a:ext uri="{FF2B5EF4-FFF2-40B4-BE49-F238E27FC236}">
                <a16:creationId xmlns:a16="http://schemas.microsoft.com/office/drawing/2014/main" id="{C9B37CA9-2008-4300-BB43-E439FB10027D}"/>
              </a:ext>
            </a:extLst>
          </p:cNvPr>
          <p:cNvGrpSpPr/>
          <p:nvPr/>
        </p:nvGrpSpPr>
        <p:grpSpPr>
          <a:xfrm>
            <a:off x="3034919" y="3485308"/>
            <a:ext cx="308734" cy="461665"/>
            <a:chOff x="3034919" y="3511907"/>
            <a:chExt cx="308734" cy="461665"/>
          </a:xfrm>
        </p:grpSpPr>
        <p:sp>
          <p:nvSpPr>
            <p:cNvPr id="118" name="TextBox 117">
              <a:extLst>
                <a:ext uri="{FF2B5EF4-FFF2-40B4-BE49-F238E27FC236}">
                  <a16:creationId xmlns:a16="http://schemas.microsoft.com/office/drawing/2014/main" id="{D7D9F619-009B-401A-B94A-BD85D3B095C1}"/>
                </a:ext>
              </a:extLst>
            </p:cNvPr>
            <p:cNvSpPr txBox="1"/>
            <p:nvPr/>
          </p:nvSpPr>
          <p:spPr>
            <a:xfrm>
              <a:off x="3034919" y="3511907"/>
              <a:ext cx="308734" cy="461665"/>
            </a:xfrm>
            <a:prstGeom prst="rect">
              <a:avLst/>
            </a:prstGeom>
            <a:noFill/>
          </p:spPr>
          <p:txBody>
            <a:bodyPr wrap="square" rtlCol="0">
              <a:spAutoFit/>
            </a:bodyPr>
            <a:lstStyle/>
            <a:p>
              <a:pPr algn="ctr"/>
              <a:r>
                <a:rPr lang="en-GB" sz="1200" b="1" dirty="0">
                  <a:solidFill>
                    <a:srgbClr val="009541"/>
                  </a:solidFill>
                </a:rPr>
                <a:t>3</a:t>
              </a:r>
              <a:br>
                <a:rPr lang="en-GB" sz="1200" b="1" dirty="0">
                  <a:solidFill>
                    <a:srgbClr val="009541"/>
                  </a:solidFill>
                </a:rPr>
              </a:br>
              <a:r>
                <a:rPr lang="en-GB" sz="1200" b="1" dirty="0">
                  <a:solidFill>
                    <a:srgbClr val="009541"/>
                  </a:solidFill>
                </a:rPr>
                <a:t>7</a:t>
              </a:r>
            </a:p>
          </p:txBody>
        </p:sp>
        <p:cxnSp>
          <p:nvCxnSpPr>
            <p:cNvPr id="119" name="Straight Connector 118">
              <a:extLst>
                <a:ext uri="{FF2B5EF4-FFF2-40B4-BE49-F238E27FC236}">
                  <a16:creationId xmlns:a16="http://schemas.microsoft.com/office/drawing/2014/main" id="{B75B088F-36EB-49C5-9F08-5D486FD0C481}"/>
                </a:ext>
              </a:extLst>
            </p:cNvPr>
            <p:cNvCxnSpPr>
              <a:cxnSpLocks/>
            </p:cNvCxnSpPr>
            <p:nvPr/>
          </p:nvCxnSpPr>
          <p:spPr>
            <a:xfrm>
              <a:off x="3131787" y="3748126"/>
              <a:ext cx="114999" cy="0"/>
            </a:xfrm>
            <a:prstGeom prst="line">
              <a:avLst/>
            </a:prstGeom>
            <a:ln w="19050">
              <a:solidFill>
                <a:srgbClr val="009541"/>
              </a:solidFill>
            </a:ln>
          </p:spPr>
          <p:style>
            <a:lnRef idx="1">
              <a:schemeClr val="dk1"/>
            </a:lnRef>
            <a:fillRef idx="0">
              <a:schemeClr val="dk1"/>
            </a:fillRef>
            <a:effectRef idx="0">
              <a:schemeClr val="dk1"/>
            </a:effectRef>
            <a:fontRef idx="minor">
              <a:schemeClr val="tx1"/>
            </a:fontRef>
          </p:style>
        </p:cxnSp>
      </p:grpSp>
      <p:grpSp>
        <p:nvGrpSpPr>
          <p:cNvPr id="126" name="Group 125">
            <a:extLst>
              <a:ext uri="{FF2B5EF4-FFF2-40B4-BE49-F238E27FC236}">
                <a16:creationId xmlns:a16="http://schemas.microsoft.com/office/drawing/2014/main" id="{89251F55-CB58-42DB-B2D1-2F57005BB2E0}"/>
              </a:ext>
            </a:extLst>
          </p:cNvPr>
          <p:cNvGrpSpPr/>
          <p:nvPr/>
        </p:nvGrpSpPr>
        <p:grpSpPr>
          <a:xfrm>
            <a:off x="6493520" y="2281149"/>
            <a:ext cx="304609" cy="645597"/>
            <a:chOff x="2302637" y="2307748"/>
            <a:chExt cx="304609" cy="645597"/>
          </a:xfrm>
        </p:grpSpPr>
        <p:sp>
          <p:nvSpPr>
            <p:cNvPr id="127" name="Rectangle 126">
              <a:extLst>
                <a:ext uri="{FF2B5EF4-FFF2-40B4-BE49-F238E27FC236}">
                  <a16:creationId xmlns:a16="http://schemas.microsoft.com/office/drawing/2014/main" id="{B2B220F2-0635-40BF-B912-67310CA2D0B8}"/>
                </a:ext>
              </a:extLst>
            </p:cNvPr>
            <p:cNvSpPr/>
            <p:nvPr/>
          </p:nvSpPr>
          <p:spPr>
            <a:xfrm>
              <a:off x="2317940" y="2307748"/>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8" name="Straight Connector 127">
              <a:extLst>
                <a:ext uri="{FF2B5EF4-FFF2-40B4-BE49-F238E27FC236}">
                  <a16:creationId xmlns:a16="http://schemas.microsoft.com/office/drawing/2014/main" id="{CF65A1A1-3210-46DD-A18C-16DE562C59E0}"/>
                </a:ext>
              </a:extLst>
            </p:cNvPr>
            <p:cNvCxnSpPr>
              <a:cxnSpLocks/>
            </p:cNvCxnSpPr>
            <p:nvPr/>
          </p:nvCxnSpPr>
          <p:spPr>
            <a:xfrm>
              <a:off x="2302637" y="2628959"/>
              <a:ext cx="304609" cy="0"/>
            </a:xfrm>
            <a:prstGeom prst="line">
              <a:avLst/>
            </a:prstGeom>
            <a:ln w="19050"/>
          </p:spPr>
          <p:style>
            <a:lnRef idx="1">
              <a:schemeClr val="dk1"/>
            </a:lnRef>
            <a:fillRef idx="0">
              <a:schemeClr val="dk1"/>
            </a:fillRef>
            <a:effectRef idx="0">
              <a:schemeClr val="dk1"/>
            </a:effectRef>
            <a:fontRef idx="minor">
              <a:schemeClr val="tx1"/>
            </a:fontRef>
          </p:style>
        </p:cxnSp>
        <p:sp>
          <p:nvSpPr>
            <p:cNvPr id="129" name="Rectangle 128">
              <a:extLst>
                <a:ext uri="{FF2B5EF4-FFF2-40B4-BE49-F238E27FC236}">
                  <a16:creationId xmlns:a16="http://schemas.microsoft.com/office/drawing/2014/main" id="{8DF81476-3EE0-4DE9-859E-A33E8C06B0A8}"/>
                </a:ext>
              </a:extLst>
            </p:cNvPr>
            <p:cNvSpPr/>
            <p:nvPr/>
          </p:nvSpPr>
          <p:spPr>
            <a:xfrm>
              <a:off x="2317940" y="2679343"/>
              <a:ext cx="274002" cy="274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0" name="TextBox 129">
            <a:extLst>
              <a:ext uri="{FF2B5EF4-FFF2-40B4-BE49-F238E27FC236}">
                <a16:creationId xmlns:a16="http://schemas.microsoft.com/office/drawing/2014/main" id="{A966EE2E-A119-4948-AC64-B114E7144F1E}"/>
              </a:ext>
            </a:extLst>
          </p:cNvPr>
          <p:cNvSpPr txBox="1"/>
          <p:nvPr/>
        </p:nvSpPr>
        <p:spPr>
          <a:xfrm>
            <a:off x="6465416" y="2232603"/>
            <a:ext cx="358586" cy="369332"/>
          </a:xfrm>
          <a:prstGeom prst="rect">
            <a:avLst/>
          </a:prstGeom>
          <a:noFill/>
        </p:spPr>
        <p:txBody>
          <a:bodyPr wrap="square" rtlCol="0">
            <a:spAutoFit/>
          </a:bodyPr>
          <a:lstStyle/>
          <a:p>
            <a:pPr algn="ctr"/>
            <a:r>
              <a:rPr lang="en-GB" b="1" dirty="0">
                <a:solidFill>
                  <a:srgbClr val="009541"/>
                </a:solidFill>
              </a:rPr>
              <a:t>8</a:t>
            </a:r>
          </a:p>
        </p:txBody>
      </p:sp>
      <p:sp>
        <p:nvSpPr>
          <p:cNvPr id="131" name="TextBox 130">
            <a:extLst>
              <a:ext uri="{FF2B5EF4-FFF2-40B4-BE49-F238E27FC236}">
                <a16:creationId xmlns:a16="http://schemas.microsoft.com/office/drawing/2014/main" id="{B3E59A42-AAA7-4B3D-9F11-98998B7A1D32}"/>
              </a:ext>
            </a:extLst>
          </p:cNvPr>
          <p:cNvSpPr txBox="1"/>
          <p:nvPr/>
        </p:nvSpPr>
        <p:spPr>
          <a:xfrm>
            <a:off x="6465416" y="2608785"/>
            <a:ext cx="358586" cy="369332"/>
          </a:xfrm>
          <a:prstGeom prst="rect">
            <a:avLst/>
          </a:prstGeom>
          <a:noFill/>
        </p:spPr>
        <p:txBody>
          <a:bodyPr wrap="square" rtlCol="0">
            <a:spAutoFit/>
          </a:bodyPr>
          <a:lstStyle/>
          <a:p>
            <a:pPr algn="ctr"/>
            <a:r>
              <a:rPr lang="en-GB" b="1" dirty="0">
                <a:solidFill>
                  <a:srgbClr val="009541"/>
                </a:solidFill>
              </a:rPr>
              <a:t>7</a:t>
            </a:r>
          </a:p>
        </p:txBody>
      </p:sp>
      <p:sp>
        <p:nvSpPr>
          <p:cNvPr id="133" name="TextBox 132">
            <a:extLst>
              <a:ext uri="{FF2B5EF4-FFF2-40B4-BE49-F238E27FC236}">
                <a16:creationId xmlns:a16="http://schemas.microsoft.com/office/drawing/2014/main" id="{2608CCB2-BC12-400A-8E07-492C4A89CA67}"/>
              </a:ext>
            </a:extLst>
          </p:cNvPr>
          <p:cNvSpPr txBox="1"/>
          <p:nvPr/>
        </p:nvSpPr>
        <p:spPr>
          <a:xfrm>
            <a:off x="4417633" y="3485308"/>
            <a:ext cx="308734" cy="461665"/>
          </a:xfrm>
          <a:prstGeom prst="rect">
            <a:avLst/>
          </a:prstGeom>
          <a:noFill/>
        </p:spPr>
        <p:txBody>
          <a:bodyPr wrap="square" rtlCol="0">
            <a:spAutoFit/>
          </a:bodyPr>
          <a:lstStyle/>
          <a:p>
            <a:pPr algn="ctr"/>
            <a:r>
              <a:rPr lang="en-GB" sz="1200" dirty="0"/>
              <a:t>5</a:t>
            </a:r>
            <a:br>
              <a:rPr lang="en-GB" sz="1200" dirty="0"/>
            </a:br>
            <a:r>
              <a:rPr lang="en-GB" sz="1200" dirty="0"/>
              <a:t>7</a:t>
            </a:r>
          </a:p>
        </p:txBody>
      </p:sp>
      <p:cxnSp>
        <p:nvCxnSpPr>
          <p:cNvPr id="134" name="Straight Connector 133">
            <a:extLst>
              <a:ext uri="{FF2B5EF4-FFF2-40B4-BE49-F238E27FC236}">
                <a16:creationId xmlns:a16="http://schemas.microsoft.com/office/drawing/2014/main" id="{801B2F45-0EDF-4BB7-9179-A2A0023896BA}"/>
              </a:ext>
            </a:extLst>
          </p:cNvPr>
          <p:cNvCxnSpPr>
            <a:cxnSpLocks/>
          </p:cNvCxnSpPr>
          <p:nvPr/>
        </p:nvCxnSpPr>
        <p:spPr>
          <a:xfrm>
            <a:off x="4514501" y="3721527"/>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26E13E1F-21B2-44A4-83BF-272189C7F7F0}"/>
              </a:ext>
            </a:extLst>
          </p:cNvPr>
          <p:cNvSpPr txBox="1"/>
          <p:nvPr/>
        </p:nvSpPr>
        <p:spPr>
          <a:xfrm>
            <a:off x="5109758" y="3485308"/>
            <a:ext cx="308734" cy="461665"/>
          </a:xfrm>
          <a:prstGeom prst="rect">
            <a:avLst/>
          </a:prstGeom>
          <a:noFill/>
        </p:spPr>
        <p:txBody>
          <a:bodyPr wrap="square" rtlCol="0">
            <a:spAutoFit/>
          </a:bodyPr>
          <a:lstStyle/>
          <a:p>
            <a:pPr algn="ctr"/>
            <a:r>
              <a:rPr lang="en-GB" sz="1200" dirty="0"/>
              <a:t>6</a:t>
            </a:r>
            <a:br>
              <a:rPr lang="en-GB" sz="1200" dirty="0"/>
            </a:br>
            <a:r>
              <a:rPr lang="en-GB" sz="1200" dirty="0"/>
              <a:t>7</a:t>
            </a:r>
          </a:p>
        </p:txBody>
      </p:sp>
      <p:cxnSp>
        <p:nvCxnSpPr>
          <p:cNvPr id="137" name="Straight Connector 136">
            <a:extLst>
              <a:ext uri="{FF2B5EF4-FFF2-40B4-BE49-F238E27FC236}">
                <a16:creationId xmlns:a16="http://schemas.microsoft.com/office/drawing/2014/main" id="{3FDACBBD-1A37-454B-9002-59EB220811D5}"/>
              </a:ext>
            </a:extLst>
          </p:cNvPr>
          <p:cNvCxnSpPr>
            <a:cxnSpLocks/>
          </p:cNvCxnSpPr>
          <p:nvPr/>
        </p:nvCxnSpPr>
        <p:spPr>
          <a:xfrm>
            <a:off x="5206626" y="3721527"/>
            <a:ext cx="114999" cy="0"/>
          </a:xfrm>
          <a:prstGeom prst="line">
            <a:avLst/>
          </a:prstGeom>
          <a:ln w="12700"/>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4E840D54-C6B8-4F55-8DA9-3124279ACFB8}"/>
              </a:ext>
            </a:extLst>
          </p:cNvPr>
          <p:cNvSpPr txBox="1"/>
          <p:nvPr/>
        </p:nvSpPr>
        <p:spPr>
          <a:xfrm>
            <a:off x="5714227" y="3535669"/>
            <a:ext cx="478790" cy="369332"/>
          </a:xfrm>
          <a:prstGeom prst="rect">
            <a:avLst/>
          </a:prstGeom>
          <a:noFill/>
        </p:spPr>
        <p:txBody>
          <a:bodyPr wrap="square" rtlCol="0">
            <a:spAutoFit/>
          </a:bodyPr>
          <a:lstStyle/>
          <a:p>
            <a:pPr algn="ctr"/>
            <a:r>
              <a:rPr lang="en-GB" b="1" dirty="0">
                <a:solidFill>
                  <a:srgbClr val="009541"/>
                </a:solidFill>
              </a:rPr>
              <a:t>1</a:t>
            </a:r>
          </a:p>
        </p:txBody>
      </p:sp>
      <p:grpSp>
        <p:nvGrpSpPr>
          <p:cNvPr id="141" name="Group 140">
            <a:extLst>
              <a:ext uri="{FF2B5EF4-FFF2-40B4-BE49-F238E27FC236}">
                <a16:creationId xmlns:a16="http://schemas.microsoft.com/office/drawing/2014/main" id="{6413CA71-4305-44DA-A753-FEA74EDADE99}"/>
              </a:ext>
            </a:extLst>
          </p:cNvPr>
          <p:cNvGrpSpPr/>
          <p:nvPr/>
        </p:nvGrpSpPr>
        <p:grpSpPr>
          <a:xfrm>
            <a:off x="7881161" y="3485308"/>
            <a:ext cx="354784" cy="461665"/>
            <a:chOff x="7195745" y="3511907"/>
            <a:chExt cx="354784" cy="461665"/>
          </a:xfrm>
        </p:grpSpPr>
        <p:sp>
          <p:nvSpPr>
            <p:cNvPr id="142" name="TextBox 141">
              <a:extLst>
                <a:ext uri="{FF2B5EF4-FFF2-40B4-BE49-F238E27FC236}">
                  <a16:creationId xmlns:a16="http://schemas.microsoft.com/office/drawing/2014/main" id="{2C8D43CD-404F-49C3-AAD7-467DC4F06754}"/>
                </a:ext>
              </a:extLst>
            </p:cNvPr>
            <p:cNvSpPr txBox="1"/>
            <p:nvPr/>
          </p:nvSpPr>
          <p:spPr>
            <a:xfrm>
              <a:off x="7241795" y="3511907"/>
              <a:ext cx="308734" cy="461665"/>
            </a:xfrm>
            <a:prstGeom prst="rect">
              <a:avLst/>
            </a:prstGeom>
            <a:noFill/>
          </p:spPr>
          <p:txBody>
            <a:bodyPr wrap="square" rtlCol="0">
              <a:spAutoFit/>
            </a:bodyPr>
            <a:lstStyle/>
            <a:p>
              <a:pPr algn="ctr"/>
              <a:r>
                <a:rPr lang="en-GB" sz="1200" b="1" dirty="0">
                  <a:solidFill>
                    <a:srgbClr val="009541"/>
                  </a:solidFill>
                </a:rPr>
                <a:t>3</a:t>
              </a:r>
              <a:br>
                <a:rPr lang="en-GB" sz="1200" b="1" dirty="0">
                  <a:solidFill>
                    <a:srgbClr val="009541"/>
                  </a:solidFill>
                </a:rPr>
              </a:br>
              <a:r>
                <a:rPr lang="en-GB" sz="1200" b="1" dirty="0">
                  <a:solidFill>
                    <a:srgbClr val="009541"/>
                  </a:solidFill>
                </a:rPr>
                <a:t>7</a:t>
              </a:r>
            </a:p>
          </p:txBody>
        </p:sp>
        <p:cxnSp>
          <p:nvCxnSpPr>
            <p:cNvPr id="143" name="Straight Connector 142">
              <a:extLst>
                <a:ext uri="{FF2B5EF4-FFF2-40B4-BE49-F238E27FC236}">
                  <a16:creationId xmlns:a16="http://schemas.microsoft.com/office/drawing/2014/main" id="{EF5837FB-131E-494A-8AC2-B0D92D23299B}"/>
                </a:ext>
              </a:extLst>
            </p:cNvPr>
            <p:cNvCxnSpPr>
              <a:cxnSpLocks/>
            </p:cNvCxnSpPr>
            <p:nvPr/>
          </p:nvCxnSpPr>
          <p:spPr>
            <a:xfrm>
              <a:off x="7338663" y="3748126"/>
              <a:ext cx="114999" cy="0"/>
            </a:xfrm>
            <a:prstGeom prst="line">
              <a:avLst/>
            </a:prstGeom>
            <a:ln w="12700">
              <a:solidFill>
                <a:srgbClr val="009541"/>
              </a:solidFill>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F7D4FAA8-9C31-430C-8242-716632B6ED06}"/>
                </a:ext>
              </a:extLst>
            </p:cNvPr>
            <p:cNvSpPr txBox="1"/>
            <p:nvPr/>
          </p:nvSpPr>
          <p:spPr>
            <a:xfrm>
              <a:off x="7195745" y="3562268"/>
              <a:ext cx="130218" cy="369332"/>
            </a:xfrm>
            <a:prstGeom prst="rect">
              <a:avLst/>
            </a:prstGeom>
            <a:noFill/>
          </p:spPr>
          <p:txBody>
            <a:bodyPr wrap="square" rtlCol="0">
              <a:spAutoFit/>
            </a:bodyPr>
            <a:lstStyle/>
            <a:p>
              <a:pPr algn="ctr"/>
              <a:r>
                <a:rPr lang="en-GB" b="1" dirty="0">
                  <a:solidFill>
                    <a:srgbClr val="009541"/>
                  </a:solidFill>
                </a:rPr>
                <a:t>1</a:t>
              </a:r>
            </a:p>
          </p:txBody>
        </p:sp>
      </p:grpSp>
      <p:pic>
        <p:nvPicPr>
          <p:cNvPr id="99" name="Picture 98">
            <a:extLst>
              <a:ext uri="{FF2B5EF4-FFF2-40B4-BE49-F238E27FC236}">
                <a16:creationId xmlns:a16="http://schemas.microsoft.com/office/drawing/2014/main" id="{0D67EC9A-1697-47E4-A34D-A1047FFA4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15" y="4326010"/>
            <a:ext cx="2209460" cy="3407201"/>
          </a:xfrm>
          <a:prstGeom prst="rect">
            <a:avLst/>
          </a:prstGeom>
        </p:spPr>
      </p:pic>
    </p:spTree>
    <p:extLst>
      <p:ext uri="{BB962C8B-B14F-4D97-AF65-F5344CB8AC3E}">
        <p14:creationId xmlns:p14="http://schemas.microsoft.com/office/powerpoint/2010/main" val="17891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0"/>
                                        </p:tgtEl>
                                        <p:attrNameLst>
                                          <p:attrName>style.visibility</p:attrName>
                                        </p:attrNameLst>
                                      </p:cBhvr>
                                      <p:to>
                                        <p:strVal val="visible"/>
                                      </p:to>
                                    </p:set>
                                    <p:animEffect transition="in" filter="fade">
                                      <p:cBhvr>
                                        <p:cTn id="54" dur="500"/>
                                        <p:tgtEl>
                                          <p:spTgt spid="1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fade">
                                      <p:cBhvr>
                                        <p:cTn id="59" dur="500"/>
                                        <p:tgtEl>
                                          <p:spTgt spid="1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500"/>
                                        <p:tgtEl>
                                          <p:spTgt spid="131"/>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fade">
                                      <p:cBhvr>
                                        <p:cTn id="81"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7" grpId="0"/>
      <p:bldP spid="58" grpId="0"/>
      <p:bldP spid="59" grpId="0"/>
      <p:bldP spid="60" grpId="0"/>
      <p:bldP spid="61" grpId="0"/>
      <p:bldP spid="62" grpId="0"/>
      <p:bldP spid="63" grpId="0"/>
      <p:bldP spid="67" grpId="0"/>
      <p:bldP spid="130" grpId="0"/>
      <p:bldP spid="131" grpId="0"/>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3F3A52-A747-4C22-952A-78F54FB8D855}"/>
              </a:ext>
            </a:extLst>
          </p:cNvPr>
          <p:cNvSpPr txBox="1"/>
          <p:nvPr/>
        </p:nvSpPr>
        <p:spPr>
          <a:xfrm>
            <a:off x="755650" y="1836547"/>
            <a:ext cx="7632700" cy="1592454"/>
          </a:xfrm>
          <a:prstGeom prst="rect">
            <a:avLst/>
          </a:prstGeom>
          <a:solidFill>
            <a:schemeClr val="bg1"/>
          </a:solidFill>
          <a:ln w="28575">
            <a:solidFill>
              <a:srgbClr val="F8CACA"/>
            </a:solidFill>
          </a:ln>
        </p:spPr>
        <p:txBody>
          <a:bodyPr wrap="square" lIns="108000" tIns="108000" rIns="108000" bIns="108000" rtlCol="0">
            <a:noAutofit/>
          </a:bodyPr>
          <a:lstStyle/>
          <a:p>
            <a:endParaRPr lang="en-GB" sz="1600" b="1" spc="-10" dirty="0">
              <a:latin typeface="Twinkl" pitchFamily="2" charset="0"/>
            </a:endParaRPr>
          </a:p>
        </p:txBody>
      </p:sp>
      <p:sp>
        <p:nvSpPr>
          <p:cNvPr id="97" name="Rectangle 96"/>
          <p:cNvSpPr/>
          <p:nvPr/>
        </p:nvSpPr>
        <p:spPr>
          <a:xfrm>
            <a:off x="254218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094" y="532799"/>
            <a:ext cx="700156" cy="700156"/>
          </a:xfrm>
          <a:prstGeom prst="rect">
            <a:avLst/>
          </a:prstGeom>
        </p:spPr>
      </p:pic>
      <p:sp>
        <p:nvSpPr>
          <p:cNvPr id="96" name="Rectangle 95"/>
          <p:cNvSpPr/>
          <p:nvPr/>
        </p:nvSpPr>
        <p:spPr>
          <a:xfrm>
            <a:off x="447429" y="670981"/>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cxnSp>
        <p:nvCxnSpPr>
          <p:cNvPr id="103" name="Straight Connector 102"/>
          <p:cNvCxnSpPr>
            <a:cxnSpLocks/>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632700" cy="495108"/>
          </a:xfrm>
          <a:prstGeom prst="rect">
            <a:avLst/>
          </a:prstGeom>
          <a:solidFill>
            <a:srgbClr val="F8CACA"/>
          </a:solidFill>
          <a:ln w="28575">
            <a:solidFill>
              <a:srgbClr val="F8CACA"/>
            </a:solidFill>
          </a:ln>
        </p:spPr>
        <p:txBody>
          <a:bodyPr wrap="square" lIns="108000" tIns="108000" rIns="108000" bIns="108000" rtlCol="0">
            <a:spAutoFit/>
          </a:bodyPr>
          <a:lstStyle/>
          <a:p>
            <a:pPr algn="ctr"/>
            <a:r>
              <a:rPr lang="en-GB" b="1" spc="-10" dirty="0">
                <a:latin typeface="Twinkl" pitchFamily="2" charset="0"/>
              </a:rPr>
              <a:t>Complete the fraction number sequence and explain the pattern.</a:t>
            </a:r>
          </a:p>
        </p:txBody>
      </p:sp>
      <p:grpSp>
        <p:nvGrpSpPr>
          <p:cNvPr id="28" name="Group 27">
            <a:extLst>
              <a:ext uri="{FF2B5EF4-FFF2-40B4-BE49-F238E27FC236}">
                <a16:creationId xmlns:a16="http://schemas.microsoft.com/office/drawing/2014/main" id="{E3541A98-9F92-4791-A0F2-01EBA8F4729B}"/>
              </a:ext>
            </a:extLst>
          </p:cNvPr>
          <p:cNvGrpSpPr/>
          <p:nvPr/>
        </p:nvGrpSpPr>
        <p:grpSpPr>
          <a:xfrm>
            <a:off x="3037044" y="2195813"/>
            <a:ext cx="649674" cy="954107"/>
            <a:chOff x="1691959" y="2357361"/>
            <a:chExt cx="939154" cy="954107"/>
          </a:xfrm>
        </p:grpSpPr>
        <p:sp>
          <p:nvSpPr>
            <p:cNvPr id="127" name="TextBox 126">
              <a:extLst>
                <a:ext uri="{FF2B5EF4-FFF2-40B4-BE49-F238E27FC236}">
                  <a16:creationId xmlns:a16="http://schemas.microsoft.com/office/drawing/2014/main" id="{521DA703-C11A-48D1-8F3D-199525EAA0DD}"/>
                </a:ext>
              </a:extLst>
            </p:cNvPr>
            <p:cNvSpPr txBox="1"/>
            <p:nvPr/>
          </p:nvSpPr>
          <p:spPr>
            <a:xfrm>
              <a:off x="2034452" y="2357361"/>
              <a:ext cx="596661" cy="954107"/>
            </a:xfrm>
            <a:prstGeom prst="rect">
              <a:avLst/>
            </a:prstGeom>
            <a:noFill/>
          </p:spPr>
          <p:txBody>
            <a:bodyPr wrap="square" rtlCol="0">
              <a:spAutoFit/>
            </a:bodyPr>
            <a:lstStyle/>
            <a:p>
              <a:pPr algn="ctr"/>
              <a:r>
                <a:rPr lang="en-GB" sz="2800" dirty="0"/>
                <a:t>8</a:t>
              </a:r>
              <a:br>
                <a:rPr lang="en-GB" sz="2800" dirty="0"/>
              </a:br>
              <a:r>
                <a:rPr lang="en-GB" sz="2800" dirty="0"/>
                <a:t>9</a:t>
              </a:r>
            </a:p>
          </p:txBody>
        </p:sp>
        <p:cxnSp>
          <p:nvCxnSpPr>
            <p:cNvPr id="128" name="Straight Connector 127">
              <a:extLst>
                <a:ext uri="{FF2B5EF4-FFF2-40B4-BE49-F238E27FC236}">
                  <a16:creationId xmlns:a16="http://schemas.microsoft.com/office/drawing/2014/main" id="{7D489E6A-B011-4D9E-887B-304854E21532}"/>
                </a:ext>
              </a:extLst>
            </p:cNvPr>
            <p:cNvCxnSpPr>
              <a:cxnSpLocks/>
            </p:cNvCxnSpPr>
            <p:nvPr/>
          </p:nvCxnSpPr>
          <p:spPr>
            <a:xfrm>
              <a:off x="2221660" y="2842160"/>
              <a:ext cx="222247" cy="0"/>
            </a:xfrm>
            <a:prstGeom prst="line">
              <a:avLst/>
            </a:prstGeom>
            <a:ln w="19050"/>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2283777F-DEF8-4D9F-A216-229F8C06FA3E}"/>
                </a:ext>
              </a:extLst>
            </p:cNvPr>
            <p:cNvSpPr txBox="1"/>
            <p:nvPr/>
          </p:nvSpPr>
          <p:spPr>
            <a:xfrm>
              <a:off x="1691959" y="2391772"/>
              <a:ext cx="596661" cy="769441"/>
            </a:xfrm>
            <a:prstGeom prst="rect">
              <a:avLst/>
            </a:prstGeom>
            <a:noFill/>
          </p:spPr>
          <p:txBody>
            <a:bodyPr wrap="square" rtlCol="0" anchor="ctr">
              <a:spAutoFit/>
            </a:bodyPr>
            <a:lstStyle/>
            <a:p>
              <a:pPr algn="ctr"/>
              <a:r>
                <a:rPr lang="en-GB" sz="4400" dirty="0"/>
                <a:t>1</a:t>
              </a:r>
            </a:p>
          </p:txBody>
        </p:sp>
      </p:grpSp>
      <p:grpSp>
        <p:nvGrpSpPr>
          <p:cNvPr id="40" name="Group 39">
            <a:extLst>
              <a:ext uri="{FF2B5EF4-FFF2-40B4-BE49-F238E27FC236}">
                <a16:creationId xmlns:a16="http://schemas.microsoft.com/office/drawing/2014/main" id="{94EAEB9B-BFF5-4A16-98DC-0A2799A29323}"/>
              </a:ext>
            </a:extLst>
          </p:cNvPr>
          <p:cNvGrpSpPr/>
          <p:nvPr/>
        </p:nvGrpSpPr>
        <p:grpSpPr>
          <a:xfrm>
            <a:off x="4009177" y="2195813"/>
            <a:ext cx="719264" cy="954107"/>
            <a:chOff x="1591361" y="2357361"/>
            <a:chExt cx="1039752" cy="954107"/>
          </a:xfrm>
        </p:grpSpPr>
        <p:sp>
          <p:nvSpPr>
            <p:cNvPr id="41" name="TextBox 40">
              <a:extLst>
                <a:ext uri="{FF2B5EF4-FFF2-40B4-BE49-F238E27FC236}">
                  <a16:creationId xmlns:a16="http://schemas.microsoft.com/office/drawing/2014/main" id="{81F2047B-6120-41EE-8520-DEFAADC5FB4F}"/>
                </a:ext>
              </a:extLst>
            </p:cNvPr>
            <p:cNvSpPr txBox="1"/>
            <p:nvPr/>
          </p:nvSpPr>
          <p:spPr>
            <a:xfrm>
              <a:off x="2034452" y="2357361"/>
              <a:ext cx="596661" cy="954107"/>
            </a:xfrm>
            <a:prstGeom prst="rect">
              <a:avLst/>
            </a:prstGeom>
            <a:noFill/>
          </p:spPr>
          <p:txBody>
            <a:bodyPr wrap="square" rtlCol="0">
              <a:spAutoFit/>
            </a:bodyPr>
            <a:lstStyle/>
            <a:p>
              <a:pPr algn="ctr"/>
              <a:r>
                <a:rPr lang="en-GB" sz="2800" dirty="0"/>
                <a:t>1</a:t>
              </a:r>
              <a:br>
                <a:rPr lang="en-GB" sz="2800" dirty="0"/>
              </a:br>
              <a:r>
                <a:rPr lang="en-GB" sz="2800" dirty="0"/>
                <a:t>9</a:t>
              </a:r>
            </a:p>
          </p:txBody>
        </p:sp>
        <p:cxnSp>
          <p:nvCxnSpPr>
            <p:cNvPr id="42" name="Straight Connector 41">
              <a:extLst>
                <a:ext uri="{FF2B5EF4-FFF2-40B4-BE49-F238E27FC236}">
                  <a16:creationId xmlns:a16="http://schemas.microsoft.com/office/drawing/2014/main" id="{C85A77A5-5F4D-40DD-BCBB-22555D62C53B}"/>
                </a:ext>
              </a:extLst>
            </p:cNvPr>
            <p:cNvCxnSpPr>
              <a:cxnSpLocks/>
            </p:cNvCxnSpPr>
            <p:nvPr/>
          </p:nvCxnSpPr>
          <p:spPr>
            <a:xfrm>
              <a:off x="2221660" y="2842160"/>
              <a:ext cx="222247" cy="0"/>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F5B6321B-0BB6-4763-A17F-0911EE187CBF}"/>
                </a:ext>
              </a:extLst>
            </p:cNvPr>
            <p:cNvSpPr txBox="1"/>
            <p:nvPr/>
          </p:nvSpPr>
          <p:spPr>
            <a:xfrm>
              <a:off x="1591361" y="2391772"/>
              <a:ext cx="596661" cy="769441"/>
            </a:xfrm>
            <a:prstGeom prst="rect">
              <a:avLst/>
            </a:prstGeom>
            <a:noFill/>
          </p:spPr>
          <p:txBody>
            <a:bodyPr wrap="square" rtlCol="0" anchor="ctr">
              <a:spAutoFit/>
            </a:bodyPr>
            <a:lstStyle/>
            <a:p>
              <a:pPr algn="ctr"/>
              <a:r>
                <a:rPr lang="en-GB" sz="4400" dirty="0"/>
                <a:t>2</a:t>
              </a:r>
            </a:p>
          </p:txBody>
        </p:sp>
      </p:grpSp>
      <p:grpSp>
        <p:nvGrpSpPr>
          <p:cNvPr id="44" name="Group 43">
            <a:extLst>
              <a:ext uri="{FF2B5EF4-FFF2-40B4-BE49-F238E27FC236}">
                <a16:creationId xmlns:a16="http://schemas.microsoft.com/office/drawing/2014/main" id="{DB0C770F-D6AF-46A8-98AE-892ABA59967F}"/>
              </a:ext>
            </a:extLst>
          </p:cNvPr>
          <p:cNvGrpSpPr/>
          <p:nvPr/>
        </p:nvGrpSpPr>
        <p:grpSpPr>
          <a:xfrm>
            <a:off x="5089219" y="2195813"/>
            <a:ext cx="706876" cy="954107"/>
            <a:chOff x="1609269" y="2357361"/>
            <a:chExt cx="1021844" cy="954107"/>
          </a:xfrm>
        </p:grpSpPr>
        <p:sp>
          <p:nvSpPr>
            <p:cNvPr id="45" name="TextBox 44">
              <a:extLst>
                <a:ext uri="{FF2B5EF4-FFF2-40B4-BE49-F238E27FC236}">
                  <a16:creationId xmlns:a16="http://schemas.microsoft.com/office/drawing/2014/main" id="{44CA6565-A4F5-44A5-913D-A57CCD0A46A5}"/>
                </a:ext>
              </a:extLst>
            </p:cNvPr>
            <p:cNvSpPr txBox="1"/>
            <p:nvPr/>
          </p:nvSpPr>
          <p:spPr>
            <a:xfrm>
              <a:off x="2034452" y="2357361"/>
              <a:ext cx="596661" cy="954107"/>
            </a:xfrm>
            <a:prstGeom prst="rect">
              <a:avLst/>
            </a:prstGeom>
            <a:noFill/>
          </p:spPr>
          <p:txBody>
            <a:bodyPr wrap="square" rtlCol="0">
              <a:spAutoFit/>
            </a:bodyPr>
            <a:lstStyle/>
            <a:p>
              <a:pPr algn="ctr"/>
              <a:r>
                <a:rPr lang="en-GB" sz="2800" dirty="0"/>
                <a:t>3</a:t>
              </a:r>
              <a:br>
                <a:rPr lang="en-GB" sz="2800" dirty="0"/>
              </a:br>
              <a:r>
                <a:rPr lang="en-GB" sz="2800" dirty="0"/>
                <a:t>9</a:t>
              </a:r>
            </a:p>
          </p:txBody>
        </p:sp>
        <p:cxnSp>
          <p:nvCxnSpPr>
            <p:cNvPr id="46" name="Straight Connector 45">
              <a:extLst>
                <a:ext uri="{FF2B5EF4-FFF2-40B4-BE49-F238E27FC236}">
                  <a16:creationId xmlns:a16="http://schemas.microsoft.com/office/drawing/2014/main" id="{D46ACE3B-D01D-43DD-92F8-574DF6135CCA}"/>
                </a:ext>
              </a:extLst>
            </p:cNvPr>
            <p:cNvCxnSpPr>
              <a:cxnSpLocks/>
            </p:cNvCxnSpPr>
            <p:nvPr/>
          </p:nvCxnSpPr>
          <p:spPr>
            <a:xfrm>
              <a:off x="2221660" y="2842160"/>
              <a:ext cx="222247" cy="0"/>
            </a:xfrm>
            <a:prstGeom prst="line">
              <a:avLst/>
            </a:prstGeom>
            <a:ln w="19050"/>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620AB8A5-85F7-4BC1-9130-11520AE7FC4F}"/>
                </a:ext>
              </a:extLst>
            </p:cNvPr>
            <p:cNvSpPr txBox="1"/>
            <p:nvPr/>
          </p:nvSpPr>
          <p:spPr>
            <a:xfrm>
              <a:off x="1609269" y="2391772"/>
              <a:ext cx="596661" cy="769441"/>
            </a:xfrm>
            <a:prstGeom prst="rect">
              <a:avLst/>
            </a:prstGeom>
            <a:noFill/>
          </p:spPr>
          <p:txBody>
            <a:bodyPr wrap="square" rtlCol="0" anchor="ctr">
              <a:spAutoFit/>
            </a:bodyPr>
            <a:lstStyle/>
            <a:p>
              <a:pPr algn="ctr"/>
              <a:r>
                <a:rPr lang="en-GB" sz="4400" dirty="0"/>
                <a:t>2</a:t>
              </a:r>
            </a:p>
          </p:txBody>
        </p:sp>
      </p:grpSp>
      <p:grpSp>
        <p:nvGrpSpPr>
          <p:cNvPr id="48" name="Group 47">
            <a:extLst>
              <a:ext uri="{FF2B5EF4-FFF2-40B4-BE49-F238E27FC236}">
                <a16:creationId xmlns:a16="http://schemas.microsoft.com/office/drawing/2014/main" id="{BC1ACB28-AC91-4976-9C86-CE7385A13EEF}"/>
              </a:ext>
            </a:extLst>
          </p:cNvPr>
          <p:cNvGrpSpPr/>
          <p:nvPr/>
        </p:nvGrpSpPr>
        <p:grpSpPr>
          <a:xfrm>
            <a:off x="6103927" y="2195813"/>
            <a:ext cx="695464" cy="954107"/>
            <a:chOff x="1625766" y="2357361"/>
            <a:chExt cx="1005347" cy="954107"/>
          </a:xfrm>
        </p:grpSpPr>
        <p:sp>
          <p:nvSpPr>
            <p:cNvPr id="49" name="TextBox 48">
              <a:extLst>
                <a:ext uri="{FF2B5EF4-FFF2-40B4-BE49-F238E27FC236}">
                  <a16:creationId xmlns:a16="http://schemas.microsoft.com/office/drawing/2014/main" id="{7058FCB3-61D6-4150-ABC7-17C5DDD0C61C}"/>
                </a:ext>
              </a:extLst>
            </p:cNvPr>
            <p:cNvSpPr txBox="1"/>
            <p:nvPr/>
          </p:nvSpPr>
          <p:spPr>
            <a:xfrm>
              <a:off x="2034452" y="2357361"/>
              <a:ext cx="596661" cy="954107"/>
            </a:xfrm>
            <a:prstGeom prst="rect">
              <a:avLst/>
            </a:prstGeom>
            <a:noFill/>
          </p:spPr>
          <p:txBody>
            <a:bodyPr wrap="square" rtlCol="0">
              <a:spAutoFit/>
            </a:bodyPr>
            <a:lstStyle/>
            <a:p>
              <a:pPr algn="ctr"/>
              <a:r>
                <a:rPr lang="en-GB" sz="2800" dirty="0"/>
                <a:t>5</a:t>
              </a:r>
              <a:br>
                <a:rPr lang="en-GB" sz="2800" dirty="0"/>
              </a:br>
              <a:r>
                <a:rPr lang="en-GB" sz="2800" dirty="0"/>
                <a:t>9</a:t>
              </a:r>
            </a:p>
          </p:txBody>
        </p:sp>
        <p:cxnSp>
          <p:nvCxnSpPr>
            <p:cNvPr id="50" name="Straight Connector 49">
              <a:extLst>
                <a:ext uri="{FF2B5EF4-FFF2-40B4-BE49-F238E27FC236}">
                  <a16:creationId xmlns:a16="http://schemas.microsoft.com/office/drawing/2014/main" id="{F9192B45-9CB5-4E24-B60B-486F2C85013E}"/>
                </a:ext>
              </a:extLst>
            </p:cNvPr>
            <p:cNvCxnSpPr>
              <a:cxnSpLocks/>
            </p:cNvCxnSpPr>
            <p:nvPr/>
          </p:nvCxnSpPr>
          <p:spPr>
            <a:xfrm>
              <a:off x="2221660" y="2842160"/>
              <a:ext cx="222247"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7C8A0ECA-308C-4645-8374-999FA563CAB9}"/>
                </a:ext>
              </a:extLst>
            </p:cNvPr>
            <p:cNvSpPr txBox="1"/>
            <p:nvPr/>
          </p:nvSpPr>
          <p:spPr>
            <a:xfrm>
              <a:off x="1625766" y="2391772"/>
              <a:ext cx="596661" cy="769441"/>
            </a:xfrm>
            <a:prstGeom prst="rect">
              <a:avLst/>
            </a:prstGeom>
            <a:noFill/>
          </p:spPr>
          <p:txBody>
            <a:bodyPr wrap="square" rtlCol="0" anchor="ctr">
              <a:spAutoFit/>
            </a:bodyPr>
            <a:lstStyle/>
            <a:p>
              <a:pPr algn="ctr"/>
              <a:r>
                <a:rPr lang="en-GB" sz="4400" dirty="0"/>
                <a:t>2</a:t>
              </a:r>
            </a:p>
          </p:txBody>
        </p:sp>
      </p:grpSp>
      <p:cxnSp>
        <p:nvCxnSpPr>
          <p:cNvPr id="54" name="Straight Connector 53">
            <a:extLst>
              <a:ext uri="{FF2B5EF4-FFF2-40B4-BE49-F238E27FC236}">
                <a16:creationId xmlns:a16="http://schemas.microsoft.com/office/drawing/2014/main" id="{3F0EDCE7-BA1E-4A9C-AEED-9DECD887FAF2}"/>
              </a:ext>
            </a:extLst>
          </p:cNvPr>
          <p:cNvCxnSpPr>
            <a:cxnSpLocks/>
          </p:cNvCxnSpPr>
          <p:nvPr/>
        </p:nvCxnSpPr>
        <p:spPr>
          <a:xfrm>
            <a:off x="7803710" y="2634892"/>
            <a:ext cx="376679" cy="0"/>
          </a:xfrm>
          <a:prstGeom prst="line">
            <a:avLst/>
          </a:prstGeom>
          <a:ln w="19050"/>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B8929B6-71B7-4F4F-AB13-99E794364529}"/>
              </a:ext>
            </a:extLst>
          </p:cNvPr>
          <p:cNvSpPr/>
          <p:nvPr/>
        </p:nvSpPr>
        <p:spPr>
          <a:xfrm>
            <a:off x="7803710" y="2190290"/>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EF063268-754E-4A09-994F-D959D28477C6}"/>
              </a:ext>
            </a:extLst>
          </p:cNvPr>
          <p:cNvSpPr/>
          <p:nvPr/>
        </p:nvSpPr>
        <p:spPr>
          <a:xfrm>
            <a:off x="7803710" y="2695388"/>
            <a:ext cx="376679" cy="37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31EFAF32-597D-44C2-BCB3-B4B43D5EBBBD}"/>
              </a:ext>
            </a:extLst>
          </p:cNvPr>
          <p:cNvSpPr/>
          <p:nvPr/>
        </p:nvSpPr>
        <p:spPr>
          <a:xfrm>
            <a:off x="7128844" y="2362210"/>
            <a:ext cx="545364" cy="545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a:extLst>
              <a:ext uri="{FF2B5EF4-FFF2-40B4-BE49-F238E27FC236}">
                <a16:creationId xmlns:a16="http://schemas.microsoft.com/office/drawing/2014/main" id="{A20E0154-C41B-4B36-938F-7247E5CAE026}"/>
              </a:ext>
            </a:extLst>
          </p:cNvPr>
          <p:cNvSpPr txBox="1"/>
          <p:nvPr/>
        </p:nvSpPr>
        <p:spPr>
          <a:xfrm>
            <a:off x="7185967" y="2230224"/>
            <a:ext cx="412749" cy="769441"/>
          </a:xfrm>
          <a:prstGeom prst="rect">
            <a:avLst/>
          </a:prstGeom>
          <a:noFill/>
        </p:spPr>
        <p:txBody>
          <a:bodyPr wrap="square" rtlCol="0" anchor="ctr">
            <a:spAutoFit/>
          </a:bodyPr>
          <a:lstStyle/>
          <a:p>
            <a:pPr algn="ctr"/>
            <a:r>
              <a:rPr lang="en-GB" sz="4400" b="1" dirty="0">
                <a:solidFill>
                  <a:srgbClr val="009541"/>
                </a:solidFill>
              </a:rPr>
              <a:t>2</a:t>
            </a:r>
          </a:p>
        </p:txBody>
      </p:sp>
      <p:sp>
        <p:nvSpPr>
          <p:cNvPr id="65" name="TextBox 64">
            <a:extLst>
              <a:ext uri="{FF2B5EF4-FFF2-40B4-BE49-F238E27FC236}">
                <a16:creationId xmlns:a16="http://schemas.microsoft.com/office/drawing/2014/main" id="{BC9EF7C0-DD27-4DC2-8DE6-9EE87FBE6048}"/>
              </a:ext>
            </a:extLst>
          </p:cNvPr>
          <p:cNvSpPr txBox="1"/>
          <p:nvPr/>
        </p:nvSpPr>
        <p:spPr>
          <a:xfrm>
            <a:off x="7785674" y="2111672"/>
            <a:ext cx="412749" cy="523220"/>
          </a:xfrm>
          <a:prstGeom prst="rect">
            <a:avLst/>
          </a:prstGeom>
          <a:noFill/>
        </p:spPr>
        <p:txBody>
          <a:bodyPr wrap="square" rtlCol="0">
            <a:spAutoFit/>
          </a:bodyPr>
          <a:lstStyle/>
          <a:p>
            <a:pPr algn="ctr"/>
            <a:r>
              <a:rPr lang="en-GB" sz="2800" b="1" dirty="0">
                <a:solidFill>
                  <a:srgbClr val="009541"/>
                </a:solidFill>
              </a:rPr>
              <a:t>7</a:t>
            </a:r>
          </a:p>
        </p:txBody>
      </p:sp>
      <p:sp>
        <p:nvSpPr>
          <p:cNvPr id="66" name="TextBox 65">
            <a:extLst>
              <a:ext uri="{FF2B5EF4-FFF2-40B4-BE49-F238E27FC236}">
                <a16:creationId xmlns:a16="http://schemas.microsoft.com/office/drawing/2014/main" id="{D550D9C8-1F98-4F84-9937-39B62BF5FBFD}"/>
              </a:ext>
            </a:extLst>
          </p:cNvPr>
          <p:cNvSpPr txBox="1"/>
          <p:nvPr/>
        </p:nvSpPr>
        <p:spPr>
          <a:xfrm>
            <a:off x="7785674" y="2622117"/>
            <a:ext cx="412749" cy="523220"/>
          </a:xfrm>
          <a:prstGeom prst="rect">
            <a:avLst/>
          </a:prstGeom>
          <a:noFill/>
        </p:spPr>
        <p:txBody>
          <a:bodyPr wrap="square" rtlCol="0">
            <a:spAutoFit/>
          </a:bodyPr>
          <a:lstStyle/>
          <a:p>
            <a:pPr algn="ctr"/>
            <a:r>
              <a:rPr lang="en-GB" sz="2800" b="1" dirty="0">
                <a:solidFill>
                  <a:srgbClr val="009541"/>
                </a:solidFill>
              </a:rPr>
              <a:t>9</a:t>
            </a:r>
          </a:p>
        </p:txBody>
      </p:sp>
      <p:pic>
        <p:nvPicPr>
          <p:cNvPr id="6" name="Picture 5">
            <a:extLst>
              <a:ext uri="{FF2B5EF4-FFF2-40B4-BE49-F238E27FC236}">
                <a16:creationId xmlns:a16="http://schemas.microsoft.com/office/drawing/2014/main" id="{8991D89F-B532-494A-8EDF-B00AFD0B35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999" y="2037806"/>
            <a:ext cx="3452978" cy="4369952"/>
          </a:xfrm>
          <a:prstGeom prst="rect">
            <a:avLst/>
          </a:prstGeom>
        </p:spPr>
      </p:pic>
      <p:grpSp>
        <p:nvGrpSpPr>
          <p:cNvPr id="7" name="Group 6">
            <a:extLst>
              <a:ext uri="{FF2B5EF4-FFF2-40B4-BE49-F238E27FC236}">
                <a16:creationId xmlns:a16="http://schemas.microsoft.com/office/drawing/2014/main" id="{7CDDDF91-8F62-4FC6-BA91-8601C2E184C9}"/>
              </a:ext>
            </a:extLst>
          </p:cNvPr>
          <p:cNvGrpSpPr/>
          <p:nvPr/>
        </p:nvGrpSpPr>
        <p:grpSpPr>
          <a:xfrm>
            <a:off x="755650" y="5142937"/>
            <a:ext cx="7632700" cy="949888"/>
            <a:chOff x="755650" y="5142937"/>
            <a:chExt cx="7632700" cy="949888"/>
          </a:xfrm>
          <a:solidFill>
            <a:srgbClr val="CDE196"/>
          </a:solidFill>
        </p:grpSpPr>
        <p:sp>
          <p:nvSpPr>
            <p:cNvPr id="37" name="TextBox 36">
              <a:extLst>
                <a:ext uri="{FF2B5EF4-FFF2-40B4-BE49-F238E27FC236}">
                  <a16:creationId xmlns:a16="http://schemas.microsoft.com/office/drawing/2014/main" id="{A8A9B336-B545-4875-8E38-FB5BA9ABA362}"/>
                </a:ext>
              </a:extLst>
            </p:cNvPr>
            <p:cNvSpPr txBox="1"/>
            <p:nvPr/>
          </p:nvSpPr>
          <p:spPr>
            <a:xfrm>
              <a:off x="755650" y="5142937"/>
              <a:ext cx="7632700" cy="949888"/>
            </a:xfrm>
            <a:prstGeom prst="rect">
              <a:avLst/>
            </a:prstGeom>
            <a:grpFill/>
            <a:ln w="28575">
              <a:solidFill>
                <a:srgbClr val="009541"/>
              </a:solidFill>
            </a:ln>
          </p:spPr>
          <p:txBody>
            <a:bodyPr wrap="square" lIns="108000" tIns="108000" rIns="108000" bIns="108000" rtlCol="0" anchor="ctr">
              <a:noAutofit/>
            </a:bodyPr>
            <a:lstStyle/>
            <a:p>
              <a:pPr algn="ctr"/>
              <a:r>
                <a:rPr lang="en-GB" sz="2000" b="1" dirty="0">
                  <a:latin typeface="Twinkl" pitchFamily="2" charset="0"/>
                </a:rPr>
                <a:t>The fractions are increasing by 2 ninths (    ) each time.</a:t>
              </a:r>
            </a:p>
          </p:txBody>
        </p:sp>
        <p:grpSp>
          <p:nvGrpSpPr>
            <p:cNvPr id="2" name="Group 1">
              <a:extLst>
                <a:ext uri="{FF2B5EF4-FFF2-40B4-BE49-F238E27FC236}">
                  <a16:creationId xmlns:a16="http://schemas.microsoft.com/office/drawing/2014/main" id="{2FE32AD7-187F-4CFA-8E57-B8AE47D17A4E}"/>
                </a:ext>
              </a:extLst>
            </p:cNvPr>
            <p:cNvGrpSpPr/>
            <p:nvPr/>
          </p:nvGrpSpPr>
          <p:grpSpPr>
            <a:xfrm>
              <a:off x="6119681" y="5341328"/>
              <a:ext cx="308734" cy="584775"/>
              <a:chOff x="6119681" y="5097217"/>
              <a:chExt cx="308734" cy="584775"/>
            </a:xfrm>
            <a:grpFill/>
          </p:grpSpPr>
          <p:sp>
            <p:nvSpPr>
              <p:cNvPr id="38" name="TextBox 37">
                <a:extLst>
                  <a:ext uri="{FF2B5EF4-FFF2-40B4-BE49-F238E27FC236}">
                    <a16:creationId xmlns:a16="http://schemas.microsoft.com/office/drawing/2014/main" id="{2174E68C-DC93-40E0-8A2A-C3D3CDC6117B}"/>
                  </a:ext>
                </a:extLst>
              </p:cNvPr>
              <p:cNvSpPr txBox="1"/>
              <p:nvPr/>
            </p:nvSpPr>
            <p:spPr>
              <a:xfrm>
                <a:off x="6119681" y="5097217"/>
                <a:ext cx="308734" cy="584775"/>
              </a:xfrm>
              <a:prstGeom prst="rect">
                <a:avLst/>
              </a:prstGeom>
              <a:grpFill/>
              <a:ln>
                <a:noFill/>
              </a:ln>
            </p:spPr>
            <p:txBody>
              <a:bodyPr wrap="square" rtlCol="0">
                <a:spAutoFit/>
              </a:bodyPr>
              <a:lstStyle/>
              <a:p>
                <a:pPr algn="ctr"/>
                <a:r>
                  <a:rPr lang="en-GB" sz="1600" b="1" dirty="0"/>
                  <a:t>2</a:t>
                </a:r>
                <a:br>
                  <a:rPr lang="en-GB" sz="1600" b="1" dirty="0"/>
                </a:br>
                <a:r>
                  <a:rPr lang="en-GB" sz="1600" b="1" dirty="0"/>
                  <a:t>9</a:t>
                </a:r>
              </a:p>
            </p:txBody>
          </p:sp>
          <p:cxnSp>
            <p:nvCxnSpPr>
              <p:cNvPr id="39" name="Straight Connector 38">
                <a:extLst>
                  <a:ext uri="{FF2B5EF4-FFF2-40B4-BE49-F238E27FC236}">
                    <a16:creationId xmlns:a16="http://schemas.microsoft.com/office/drawing/2014/main" id="{04AA346E-542A-434B-AF2E-700433AC8112}"/>
                  </a:ext>
                </a:extLst>
              </p:cNvPr>
              <p:cNvCxnSpPr>
                <a:cxnSpLocks/>
              </p:cNvCxnSpPr>
              <p:nvPr/>
            </p:nvCxnSpPr>
            <p:spPr>
              <a:xfrm>
                <a:off x="6214917" y="5392015"/>
                <a:ext cx="114999" cy="0"/>
              </a:xfrm>
              <a:prstGeom prst="line">
                <a:avLst/>
              </a:prstGeom>
              <a:grpFill/>
              <a:ln w="12700">
                <a:solidFill>
                  <a:schemeClr val="tx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345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CF695-6CD7-4759-95FC-FE970E9915E2}"/>
              </a:ext>
            </a:extLst>
          </p:cNvPr>
          <p:cNvSpPr txBox="1"/>
          <p:nvPr/>
        </p:nvSpPr>
        <p:spPr>
          <a:xfrm>
            <a:off x="755650" y="1341438"/>
            <a:ext cx="7632700" cy="4751387"/>
          </a:xfrm>
          <a:prstGeom prst="rect">
            <a:avLst/>
          </a:prstGeom>
          <a:solidFill>
            <a:schemeClr val="bg1"/>
          </a:solidFill>
          <a:ln w="28575">
            <a:solidFill>
              <a:srgbClr val="F8CACA"/>
            </a:solidFill>
          </a:ln>
        </p:spPr>
        <p:txBody>
          <a:bodyPr wrap="square" lIns="108000" tIns="108000" rIns="108000" bIns="108000" rtlCol="0">
            <a:noAutofit/>
          </a:bodyPr>
          <a:lstStyle/>
          <a:p>
            <a:r>
              <a:rPr lang="en-GB" sz="1600" dirty="0">
                <a:latin typeface="Twinkl" pitchFamily="2" charset="0"/>
              </a:rPr>
              <a:t>The children have been asked to identify the missing mixed number fraction on the number line.</a:t>
            </a:r>
            <a:endParaRPr lang="en-GB" sz="1600" b="1" spc="-10" dirty="0">
              <a:latin typeface="Twinkl" pitchFamily="2" charset="0"/>
            </a:endParaRPr>
          </a:p>
        </p:txBody>
      </p:sp>
      <p:sp>
        <p:nvSpPr>
          <p:cNvPr id="22" name="TextBox 21">
            <a:extLst>
              <a:ext uri="{FF2B5EF4-FFF2-40B4-BE49-F238E27FC236}">
                <a16:creationId xmlns:a16="http://schemas.microsoft.com/office/drawing/2014/main" id="{2D88077A-3ED6-4892-8E42-1E684C145F22}"/>
              </a:ext>
            </a:extLst>
          </p:cNvPr>
          <p:cNvSpPr txBox="1"/>
          <p:nvPr/>
        </p:nvSpPr>
        <p:spPr>
          <a:xfrm>
            <a:off x="2941429" y="3023630"/>
            <a:ext cx="398842" cy="461665"/>
          </a:xfrm>
          <a:prstGeom prst="rect">
            <a:avLst/>
          </a:prstGeom>
          <a:noFill/>
        </p:spPr>
        <p:txBody>
          <a:bodyPr wrap="square" rtlCol="0">
            <a:spAutoFit/>
          </a:bodyPr>
          <a:lstStyle/>
          <a:p>
            <a:pPr algn="ctr"/>
            <a:r>
              <a:rPr lang="en-GB" sz="2400" dirty="0"/>
              <a:t>1</a:t>
            </a:r>
          </a:p>
        </p:txBody>
      </p:sp>
      <p:pic>
        <p:nvPicPr>
          <p:cNvPr id="66" name="Picture 6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250" y="532799"/>
            <a:ext cx="702000" cy="702000"/>
          </a:xfrm>
          <a:prstGeom prst="rect">
            <a:avLst/>
          </a:prstGeom>
        </p:spPr>
      </p:pic>
      <p:sp>
        <p:nvSpPr>
          <p:cNvPr id="12" name="Rectangle 11"/>
          <p:cNvSpPr/>
          <p:nvPr/>
        </p:nvSpPr>
        <p:spPr>
          <a:xfrm>
            <a:off x="447429" y="670659"/>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sp>
        <p:nvSpPr>
          <p:cNvPr id="10" name="Rectangle 9"/>
          <p:cNvSpPr/>
          <p:nvPr/>
        </p:nvSpPr>
        <p:spPr>
          <a:xfrm>
            <a:off x="2542188"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1F2290-9DAD-49DA-9EE3-B70980EB11DA}"/>
              </a:ext>
            </a:extLst>
          </p:cNvPr>
          <p:cNvSpPr txBox="1"/>
          <p:nvPr/>
        </p:nvSpPr>
        <p:spPr>
          <a:xfrm>
            <a:off x="783550" y="2007169"/>
            <a:ext cx="7632700" cy="710552"/>
          </a:xfrm>
          <a:prstGeom prst="rect">
            <a:avLst/>
          </a:prstGeom>
          <a:solidFill>
            <a:srgbClr val="F8CACA"/>
          </a:solidFill>
          <a:ln w="28575">
            <a:solidFill>
              <a:srgbClr val="F8CACA"/>
            </a:solidFill>
          </a:ln>
        </p:spPr>
        <p:txBody>
          <a:bodyPr wrap="square" lIns="108000" tIns="108000" rIns="108000" bIns="108000" rtlCol="0">
            <a:spAutoFit/>
          </a:bodyPr>
          <a:lstStyle/>
          <a:p>
            <a:pPr algn="just"/>
            <a:r>
              <a:rPr lang="en-GB" sz="1600" b="1" spc="-10" dirty="0">
                <a:latin typeface="Twinkl" pitchFamily="2" charset="0"/>
              </a:rPr>
              <a:t>Check each of their answers. Who is correct? Who is incorrect?</a:t>
            </a:r>
            <a:br>
              <a:rPr lang="en-GB" sz="1600" b="1" spc="-10" dirty="0">
                <a:latin typeface="Twinkl" pitchFamily="2" charset="0"/>
              </a:rPr>
            </a:br>
            <a:r>
              <a:rPr lang="en-GB" sz="1600" b="1" spc="-10" dirty="0">
                <a:latin typeface="Twinkl" pitchFamily="2" charset="0"/>
              </a:rPr>
              <a:t>Explain your answers.</a:t>
            </a:r>
          </a:p>
        </p:txBody>
      </p:sp>
      <p:graphicFrame>
        <p:nvGraphicFramePr>
          <p:cNvPr id="14" name="Table 6">
            <a:extLst>
              <a:ext uri="{FF2B5EF4-FFF2-40B4-BE49-F238E27FC236}">
                <a16:creationId xmlns:a16="http://schemas.microsoft.com/office/drawing/2014/main" id="{4C1D8362-D396-46F5-A214-8F376A29919A}"/>
              </a:ext>
            </a:extLst>
          </p:cNvPr>
          <p:cNvGraphicFramePr>
            <a:graphicFrameLocks noGrp="1"/>
          </p:cNvGraphicFramePr>
          <p:nvPr>
            <p:extLst>
              <p:ext uri="{D42A27DB-BD31-4B8C-83A1-F6EECF244321}">
                <p14:modId xmlns:p14="http://schemas.microsoft.com/office/powerpoint/2010/main" val="1205260099"/>
              </p:ext>
            </p:extLst>
          </p:nvPr>
        </p:nvGraphicFramePr>
        <p:xfrm>
          <a:off x="2546348" y="3552973"/>
          <a:ext cx="4051302" cy="365760"/>
        </p:xfrm>
        <a:graphic>
          <a:graphicData uri="http://schemas.openxmlformats.org/drawingml/2006/table">
            <a:tbl>
              <a:tblPr firstRow="1" bandRow="1">
                <a:tableStyleId>{5940675A-B579-460E-94D1-54222C63F5DA}</a:tableStyleId>
              </a:tblPr>
              <a:tblGrid>
                <a:gridCol w="675217">
                  <a:extLst>
                    <a:ext uri="{9D8B030D-6E8A-4147-A177-3AD203B41FA5}">
                      <a16:colId xmlns:a16="http://schemas.microsoft.com/office/drawing/2014/main" val="3637643153"/>
                    </a:ext>
                  </a:extLst>
                </a:gridCol>
                <a:gridCol w="675217">
                  <a:extLst>
                    <a:ext uri="{9D8B030D-6E8A-4147-A177-3AD203B41FA5}">
                      <a16:colId xmlns:a16="http://schemas.microsoft.com/office/drawing/2014/main" val="961155750"/>
                    </a:ext>
                  </a:extLst>
                </a:gridCol>
                <a:gridCol w="675217">
                  <a:extLst>
                    <a:ext uri="{9D8B030D-6E8A-4147-A177-3AD203B41FA5}">
                      <a16:colId xmlns:a16="http://schemas.microsoft.com/office/drawing/2014/main" val="2598986401"/>
                    </a:ext>
                  </a:extLst>
                </a:gridCol>
                <a:gridCol w="675217">
                  <a:extLst>
                    <a:ext uri="{9D8B030D-6E8A-4147-A177-3AD203B41FA5}">
                      <a16:colId xmlns:a16="http://schemas.microsoft.com/office/drawing/2014/main" val="4186910219"/>
                    </a:ext>
                  </a:extLst>
                </a:gridCol>
                <a:gridCol w="675217">
                  <a:extLst>
                    <a:ext uri="{9D8B030D-6E8A-4147-A177-3AD203B41FA5}">
                      <a16:colId xmlns:a16="http://schemas.microsoft.com/office/drawing/2014/main" val="1267000998"/>
                    </a:ext>
                  </a:extLst>
                </a:gridCol>
                <a:gridCol w="675217">
                  <a:extLst>
                    <a:ext uri="{9D8B030D-6E8A-4147-A177-3AD203B41FA5}">
                      <a16:colId xmlns:a16="http://schemas.microsoft.com/office/drawing/2014/main" val="3878255347"/>
                    </a:ext>
                  </a:extLst>
                </a:gridCol>
              </a:tblGrid>
              <a:tr h="32958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717546"/>
                  </a:ext>
                </a:extLst>
              </a:tr>
            </a:tbl>
          </a:graphicData>
        </a:graphic>
      </p:graphicFrame>
      <p:sp>
        <p:nvSpPr>
          <p:cNvPr id="15" name="TextBox 14">
            <a:extLst>
              <a:ext uri="{FF2B5EF4-FFF2-40B4-BE49-F238E27FC236}">
                <a16:creationId xmlns:a16="http://schemas.microsoft.com/office/drawing/2014/main" id="{83775F44-2D12-4A24-AA8D-8037A4AFFC42}"/>
              </a:ext>
            </a:extLst>
          </p:cNvPr>
          <p:cNvSpPr txBox="1"/>
          <p:nvPr/>
        </p:nvSpPr>
        <p:spPr>
          <a:xfrm>
            <a:off x="2342767" y="3023630"/>
            <a:ext cx="398842" cy="461665"/>
          </a:xfrm>
          <a:prstGeom prst="rect">
            <a:avLst/>
          </a:prstGeom>
          <a:noFill/>
        </p:spPr>
        <p:txBody>
          <a:bodyPr wrap="square" rtlCol="0">
            <a:spAutoFit/>
          </a:bodyPr>
          <a:lstStyle/>
          <a:p>
            <a:pPr algn="ctr"/>
            <a:r>
              <a:rPr lang="en-GB" sz="2400" dirty="0"/>
              <a:t>1</a:t>
            </a:r>
          </a:p>
        </p:txBody>
      </p:sp>
      <p:sp>
        <p:nvSpPr>
          <p:cNvPr id="20" name="TextBox 19">
            <a:extLst>
              <a:ext uri="{FF2B5EF4-FFF2-40B4-BE49-F238E27FC236}">
                <a16:creationId xmlns:a16="http://schemas.microsoft.com/office/drawing/2014/main" id="{08EDAA58-F5D1-4F41-A379-F6536B6D9FB4}"/>
              </a:ext>
            </a:extLst>
          </p:cNvPr>
          <p:cNvSpPr txBox="1"/>
          <p:nvPr/>
        </p:nvSpPr>
        <p:spPr>
          <a:xfrm>
            <a:off x="3157326" y="2965491"/>
            <a:ext cx="308734" cy="584775"/>
          </a:xfrm>
          <a:prstGeom prst="rect">
            <a:avLst/>
          </a:prstGeom>
          <a:noFill/>
        </p:spPr>
        <p:txBody>
          <a:bodyPr wrap="square" rtlCol="0">
            <a:spAutoFit/>
          </a:bodyPr>
          <a:lstStyle/>
          <a:p>
            <a:pPr algn="ctr"/>
            <a:r>
              <a:rPr lang="en-GB" sz="1600" dirty="0"/>
              <a:t>1</a:t>
            </a:r>
            <a:br>
              <a:rPr lang="en-GB" sz="1600" dirty="0"/>
            </a:br>
            <a:r>
              <a:rPr lang="en-GB" sz="1600" dirty="0"/>
              <a:t>4</a:t>
            </a:r>
          </a:p>
        </p:txBody>
      </p:sp>
      <p:cxnSp>
        <p:nvCxnSpPr>
          <p:cNvPr id="21" name="Straight Connector 20">
            <a:extLst>
              <a:ext uri="{FF2B5EF4-FFF2-40B4-BE49-F238E27FC236}">
                <a16:creationId xmlns:a16="http://schemas.microsoft.com/office/drawing/2014/main" id="{9FBFDF1E-FC59-43B0-B2C2-B97677B1B002}"/>
              </a:ext>
            </a:extLst>
          </p:cNvPr>
          <p:cNvCxnSpPr>
            <a:cxnSpLocks/>
          </p:cNvCxnSpPr>
          <p:nvPr/>
        </p:nvCxnSpPr>
        <p:spPr>
          <a:xfrm>
            <a:off x="3254194" y="3266795"/>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DEFE8ABE-56F0-4701-9B04-D8B6E3DC3053}"/>
              </a:ext>
            </a:extLst>
          </p:cNvPr>
          <p:cNvSpPr txBox="1"/>
          <p:nvPr/>
        </p:nvSpPr>
        <p:spPr>
          <a:xfrm>
            <a:off x="3601181" y="3023630"/>
            <a:ext cx="398842" cy="461665"/>
          </a:xfrm>
          <a:prstGeom prst="rect">
            <a:avLst/>
          </a:prstGeom>
          <a:noFill/>
        </p:spPr>
        <p:txBody>
          <a:bodyPr wrap="square" rtlCol="0">
            <a:spAutoFit/>
          </a:bodyPr>
          <a:lstStyle/>
          <a:p>
            <a:pPr algn="ctr"/>
            <a:r>
              <a:rPr lang="en-GB" sz="2400" dirty="0"/>
              <a:t>1</a:t>
            </a:r>
          </a:p>
        </p:txBody>
      </p:sp>
      <p:sp>
        <p:nvSpPr>
          <p:cNvPr id="24" name="TextBox 23">
            <a:extLst>
              <a:ext uri="{FF2B5EF4-FFF2-40B4-BE49-F238E27FC236}">
                <a16:creationId xmlns:a16="http://schemas.microsoft.com/office/drawing/2014/main" id="{D82175AB-0EB1-4F87-A11B-7E3D27138BD3}"/>
              </a:ext>
            </a:extLst>
          </p:cNvPr>
          <p:cNvSpPr txBox="1"/>
          <p:nvPr/>
        </p:nvSpPr>
        <p:spPr>
          <a:xfrm>
            <a:off x="3817078" y="2965491"/>
            <a:ext cx="308734" cy="584775"/>
          </a:xfrm>
          <a:prstGeom prst="rect">
            <a:avLst/>
          </a:prstGeom>
          <a:noFill/>
        </p:spPr>
        <p:txBody>
          <a:bodyPr wrap="square" rtlCol="0">
            <a:spAutoFit/>
          </a:bodyPr>
          <a:lstStyle/>
          <a:p>
            <a:pPr algn="ctr"/>
            <a:r>
              <a:rPr lang="en-GB" sz="1600" dirty="0"/>
              <a:t>2</a:t>
            </a:r>
            <a:br>
              <a:rPr lang="en-GB" sz="1600" dirty="0"/>
            </a:br>
            <a:r>
              <a:rPr lang="en-GB" sz="1600" dirty="0"/>
              <a:t>4</a:t>
            </a:r>
          </a:p>
        </p:txBody>
      </p:sp>
      <p:cxnSp>
        <p:nvCxnSpPr>
          <p:cNvPr id="25" name="Straight Connector 24">
            <a:extLst>
              <a:ext uri="{FF2B5EF4-FFF2-40B4-BE49-F238E27FC236}">
                <a16:creationId xmlns:a16="http://schemas.microsoft.com/office/drawing/2014/main" id="{A3EA8C55-20BB-4A0E-9DBA-0197B89F748B}"/>
              </a:ext>
            </a:extLst>
          </p:cNvPr>
          <p:cNvCxnSpPr>
            <a:cxnSpLocks/>
          </p:cNvCxnSpPr>
          <p:nvPr/>
        </p:nvCxnSpPr>
        <p:spPr>
          <a:xfrm>
            <a:off x="3913946" y="3266795"/>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4AB284E-E803-44C4-9A90-E4B80039F71E}"/>
              </a:ext>
            </a:extLst>
          </p:cNvPr>
          <p:cNvSpPr txBox="1"/>
          <p:nvPr/>
        </p:nvSpPr>
        <p:spPr>
          <a:xfrm>
            <a:off x="4260933" y="3023630"/>
            <a:ext cx="398842" cy="461665"/>
          </a:xfrm>
          <a:prstGeom prst="rect">
            <a:avLst/>
          </a:prstGeom>
          <a:noFill/>
        </p:spPr>
        <p:txBody>
          <a:bodyPr wrap="square" rtlCol="0">
            <a:spAutoFit/>
          </a:bodyPr>
          <a:lstStyle/>
          <a:p>
            <a:pPr algn="ctr"/>
            <a:r>
              <a:rPr lang="en-GB" sz="2400" dirty="0"/>
              <a:t>2</a:t>
            </a:r>
          </a:p>
        </p:txBody>
      </p:sp>
      <p:sp>
        <p:nvSpPr>
          <p:cNvPr id="27" name="TextBox 26">
            <a:extLst>
              <a:ext uri="{FF2B5EF4-FFF2-40B4-BE49-F238E27FC236}">
                <a16:creationId xmlns:a16="http://schemas.microsoft.com/office/drawing/2014/main" id="{D184797C-E84B-4899-A872-20E4F1F249AC}"/>
              </a:ext>
            </a:extLst>
          </p:cNvPr>
          <p:cNvSpPr txBox="1"/>
          <p:nvPr/>
        </p:nvSpPr>
        <p:spPr>
          <a:xfrm>
            <a:off x="4476830" y="2965491"/>
            <a:ext cx="308734" cy="584775"/>
          </a:xfrm>
          <a:prstGeom prst="rect">
            <a:avLst/>
          </a:prstGeom>
          <a:noFill/>
        </p:spPr>
        <p:txBody>
          <a:bodyPr wrap="square" rtlCol="0">
            <a:spAutoFit/>
          </a:bodyPr>
          <a:lstStyle/>
          <a:p>
            <a:pPr algn="ctr"/>
            <a:r>
              <a:rPr lang="en-GB" sz="1600" dirty="0"/>
              <a:t>3</a:t>
            </a:r>
            <a:br>
              <a:rPr lang="en-GB" sz="1600" dirty="0"/>
            </a:br>
            <a:r>
              <a:rPr lang="en-GB" sz="1600" dirty="0"/>
              <a:t>4</a:t>
            </a:r>
          </a:p>
        </p:txBody>
      </p:sp>
      <p:cxnSp>
        <p:nvCxnSpPr>
          <p:cNvPr id="28" name="Straight Connector 27">
            <a:extLst>
              <a:ext uri="{FF2B5EF4-FFF2-40B4-BE49-F238E27FC236}">
                <a16:creationId xmlns:a16="http://schemas.microsoft.com/office/drawing/2014/main" id="{FC7BE4D4-C326-4B2B-8A43-D6B20605708A}"/>
              </a:ext>
            </a:extLst>
          </p:cNvPr>
          <p:cNvCxnSpPr>
            <a:cxnSpLocks/>
          </p:cNvCxnSpPr>
          <p:nvPr/>
        </p:nvCxnSpPr>
        <p:spPr>
          <a:xfrm>
            <a:off x="4573698" y="3266795"/>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BC1BB4FB-E6E2-461C-8F2C-84AF57DA50CE}"/>
              </a:ext>
            </a:extLst>
          </p:cNvPr>
          <p:cNvSpPr txBox="1"/>
          <p:nvPr/>
        </p:nvSpPr>
        <p:spPr>
          <a:xfrm>
            <a:off x="5645233" y="3023630"/>
            <a:ext cx="398842" cy="461665"/>
          </a:xfrm>
          <a:prstGeom prst="rect">
            <a:avLst/>
          </a:prstGeom>
          <a:noFill/>
        </p:spPr>
        <p:txBody>
          <a:bodyPr wrap="square" rtlCol="0">
            <a:spAutoFit/>
          </a:bodyPr>
          <a:lstStyle/>
          <a:p>
            <a:pPr algn="ctr"/>
            <a:r>
              <a:rPr lang="en-GB" sz="2400" dirty="0"/>
              <a:t>3</a:t>
            </a:r>
          </a:p>
        </p:txBody>
      </p:sp>
      <p:sp>
        <p:nvSpPr>
          <p:cNvPr id="30" name="TextBox 29">
            <a:extLst>
              <a:ext uri="{FF2B5EF4-FFF2-40B4-BE49-F238E27FC236}">
                <a16:creationId xmlns:a16="http://schemas.microsoft.com/office/drawing/2014/main" id="{91E053F7-2950-49EB-979D-D97F56659F2D}"/>
              </a:ext>
            </a:extLst>
          </p:cNvPr>
          <p:cNvSpPr txBox="1"/>
          <p:nvPr/>
        </p:nvSpPr>
        <p:spPr>
          <a:xfrm>
            <a:off x="5861130" y="2965491"/>
            <a:ext cx="308734" cy="584775"/>
          </a:xfrm>
          <a:prstGeom prst="rect">
            <a:avLst/>
          </a:prstGeom>
          <a:noFill/>
        </p:spPr>
        <p:txBody>
          <a:bodyPr wrap="square" rtlCol="0">
            <a:spAutoFit/>
          </a:bodyPr>
          <a:lstStyle/>
          <a:p>
            <a:pPr algn="ctr"/>
            <a:r>
              <a:rPr lang="en-GB" sz="1600" dirty="0"/>
              <a:t>1</a:t>
            </a:r>
            <a:br>
              <a:rPr lang="en-GB" sz="1600" dirty="0"/>
            </a:br>
            <a:r>
              <a:rPr lang="en-GB" sz="1600" dirty="0"/>
              <a:t>4</a:t>
            </a:r>
          </a:p>
        </p:txBody>
      </p:sp>
      <p:cxnSp>
        <p:nvCxnSpPr>
          <p:cNvPr id="31" name="Straight Connector 30">
            <a:extLst>
              <a:ext uri="{FF2B5EF4-FFF2-40B4-BE49-F238E27FC236}">
                <a16:creationId xmlns:a16="http://schemas.microsoft.com/office/drawing/2014/main" id="{E1FDFC64-D789-4CB9-90AA-22E78D2211AA}"/>
              </a:ext>
            </a:extLst>
          </p:cNvPr>
          <p:cNvCxnSpPr>
            <a:cxnSpLocks/>
          </p:cNvCxnSpPr>
          <p:nvPr/>
        </p:nvCxnSpPr>
        <p:spPr>
          <a:xfrm>
            <a:off x="5957998" y="3266795"/>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5044E4F3-3124-40A4-940A-B4674A359C59}"/>
              </a:ext>
            </a:extLst>
          </p:cNvPr>
          <p:cNvSpPr txBox="1"/>
          <p:nvPr/>
        </p:nvSpPr>
        <p:spPr>
          <a:xfrm>
            <a:off x="6298854" y="3023630"/>
            <a:ext cx="398842" cy="461665"/>
          </a:xfrm>
          <a:prstGeom prst="rect">
            <a:avLst/>
          </a:prstGeom>
          <a:noFill/>
        </p:spPr>
        <p:txBody>
          <a:bodyPr wrap="square" rtlCol="0">
            <a:spAutoFit/>
          </a:bodyPr>
          <a:lstStyle/>
          <a:p>
            <a:pPr algn="ctr"/>
            <a:r>
              <a:rPr lang="en-GB" sz="2400" dirty="0"/>
              <a:t>3</a:t>
            </a:r>
          </a:p>
        </p:txBody>
      </p:sp>
      <p:sp>
        <p:nvSpPr>
          <p:cNvPr id="33" name="TextBox 32">
            <a:extLst>
              <a:ext uri="{FF2B5EF4-FFF2-40B4-BE49-F238E27FC236}">
                <a16:creationId xmlns:a16="http://schemas.microsoft.com/office/drawing/2014/main" id="{479B9091-7A52-4554-BB5A-6EA96DDE2214}"/>
              </a:ext>
            </a:extLst>
          </p:cNvPr>
          <p:cNvSpPr txBox="1"/>
          <p:nvPr/>
        </p:nvSpPr>
        <p:spPr>
          <a:xfrm>
            <a:off x="6514751" y="2965491"/>
            <a:ext cx="308734" cy="584775"/>
          </a:xfrm>
          <a:prstGeom prst="rect">
            <a:avLst/>
          </a:prstGeom>
          <a:noFill/>
        </p:spPr>
        <p:txBody>
          <a:bodyPr wrap="square" rtlCol="0">
            <a:spAutoFit/>
          </a:bodyPr>
          <a:lstStyle/>
          <a:p>
            <a:pPr algn="ctr"/>
            <a:r>
              <a:rPr lang="en-GB" sz="1600" dirty="0"/>
              <a:t>2</a:t>
            </a:r>
            <a:br>
              <a:rPr lang="en-GB" sz="1600" dirty="0"/>
            </a:br>
            <a:r>
              <a:rPr lang="en-GB" sz="1600" dirty="0"/>
              <a:t>4</a:t>
            </a:r>
          </a:p>
        </p:txBody>
      </p:sp>
      <p:cxnSp>
        <p:nvCxnSpPr>
          <p:cNvPr id="34" name="Straight Connector 33">
            <a:extLst>
              <a:ext uri="{FF2B5EF4-FFF2-40B4-BE49-F238E27FC236}">
                <a16:creationId xmlns:a16="http://schemas.microsoft.com/office/drawing/2014/main" id="{DC38C511-C205-48EC-8264-E13D9A0C0963}"/>
              </a:ext>
            </a:extLst>
          </p:cNvPr>
          <p:cNvCxnSpPr>
            <a:cxnSpLocks/>
          </p:cNvCxnSpPr>
          <p:nvPr/>
        </p:nvCxnSpPr>
        <p:spPr>
          <a:xfrm>
            <a:off x="6611619" y="3266795"/>
            <a:ext cx="114999"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E917D71B-F500-4D0B-B596-E0624CBF6DD3}"/>
              </a:ext>
            </a:extLst>
          </p:cNvPr>
          <p:cNvSpPr/>
          <p:nvPr/>
        </p:nvSpPr>
        <p:spPr>
          <a:xfrm>
            <a:off x="4968503" y="2894659"/>
            <a:ext cx="550543" cy="55054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7624D2F-8437-4931-B5FD-BA2E468A5413}"/>
              </a:ext>
            </a:extLst>
          </p:cNvPr>
          <p:cNvSpPr/>
          <p:nvPr/>
        </p:nvSpPr>
        <p:spPr>
          <a:xfrm>
            <a:off x="945988" y="3197648"/>
            <a:ext cx="889455" cy="495108"/>
          </a:xfrm>
          <a:prstGeom prst="rect">
            <a:avLst/>
          </a:prstGeom>
          <a:solidFill>
            <a:srgbClr val="6CBA86"/>
          </a:solidFill>
          <a:ln w="19050">
            <a:solidFill>
              <a:srgbClr val="00639A"/>
            </a:solidFill>
          </a:ln>
        </p:spPr>
        <p:txBody>
          <a:bodyPr wrap="square" lIns="108000" tIns="108000" rIns="108000" bIns="108000">
            <a:spAutoFit/>
          </a:bodyPr>
          <a:lstStyle/>
          <a:p>
            <a:pPr algn="ctr"/>
            <a:r>
              <a:rPr lang="en-GB" b="1" dirty="0">
                <a:latin typeface="Twinkl" pitchFamily="2" charset="0"/>
              </a:rPr>
              <a:t>Max</a:t>
            </a:r>
          </a:p>
        </p:txBody>
      </p:sp>
      <p:sp>
        <p:nvSpPr>
          <p:cNvPr id="39" name="Rectangle 38">
            <a:extLst>
              <a:ext uri="{FF2B5EF4-FFF2-40B4-BE49-F238E27FC236}">
                <a16:creationId xmlns:a16="http://schemas.microsoft.com/office/drawing/2014/main" id="{AEDD8534-841E-4463-A516-C660A90C3F82}"/>
              </a:ext>
            </a:extLst>
          </p:cNvPr>
          <p:cNvSpPr/>
          <p:nvPr/>
        </p:nvSpPr>
        <p:spPr>
          <a:xfrm>
            <a:off x="7411470" y="3263851"/>
            <a:ext cx="770568" cy="495108"/>
          </a:xfrm>
          <a:prstGeom prst="rect">
            <a:avLst/>
          </a:prstGeom>
          <a:solidFill>
            <a:srgbClr val="F7C4C0"/>
          </a:solidFill>
          <a:ln w="19050">
            <a:solidFill>
              <a:srgbClr val="00639A"/>
            </a:solidFill>
          </a:ln>
        </p:spPr>
        <p:txBody>
          <a:bodyPr wrap="square" lIns="108000" tIns="108000" rIns="108000" bIns="108000">
            <a:spAutoFit/>
          </a:bodyPr>
          <a:lstStyle/>
          <a:p>
            <a:pPr algn="ctr"/>
            <a:r>
              <a:rPr lang="en-GB" b="1" dirty="0">
                <a:latin typeface="Twinkl" pitchFamily="2" charset="0"/>
              </a:rPr>
              <a:t>Mia</a:t>
            </a:r>
          </a:p>
        </p:txBody>
      </p:sp>
      <p:pic>
        <p:nvPicPr>
          <p:cNvPr id="8" name="Picture 7">
            <a:extLst>
              <a:ext uri="{FF2B5EF4-FFF2-40B4-BE49-F238E27FC236}">
                <a16:creationId xmlns:a16="http://schemas.microsoft.com/office/drawing/2014/main" id="{28E2BEE6-F609-4F9D-851F-66082F284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6373" y="3881194"/>
            <a:ext cx="1946869" cy="2530637"/>
          </a:xfrm>
          <a:prstGeom prst="rect">
            <a:avLst/>
          </a:prstGeom>
        </p:spPr>
      </p:pic>
      <p:pic>
        <p:nvPicPr>
          <p:cNvPr id="16" name="Picture 15">
            <a:extLst>
              <a:ext uri="{FF2B5EF4-FFF2-40B4-BE49-F238E27FC236}">
                <a16:creationId xmlns:a16="http://schemas.microsoft.com/office/drawing/2014/main" id="{EA5CEBD6-69CB-4CBB-BFA4-63AD34C683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967" y="3849703"/>
            <a:ext cx="1888999" cy="2571744"/>
          </a:xfrm>
          <a:prstGeom prst="rect">
            <a:avLst/>
          </a:prstGeom>
        </p:spPr>
      </p:pic>
      <p:grpSp>
        <p:nvGrpSpPr>
          <p:cNvPr id="45" name="Group 44">
            <a:extLst>
              <a:ext uri="{FF2B5EF4-FFF2-40B4-BE49-F238E27FC236}">
                <a16:creationId xmlns:a16="http://schemas.microsoft.com/office/drawing/2014/main" id="{D0B0CED6-2D40-4F8E-8267-2114E6583817}"/>
              </a:ext>
            </a:extLst>
          </p:cNvPr>
          <p:cNvGrpSpPr/>
          <p:nvPr/>
        </p:nvGrpSpPr>
        <p:grpSpPr>
          <a:xfrm>
            <a:off x="755650" y="5130687"/>
            <a:ext cx="7632700" cy="1141439"/>
            <a:chOff x="755650" y="4884768"/>
            <a:chExt cx="7632700" cy="1141439"/>
          </a:xfrm>
          <a:solidFill>
            <a:srgbClr val="CDE196"/>
          </a:solidFill>
        </p:grpSpPr>
        <p:sp>
          <p:nvSpPr>
            <p:cNvPr id="40" name="TextBox 39">
              <a:extLst>
                <a:ext uri="{FF2B5EF4-FFF2-40B4-BE49-F238E27FC236}">
                  <a16:creationId xmlns:a16="http://schemas.microsoft.com/office/drawing/2014/main" id="{2FFE7C16-58AE-4804-BD76-191C851712C9}"/>
                </a:ext>
              </a:extLst>
            </p:cNvPr>
            <p:cNvSpPr txBox="1"/>
            <p:nvPr/>
          </p:nvSpPr>
          <p:spPr>
            <a:xfrm>
              <a:off x="755650" y="4884768"/>
              <a:ext cx="7632700" cy="1141439"/>
            </a:xfrm>
            <a:prstGeom prst="rect">
              <a:avLst/>
            </a:prstGeom>
            <a:grpFill/>
            <a:ln w="28575">
              <a:solidFill>
                <a:srgbClr val="009541"/>
              </a:solidFill>
            </a:ln>
          </p:spPr>
          <p:txBody>
            <a:bodyPr wrap="square" lIns="108000" tIns="108000" rIns="108000" bIns="108000" rtlCol="0">
              <a:spAutoFit/>
            </a:bodyPr>
            <a:lstStyle/>
            <a:p>
              <a:pPr>
                <a:spcAft>
                  <a:spcPts val="1200"/>
                </a:spcAft>
              </a:pPr>
              <a:r>
                <a:rPr lang="en-GB" sz="1600" b="1" dirty="0"/>
                <a:t>Max is incorrect because he has added 1 whole, instead of following the pattern of increasing by 1 quarter each time. </a:t>
              </a:r>
            </a:p>
            <a:p>
              <a:pPr>
                <a:spcAft>
                  <a:spcPts val="1200"/>
                </a:spcAft>
              </a:pPr>
              <a:r>
                <a:rPr lang="en-GB" sz="1600" b="1" dirty="0"/>
                <a:t>Mia is correct: she has added 1 more quarter to       </a:t>
              </a:r>
              <a:r>
                <a:rPr lang="en-GB" sz="1600" b="1" dirty="0" err="1"/>
                <a:t>to</a:t>
              </a:r>
              <a:r>
                <a:rPr lang="en-GB" sz="1600" b="1" dirty="0"/>
                <a:t> make 3 whole ones.</a:t>
              </a:r>
            </a:p>
          </p:txBody>
        </p:sp>
        <p:sp>
          <p:nvSpPr>
            <p:cNvPr id="41" name="TextBox 40">
              <a:extLst>
                <a:ext uri="{FF2B5EF4-FFF2-40B4-BE49-F238E27FC236}">
                  <a16:creationId xmlns:a16="http://schemas.microsoft.com/office/drawing/2014/main" id="{8159F3E1-B57E-4CD9-9C37-BAFF9F270A86}"/>
                </a:ext>
              </a:extLst>
            </p:cNvPr>
            <p:cNvSpPr txBox="1"/>
            <p:nvPr/>
          </p:nvSpPr>
          <p:spPr>
            <a:xfrm>
              <a:off x="5161412" y="5582865"/>
              <a:ext cx="398842" cy="369332"/>
            </a:xfrm>
            <a:prstGeom prst="rect">
              <a:avLst/>
            </a:prstGeom>
            <a:noFill/>
          </p:spPr>
          <p:txBody>
            <a:bodyPr wrap="square" rtlCol="0">
              <a:spAutoFit/>
            </a:bodyPr>
            <a:lstStyle/>
            <a:p>
              <a:pPr algn="ctr"/>
              <a:r>
                <a:rPr lang="en-GB" b="1" dirty="0"/>
                <a:t>2</a:t>
              </a:r>
            </a:p>
          </p:txBody>
        </p:sp>
        <p:sp>
          <p:nvSpPr>
            <p:cNvPr id="42" name="TextBox 41">
              <a:extLst>
                <a:ext uri="{FF2B5EF4-FFF2-40B4-BE49-F238E27FC236}">
                  <a16:creationId xmlns:a16="http://schemas.microsoft.com/office/drawing/2014/main" id="{AE775B00-354A-485E-A891-7234046894CF}"/>
                </a:ext>
              </a:extLst>
            </p:cNvPr>
            <p:cNvSpPr txBox="1"/>
            <p:nvPr/>
          </p:nvSpPr>
          <p:spPr>
            <a:xfrm>
              <a:off x="5327870" y="5521769"/>
              <a:ext cx="308734" cy="461665"/>
            </a:xfrm>
            <a:prstGeom prst="rect">
              <a:avLst/>
            </a:prstGeom>
            <a:noFill/>
          </p:spPr>
          <p:txBody>
            <a:bodyPr wrap="square" rtlCol="0">
              <a:spAutoFit/>
            </a:bodyPr>
            <a:lstStyle/>
            <a:p>
              <a:pPr algn="ctr"/>
              <a:r>
                <a:rPr lang="en-GB" sz="1200" b="1" dirty="0"/>
                <a:t>3</a:t>
              </a:r>
              <a:br>
                <a:rPr lang="en-GB" sz="1200" b="1" dirty="0"/>
              </a:br>
              <a:r>
                <a:rPr lang="en-GB" sz="1200" b="1" dirty="0"/>
                <a:t>4</a:t>
              </a:r>
            </a:p>
          </p:txBody>
        </p:sp>
        <p:cxnSp>
          <p:nvCxnSpPr>
            <p:cNvPr id="43" name="Straight Connector 42">
              <a:extLst>
                <a:ext uri="{FF2B5EF4-FFF2-40B4-BE49-F238E27FC236}">
                  <a16:creationId xmlns:a16="http://schemas.microsoft.com/office/drawing/2014/main" id="{75C7F200-39A6-4B70-9309-7FA82C4609DF}"/>
                </a:ext>
              </a:extLst>
            </p:cNvPr>
            <p:cNvCxnSpPr>
              <a:cxnSpLocks/>
            </p:cNvCxnSpPr>
            <p:nvPr/>
          </p:nvCxnSpPr>
          <p:spPr>
            <a:xfrm>
              <a:off x="5442952" y="5754558"/>
              <a:ext cx="86077" cy="0"/>
            </a:xfrm>
            <a:prstGeom prst="line">
              <a:avLst/>
            </a:prstGeom>
            <a:grpFill/>
            <a:ln w="12700"/>
          </p:spPr>
          <p:style>
            <a:lnRef idx="1">
              <a:schemeClr val="dk1"/>
            </a:lnRef>
            <a:fillRef idx="0">
              <a:schemeClr val="dk1"/>
            </a:fillRef>
            <a:effectRef idx="0">
              <a:schemeClr val="dk1"/>
            </a:effectRef>
            <a:fontRef idx="minor">
              <a:schemeClr val="tx1"/>
            </a:fontRef>
          </p:style>
        </p:cxnSp>
      </p:grpSp>
      <p:sp>
        <p:nvSpPr>
          <p:cNvPr id="13" name="Speech Bubble: Rectangle 12">
            <a:extLst>
              <a:ext uri="{FF2B5EF4-FFF2-40B4-BE49-F238E27FC236}">
                <a16:creationId xmlns:a16="http://schemas.microsoft.com/office/drawing/2014/main" id="{30C782FE-E19B-44C8-AEE5-69D2629D7D66}"/>
              </a:ext>
            </a:extLst>
          </p:cNvPr>
          <p:cNvSpPr/>
          <p:nvPr/>
        </p:nvSpPr>
        <p:spPr>
          <a:xfrm>
            <a:off x="4647754" y="4103450"/>
            <a:ext cx="2393800" cy="772107"/>
          </a:xfrm>
          <a:prstGeom prst="wedgeRectCallout">
            <a:avLst>
              <a:gd name="adj1" fmla="val 58963"/>
              <a:gd name="adj2" fmla="val 32013"/>
            </a:avLst>
          </a:prstGeom>
          <a:solidFill>
            <a:srgbClr val="CDB5D6"/>
          </a:solidFill>
          <a:ln w="12700">
            <a:solidFill>
              <a:schemeClr val="tx1"/>
            </a:solidFill>
          </a:ln>
        </p:spPr>
        <p:txBody>
          <a:bodyPr wrap="square" lIns="108000" tIns="108000" rIns="108000" bIns="108000">
            <a:spAutoFit/>
          </a:bodyPr>
          <a:lstStyle/>
          <a:p>
            <a:pPr algn="ctr"/>
            <a:r>
              <a:rPr lang="en-GB" dirty="0">
                <a:latin typeface="Twinkl" pitchFamily="2" charset="0"/>
              </a:rPr>
              <a:t>The missing mixed</a:t>
            </a:r>
            <a:br>
              <a:rPr lang="en-GB" dirty="0">
                <a:latin typeface="Twinkl" pitchFamily="2" charset="0"/>
              </a:rPr>
            </a:br>
            <a:r>
              <a:rPr lang="en-GB" dirty="0">
                <a:latin typeface="Twinkl" pitchFamily="2" charset="0"/>
              </a:rPr>
              <a:t>number fraction is 3.</a:t>
            </a:r>
          </a:p>
        </p:txBody>
      </p:sp>
      <p:grpSp>
        <p:nvGrpSpPr>
          <p:cNvPr id="19" name="Group 18">
            <a:extLst>
              <a:ext uri="{FF2B5EF4-FFF2-40B4-BE49-F238E27FC236}">
                <a16:creationId xmlns:a16="http://schemas.microsoft.com/office/drawing/2014/main" id="{98F01D79-7357-4903-BCAD-071688BEB5DC}"/>
              </a:ext>
            </a:extLst>
          </p:cNvPr>
          <p:cNvGrpSpPr/>
          <p:nvPr/>
        </p:nvGrpSpPr>
        <p:grpSpPr>
          <a:xfrm>
            <a:off x="1927860" y="4103450"/>
            <a:ext cx="2557363" cy="795589"/>
            <a:chOff x="1927860" y="4103450"/>
            <a:chExt cx="2557363" cy="795589"/>
          </a:xfrm>
          <a:solidFill>
            <a:srgbClr val="FCCF83"/>
          </a:solidFill>
        </p:grpSpPr>
        <p:sp>
          <p:nvSpPr>
            <p:cNvPr id="3" name="Speech Bubble: Rectangle 2">
              <a:extLst>
                <a:ext uri="{FF2B5EF4-FFF2-40B4-BE49-F238E27FC236}">
                  <a16:creationId xmlns:a16="http://schemas.microsoft.com/office/drawing/2014/main" id="{AC8CCBD4-F598-49E2-9A84-98CFD1A731E3}"/>
                </a:ext>
              </a:extLst>
            </p:cNvPr>
            <p:cNvSpPr/>
            <p:nvPr/>
          </p:nvSpPr>
          <p:spPr>
            <a:xfrm>
              <a:off x="1927860" y="4103450"/>
              <a:ext cx="2557363" cy="772107"/>
            </a:xfrm>
            <a:prstGeom prst="wedgeRectCallout">
              <a:avLst>
                <a:gd name="adj1" fmla="val -47192"/>
                <a:gd name="adj2" fmla="val 74290"/>
              </a:avLst>
            </a:prstGeom>
            <a:solidFill>
              <a:srgbClr val="AFDEF8"/>
            </a:solidFill>
            <a:ln w="12700">
              <a:solidFill>
                <a:schemeClr val="tx1"/>
              </a:solidFill>
            </a:ln>
          </p:spPr>
          <p:txBody>
            <a:bodyPr wrap="square" lIns="108000" tIns="108000" rIns="108000" bIns="108000">
              <a:spAutoFit/>
            </a:bodyPr>
            <a:lstStyle/>
            <a:p>
              <a:pPr algn="ctr"/>
              <a:r>
                <a:rPr lang="en-GB" dirty="0">
                  <a:latin typeface="Twinkl" pitchFamily="2" charset="0"/>
                </a:rPr>
                <a:t>The missing mixed</a:t>
              </a:r>
              <a:br>
                <a:rPr lang="en-GB" dirty="0">
                  <a:latin typeface="Twinkl" pitchFamily="2" charset="0"/>
                </a:rPr>
              </a:br>
              <a:r>
                <a:rPr lang="en-GB" dirty="0">
                  <a:latin typeface="Twinkl" pitchFamily="2" charset="0"/>
                </a:rPr>
                <a:t>number fraction is    .</a:t>
              </a:r>
            </a:p>
          </p:txBody>
        </p:sp>
        <p:sp>
          <p:nvSpPr>
            <p:cNvPr id="44" name="TextBox 43">
              <a:extLst>
                <a:ext uri="{FF2B5EF4-FFF2-40B4-BE49-F238E27FC236}">
                  <a16:creationId xmlns:a16="http://schemas.microsoft.com/office/drawing/2014/main" id="{392475C1-6085-405A-B601-8D5ADDAE423F}"/>
                </a:ext>
              </a:extLst>
            </p:cNvPr>
            <p:cNvSpPr txBox="1"/>
            <p:nvPr/>
          </p:nvSpPr>
          <p:spPr>
            <a:xfrm>
              <a:off x="3880625" y="4405276"/>
              <a:ext cx="398842" cy="464331"/>
            </a:xfrm>
            <a:prstGeom prst="rect">
              <a:avLst/>
            </a:prstGeom>
            <a:noFill/>
          </p:spPr>
          <p:txBody>
            <a:bodyPr wrap="square" lIns="108000" tIns="108000" rIns="108000" bIns="108000" rtlCol="0">
              <a:spAutoFit/>
            </a:bodyPr>
            <a:lstStyle/>
            <a:p>
              <a:pPr algn="ctr"/>
              <a:r>
                <a:rPr lang="en-GB" sz="1600" dirty="0"/>
                <a:t>3</a:t>
              </a:r>
            </a:p>
          </p:txBody>
        </p:sp>
        <p:sp>
          <p:nvSpPr>
            <p:cNvPr id="46" name="TextBox 45">
              <a:extLst>
                <a:ext uri="{FF2B5EF4-FFF2-40B4-BE49-F238E27FC236}">
                  <a16:creationId xmlns:a16="http://schemas.microsoft.com/office/drawing/2014/main" id="{7D5B8AEE-C6CE-42BA-897E-9500D02B2E2A}"/>
                </a:ext>
              </a:extLst>
            </p:cNvPr>
            <p:cNvSpPr txBox="1"/>
            <p:nvPr/>
          </p:nvSpPr>
          <p:spPr>
            <a:xfrm>
              <a:off x="4050052" y="4342375"/>
              <a:ext cx="308734" cy="556664"/>
            </a:xfrm>
            <a:prstGeom prst="rect">
              <a:avLst/>
            </a:prstGeom>
            <a:noFill/>
          </p:spPr>
          <p:txBody>
            <a:bodyPr wrap="square" lIns="108000" tIns="108000" rIns="108000" bIns="108000" rtlCol="0">
              <a:spAutoFit/>
            </a:bodyPr>
            <a:lstStyle/>
            <a:p>
              <a:pPr algn="ctr"/>
              <a:r>
                <a:rPr lang="en-GB" sz="1100" dirty="0"/>
                <a:t>3</a:t>
              </a:r>
              <a:br>
                <a:rPr lang="en-GB" sz="1100" dirty="0"/>
              </a:br>
              <a:r>
                <a:rPr lang="en-GB" sz="1100" dirty="0"/>
                <a:t>4</a:t>
              </a:r>
            </a:p>
          </p:txBody>
        </p:sp>
        <p:cxnSp>
          <p:nvCxnSpPr>
            <p:cNvPr id="47" name="Straight Connector 46">
              <a:extLst>
                <a:ext uri="{FF2B5EF4-FFF2-40B4-BE49-F238E27FC236}">
                  <a16:creationId xmlns:a16="http://schemas.microsoft.com/office/drawing/2014/main" id="{27874854-C194-41F2-8CC2-4067813CA6F3}"/>
                </a:ext>
              </a:extLst>
            </p:cNvPr>
            <p:cNvCxnSpPr>
              <a:cxnSpLocks/>
            </p:cNvCxnSpPr>
            <p:nvPr/>
          </p:nvCxnSpPr>
          <p:spPr>
            <a:xfrm>
              <a:off x="4146920" y="4618913"/>
              <a:ext cx="114999" cy="0"/>
            </a:xfrm>
            <a:prstGeom prst="line">
              <a:avLst/>
            </a:prstGeom>
            <a:grpFill/>
            <a:ln w="12700"/>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E546F861-70A8-4137-A9D1-D30BB2882ECF}"/>
              </a:ext>
            </a:extLst>
          </p:cNvPr>
          <p:cNvSpPr txBox="1"/>
          <p:nvPr/>
        </p:nvSpPr>
        <p:spPr>
          <a:xfrm>
            <a:off x="5042208" y="2939977"/>
            <a:ext cx="398842" cy="461665"/>
          </a:xfrm>
          <a:prstGeom prst="rect">
            <a:avLst/>
          </a:prstGeom>
          <a:noFill/>
        </p:spPr>
        <p:txBody>
          <a:bodyPr wrap="square" rtlCol="0">
            <a:spAutoFit/>
          </a:bodyPr>
          <a:lstStyle/>
          <a:p>
            <a:pPr algn="ctr"/>
            <a:r>
              <a:rPr lang="en-GB" sz="2400" b="1" dirty="0">
                <a:solidFill>
                  <a:srgbClr val="009541"/>
                </a:solidFill>
              </a:rPr>
              <a:t>3</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CF695-6CD7-4759-95FC-FE970E9915E2}"/>
              </a:ext>
            </a:extLst>
          </p:cNvPr>
          <p:cNvSpPr txBox="1"/>
          <p:nvPr/>
        </p:nvSpPr>
        <p:spPr>
          <a:xfrm>
            <a:off x="755650" y="1341439"/>
            <a:ext cx="7632700" cy="495108"/>
          </a:xfrm>
          <a:prstGeom prst="rect">
            <a:avLst/>
          </a:prstGeom>
          <a:solidFill>
            <a:schemeClr val="bg1"/>
          </a:solidFill>
          <a:ln w="28575">
            <a:solidFill>
              <a:srgbClr val="F8CACA"/>
            </a:solidFill>
          </a:ln>
        </p:spPr>
        <p:txBody>
          <a:bodyPr wrap="square" lIns="108000" tIns="108000" rIns="108000" bIns="108000" rtlCol="0">
            <a:spAutoFit/>
          </a:bodyPr>
          <a:lstStyle/>
          <a:p>
            <a:r>
              <a:rPr lang="en-GB" dirty="0">
                <a:latin typeface="Twinkl" pitchFamily="2" charset="0"/>
              </a:rPr>
              <a:t>Phillipe is counting in thirds. Spot and correct his mistake.</a:t>
            </a:r>
            <a:endParaRPr lang="en-GB" b="1" spc="-10" dirty="0">
              <a:latin typeface="Twinkl" pitchFamily="2" charset="0"/>
            </a:endParaRPr>
          </a:p>
        </p:txBody>
      </p:sp>
      <p:pic>
        <p:nvPicPr>
          <p:cNvPr id="66" name="Picture 6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2250" y="532799"/>
            <a:ext cx="702000" cy="702000"/>
          </a:xfrm>
          <a:prstGeom prst="rect">
            <a:avLst/>
          </a:prstGeom>
        </p:spPr>
      </p:pic>
      <p:sp>
        <p:nvSpPr>
          <p:cNvPr id="12" name="Rectangle 11"/>
          <p:cNvSpPr/>
          <p:nvPr/>
        </p:nvSpPr>
        <p:spPr>
          <a:xfrm>
            <a:off x="447429" y="670659"/>
            <a:ext cx="209475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Count in Fractions</a:t>
            </a:r>
          </a:p>
        </p:txBody>
      </p:sp>
      <p:sp>
        <p:nvSpPr>
          <p:cNvPr id="10" name="Rectangle 9"/>
          <p:cNvSpPr/>
          <p:nvPr/>
        </p:nvSpPr>
        <p:spPr>
          <a:xfrm>
            <a:off x="2542188"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54218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1F2290-9DAD-49DA-9EE3-B70980EB11DA}"/>
              </a:ext>
            </a:extLst>
          </p:cNvPr>
          <p:cNvSpPr txBox="1"/>
          <p:nvPr/>
        </p:nvSpPr>
        <p:spPr>
          <a:xfrm>
            <a:off x="755650" y="1860199"/>
            <a:ext cx="7632700" cy="495108"/>
          </a:xfrm>
          <a:prstGeom prst="rect">
            <a:avLst/>
          </a:prstGeom>
          <a:solidFill>
            <a:srgbClr val="F8CACA"/>
          </a:solidFill>
          <a:ln w="28575">
            <a:solidFill>
              <a:srgbClr val="F8CACA"/>
            </a:solidFill>
          </a:ln>
        </p:spPr>
        <p:txBody>
          <a:bodyPr wrap="square" lIns="108000" tIns="108000" rIns="108000" bIns="108000" rtlCol="0">
            <a:spAutoFit/>
          </a:bodyPr>
          <a:lstStyle/>
          <a:p>
            <a:pPr algn="just"/>
            <a:r>
              <a:rPr lang="en-GB" b="1" spc="-10" dirty="0">
                <a:latin typeface="Twinkl" pitchFamily="2" charset="0"/>
              </a:rPr>
              <a:t>Spot and correct his mistake.</a:t>
            </a:r>
          </a:p>
        </p:txBody>
      </p:sp>
      <p:pic>
        <p:nvPicPr>
          <p:cNvPr id="17" name="Picture 16">
            <a:extLst>
              <a:ext uri="{FF2B5EF4-FFF2-40B4-BE49-F238E27FC236}">
                <a16:creationId xmlns:a16="http://schemas.microsoft.com/office/drawing/2014/main" id="{16761460-6A11-44A1-B680-5888C519A9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8019" y="1553565"/>
            <a:ext cx="3056346" cy="5863902"/>
          </a:xfrm>
          <a:prstGeom prst="rect">
            <a:avLst/>
          </a:prstGeom>
        </p:spPr>
      </p:pic>
      <p:sp>
        <p:nvSpPr>
          <p:cNvPr id="5" name="Speech Bubble: Rectangle 4">
            <a:extLst>
              <a:ext uri="{FF2B5EF4-FFF2-40B4-BE49-F238E27FC236}">
                <a16:creationId xmlns:a16="http://schemas.microsoft.com/office/drawing/2014/main" id="{14D8F23A-6297-4C6F-8ABC-B189621EE7AF}"/>
              </a:ext>
            </a:extLst>
          </p:cNvPr>
          <p:cNvSpPr/>
          <p:nvPr/>
        </p:nvSpPr>
        <p:spPr>
          <a:xfrm>
            <a:off x="963658" y="2731336"/>
            <a:ext cx="4576354" cy="1603104"/>
          </a:xfrm>
          <a:prstGeom prst="wedgeRectCallout">
            <a:avLst>
              <a:gd name="adj1" fmla="val 72066"/>
              <a:gd name="adj2" fmla="val -31218"/>
            </a:avLst>
          </a:prstGeom>
          <a:solidFill>
            <a:schemeClr val="bg1"/>
          </a:solidFill>
          <a:ln w="19050">
            <a:solidFill>
              <a:schemeClr val="tx1"/>
            </a:solidFill>
          </a:ln>
        </p:spPr>
        <p:txBody>
          <a:bodyPr wrap="square" lIns="108000" tIns="108000" rIns="108000" bIns="108000">
            <a:spAutoFit/>
          </a:bodyPr>
          <a:lstStyle/>
          <a:p>
            <a:pPr algn="ctr"/>
            <a:r>
              <a:rPr lang="en-GB" dirty="0"/>
              <a:t>One third, two thirds, one whole,</a:t>
            </a:r>
            <a:br>
              <a:rPr lang="en-GB" dirty="0"/>
            </a:br>
            <a:r>
              <a:rPr lang="en-GB" dirty="0"/>
              <a:t>one whole and two thirds, two whole ones, two whole ones and one third,</a:t>
            </a:r>
            <a:br>
              <a:rPr lang="en-GB" dirty="0"/>
            </a:br>
            <a:r>
              <a:rPr lang="en-GB" dirty="0"/>
              <a:t>two whole ones and two thirds,</a:t>
            </a:r>
            <a:br>
              <a:rPr lang="en-GB" dirty="0"/>
            </a:br>
            <a:r>
              <a:rPr lang="en-GB" dirty="0"/>
              <a:t>three whole ones… </a:t>
            </a:r>
          </a:p>
        </p:txBody>
      </p:sp>
      <p:sp>
        <p:nvSpPr>
          <p:cNvPr id="40" name="TextBox 39">
            <a:extLst>
              <a:ext uri="{FF2B5EF4-FFF2-40B4-BE49-F238E27FC236}">
                <a16:creationId xmlns:a16="http://schemas.microsoft.com/office/drawing/2014/main" id="{2FFE7C16-58AE-4804-BD76-191C851712C9}"/>
              </a:ext>
            </a:extLst>
          </p:cNvPr>
          <p:cNvSpPr txBox="1"/>
          <p:nvPr/>
        </p:nvSpPr>
        <p:spPr>
          <a:xfrm>
            <a:off x="755650" y="5130687"/>
            <a:ext cx="7632700" cy="956773"/>
          </a:xfrm>
          <a:prstGeom prst="rect">
            <a:avLst/>
          </a:prstGeom>
          <a:solidFill>
            <a:srgbClr val="CDE196"/>
          </a:solidFill>
          <a:ln w="28575">
            <a:solidFill>
              <a:srgbClr val="009541"/>
            </a:solidFill>
          </a:ln>
        </p:spPr>
        <p:txBody>
          <a:bodyPr wrap="square" lIns="108000" tIns="108000" rIns="108000" bIns="108000" rtlCol="0">
            <a:spAutoFit/>
          </a:bodyPr>
          <a:lstStyle/>
          <a:p>
            <a:pPr>
              <a:spcAft>
                <a:spcPts val="1200"/>
              </a:spcAft>
            </a:pPr>
            <a:r>
              <a:rPr lang="en-GB" sz="1600" b="1" dirty="0"/>
              <a:t>Philippe has missed out one whole and one third when counting in thirds.</a:t>
            </a:r>
            <a:br>
              <a:rPr lang="en-GB" sz="1600" b="1" dirty="0"/>
            </a:br>
            <a:r>
              <a:rPr lang="en-GB" sz="1600" b="1" dirty="0"/>
              <a:t>He should have said this after saying one whole but, instead, he went</a:t>
            </a:r>
            <a:br>
              <a:rPr lang="en-GB" sz="1600" b="1" dirty="0"/>
            </a:br>
            <a:r>
              <a:rPr lang="en-GB" sz="1600" b="1" dirty="0"/>
              <a:t>straight to one whole and two thirds.</a:t>
            </a:r>
          </a:p>
        </p:txBody>
      </p:sp>
    </p:spTree>
    <p:extLst>
      <p:ext uri="{BB962C8B-B14F-4D97-AF65-F5344CB8AC3E}">
        <p14:creationId xmlns:p14="http://schemas.microsoft.com/office/powerpoint/2010/main" val="16414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522</TotalTime>
  <Words>905</Words>
  <Application>Microsoft Office PowerPoint</Application>
  <PresentationFormat>On-screen Show (4:3)</PresentationFormat>
  <Paragraphs>210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Kalam</vt:lpstr>
      <vt:lpstr>Twinkl</vt:lpstr>
      <vt:lpstr>Calibri</vt:lpstr>
      <vt:lpstr>Tuffy</vt:lpstr>
      <vt:lpstr>Arial</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Miss Hilditch</cp:lastModifiedBy>
  <cp:revision>276</cp:revision>
  <dcterms:created xsi:type="dcterms:W3CDTF">2020-01-21T16:53:46Z</dcterms:created>
  <dcterms:modified xsi:type="dcterms:W3CDTF">2021-02-01T09:26:44Z</dcterms:modified>
</cp:coreProperties>
</file>