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7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6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84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153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18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0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69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8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3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0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2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4mmn39/articles/z8t3g8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mfc7ty/articles/zrrhpg8#:~:text=A%20simile%20compares%20two%20things,to%20engage%20and%20absorb%20the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4F87819-B70D-4927-B657-7D175613F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B3820D-C773-4632-9F79-C890E1B2B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177668"/>
          </a:xfrm>
          <a:custGeom>
            <a:avLst/>
            <a:gdLst>
              <a:gd name="connsiteX0" fmla="*/ 6861986 w 12191999"/>
              <a:gd name="connsiteY0" fmla="*/ 6107659 h 6177668"/>
              <a:gd name="connsiteX1" fmla="*/ 6860986 w 12191999"/>
              <a:gd name="connsiteY1" fmla="*/ 6107739 h 6177668"/>
              <a:gd name="connsiteX2" fmla="*/ 6860759 w 12191999"/>
              <a:gd name="connsiteY2" fmla="*/ 6108287 h 6177668"/>
              <a:gd name="connsiteX3" fmla="*/ 0 w 12191999"/>
              <a:gd name="connsiteY3" fmla="*/ 0 h 6177668"/>
              <a:gd name="connsiteX4" fmla="*/ 12191999 w 12191999"/>
              <a:gd name="connsiteY4" fmla="*/ 0 h 6177668"/>
              <a:gd name="connsiteX5" fmla="*/ 12191999 w 12191999"/>
              <a:gd name="connsiteY5" fmla="*/ 5215324 h 6177668"/>
              <a:gd name="connsiteX6" fmla="*/ 12144282 w 12191999"/>
              <a:gd name="connsiteY6" fmla="*/ 5229900 h 6177668"/>
              <a:gd name="connsiteX7" fmla="*/ 11759192 w 12191999"/>
              <a:gd name="connsiteY7" fmla="*/ 5336208 h 6177668"/>
              <a:gd name="connsiteX8" fmla="*/ 10505159 w 12191999"/>
              <a:gd name="connsiteY8" fmla="*/ 5627228 h 6177668"/>
              <a:gd name="connsiteX9" fmla="*/ 9501755 w 12191999"/>
              <a:gd name="connsiteY9" fmla="*/ 5807012 h 6177668"/>
              <a:gd name="connsiteX10" fmla="*/ 8534155 w 12191999"/>
              <a:gd name="connsiteY10" fmla="*/ 5944240 h 6177668"/>
              <a:gd name="connsiteX11" fmla="*/ 7790171 w 12191999"/>
              <a:gd name="connsiteY11" fmla="*/ 6026297 h 6177668"/>
              <a:gd name="connsiteX12" fmla="*/ 7024337 w 12191999"/>
              <a:gd name="connsiteY12" fmla="*/ 6093812 h 6177668"/>
              <a:gd name="connsiteX13" fmla="*/ 7008892 w 12191999"/>
              <a:gd name="connsiteY13" fmla="*/ 6095938 h 6177668"/>
              <a:gd name="connsiteX14" fmla="*/ 6862735 w 12191999"/>
              <a:gd name="connsiteY14" fmla="*/ 6107599 h 6177668"/>
              <a:gd name="connsiteX15" fmla="*/ 6872248 w 12191999"/>
              <a:gd name="connsiteY15" fmla="*/ 6109467 h 6177668"/>
              <a:gd name="connsiteX16" fmla="*/ 6907812 w 12191999"/>
              <a:gd name="connsiteY16" fmla="*/ 6107715 h 6177668"/>
              <a:gd name="connsiteX17" fmla="*/ 6956484 w 12191999"/>
              <a:gd name="connsiteY17" fmla="*/ 6104658 h 6177668"/>
              <a:gd name="connsiteX18" fmla="*/ 7652688 w 12191999"/>
              <a:gd name="connsiteY18" fmla="*/ 6071273 h 6177668"/>
              <a:gd name="connsiteX19" fmla="*/ 8699923 w 12191999"/>
              <a:gd name="connsiteY19" fmla="*/ 5982083 h 6177668"/>
              <a:gd name="connsiteX20" fmla="*/ 9557819 w 12191999"/>
              <a:gd name="connsiteY20" fmla="*/ 5875435 h 6177668"/>
              <a:gd name="connsiteX21" fmla="*/ 10709534 w 12191999"/>
              <a:gd name="connsiteY21" fmla="*/ 5676156 h 6177668"/>
              <a:gd name="connsiteX22" fmla="*/ 12081554 w 12191999"/>
              <a:gd name="connsiteY22" fmla="*/ 5341561 h 6177668"/>
              <a:gd name="connsiteX23" fmla="*/ 12191999 w 12191999"/>
              <a:gd name="connsiteY23" fmla="*/ 5308238 h 6177668"/>
              <a:gd name="connsiteX24" fmla="*/ 12191999 w 12191999"/>
              <a:gd name="connsiteY24" fmla="*/ 5364054 h 6177668"/>
              <a:gd name="connsiteX25" fmla="*/ 11911964 w 12191999"/>
              <a:gd name="connsiteY25" fmla="*/ 5447316 h 6177668"/>
              <a:gd name="connsiteX26" fmla="*/ 11020049 w 12191999"/>
              <a:gd name="connsiteY26" fmla="*/ 5667491 h 6177668"/>
              <a:gd name="connsiteX27" fmla="*/ 10064425 w 12191999"/>
              <a:gd name="connsiteY27" fmla="*/ 5852245 h 6177668"/>
              <a:gd name="connsiteX28" fmla="*/ 9264124 w 12191999"/>
              <a:gd name="connsiteY28" fmla="*/ 5971252 h 6177668"/>
              <a:gd name="connsiteX29" fmla="*/ 8654182 w 12191999"/>
              <a:gd name="connsiteY29" fmla="*/ 6042605 h 6177668"/>
              <a:gd name="connsiteX30" fmla="*/ 7938866 w 12191999"/>
              <a:gd name="connsiteY30" fmla="*/ 6105677 h 6177668"/>
              <a:gd name="connsiteX31" fmla="*/ 7008089 w 12191999"/>
              <a:gd name="connsiteY31" fmla="*/ 6158427 h 6177668"/>
              <a:gd name="connsiteX32" fmla="*/ 6549390 w 12191999"/>
              <a:gd name="connsiteY32" fmla="*/ 6172697 h 6177668"/>
              <a:gd name="connsiteX33" fmla="*/ 6433696 w 12191999"/>
              <a:gd name="connsiteY33" fmla="*/ 6177668 h 6177668"/>
              <a:gd name="connsiteX34" fmla="*/ 6127899 w 12191999"/>
              <a:gd name="connsiteY34" fmla="*/ 6177668 h 6177668"/>
              <a:gd name="connsiteX35" fmla="*/ 6048391 w 12191999"/>
              <a:gd name="connsiteY35" fmla="*/ 6172953 h 6177668"/>
              <a:gd name="connsiteX36" fmla="*/ 5334221 w 12191999"/>
              <a:gd name="connsiteY36" fmla="*/ 6135747 h 6177668"/>
              <a:gd name="connsiteX37" fmla="*/ 4413510 w 12191999"/>
              <a:gd name="connsiteY37" fmla="*/ 6072039 h 6177668"/>
              <a:gd name="connsiteX38" fmla="*/ 3438265 w 12191999"/>
              <a:gd name="connsiteY38" fmla="*/ 5970870 h 6177668"/>
              <a:gd name="connsiteX39" fmla="*/ 2425303 w 12191999"/>
              <a:gd name="connsiteY39" fmla="*/ 5848805 h 6177668"/>
              <a:gd name="connsiteX40" fmla="*/ 1293973 w 12191999"/>
              <a:gd name="connsiteY40" fmla="*/ 5671060 h 6177668"/>
              <a:gd name="connsiteX41" fmla="*/ 126888 w 12191999"/>
              <a:gd name="connsiteY41" fmla="*/ 5425029 h 6177668"/>
              <a:gd name="connsiteX42" fmla="*/ 0 w 12191999"/>
              <a:gd name="connsiteY42" fmla="*/ 5392100 h 6177668"/>
              <a:gd name="connsiteX43" fmla="*/ 0 w 12191999"/>
              <a:gd name="connsiteY43" fmla="*/ 5333771 h 6177668"/>
              <a:gd name="connsiteX44" fmla="*/ 130837 w 12191999"/>
              <a:gd name="connsiteY44" fmla="*/ 5368509 h 6177668"/>
              <a:gd name="connsiteX45" fmla="*/ 660204 w 12191999"/>
              <a:gd name="connsiteY45" fmla="*/ 5490001 h 6177668"/>
              <a:gd name="connsiteX46" fmla="*/ 1831416 w 12191999"/>
              <a:gd name="connsiteY46" fmla="*/ 5705715 h 6177668"/>
              <a:gd name="connsiteX47" fmla="*/ 2677204 w 12191999"/>
              <a:gd name="connsiteY47" fmla="*/ 5825742 h 6177668"/>
              <a:gd name="connsiteX48" fmla="*/ 2644716 w 12191999"/>
              <a:gd name="connsiteY48" fmla="*/ 5815549 h 6177668"/>
              <a:gd name="connsiteX49" fmla="*/ 1173182 w 12191999"/>
              <a:gd name="connsiteY49" fmla="*/ 5474074 h 6177668"/>
              <a:gd name="connsiteX50" fmla="*/ 479527 w 12191999"/>
              <a:gd name="connsiteY50" fmla="*/ 5269379 h 6177668"/>
              <a:gd name="connsiteX51" fmla="*/ 0 w 12191999"/>
              <a:gd name="connsiteY51" fmla="*/ 5107083 h 617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7572486-F39C-4C88-98DC-341B1F6452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25597" b="2785"/>
          <a:stretch/>
        </p:blipFill>
        <p:spPr>
          <a:xfrm>
            <a:off x="20" y="10"/>
            <a:ext cx="12191979" cy="6177658"/>
          </a:xfrm>
          <a:custGeom>
            <a:avLst/>
            <a:gdLst/>
            <a:ahLst/>
            <a:cxnLst/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716E62-0C53-4D5A-9FE0-FE07A9CEB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6747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GB" sz="8000">
                <a:solidFill>
                  <a:schemeClr val="bg1"/>
                </a:solidFill>
              </a:rPr>
              <a:t>Poetry features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CB8EB4B-AFE9-41E8-95B0-F246E5740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3650059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0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D7703-817C-4D40-89D1-946A604F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Personification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04462-EEAA-4BE1-A0BE-8D17D4801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i="1" dirty="0"/>
              <a:t>Which of these sentences includes some personification?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/>
              <a:t>Lightning danced across the sky.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/>
              <a:t>The car raced as fast as it could down the track.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/>
              <a:t>My alarm clock yells at me to get out of bed every morning.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/>
              <a:t>Smash! The plates crashed on the floor.</a:t>
            </a:r>
          </a:p>
        </p:txBody>
      </p:sp>
    </p:spTree>
    <p:extLst>
      <p:ext uri="{BB962C8B-B14F-4D97-AF65-F5344CB8AC3E}">
        <p14:creationId xmlns:p14="http://schemas.microsoft.com/office/powerpoint/2010/main" val="5479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D7703-817C-4D40-89D1-946A604F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Personification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04462-EEAA-4BE1-A0BE-8D17D4801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i="1" dirty="0"/>
              <a:t>Which of these sentences includes some personification?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>
                <a:highlight>
                  <a:srgbClr val="FFFF00"/>
                </a:highlight>
              </a:rPr>
              <a:t>Lightning </a:t>
            </a:r>
            <a:r>
              <a:rPr lang="en-GB" sz="3600" u="sng" dirty="0">
                <a:highlight>
                  <a:srgbClr val="FFFF00"/>
                </a:highlight>
              </a:rPr>
              <a:t>danced</a:t>
            </a:r>
            <a:r>
              <a:rPr lang="en-GB" sz="3600" dirty="0">
                <a:highlight>
                  <a:srgbClr val="FFFF00"/>
                </a:highlight>
              </a:rPr>
              <a:t> across the sky.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/>
              <a:t>The car raced as fast as it could down the track.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>
                <a:highlight>
                  <a:srgbClr val="FFFF00"/>
                </a:highlight>
              </a:rPr>
              <a:t>My alarm clock </a:t>
            </a:r>
            <a:r>
              <a:rPr lang="en-GB" sz="3600" u="sng" dirty="0">
                <a:highlight>
                  <a:srgbClr val="FFFF00"/>
                </a:highlight>
              </a:rPr>
              <a:t>yells</a:t>
            </a:r>
            <a:r>
              <a:rPr lang="en-GB" sz="3600" dirty="0">
                <a:highlight>
                  <a:srgbClr val="FFFF00"/>
                </a:highlight>
              </a:rPr>
              <a:t> at me to get out of bed every morning.</a:t>
            </a:r>
          </a:p>
          <a:p>
            <a:pPr marL="742950" indent="-742950">
              <a:buFont typeface="+mj-lt"/>
              <a:buAutoNum type="alphaUcPeriod"/>
            </a:pPr>
            <a:r>
              <a:rPr lang="en-GB" sz="3600" dirty="0"/>
              <a:t>Smash! The plates crashed on the floor.</a:t>
            </a:r>
          </a:p>
        </p:txBody>
      </p:sp>
    </p:spTree>
    <p:extLst>
      <p:ext uri="{BB962C8B-B14F-4D97-AF65-F5344CB8AC3E}">
        <p14:creationId xmlns:p14="http://schemas.microsoft.com/office/powerpoint/2010/main" val="401009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FE2F-DBFB-486E-837A-44313890B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Onomatopoeia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45D5E-DB2A-4B41-8E68-99E90CD0C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hlinkClick r:id="rId2"/>
              </a:rPr>
              <a:t>https://www.bbc.co.uk/bitesize/topics/z4mmn39/articles/z8t3g82</a:t>
            </a:r>
            <a:r>
              <a:rPr lang="en-GB" sz="3600" dirty="0"/>
              <a:t> </a:t>
            </a:r>
          </a:p>
          <a:p>
            <a:r>
              <a:rPr lang="en-GB" sz="3600" dirty="0"/>
              <a:t>Can you create a list of words that would fit in this category?</a:t>
            </a:r>
          </a:p>
          <a:p>
            <a:r>
              <a:rPr lang="en-GB" sz="3600" dirty="0"/>
              <a:t>Complete “Worksheet A”</a:t>
            </a:r>
          </a:p>
          <a:p>
            <a:r>
              <a:rPr lang="en-GB" sz="3600" dirty="0"/>
              <a:t>Add any ideas you have that would link to volcanoes to the “Magpie’s nest”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7570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84792-8032-4D8F-8923-4BBBB434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5960F-2696-4723-AE5D-ED0F88E25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hlinkClick r:id="rId2"/>
              </a:rPr>
              <a:t>https://www.bbc.co.uk/bitesize/topics/zmfc7ty/articles/zrrhpg8#:~:text=A%20simile%20compares%20two%20things,to%20engage%20and%20absorb%20them</a:t>
            </a:r>
            <a:r>
              <a:rPr lang="en-GB" sz="3600" dirty="0"/>
              <a:t>. </a:t>
            </a:r>
          </a:p>
          <a:p>
            <a:r>
              <a:rPr lang="en-GB" sz="3600" dirty="0"/>
              <a:t>Complete “Worksheet B” by choosing 6 of these similes to complete</a:t>
            </a:r>
          </a:p>
          <a:p>
            <a:r>
              <a:rPr lang="en-GB" sz="3600"/>
              <a:t>Add any ideas you have that would link to volcanoes to the “Magpie’s nest”</a:t>
            </a:r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363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90224-EA5E-41AB-A9E6-E4D8D7E8C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Miss Taylor’s WAGOLL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1EE30-87DA-4FE2-83C1-FD543F6C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929384"/>
            <a:ext cx="7823200" cy="4928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The harmless volcano slept soundly, looming in the distance,</a:t>
            </a:r>
          </a:p>
          <a:p>
            <a:pPr marL="0" indent="0" algn="ctr">
              <a:buNone/>
            </a:pPr>
            <a:r>
              <a:rPr lang="en-GB" dirty="0"/>
              <a:t>Finally awakening with a grumble, fire king bellowed with all its might,</a:t>
            </a:r>
          </a:p>
          <a:p>
            <a:pPr marL="0" indent="0" algn="ctr">
              <a:buNone/>
            </a:pPr>
            <a:r>
              <a:rPr lang="en-GB" dirty="0"/>
              <a:t>Spitting scorching hot lava angrily at anyone who dared come near,</a:t>
            </a:r>
          </a:p>
          <a:p>
            <a:pPr marL="0" indent="0" algn="ctr">
              <a:buNone/>
            </a:pPr>
            <a:r>
              <a:rPr lang="en-GB" dirty="0"/>
              <a:t>Rivers of thick treacle-like lava claimed anything in their path- not so sweet!</a:t>
            </a:r>
          </a:p>
          <a:p>
            <a:pPr marL="0" indent="0" algn="ctr">
              <a:buNone/>
            </a:pPr>
            <a:r>
              <a:rPr lang="en-GB" dirty="0"/>
              <a:t>Not picky on its victims, it doesn’t care!</a:t>
            </a:r>
          </a:p>
          <a:p>
            <a:pPr marL="0" indent="0" algn="ctr">
              <a:buNone/>
            </a:pPr>
            <a:r>
              <a:rPr lang="en-GB" dirty="0"/>
              <a:t>Like a blanket over the sky, the ash cloud submerged the city in darkness,</a:t>
            </a:r>
          </a:p>
          <a:p>
            <a:pPr marL="0" indent="0" algn="ctr">
              <a:buNone/>
            </a:pPr>
            <a:r>
              <a:rPr lang="en-GB" dirty="0"/>
              <a:t>The beast roared its final roar before silence deafened the citizens,</a:t>
            </a:r>
          </a:p>
          <a:p>
            <a:pPr marL="0" indent="0" algn="ctr">
              <a:buNone/>
            </a:pPr>
            <a:r>
              <a:rPr lang="en-GB" dirty="0"/>
              <a:t>Laid to rest in its dusty grave, the city was hidden but never forgotten.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1E6785-9856-4006-AE3C-F45B246CE9F3}"/>
              </a:ext>
            </a:extLst>
          </p:cNvPr>
          <p:cNvSpPr txBox="1"/>
          <p:nvPr/>
        </p:nvSpPr>
        <p:spPr>
          <a:xfrm>
            <a:off x="9204960" y="2600960"/>
            <a:ext cx="2428240" cy="3416320"/>
          </a:xfrm>
          <a:prstGeom prst="rect">
            <a:avLst/>
          </a:prstGeom>
          <a:noFill/>
          <a:ln w="57150">
            <a:solidFill>
              <a:schemeClr val="accent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Can you highlight or underline any examples of: </a:t>
            </a:r>
          </a:p>
          <a:p>
            <a:r>
              <a:rPr lang="en-GB" sz="2400" dirty="0"/>
              <a:t>Onomatopoeia in </a:t>
            </a:r>
            <a:r>
              <a:rPr lang="en-GB" sz="2400" dirty="0">
                <a:highlight>
                  <a:srgbClr val="00FF00"/>
                </a:highlight>
              </a:rPr>
              <a:t>green</a:t>
            </a:r>
          </a:p>
          <a:p>
            <a:r>
              <a:rPr lang="en-GB" sz="2400" dirty="0"/>
              <a:t>Similes in </a:t>
            </a:r>
            <a:r>
              <a:rPr lang="en-GB" sz="2400" dirty="0">
                <a:highlight>
                  <a:srgbClr val="FFFF00"/>
                </a:highlight>
              </a:rPr>
              <a:t>yellow</a:t>
            </a:r>
          </a:p>
          <a:p>
            <a:endParaRPr lang="en-GB" sz="2400" dirty="0">
              <a:highlight>
                <a:srgbClr val="FFFF00"/>
              </a:highlight>
            </a:endParaRPr>
          </a:p>
          <a:p>
            <a:r>
              <a:rPr lang="en-GB" sz="2400" dirty="0"/>
              <a:t>If you don’t have colours, maybe you could underline similes and put a circle around any onomatopoeia.</a:t>
            </a:r>
          </a:p>
        </p:txBody>
      </p:sp>
    </p:spTree>
    <p:extLst>
      <p:ext uri="{BB962C8B-B14F-4D97-AF65-F5344CB8AC3E}">
        <p14:creationId xmlns:p14="http://schemas.microsoft.com/office/powerpoint/2010/main" val="202738384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_2SEEDS">
      <a:dk1>
        <a:srgbClr val="000000"/>
      </a:dk1>
      <a:lt1>
        <a:srgbClr val="FFFFFF"/>
      </a:lt1>
      <a:dk2>
        <a:srgbClr val="392441"/>
      </a:dk2>
      <a:lt2>
        <a:srgbClr val="E4E8E2"/>
      </a:lt2>
      <a:accent1>
        <a:srgbClr val="9A25C7"/>
      </a:accent1>
      <a:accent2>
        <a:srgbClr val="6837D9"/>
      </a:accent2>
      <a:accent3>
        <a:srgbClr val="D937C3"/>
      </a:accent3>
      <a:accent4>
        <a:srgbClr val="7BB422"/>
      </a:accent4>
      <a:accent5>
        <a:srgbClr val="4BBA2F"/>
      </a:accent5>
      <a:accent6>
        <a:srgbClr val="23BD45"/>
      </a:accent6>
      <a:hlink>
        <a:srgbClr val="4C9331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371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Modern Love</vt:lpstr>
      <vt:lpstr>The Hand</vt:lpstr>
      <vt:lpstr>SketchyVTI</vt:lpstr>
      <vt:lpstr>Poetry features</vt:lpstr>
      <vt:lpstr>Personification</vt:lpstr>
      <vt:lpstr>Personification</vt:lpstr>
      <vt:lpstr>Onomatopoeia </vt:lpstr>
      <vt:lpstr>Similes</vt:lpstr>
      <vt:lpstr>Miss Taylor’s WAGOLL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 features</dc:title>
  <dc:creator>Heather Taylor</dc:creator>
  <cp:lastModifiedBy>Heather Taylor</cp:lastModifiedBy>
  <cp:revision>4</cp:revision>
  <dcterms:created xsi:type="dcterms:W3CDTF">2021-01-31T15:37:47Z</dcterms:created>
  <dcterms:modified xsi:type="dcterms:W3CDTF">2021-01-31T17:29:03Z</dcterms:modified>
</cp:coreProperties>
</file>