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BFA9-41BB-4FE2-A12F-4A98B5DFAF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4C20D1-6E50-47A1-89C7-F1AAA8BCE7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0E7821-D813-4F0D-8B96-7BAED0A1ED6E}"/>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5" name="Footer Placeholder 4">
            <a:extLst>
              <a:ext uri="{FF2B5EF4-FFF2-40B4-BE49-F238E27FC236}">
                <a16:creationId xmlns:a16="http://schemas.microsoft.com/office/drawing/2014/main" id="{2190EC75-95C0-4BFC-950A-601118C37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32A1F-43A4-4149-A890-1D7E2FD04767}"/>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274262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8D06-DC06-4FD1-908F-05989FF149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E12BAF-01E5-4BD9-9DC3-C9E2E482BB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520D6D-AADE-4277-BEA2-BFC138B1477C}"/>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5" name="Footer Placeholder 4">
            <a:extLst>
              <a:ext uri="{FF2B5EF4-FFF2-40B4-BE49-F238E27FC236}">
                <a16:creationId xmlns:a16="http://schemas.microsoft.com/office/drawing/2014/main" id="{C7A06DF6-C3C5-4755-BEA7-693818E3F5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E76825-3DDA-4D84-94BA-E40DFCFFA715}"/>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116661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59650-7827-4824-93D7-CB49D79F26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DE1183-0097-4CE8-A7FE-A3223ABE36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44801B-98EA-416F-9626-AA7E1DF132CE}"/>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5" name="Footer Placeholder 4">
            <a:extLst>
              <a:ext uri="{FF2B5EF4-FFF2-40B4-BE49-F238E27FC236}">
                <a16:creationId xmlns:a16="http://schemas.microsoft.com/office/drawing/2014/main" id="{844A0B66-3DE6-49B7-B283-5817BFA6F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0D6EA7-98C9-43C9-B7AA-19DD7C33DA7F}"/>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35189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B5DC-A25E-46BA-8138-8B8A58FB5F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FED5C5-D7C4-40E0-B41E-911A726E4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3662A6-A2F3-4F6B-B124-E60A08515D48}"/>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5" name="Footer Placeholder 4">
            <a:extLst>
              <a:ext uri="{FF2B5EF4-FFF2-40B4-BE49-F238E27FC236}">
                <a16:creationId xmlns:a16="http://schemas.microsoft.com/office/drawing/2014/main" id="{09160F1B-F0BE-451E-9BBF-D038E03D68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D35FC9-0EA3-4743-8447-F57A47BF6E72}"/>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114261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5635-8501-4382-872D-3F8EE1A41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B51117-1D9B-4F60-84A3-6AEF53D22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2B6DA3-AA7A-496A-B686-8D7E6505E1FB}"/>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5" name="Footer Placeholder 4">
            <a:extLst>
              <a:ext uri="{FF2B5EF4-FFF2-40B4-BE49-F238E27FC236}">
                <a16:creationId xmlns:a16="http://schemas.microsoft.com/office/drawing/2014/main" id="{ED11E5EC-4E3E-492D-A456-BB8A964C03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F28AFC-3005-4D6E-AD04-9BD5742BA44C}"/>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395902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D34D-5A0C-4F2A-8AC3-A35226803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A83A70-FAD5-4BF5-BE40-BBCA8B2BD4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597D3-201C-4E95-B0E3-6DA681E1E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6C2EA6-C02C-4066-B0B0-75935003BFF6}"/>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6" name="Footer Placeholder 5">
            <a:extLst>
              <a:ext uri="{FF2B5EF4-FFF2-40B4-BE49-F238E27FC236}">
                <a16:creationId xmlns:a16="http://schemas.microsoft.com/office/drawing/2014/main" id="{0EB07F25-8530-4616-9AC8-8574605F46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164402-3EBD-401E-A0C8-F8D611829302}"/>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128493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ED61-C6AD-4221-99DB-CD28460649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E9270-F62D-4C6F-A48B-9C874045E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D8E64B-0669-43D9-9668-77501B11C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BB08A-C7D3-4EF4-BE48-73E5D87F91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32C0B-8638-4C93-84DC-6A9FFDD8B6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5806A4-0794-49E2-BE4C-D11A53BEDAD3}"/>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8" name="Footer Placeholder 7">
            <a:extLst>
              <a:ext uri="{FF2B5EF4-FFF2-40B4-BE49-F238E27FC236}">
                <a16:creationId xmlns:a16="http://schemas.microsoft.com/office/drawing/2014/main" id="{9ADF5EB6-D5F8-4BA3-B0DB-EC414085A6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EF3AC5-6ED0-435C-8E25-B11EF496EBA1}"/>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381931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A3555-C800-431A-BF75-AB481F1982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314A05-E110-4862-8FA9-D70380AAD0BB}"/>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4" name="Footer Placeholder 3">
            <a:extLst>
              <a:ext uri="{FF2B5EF4-FFF2-40B4-BE49-F238E27FC236}">
                <a16:creationId xmlns:a16="http://schemas.microsoft.com/office/drawing/2014/main" id="{63C5053D-8F69-4967-911F-EF3668ACD6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36F9B1-E30C-4889-8CEF-17B1B0F2D20B}"/>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152499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96D60-DAAA-47E1-979E-469DBFC5F6F8}"/>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3" name="Footer Placeholder 2">
            <a:extLst>
              <a:ext uri="{FF2B5EF4-FFF2-40B4-BE49-F238E27FC236}">
                <a16:creationId xmlns:a16="http://schemas.microsoft.com/office/drawing/2014/main" id="{AB25602A-BEE2-41D7-92BB-02E89D8D45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A7C9CB-CC59-4A45-B33F-8F2A69FE1878}"/>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343711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B32C-16A8-421A-B347-FAA63F0D1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750033-7797-4B7C-A44A-A171EAF94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28CD0E-55EF-4B73-8E98-F75D9C91D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138FF-4EE7-4320-9CE5-E0310A2458A6}"/>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6" name="Footer Placeholder 5">
            <a:extLst>
              <a:ext uri="{FF2B5EF4-FFF2-40B4-BE49-F238E27FC236}">
                <a16:creationId xmlns:a16="http://schemas.microsoft.com/office/drawing/2014/main" id="{A11751DC-71B8-4191-9EF7-BD3372530C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99108A-5B26-48A1-BED4-726E102ABE96}"/>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384485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9721-49BD-49BF-974B-7159193CC0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6A9007-7D06-4AD8-9745-B512B4F33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1A4B5C-A166-430E-B112-1829E2D77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77D9F-7C82-446C-8F79-EE0FAB86407E}"/>
              </a:ext>
            </a:extLst>
          </p:cNvPr>
          <p:cNvSpPr>
            <a:spLocks noGrp="1"/>
          </p:cNvSpPr>
          <p:nvPr>
            <p:ph type="dt" sz="half" idx="10"/>
          </p:nvPr>
        </p:nvSpPr>
        <p:spPr/>
        <p:txBody>
          <a:bodyPr/>
          <a:lstStyle/>
          <a:p>
            <a:fld id="{EA14429F-763A-476F-85C3-239CBA345C24}" type="datetimeFigureOut">
              <a:rPr lang="en-GB" smtClean="0"/>
              <a:t>28/01/2021</a:t>
            </a:fld>
            <a:endParaRPr lang="en-GB"/>
          </a:p>
        </p:txBody>
      </p:sp>
      <p:sp>
        <p:nvSpPr>
          <p:cNvPr id="6" name="Footer Placeholder 5">
            <a:extLst>
              <a:ext uri="{FF2B5EF4-FFF2-40B4-BE49-F238E27FC236}">
                <a16:creationId xmlns:a16="http://schemas.microsoft.com/office/drawing/2014/main" id="{C9A1D47B-3CE6-412B-B458-4633D9003B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1FFFCD-CD4C-4CF7-9A6D-A5DCCD3ACE3C}"/>
              </a:ext>
            </a:extLst>
          </p:cNvPr>
          <p:cNvSpPr>
            <a:spLocks noGrp="1"/>
          </p:cNvSpPr>
          <p:nvPr>
            <p:ph type="sldNum" sz="quarter" idx="12"/>
          </p:nvPr>
        </p:nvSpPr>
        <p:spPr/>
        <p:txBody>
          <a:bodyPr/>
          <a:lstStyle/>
          <a:p>
            <a:fld id="{57525548-0E40-40CF-92DF-F62D9D921125}" type="slidenum">
              <a:rPr lang="en-GB" smtClean="0"/>
              <a:t>‹#›</a:t>
            </a:fld>
            <a:endParaRPr lang="en-GB"/>
          </a:p>
        </p:txBody>
      </p:sp>
    </p:spTree>
    <p:extLst>
      <p:ext uri="{BB962C8B-B14F-4D97-AF65-F5344CB8AC3E}">
        <p14:creationId xmlns:p14="http://schemas.microsoft.com/office/powerpoint/2010/main" val="385671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CD544-E723-4C51-B750-2A7739BA1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830EA0-9F01-43B6-B909-1B1BBEA3F4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FE1094-BBB0-4014-B79B-0231C818C4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4429F-763A-476F-85C3-239CBA345C24}" type="datetimeFigureOut">
              <a:rPr lang="en-GB" smtClean="0"/>
              <a:t>28/01/2021</a:t>
            </a:fld>
            <a:endParaRPr lang="en-GB"/>
          </a:p>
        </p:txBody>
      </p:sp>
      <p:sp>
        <p:nvSpPr>
          <p:cNvPr id="5" name="Footer Placeholder 4">
            <a:extLst>
              <a:ext uri="{FF2B5EF4-FFF2-40B4-BE49-F238E27FC236}">
                <a16:creationId xmlns:a16="http://schemas.microsoft.com/office/drawing/2014/main" id="{5AD22F2B-9CFA-4C7A-BDCA-137763181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1848DC-DC1B-4938-822F-A93918073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25548-0E40-40CF-92DF-F62D9D921125}" type="slidenum">
              <a:rPr lang="en-GB" smtClean="0"/>
              <a:t>‹#›</a:t>
            </a:fld>
            <a:endParaRPr lang="en-GB"/>
          </a:p>
        </p:txBody>
      </p:sp>
    </p:spTree>
    <p:extLst>
      <p:ext uri="{BB962C8B-B14F-4D97-AF65-F5344CB8AC3E}">
        <p14:creationId xmlns:p14="http://schemas.microsoft.com/office/powerpoint/2010/main" val="2207475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17E728-FBE0-436A-A6B8-5AEAF6CD9C75}"/>
              </a:ext>
            </a:extLst>
          </p:cNvPr>
          <p:cNvSpPr txBox="1"/>
          <p:nvPr/>
        </p:nvSpPr>
        <p:spPr>
          <a:xfrm>
            <a:off x="495299" y="152400"/>
            <a:ext cx="10906125" cy="1384995"/>
          </a:xfrm>
          <a:prstGeom prst="rect">
            <a:avLst/>
          </a:prstGeom>
          <a:noFill/>
        </p:spPr>
        <p:txBody>
          <a:bodyPr wrap="square" rtlCol="0">
            <a:spAutoFit/>
          </a:bodyPr>
          <a:lstStyle/>
          <a:p>
            <a:r>
              <a:rPr lang="en-GB" b="1" dirty="0">
                <a:solidFill>
                  <a:schemeClr val="accent1">
                    <a:lumMod val="50000"/>
                  </a:schemeClr>
                </a:solidFill>
              </a:rPr>
              <a:t>English</a:t>
            </a:r>
            <a:r>
              <a:rPr lang="en-GB" dirty="0">
                <a:solidFill>
                  <a:schemeClr val="accent1">
                    <a:lumMod val="50000"/>
                  </a:schemeClr>
                </a:solidFill>
              </a:rPr>
              <a:t>                                                                                                                                                              Friday 29 January</a:t>
            </a:r>
          </a:p>
          <a:p>
            <a:endParaRPr lang="en-GB" sz="2200" dirty="0">
              <a:solidFill>
                <a:schemeClr val="accent1">
                  <a:lumMod val="50000"/>
                </a:schemeClr>
              </a:solidFill>
            </a:endParaRPr>
          </a:p>
          <a:p>
            <a:r>
              <a:rPr lang="en-GB" sz="2200" dirty="0">
                <a:solidFill>
                  <a:schemeClr val="accent1">
                    <a:lumMod val="50000"/>
                  </a:schemeClr>
                </a:solidFill>
              </a:rPr>
              <a:t>Today we are writing about what Nyasha did everyday in her garden and the visit of </a:t>
            </a:r>
            <a:r>
              <a:rPr lang="en-GB" sz="2200" dirty="0" err="1">
                <a:solidFill>
                  <a:schemeClr val="accent1">
                    <a:lumMod val="50000"/>
                  </a:schemeClr>
                </a:solidFill>
              </a:rPr>
              <a:t>Nyoka</a:t>
            </a:r>
            <a:r>
              <a:rPr lang="en-GB" sz="2200" dirty="0">
                <a:solidFill>
                  <a:schemeClr val="accent1">
                    <a:lumMod val="50000"/>
                  </a:schemeClr>
                </a:solidFill>
              </a:rPr>
              <a:t> the little garden snake, so that we can write a paragraph. </a:t>
            </a:r>
          </a:p>
        </p:txBody>
      </p:sp>
      <p:sp>
        <p:nvSpPr>
          <p:cNvPr id="9" name="TextBox 8">
            <a:extLst>
              <a:ext uri="{FF2B5EF4-FFF2-40B4-BE49-F238E27FC236}">
                <a16:creationId xmlns:a16="http://schemas.microsoft.com/office/drawing/2014/main" id="{949A3586-11A6-4968-A76C-9ADA5010D0DB}"/>
              </a:ext>
            </a:extLst>
          </p:cNvPr>
          <p:cNvSpPr txBox="1"/>
          <p:nvPr/>
        </p:nvSpPr>
        <p:spPr>
          <a:xfrm>
            <a:off x="419101" y="1325701"/>
            <a:ext cx="11277600" cy="5170646"/>
          </a:xfrm>
          <a:prstGeom prst="rect">
            <a:avLst/>
          </a:prstGeom>
          <a:noFill/>
        </p:spPr>
        <p:txBody>
          <a:bodyPr wrap="square">
            <a:spAutoFit/>
          </a:bodyPr>
          <a:lstStyle/>
          <a:p>
            <a:endParaRPr lang="en-GB" b="1" u="sng" dirty="0">
              <a:solidFill>
                <a:schemeClr val="accent2">
                  <a:lumMod val="50000"/>
                </a:schemeClr>
              </a:solidFill>
            </a:endParaRPr>
          </a:p>
          <a:p>
            <a:r>
              <a:rPr lang="en-GB" sz="2200" b="1" u="sng" dirty="0">
                <a:solidFill>
                  <a:schemeClr val="accent2">
                    <a:lumMod val="75000"/>
                  </a:schemeClr>
                </a:solidFill>
              </a:rPr>
              <a:t>Task 1</a:t>
            </a:r>
          </a:p>
          <a:p>
            <a:r>
              <a:rPr lang="en-GB" sz="2200" dirty="0">
                <a:solidFill>
                  <a:schemeClr val="accent2">
                    <a:lumMod val="75000"/>
                  </a:schemeClr>
                </a:solidFill>
              </a:rPr>
              <a:t>Nyasha spent a lot of time in her garden. Think about gardeners. What do they do? Which verbs can you think of?</a:t>
            </a:r>
          </a:p>
          <a:p>
            <a:r>
              <a:rPr lang="en-GB" sz="2200" dirty="0">
                <a:solidFill>
                  <a:schemeClr val="accent2">
                    <a:lumMod val="75000"/>
                  </a:schemeClr>
                </a:solidFill>
              </a:rPr>
              <a:t>Use your ideas to write lots of phrases for Nyasha. They do not have to be full sentences, just ideas.</a:t>
            </a:r>
          </a:p>
          <a:p>
            <a:r>
              <a:rPr lang="en-GB" dirty="0">
                <a:solidFill>
                  <a:schemeClr val="accent2">
                    <a:lumMod val="75000"/>
                  </a:schemeClr>
                </a:solidFill>
              </a:rPr>
              <a:t>		weed  -    </a:t>
            </a:r>
            <a:r>
              <a:rPr lang="en-GB" dirty="0">
                <a:solidFill>
                  <a:schemeClr val="accent4">
                    <a:lumMod val="50000"/>
                  </a:schemeClr>
                </a:solidFill>
              </a:rPr>
              <a:t>weed around the feathery carrot tops</a:t>
            </a:r>
          </a:p>
          <a:p>
            <a:r>
              <a:rPr lang="en-GB" dirty="0">
                <a:solidFill>
                  <a:schemeClr val="accent2">
                    <a:lumMod val="75000"/>
                  </a:schemeClr>
                </a:solidFill>
              </a:rPr>
              <a:t>		rake   -  </a:t>
            </a:r>
            <a:r>
              <a:rPr lang="en-GB" dirty="0">
                <a:solidFill>
                  <a:schemeClr val="accent4">
                    <a:lumMod val="50000"/>
                  </a:schemeClr>
                </a:solidFill>
              </a:rPr>
              <a:t>rake between the rhubarb stems</a:t>
            </a:r>
          </a:p>
          <a:p>
            <a:r>
              <a:rPr lang="en-GB" dirty="0">
                <a:solidFill>
                  <a:schemeClr val="accent2">
                    <a:lumMod val="75000"/>
                  </a:schemeClr>
                </a:solidFill>
              </a:rPr>
              <a:t>		plant   -  </a:t>
            </a:r>
            <a:r>
              <a:rPr lang="en-GB" dirty="0">
                <a:solidFill>
                  <a:schemeClr val="accent4">
                    <a:lumMod val="50000"/>
                  </a:schemeClr>
                </a:solidFill>
              </a:rPr>
              <a:t>plant delicate seedlings</a:t>
            </a:r>
          </a:p>
          <a:p>
            <a:r>
              <a:rPr lang="en-GB" dirty="0">
                <a:solidFill>
                  <a:schemeClr val="accent2">
                    <a:lumMod val="75000"/>
                  </a:schemeClr>
                </a:solidFill>
              </a:rPr>
              <a:t>		sew  -  </a:t>
            </a:r>
          </a:p>
          <a:p>
            <a:r>
              <a:rPr lang="en-GB" dirty="0">
                <a:solidFill>
                  <a:schemeClr val="accent2">
                    <a:lumMod val="75000"/>
                  </a:schemeClr>
                </a:solidFill>
              </a:rPr>
              <a:t>		sprinkle  -    </a:t>
            </a:r>
          </a:p>
          <a:p>
            <a:r>
              <a:rPr lang="en-GB" dirty="0">
                <a:solidFill>
                  <a:schemeClr val="accent2">
                    <a:lumMod val="75000"/>
                  </a:schemeClr>
                </a:solidFill>
              </a:rPr>
              <a:t>		water  -</a:t>
            </a:r>
          </a:p>
          <a:p>
            <a:r>
              <a:rPr lang="en-GB" dirty="0">
                <a:solidFill>
                  <a:schemeClr val="accent2">
                    <a:lumMod val="75000"/>
                  </a:schemeClr>
                </a:solidFill>
              </a:rPr>
              <a:t>		cut  -</a:t>
            </a:r>
          </a:p>
          <a:p>
            <a:r>
              <a:rPr lang="en-GB" dirty="0">
                <a:solidFill>
                  <a:schemeClr val="accent2">
                    <a:lumMod val="75000"/>
                  </a:schemeClr>
                </a:solidFill>
              </a:rPr>
              <a:t>		prune  - </a:t>
            </a:r>
          </a:p>
          <a:p>
            <a:r>
              <a:rPr lang="en-GB" dirty="0">
                <a:solidFill>
                  <a:schemeClr val="accent2">
                    <a:lumMod val="75000"/>
                  </a:schemeClr>
                </a:solidFill>
              </a:rPr>
              <a:t>		harvest  -</a:t>
            </a:r>
          </a:p>
          <a:p>
            <a:r>
              <a:rPr lang="en-GB" dirty="0">
                <a:solidFill>
                  <a:schemeClr val="accent2">
                    <a:lumMod val="75000"/>
                  </a:schemeClr>
                </a:solidFill>
              </a:rPr>
              <a:t>		dig  -</a:t>
            </a:r>
          </a:p>
          <a:p>
            <a:r>
              <a:rPr lang="en-GB" sz="2200" dirty="0">
                <a:solidFill>
                  <a:schemeClr val="accent2">
                    <a:lumMod val="75000"/>
                  </a:schemeClr>
                </a:solidFill>
              </a:rPr>
              <a:t>You can use these ideas to make list sentences in your paragraph later.</a:t>
            </a:r>
            <a:endParaRPr lang="en-GB" dirty="0">
              <a:solidFill>
                <a:schemeClr val="accent2">
                  <a:lumMod val="75000"/>
                </a:schemeClr>
              </a:solidFill>
            </a:endParaRPr>
          </a:p>
        </p:txBody>
      </p:sp>
      <p:pic>
        <p:nvPicPr>
          <p:cNvPr id="13" name="Recorded Sound">
            <a:hlinkClick r:id="" action="ppaction://media"/>
            <a:extLst>
              <a:ext uri="{FF2B5EF4-FFF2-40B4-BE49-F238E27FC236}">
                <a16:creationId xmlns:a16="http://schemas.microsoft.com/office/drawing/2014/main" id="{3E85EBCD-0B18-4525-BD55-FD89F41AE03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02900" y="3407271"/>
            <a:ext cx="406400" cy="406400"/>
          </a:xfrm>
          <a:prstGeom prst="rect">
            <a:avLst/>
          </a:prstGeom>
        </p:spPr>
      </p:pic>
      <p:sp>
        <p:nvSpPr>
          <p:cNvPr id="14" name="TextBox 13">
            <a:extLst>
              <a:ext uri="{FF2B5EF4-FFF2-40B4-BE49-F238E27FC236}">
                <a16:creationId xmlns:a16="http://schemas.microsoft.com/office/drawing/2014/main" id="{A0BD525F-92B4-4326-8CD3-52E61F5E67DA}"/>
              </a:ext>
            </a:extLst>
          </p:cNvPr>
          <p:cNvSpPr txBox="1"/>
          <p:nvPr/>
        </p:nvSpPr>
        <p:spPr>
          <a:xfrm>
            <a:off x="10093326" y="3832205"/>
            <a:ext cx="1543050" cy="369332"/>
          </a:xfrm>
          <a:prstGeom prst="rect">
            <a:avLst/>
          </a:prstGeom>
          <a:noFill/>
        </p:spPr>
        <p:txBody>
          <a:bodyPr wrap="square" rtlCol="0">
            <a:spAutoFit/>
          </a:bodyPr>
          <a:lstStyle/>
          <a:p>
            <a:r>
              <a:rPr lang="en-GB" dirty="0">
                <a:solidFill>
                  <a:srgbClr val="FF0000"/>
                </a:solidFill>
              </a:rPr>
              <a:t>sound button</a:t>
            </a:r>
          </a:p>
        </p:txBody>
      </p:sp>
    </p:spTree>
    <p:extLst>
      <p:ext uri="{BB962C8B-B14F-4D97-AF65-F5344CB8AC3E}">
        <p14:creationId xmlns:p14="http://schemas.microsoft.com/office/powerpoint/2010/main" val="181879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48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4A3EB-D485-4B38-B5F2-7BAA6D81CA84}"/>
              </a:ext>
            </a:extLst>
          </p:cNvPr>
          <p:cNvSpPr txBox="1"/>
          <p:nvPr/>
        </p:nvSpPr>
        <p:spPr>
          <a:xfrm>
            <a:off x="619760" y="873760"/>
            <a:ext cx="10769600" cy="4154984"/>
          </a:xfrm>
          <a:prstGeom prst="rect">
            <a:avLst/>
          </a:prstGeom>
          <a:noFill/>
        </p:spPr>
        <p:txBody>
          <a:bodyPr wrap="square" rtlCol="0">
            <a:spAutoFit/>
          </a:bodyPr>
          <a:lstStyle/>
          <a:p>
            <a:r>
              <a:rPr lang="en-GB" sz="2200" b="1" u="sng" dirty="0">
                <a:solidFill>
                  <a:schemeClr val="accent1">
                    <a:lumMod val="50000"/>
                  </a:schemeClr>
                </a:solidFill>
              </a:rPr>
              <a:t>Task 2</a:t>
            </a:r>
          </a:p>
          <a:p>
            <a:r>
              <a:rPr lang="en-GB" sz="2200" dirty="0">
                <a:solidFill>
                  <a:schemeClr val="accent1">
                    <a:lumMod val="50000"/>
                  </a:schemeClr>
                </a:solidFill>
              </a:rPr>
              <a:t>Nyasha is often visited by a little garden snake.</a:t>
            </a:r>
          </a:p>
          <a:p>
            <a:endParaRPr lang="en-GB" sz="2200" dirty="0">
              <a:solidFill>
                <a:schemeClr val="accent1">
                  <a:lumMod val="50000"/>
                </a:schemeClr>
              </a:solidFill>
            </a:endParaRPr>
          </a:p>
          <a:p>
            <a:r>
              <a:rPr lang="en-GB" sz="2200" dirty="0">
                <a:solidFill>
                  <a:schemeClr val="accent1">
                    <a:lumMod val="50000"/>
                  </a:schemeClr>
                </a:solidFill>
              </a:rPr>
              <a:t>Shall we try some alliteration. Let’s think of lots of words to describe the snake that start with </a:t>
            </a:r>
            <a:r>
              <a:rPr lang="en-GB" sz="2200" dirty="0" err="1">
                <a:solidFill>
                  <a:schemeClr val="accent1">
                    <a:lumMod val="50000"/>
                  </a:schemeClr>
                </a:solidFill>
              </a:rPr>
              <a:t>sssssss</a:t>
            </a:r>
            <a:r>
              <a:rPr lang="en-GB" sz="2200" dirty="0">
                <a:solidFill>
                  <a:schemeClr val="accent1">
                    <a:lumMod val="50000"/>
                  </a:schemeClr>
                </a:solidFill>
              </a:rPr>
              <a:t>.</a:t>
            </a:r>
          </a:p>
          <a:p>
            <a:r>
              <a:rPr lang="en-GB" sz="2200" dirty="0">
                <a:solidFill>
                  <a:schemeClr val="accent1">
                    <a:lumMod val="50000"/>
                  </a:schemeClr>
                </a:solidFill>
              </a:rPr>
              <a:t>Words like: smooth, slithery, silent</a:t>
            </a:r>
          </a:p>
          <a:p>
            <a:endParaRPr lang="en-GB" sz="2200" dirty="0">
              <a:solidFill>
                <a:schemeClr val="accent1">
                  <a:lumMod val="50000"/>
                </a:schemeClr>
              </a:solidFill>
            </a:endParaRPr>
          </a:p>
          <a:p>
            <a:r>
              <a:rPr lang="en-GB" sz="2200" dirty="0">
                <a:solidFill>
                  <a:schemeClr val="accent1">
                    <a:lumMod val="50000"/>
                  </a:schemeClr>
                </a:solidFill>
              </a:rPr>
              <a:t>Nyasha welcomes the snake so our word choices should be positive and cheerful like: smooth, slithery and silent, not negative and menacing like: slimy and scaley.</a:t>
            </a:r>
          </a:p>
          <a:p>
            <a:endParaRPr lang="en-GB" sz="2200" dirty="0">
              <a:solidFill>
                <a:schemeClr val="accent1">
                  <a:lumMod val="50000"/>
                </a:schemeClr>
              </a:solidFill>
            </a:endParaRPr>
          </a:p>
          <a:p>
            <a:r>
              <a:rPr lang="en-GB" sz="2200" dirty="0">
                <a:solidFill>
                  <a:schemeClr val="accent1">
                    <a:lumMod val="50000"/>
                  </a:schemeClr>
                </a:solidFill>
              </a:rPr>
              <a:t>How many </a:t>
            </a:r>
            <a:r>
              <a:rPr lang="en-GB" sz="2200" dirty="0" err="1">
                <a:solidFill>
                  <a:schemeClr val="accent1">
                    <a:lumMod val="50000"/>
                  </a:schemeClr>
                </a:solidFill>
              </a:rPr>
              <a:t>ssssssssssssssssss</a:t>
            </a:r>
            <a:r>
              <a:rPr lang="en-GB" sz="2200" dirty="0">
                <a:solidFill>
                  <a:schemeClr val="accent1">
                    <a:lumMod val="50000"/>
                  </a:schemeClr>
                </a:solidFill>
              </a:rPr>
              <a:t> words can you think of?</a:t>
            </a:r>
          </a:p>
          <a:p>
            <a:r>
              <a:rPr lang="en-GB" sz="2200" dirty="0">
                <a:solidFill>
                  <a:schemeClr val="accent1">
                    <a:lumMod val="50000"/>
                  </a:schemeClr>
                </a:solidFill>
              </a:rPr>
              <a:t>Write a </a:t>
            </a:r>
            <a:r>
              <a:rPr lang="en-GB" sz="2200" dirty="0" err="1">
                <a:solidFill>
                  <a:schemeClr val="accent1">
                    <a:lumMod val="50000"/>
                  </a:schemeClr>
                </a:solidFill>
              </a:rPr>
              <a:t>lissssssst</a:t>
            </a:r>
            <a:r>
              <a:rPr lang="en-GB" sz="2200" dirty="0">
                <a:solidFill>
                  <a:schemeClr val="accent1">
                    <a:lumMod val="50000"/>
                  </a:schemeClr>
                </a:solidFill>
              </a:rPr>
              <a:t>. The more the better!</a:t>
            </a:r>
          </a:p>
        </p:txBody>
      </p:sp>
      <p:pic>
        <p:nvPicPr>
          <p:cNvPr id="4" name="Recorded Sound">
            <a:hlinkClick r:id="" action="ppaction://media"/>
            <a:extLst>
              <a:ext uri="{FF2B5EF4-FFF2-40B4-BE49-F238E27FC236}">
                <a16:creationId xmlns:a16="http://schemas.microsoft.com/office/drawing/2014/main" id="{2BD7E027-D095-445A-8E84-1DE1D9982D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74375" y="396875"/>
            <a:ext cx="406400" cy="406400"/>
          </a:xfrm>
          <a:prstGeom prst="rect">
            <a:avLst/>
          </a:prstGeom>
        </p:spPr>
      </p:pic>
      <p:sp>
        <p:nvSpPr>
          <p:cNvPr id="5" name="TextBox 4">
            <a:extLst>
              <a:ext uri="{FF2B5EF4-FFF2-40B4-BE49-F238E27FC236}">
                <a16:creationId xmlns:a16="http://schemas.microsoft.com/office/drawing/2014/main" id="{BA427FF6-DD46-40AE-877B-3A601A691FDB}"/>
              </a:ext>
            </a:extLst>
          </p:cNvPr>
          <p:cNvSpPr txBox="1"/>
          <p:nvPr/>
        </p:nvSpPr>
        <p:spPr>
          <a:xfrm>
            <a:off x="10436226" y="873760"/>
            <a:ext cx="1543050" cy="369332"/>
          </a:xfrm>
          <a:prstGeom prst="rect">
            <a:avLst/>
          </a:prstGeom>
          <a:noFill/>
        </p:spPr>
        <p:txBody>
          <a:bodyPr wrap="square" rtlCol="0">
            <a:spAutoFit/>
          </a:bodyPr>
          <a:lstStyle/>
          <a:p>
            <a:r>
              <a:rPr lang="en-GB" dirty="0">
                <a:solidFill>
                  <a:srgbClr val="FF0000"/>
                </a:solidFill>
              </a:rPr>
              <a:t>sound button</a:t>
            </a:r>
          </a:p>
        </p:txBody>
      </p:sp>
    </p:spTree>
    <p:extLst>
      <p:ext uri="{BB962C8B-B14F-4D97-AF65-F5344CB8AC3E}">
        <p14:creationId xmlns:p14="http://schemas.microsoft.com/office/powerpoint/2010/main" val="264316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806264-3254-460D-9E81-7EEC3F039EFA}"/>
              </a:ext>
            </a:extLst>
          </p:cNvPr>
          <p:cNvSpPr txBox="1"/>
          <p:nvPr/>
        </p:nvSpPr>
        <p:spPr>
          <a:xfrm>
            <a:off x="533400" y="389155"/>
            <a:ext cx="10677525" cy="1785104"/>
          </a:xfrm>
          <a:prstGeom prst="rect">
            <a:avLst/>
          </a:prstGeom>
          <a:noFill/>
        </p:spPr>
        <p:txBody>
          <a:bodyPr wrap="square" rtlCol="0">
            <a:spAutoFit/>
          </a:bodyPr>
          <a:lstStyle/>
          <a:p>
            <a:r>
              <a:rPr lang="en-GB" sz="2200" b="1" u="sng" dirty="0">
                <a:solidFill>
                  <a:schemeClr val="accent1">
                    <a:lumMod val="50000"/>
                  </a:schemeClr>
                </a:solidFill>
              </a:rPr>
              <a:t>Task 3</a:t>
            </a:r>
          </a:p>
          <a:p>
            <a:r>
              <a:rPr lang="en-GB" sz="2200" dirty="0">
                <a:solidFill>
                  <a:schemeClr val="accent1">
                    <a:lumMod val="50000"/>
                  </a:schemeClr>
                </a:solidFill>
              </a:rPr>
              <a:t>We can not forget about </a:t>
            </a:r>
            <a:r>
              <a:rPr lang="en-GB" sz="2200" dirty="0" err="1">
                <a:solidFill>
                  <a:schemeClr val="accent1">
                    <a:lumMod val="50000"/>
                  </a:schemeClr>
                </a:solidFill>
              </a:rPr>
              <a:t>Manyara</a:t>
            </a:r>
            <a:r>
              <a:rPr lang="en-GB" sz="2200" dirty="0">
                <a:solidFill>
                  <a:schemeClr val="accent1">
                    <a:lumMod val="50000"/>
                  </a:schemeClr>
                </a:solidFill>
              </a:rPr>
              <a:t>.</a:t>
            </a:r>
          </a:p>
          <a:p>
            <a:r>
              <a:rPr lang="en-GB" sz="2200" dirty="0">
                <a:solidFill>
                  <a:schemeClr val="accent1">
                    <a:lumMod val="50000"/>
                  </a:schemeClr>
                </a:solidFill>
              </a:rPr>
              <a:t>We know that she is bad tempered and teased Nyasha.</a:t>
            </a:r>
          </a:p>
          <a:p>
            <a:r>
              <a:rPr lang="en-GB" sz="2200" dirty="0">
                <a:solidFill>
                  <a:schemeClr val="accent1">
                    <a:lumMod val="50000"/>
                  </a:schemeClr>
                </a:solidFill>
              </a:rPr>
              <a:t>Think of four adjectives to describe </a:t>
            </a:r>
            <a:r>
              <a:rPr lang="en-GB" sz="2200" dirty="0" err="1">
                <a:solidFill>
                  <a:schemeClr val="accent1">
                    <a:lumMod val="50000"/>
                  </a:schemeClr>
                </a:solidFill>
              </a:rPr>
              <a:t>Manyara</a:t>
            </a:r>
            <a:r>
              <a:rPr lang="en-GB" sz="2200" dirty="0">
                <a:solidFill>
                  <a:schemeClr val="accent1">
                    <a:lumMod val="50000"/>
                  </a:schemeClr>
                </a:solidFill>
              </a:rPr>
              <a:t>. </a:t>
            </a:r>
          </a:p>
          <a:p>
            <a:r>
              <a:rPr lang="en-GB" sz="2200" dirty="0">
                <a:solidFill>
                  <a:schemeClr val="accent1">
                    <a:lumMod val="50000"/>
                  </a:schemeClr>
                </a:solidFill>
              </a:rPr>
              <a:t>Write a list.</a:t>
            </a:r>
          </a:p>
        </p:txBody>
      </p:sp>
      <p:pic>
        <p:nvPicPr>
          <p:cNvPr id="4" name="Recorded Sound">
            <a:hlinkClick r:id="" action="ppaction://media"/>
            <a:extLst>
              <a:ext uri="{FF2B5EF4-FFF2-40B4-BE49-F238E27FC236}">
                <a16:creationId xmlns:a16="http://schemas.microsoft.com/office/drawing/2014/main" id="{8B1FF547-26B5-4026-A7B2-52DA8B2C6F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45775" y="568325"/>
            <a:ext cx="406400" cy="406400"/>
          </a:xfrm>
          <a:prstGeom prst="rect">
            <a:avLst/>
          </a:prstGeom>
        </p:spPr>
      </p:pic>
      <p:sp>
        <p:nvSpPr>
          <p:cNvPr id="5" name="TextBox 4">
            <a:extLst>
              <a:ext uri="{FF2B5EF4-FFF2-40B4-BE49-F238E27FC236}">
                <a16:creationId xmlns:a16="http://schemas.microsoft.com/office/drawing/2014/main" id="{4703ED81-9E8D-47FB-9FF7-D93CEF68B1B0}"/>
              </a:ext>
            </a:extLst>
          </p:cNvPr>
          <p:cNvSpPr txBox="1"/>
          <p:nvPr/>
        </p:nvSpPr>
        <p:spPr>
          <a:xfrm>
            <a:off x="10280650" y="1250930"/>
            <a:ext cx="1543050" cy="369332"/>
          </a:xfrm>
          <a:prstGeom prst="rect">
            <a:avLst/>
          </a:prstGeom>
          <a:noFill/>
        </p:spPr>
        <p:txBody>
          <a:bodyPr wrap="square" rtlCol="0">
            <a:spAutoFit/>
          </a:bodyPr>
          <a:lstStyle/>
          <a:p>
            <a:r>
              <a:rPr lang="en-GB" dirty="0">
                <a:solidFill>
                  <a:srgbClr val="FF0000"/>
                </a:solidFill>
              </a:rPr>
              <a:t>sound button</a:t>
            </a:r>
          </a:p>
        </p:txBody>
      </p:sp>
      <p:sp>
        <p:nvSpPr>
          <p:cNvPr id="6" name="TextBox 5">
            <a:extLst>
              <a:ext uri="{FF2B5EF4-FFF2-40B4-BE49-F238E27FC236}">
                <a16:creationId xmlns:a16="http://schemas.microsoft.com/office/drawing/2014/main" id="{62742AAB-6FCB-4F8F-A7AB-D0C7C5ED18EC}"/>
              </a:ext>
            </a:extLst>
          </p:cNvPr>
          <p:cNvSpPr txBox="1"/>
          <p:nvPr/>
        </p:nvSpPr>
        <p:spPr>
          <a:xfrm>
            <a:off x="512762" y="2553853"/>
            <a:ext cx="11166475" cy="769441"/>
          </a:xfrm>
          <a:prstGeom prst="rect">
            <a:avLst/>
          </a:prstGeom>
          <a:noFill/>
        </p:spPr>
        <p:txBody>
          <a:bodyPr wrap="square" rtlCol="0">
            <a:spAutoFit/>
          </a:bodyPr>
          <a:lstStyle/>
          <a:p>
            <a:r>
              <a:rPr lang="en-GB" sz="2200" b="1" u="sng" dirty="0">
                <a:solidFill>
                  <a:schemeClr val="accent1">
                    <a:lumMod val="50000"/>
                  </a:schemeClr>
                </a:solidFill>
              </a:rPr>
              <a:t>Task 4</a:t>
            </a:r>
          </a:p>
          <a:p>
            <a:r>
              <a:rPr lang="en-GB" sz="2200" dirty="0">
                <a:solidFill>
                  <a:schemeClr val="accent1">
                    <a:lumMod val="50000"/>
                  </a:schemeClr>
                </a:solidFill>
              </a:rPr>
              <a:t>Let’s write all our ideas together in one paragraph, a number of sentences that belong together.</a:t>
            </a:r>
          </a:p>
        </p:txBody>
      </p:sp>
      <p:sp>
        <p:nvSpPr>
          <p:cNvPr id="7" name="TextBox 6">
            <a:extLst>
              <a:ext uri="{FF2B5EF4-FFF2-40B4-BE49-F238E27FC236}">
                <a16:creationId xmlns:a16="http://schemas.microsoft.com/office/drawing/2014/main" id="{51E47B72-7121-461F-9746-9FDDE1597FE5}"/>
              </a:ext>
            </a:extLst>
          </p:cNvPr>
          <p:cNvSpPr txBox="1"/>
          <p:nvPr/>
        </p:nvSpPr>
        <p:spPr>
          <a:xfrm>
            <a:off x="1042987" y="3683838"/>
            <a:ext cx="3338513" cy="2677656"/>
          </a:xfrm>
          <a:prstGeom prst="rect">
            <a:avLst/>
          </a:prstGeom>
          <a:noFill/>
        </p:spPr>
        <p:txBody>
          <a:bodyPr wrap="square" rtlCol="0">
            <a:spAutoFit/>
          </a:bodyPr>
          <a:lstStyle/>
          <a:p>
            <a:r>
              <a:rPr lang="en-GB" sz="2200" dirty="0">
                <a:solidFill>
                  <a:schemeClr val="accent1">
                    <a:lumMod val="50000"/>
                  </a:schemeClr>
                </a:solidFill>
              </a:rPr>
              <a:t>A good paragraph will include:</a:t>
            </a:r>
          </a:p>
          <a:p>
            <a:pPr marL="285750" indent="-285750">
              <a:buFont typeface="Arial" panose="020B0604020202020204" pitchFamily="34" charset="0"/>
              <a:buChar char="•"/>
            </a:pPr>
            <a:r>
              <a:rPr lang="en-GB" sz="2200" dirty="0">
                <a:solidFill>
                  <a:schemeClr val="accent1">
                    <a:lumMod val="50000"/>
                  </a:schemeClr>
                </a:solidFill>
              </a:rPr>
              <a:t>Accurate punctuation</a:t>
            </a:r>
          </a:p>
          <a:p>
            <a:pPr marL="285750" indent="-285750">
              <a:buFont typeface="Arial" panose="020B0604020202020204" pitchFamily="34" charset="0"/>
              <a:buChar char="•"/>
            </a:pPr>
            <a:r>
              <a:rPr lang="en-GB" sz="2200" dirty="0">
                <a:solidFill>
                  <a:schemeClr val="accent1">
                    <a:lumMod val="50000"/>
                  </a:schemeClr>
                </a:solidFill>
              </a:rPr>
              <a:t>Lists sentences</a:t>
            </a:r>
          </a:p>
          <a:p>
            <a:pPr marL="285750" indent="-285750">
              <a:buFont typeface="Arial" panose="020B0604020202020204" pitchFamily="34" charset="0"/>
              <a:buChar char="•"/>
            </a:pPr>
            <a:r>
              <a:rPr lang="en-GB" sz="2200" dirty="0">
                <a:solidFill>
                  <a:schemeClr val="accent1">
                    <a:lumMod val="50000"/>
                  </a:schemeClr>
                </a:solidFill>
              </a:rPr>
              <a:t>Alliteration</a:t>
            </a:r>
          </a:p>
          <a:p>
            <a:pPr marL="285750" indent="-285750">
              <a:buFont typeface="Arial" panose="020B0604020202020204" pitchFamily="34" charset="0"/>
              <a:buChar char="•"/>
            </a:pPr>
            <a:r>
              <a:rPr lang="en-GB" sz="2200" dirty="0">
                <a:solidFill>
                  <a:schemeClr val="accent1">
                    <a:lumMod val="50000"/>
                  </a:schemeClr>
                </a:solidFill>
              </a:rPr>
              <a:t>Adjectives</a:t>
            </a:r>
          </a:p>
          <a:p>
            <a:pPr marL="285750" indent="-285750">
              <a:buFont typeface="Arial" panose="020B0604020202020204" pitchFamily="34" charset="0"/>
              <a:buChar char="•"/>
            </a:pPr>
            <a:endParaRPr lang="en-GB" dirty="0"/>
          </a:p>
          <a:p>
            <a:endParaRPr lang="en-GB" dirty="0"/>
          </a:p>
        </p:txBody>
      </p:sp>
      <p:sp>
        <p:nvSpPr>
          <p:cNvPr id="8" name="TextBox 7">
            <a:extLst>
              <a:ext uri="{FF2B5EF4-FFF2-40B4-BE49-F238E27FC236}">
                <a16:creationId xmlns:a16="http://schemas.microsoft.com/office/drawing/2014/main" id="{5059A491-33E7-4AA1-82AC-B175CA1EC231}"/>
              </a:ext>
            </a:extLst>
          </p:cNvPr>
          <p:cNvSpPr txBox="1"/>
          <p:nvPr/>
        </p:nvSpPr>
        <p:spPr>
          <a:xfrm>
            <a:off x="5595937" y="3702888"/>
            <a:ext cx="3338513" cy="3908762"/>
          </a:xfrm>
          <a:prstGeom prst="rect">
            <a:avLst/>
          </a:prstGeom>
          <a:noFill/>
        </p:spPr>
        <p:txBody>
          <a:bodyPr wrap="square" rtlCol="0">
            <a:spAutoFit/>
          </a:bodyPr>
          <a:lstStyle/>
          <a:p>
            <a:r>
              <a:rPr lang="en-GB" sz="2200" dirty="0">
                <a:solidFill>
                  <a:schemeClr val="accent1">
                    <a:lumMod val="50000"/>
                  </a:schemeClr>
                </a:solidFill>
              </a:rPr>
              <a:t>A fabulous paragraph will include:</a:t>
            </a:r>
          </a:p>
          <a:p>
            <a:pPr marL="285750" indent="-285750">
              <a:buFont typeface="Arial" panose="020B0604020202020204" pitchFamily="34" charset="0"/>
              <a:buChar char="•"/>
            </a:pPr>
            <a:r>
              <a:rPr lang="en-GB" sz="2200" dirty="0">
                <a:solidFill>
                  <a:schemeClr val="accent1">
                    <a:lumMod val="50000"/>
                  </a:schemeClr>
                </a:solidFill>
              </a:rPr>
              <a:t>Accurate punctuation</a:t>
            </a:r>
          </a:p>
          <a:p>
            <a:pPr marL="285750" indent="-285750">
              <a:buFont typeface="Arial" panose="020B0604020202020204" pitchFamily="34" charset="0"/>
              <a:buChar char="•"/>
            </a:pPr>
            <a:r>
              <a:rPr lang="en-GB" sz="2200" dirty="0">
                <a:solidFill>
                  <a:schemeClr val="accent1">
                    <a:lumMod val="50000"/>
                  </a:schemeClr>
                </a:solidFill>
              </a:rPr>
              <a:t>Lists sentences</a:t>
            </a:r>
          </a:p>
          <a:p>
            <a:pPr marL="285750" indent="-285750">
              <a:buFont typeface="Arial" panose="020B0604020202020204" pitchFamily="34" charset="0"/>
              <a:buChar char="•"/>
            </a:pPr>
            <a:r>
              <a:rPr lang="en-GB" sz="2200" dirty="0">
                <a:solidFill>
                  <a:schemeClr val="accent1">
                    <a:lumMod val="50000"/>
                  </a:schemeClr>
                </a:solidFill>
              </a:rPr>
              <a:t>Alliteration</a:t>
            </a:r>
          </a:p>
          <a:p>
            <a:pPr marL="285750" indent="-285750">
              <a:buFont typeface="Arial" panose="020B0604020202020204" pitchFamily="34" charset="0"/>
              <a:buChar char="•"/>
            </a:pPr>
            <a:r>
              <a:rPr lang="en-GB" sz="2200" dirty="0">
                <a:solidFill>
                  <a:schemeClr val="accent1">
                    <a:lumMod val="50000"/>
                  </a:schemeClr>
                </a:solidFill>
              </a:rPr>
              <a:t>Adjectives</a:t>
            </a:r>
          </a:p>
          <a:p>
            <a:pPr marL="285750" indent="-285750">
              <a:buFont typeface="Arial" panose="020B0604020202020204" pitchFamily="34" charset="0"/>
              <a:buChar char="•"/>
            </a:pPr>
            <a:r>
              <a:rPr lang="en-GB" sz="2200" dirty="0">
                <a:solidFill>
                  <a:schemeClr val="accent1">
                    <a:lumMod val="50000"/>
                  </a:schemeClr>
                </a:solidFill>
              </a:rPr>
              <a:t>Different sentence starts</a:t>
            </a:r>
          </a:p>
          <a:p>
            <a:pPr marL="285750" indent="-285750">
              <a:buFont typeface="Arial" panose="020B0604020202020204" pitchFamily="34" charset="0"/>
              <a:buChar char="•"/>
            </a:pPr>
            <a:r>
              <a:rPr lang="en-GB" sz="2200" dirty="0">
                <a:solidFill>
                  <a:schemeClr val="accent1">
                    <a:lumMod val="50000"/>
                  </a:schemeClr>
                </a:solidFill>
              </a:rPr>
              <a:t>Exciting word choices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055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B24738-14B5-4E35-8237-F63AC917F3D8}"/>
              </a:ext>
            </a:extLst>
          </p:cNvPr>
          <p:cNvPicPr>
            <a:picLocks noChangeAspect="1"/>
          </p:cNvPicPr>
          <p:nvPr/>
        </p:nvPicPr>
        <p:blipFill>
          <a:blip r:embed="rId2"/>
          <a:stretch>
            <a:fillRect/>
          </a:stretch>
        </p:blipFill>
        <p:spPr>
          <a:xfrm>
            <a:off x="4505324" y="418503"/>
            <a:ext cx="2758061" cy="2477095"/>
          </a:xfrm>
          <a:prstGeom prst="rect">
            <a:avLst/>
          </a:prstGeom>
        </p:spPr>
      </p:pic>
      <p:sp>
        <p:nvSpPr>
          <p:cNvPr id="3" name="TextBox 2">
            <a:extLst>
              <a:ext uri="{FF2B5EF4-FFF2-40B4-BE49-F238E27FC236}">
                <a16:creationId xmlns:a16="http://schemas.microsoft.com/office/drawing/2014/main" id="{31FFAF7C-3D88-4EBC-8D41-C5DD1CAE5EF4}"/>
              </a:ext>
            </a:extLst>
          </p:cNvPr>
          <p:cNvSpPr txBox="1"/>
          <p:nvPr/>
        </p:nvSpPr>
        <p:spPr>
          <a:xfrm>
            <a:off x="2027777" y="3067048"/>
            <a:ext cx="8136446" cy="2739211"/>
          </a:xfrm>
          <a:prstGeom prst="rect">
            <a:avLst/>
          </a:prstGeom>
          <a:noFill/>
        </p:spPr>
        <p:txBody>
          <a:bodyPr wrap="square" rtlCol="0">
            <a:spAutoFit/>
          </a:bodyPr>
          <a:lstStyle/>
          <a:p>
            <a:r>
              <a:rPr lang="en-GB" sz="2200" dirty="0" err="1">
                <a:solidFill>
                  <a:schemeClr val="accent1">
                    <a:lumMod val="50000"/>
                  </a:schemeClr>
                </a:solidFill>
              </a:rPr>
              <a:t>Mufaro’s</a:t>
            </a:r>
            <a:r>
              <a:rPr lang="en-GB" sz="2200" dirty="0">
                <a:solidFill>
                  <a:schemeClr val="accent1">
                    <a:lumMod val="50000"/>
                  </a:schemeClr>
                </a:solidFill>
              </a:rPr>
              <a:t> daughters were very beautiful, but very different. Nyasha loved her garden. Every day, she weeded between the feathery carrot tops, watered the emerald lettuces and sprinkled tiny dark seeds onto the soft soil. Sometimes, she was visited by </a:t>
            </a:r>
            <a:r>
              <a:rPr lang="en-GB" sz="2200" dirty="0" err="1">
                <a:solidFill>
                  <a:schemeClr val="accent1">
                    <a:lumMod val="50000"/>
                  </a:schemeClr>
                </a:solidFill>
              </a:rPr>
              <a:t>Nyoka</a:t>
            </a:r>
            <a:r>
              <a:rPr lang="en-GB" sz="2200" dirty="0">
                <a:solidFill>
                  <a:schemeClr val="accent1">
                    <a:lumMod val="50000"/>
                  </a:schemeClr>
                </a:solidFill>
              </a:rPr>
              <a:t>, a silent, </a:t>
            </a:r>
            <a:r>
              <a:rPr lang="en-GB" sz="2200" dirty="0" err="1">
                <a:solidFill>
                  <a:schemeClr val="accent1">
                    <a:lumMod val="50000"/>
                  </a:schemeClr>
                </a:solidFill>
              </a:rPr>
              <a:t>resssssserved</a:t>
            </a:r>
            <a:r>
              <a:rPr lang="en-GB" sz="2200" dirty="0">
                <a:solidFill>
                  <a:schemeClr val="accent1">
                    <a:lumMod val="50000"/>
                  </a:schemeClr>
                </a:solidFill>
              </a:rPr>
              <a:t> snake that slid and slithered amongst the stems of her vegetables. </a:t>
            </a:r>
            <a:r>
              <a:rPr lang="en-GB" sz="2200" dirty="0" err="1">
                <a:solidFill>
                  <a:schemeClr val="accent1">
                    <a:lumMod val="50000"/>
                  </a:schemeClr>
                </a:solidFill>
              </a:rPr>
              <a:t>Manyara</a:t>
            </a:r>
            <a:r>
              <a:rPr lang="en-GB" sz="2200" dirty="0">
                <a:solidFill>
                  <a:schemeClr val="accent1">
                    <a:lumMod val="50000"/>
                  </a:schemeClr>
                </a:solidFill>
              </a:rPr>
              <a:t>, on the other hand, was bad tempered, mean and unkind to Nyasha when her father was not looking.</a:t>
            </a:r>
          </a:p>
          <a:p>
            <a:r>
              <a:rPr lang="en-GB" dirty="0"/>
              <a:t> </a:t>
            </a:r>
          </a:p>
        </p:txBody>
      </p:sp>
    </p:spTree>
    <p:extLst>
      <p:ext uri="{BB962C8B-B14F-4D97-AF65-F5344CB8AC3E}">
        <p14:creationId xmlns:p14="http://schemas.microsoft.com/office/powerpoint/2010/main" val="1263352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419</Words>
  <Application>Microsoft Office PowerPoint</Application>
  <PresentationFormat>Widescreen</PresentationFormat>
  <Paragraphs>54</Paragraphs>
  <Slides>4</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Weatherby</dc:creator>
  <cp:lastModifiedBy>David Weatherby</cp:lastModifiedBy>
  <cp:revision>8</cp:revision>
  <dcterms:created xsi:type="dcterms:W3CDTF">2021-01-28T20:25:31Z</dcterms:created>
  <dcterms:modified xsi:type="dcterms:W3CDTF">2021-01-28T22:00:30Z</dcterms:modified>
</cp:coreProperties>
</file>